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70" r:id="rId4"/>
    <p:sldId id="271" r:id="rId5"/>
    <p:sldId id="272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cxnSp>
        <p:nvCxnSpPr>
          <p:cNvPr id="8" name="Пряма сполучна ліні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 сполучна ліні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Місце для дати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Місце для вмісту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6" name="Місце для нижнього колонтитула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cxnSp>
        <p:nvCxnSpPr>
          <p:cNvPr id="7" name="Пряма сполучна ліні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2" name="Місце для вмісту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34" name="Місце для вмісту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тексту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cxnSp>
        <p:nvCxnSpPr>
          <p:cNvPr id="10" name="Пряма сполучна ліні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 сполучна ліні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Місце для вмісту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Місце для дати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8" name="Місце для дати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Місце для тексту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24" name="Місце для дати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5" name="Місце для заголовка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Напрям </a:t>
            </a:r>
            <a:r>
              <a:rPr lang="uk-UA" sz="32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підготовки: 081   Право </a:t>
            </a:r>
            <a:r>
              <a:rPr lang="uk-UA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Дисципліна</a:t>
            </a:r>
            <a:r>
              <a:rPr lang="uk-UA" sz="3200" dirty="0"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uk-UA" sz="3200" b="1" dirty="0">
                <a:latin typeface="Times New Roman" pitchFamily="18" charset="0"/>
                <a:ea typeface="Times New Roman"/>
                <a:cs typeface="Times New Roman" pitchFamily="18" charset="0"/>
              </a:rPr>
              <a:t>Історія правових і політичних вчень </a:t>
            </a:r>
            <a:endParaRPr lang="uk-UA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3200" dirty="0">
                <a:latin typeface="Times New Roman" pitchFamily="18" charset="0"/>
                <a:ea typeface="Times New Roman"/>
                <a:cs typeface="Times New Roman" pitchFamily="18" charset="0"/>
              </a:rPr>
              <a:t>Статус: дисципліна вільного вибору студента </a:t>
            </a:r>
            <a:endParaRPr lang="uk-UA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3200" b="1" dirty="0">
                <a:latin typeface="Times New Roman" pitchFamily="18" charset="0"/>
                <a:ea typeface="Times New Roman"/>
                <a:cs typeface="Times New Roman" pitchFamily="18" charset="0"/>
              </a:rPr>
              <a:t>Рік, </a:t>
            </a:r>
            <a:r>
              <a:rPr lang="uk-UA" sz="3200" dirty="0">
                <a:latin typeface="Times New Roman" pitchFamily="18" charset="0"/>
                <a:ea typeface="Times New Roman"/>
                <a:cs typeface="Times New Roman" pitchFamily="18" charset="0"/>
              </a:rPr>
              <a:t>семестр:</a:t>
            </a:r>
            <a:r>
              <a:rPr lang="uk-UA" sz="3200" b="1" dirty="0">
                <a:latin typeface="Times New Roman" pitchFamily="18" charset="0"/>
                <a:ea typeface="Times New Roman"/>
                <a:cs typeface="Times New Roman" pitchFamily="18" charset="0"/>
              </a:rPr>
              <a:t> 1 рік, 1  </a:t>
            </a:r>
            <a:r>
              <a:rPr lang="uk-UA" sz="3200" dirty="0">
                <a:latin typeface="Times New Roman" pitchFamily="18" charset="0"/>
                <a:ea typeface="Times New Roman"/>
                <a:cs typeface="Times New Roman" pitchFamily="18" charset="0"/>
              </a:rPr>
              <a:t>семестр.</a:t>
            </a:r>
            <a:endParaRPr lang="uk-UA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uk-UA" sz="6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3858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 marR="63500" indent="354965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Times New Roman"/>
                <a:ea typeface="Times New Roman"/>
                <a:cs typeface="Arial"/>
              </a:rPr>
              <a:t>Мета та завдання: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набути знань з історії виникнення і розвитку сучасних політичних та правових вчень, сформувати власний юридичний світогляд, який базується на знанні різних підходів і концепцій до конкретних державно-правових інститутів, держави і права в цілому;</a:t>
            </a:r>
            <a:r>
              <a:rPr lang="uk-UA" sz="2400" dirty="0">
                <a:latin typeface="Calibri"/>
                <a:ea typeface="Calibri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зрозуміти важливість і значення держави і права в духовних надбаннях людства на різних етапах його розвитку, побачити постійну роботу людської думки над пошуками кращих, оптимальних форм організації державно-правового буття людства. </a:t>
            </a:r>
            <a:endParaRPr lang="uk-UA" sz="2400" dirty="0">
              <a:latin typeface="Calibri"/>
              <a:ea typeface="Calibri"/>
              <a:cs typeface="Arial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endParaRPr lang="uk-UA" sz="6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9920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r>
              <a:rPr lang="uk-UA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Після вивчення дисципліни студент повинен</a:t>
            </a:r>
            <a:r>
              <a:rPr lang="uk-UA" sz="16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ЗНАТИ: 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latin typeface="Times New Roman" pitchFamily="18" charset="0"/>
                <a:ea typeface="Times New Roman"/>
                <a:cs typeface="Times New Roman" pitchFamily="18" charset="0"/>
              </a:rPr>
              <a:t>– погляди, ідеї, основні концепції тих мислителів, які визнані класиками політико-правової думки; 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latin typeface="Times New Roman" pitchFamily="18" charset="0"/>
                <a:ea typeface="Times New Roman"/>
                <a:cs typeface="Times New Roman" pitchFamily="18" charset="0"/>
              </a:rPr>
              <a:t>– загальні положення про життя, творчу діяльність, політичну орієнтацію авторів цих вчень; 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latin typeface="Times New Roman" pitchFamily="18" charset="0"/>
                <a:ea typeface="Times New Roman"/>
                <a:cs typeface="Times New Roman" pitchFamily="18" charset="0"/>
              </a:rPr>
              <a:t>– основні добутки мислителів; 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ВМІТИ: 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latin typeface="Times New Roman" pitchFamily="18" charset="0"/>
                <a:ea typeface="Times New Roman"/>
                <a:cs typeface="Times New Roman" pitchFamily="18" charset="0"/>
              </a:rPr>
              <a:t>– орієнтуватися в тій історичній обстановці, коли були створені політико-правові вчення; 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latin typeface="Times New Roman" pitchFamily="18" charset="0"/>
                <a:ea typeface="Times New Roman"/>
                <a:cs typeface="Times New Roman" pitchFamily="18" charset="0"/>
              </a:rPr>
              <a:t>– при вивченні політико-правових концепцій минулого з’ясувати їх зміст у контексті сьогоднішнього вирішення відповідних проблем;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latin typeface="Times New Roman" pitchFamily="18" charset="0"/>
                <a:ea typeface="Times New Roman"/>
                <a:cs typeface="Times New Roman" pitchFamily="18" charset="0"/>
              </a:rPr>
              <a:t> – поєднувати конкретно-історичний підхід до поглядів, ідей, концепцій минулих часів, з їхньою проблемною актуалізацією; 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7800" indent="331470"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latin typeface="Times New Roman" pitchFamily="18" charset="0"/>
                <a:ea typeface="Times New Roman"/>
                <a:cs typeface="Times New Roman" pitchFamily="18" charset="0"/>
              </a:rPr>
              <a:t>– подавати матеріал дисципліни в логічних схемах і таблицях;</a:t>
            </a:r>
            <a:endParaRPr lang="uk-UA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65100" marR="63500" indent="354965" algn="just">
              <a:lnSpc>
                <a:spcPct val="150000"/>
              </a:lnSpc>
              <a:spcAft>
                <a:spcPts val="0"/>
              </a:spcAft>
            </a:pPr>
            <a:endParaRPr lang="uk-UA" sz="2400" dirty="0">
              <a:latin typeface="Calibri"/>
              <a:ea typeface="Calibri"/>
              <a:cs typeface="Arial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endParaRPr lang="uk-UA" sz="6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0840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 marR="12700" indent="335280" algn="just">
              <a:lnSpc>
                <a:spcPct val="150000"/>
              </a:lnSpc>
              <a:spcAft>
                <a:spcPts val="0"/>
              </a:spcAft>
            </a:pPr>
            <a:r>
              <a:rPr lang="uk-UA" sz="1800" b="1" i="1" dirty="0">
                <a:latin typeface="Times New Roman"/>
                <a:ea typeface="Times New Roman"/>
                <a:cs typeface="Arial"/>
              </a:rPr>
              <a:t>Зміст дисципліни.  </a:t>
            </a:r>
            <a:r>
              <a:rPr lang="uk-UA" sz="1800" dirty="0">
                <a:latin typeface="Times New Roman"/>
                <a:ea typeface="Times New Roman"/>
                <a:cs typeface="Arial"/>
              </a:rPr>
              <a:t>Політико-правові вчення Стародавнього Китаю та Стародавньої Індії. Політичні та правові погляди  Стародавньої Греції та Риму. Правова і політична думка Марка Тулія Цицерона та римських юристів. Політико-правова думка Західної Європи епохи Середньовіччя і Відродження. Учення Томи Аквінського, Марсилія </a:t>
            </a:r>
            <a:r>
              <a:rPr lang="uk-UA" sz="1800" dirty="0" err="1">
                <a:latin typeface="Times New Roman"/>
                <a:ea typeface="Times New Roman"/>
                <a:cs typeface="Arial"/>
              </a:rPr>
              <a:t>Падуанського</a:t>
            </a:r>
            <a:r>
              <a:rPr lang="uk-UA" sz="1800" dirty="0">
                <a:latin typeface="Times New Roman"/>
                <a:ea typeface="Times New Roman"/>
                <a:cs typeface="Arial"/>
              </a:rPr>
              <a:t> та Ніколо Макіавеллі про державу і право. Політико-правові вчення у Західній Європі XVII ст.</a:t>
            </a:r>
            <a:r>
              <a:rPr lang="uk-UA" sz="1800" dirty="0">
                <a:latin typeface="Calibri"/>
                <a:ea typeface="Calibri"/>
                <a:cs typeface="Arial"/>
              </a:rPr>
              <a:t> </a:t>
            </a:r>
            <a:r>
              <a:rPr lang="uk-UA" sz="1800" dirty="0">
                <a:latin typeface="Times New Roman"/>
                <a:ea typeface="Times New Roman"/>
                <a:cs typeface="Arial"/>
              </a:rPr>
              <a:t>Політичні й правові вчення німецьких філософів XVIII </a:t>
            </a:r>
            <a:r>
              <a:rPr lang="uk-UA" sz="1800" dirty="0" smtClean="0">
                <a:latin typeface="Times New Roman"/>
                <a:ea typeface="Times New Roman"/>
                <a:cs typeface="Arial"/>
              </a:rPr>
              <a:t>–XIX </a:t>
            </a:r>
            <a:r>
              <a:rPr lang="uk-UA" sz="1800" dirty="0">
                <a:latin typeface="Times New Roman"/>
                <a:ea typeface="Times New Roman"/>
                <a:cs typeface="Arial"/>
              </a:rPr>
              <a:t>ст.</a:t>
            </a:r>
            <a:r>
              <a:rPr lang="uk-UA" sz="1800" dirty="0">
                <a:latin typeface="Calibri"/>
                <a:ea typeface="Calibri"/>
                <a:cs typeface="Arial"/>
              </a:rPr>
              <a:t> </a:t>
            </a:r>
            <a:r>
              <a:rPr lang="uk-UA" sz="1800" dirty="0">
                <a:latin typeface="Times New Roman"/>
                <a:ea typeface="Times New Roman"/>
                <a:cs typeface="Arial"/>
              </a:rPr>
              <a:t>Учення про державу і право Т. Джефферсона,  Дж. </a:t>
            </a:r>
            <a:r>
              <a:rPr lang="uk-UA" sz="1800" dirty="0" err="1">
                <a:latin typeface="Times New Roman"/>
                <a:ea typeface="Times New Roman"/>
                <a:cs typeface="Arial"/>
              </a:rPr>
              <a:t>Медісона</a:t>
            </a:r>
            <a:r>
              <a:rPr lang="uk-UA" sz="1800" dirty="0">
                <a:latin typeface="Times New Roman"/>
                <a:ea typeface="Times New Roman"/>
                <a:cs typeface="Arial"/>
              </a:rPr>
              <a:t> та Т. </a:t>
            </a:r>
            <a:r>
              <a:rPr lang="uk-UA" sz="1800" dirty="0" err="1">
                <a:latin typeface="Times New Roman"/>
                <a:ea typeface="Times New Roman"/>
                <a:cs typeface="Arial"/>
              </a:rPr>
              <a:t>Пейна</a:t>
            </a:r>
            <a:r>
              <a:rPr lang="uk-UA" sz="1800" dirty="0">
                <a:latin typeface="Calibri"/>
                <a:ea typeface="Calibri"/>
                <a:cs typeface="Arial"/>
              </a:rPr>
              <a:t> </a:t>
            </a:r>
            <a:r>
              <a:rPr lang="uk-UA" sz="1800" dirty="0">
                <a:latin typeface="Times New Roman"/>
                <a:ea typeface="Times New Roman"/>
                <a:cs typeface="Arial"/>
              </a:rPr>
              <a:t>Учення про державу і право Е. Канта та Г. В. Ф. Гегеля.  Зародження та розвиток українських правових та політичних вчень. Західноєвропейські політичні та правові вчення ХХ ст.</a:t>
            </a:r>
            <a:endParaRPr lang="uk-UA" sz="1800" dirty="0">
              <a:latin typeface="Calibri"/>
              <a:ea typeface="Calibri"/>
              <a:cs typeface="Arial"/>
            </a:endParaRPr>
          </a:p>
          <a:p>
            <a:pPr marL="165100" marR="63500" indent="354965" algn="just">
              <a:lnSpc>
                <a:spcPct val="150000"/>
              </a:lnSpc>
              <a:spcAft>
                <a:spcPts val="0"/>
              </a:spcAft>
            </a:pPr>
            <a:endParaRPr lang="uk-UA" sz="1800" dirty="0">
              <a:latin typeface="Calibri"/>
              <a:ea typeface="Calibri"/>
              <a:cs typeface="Arial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1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endParaRPr lang="uk-UA" sz="1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2008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 marR="127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Times New Roman"/>
                <a:ea typeface="Times New Roman"/>
                <a:cs typeface="Arial"/>
              </a:rPr>
              <a:t>Викладацький склад: </a:t>
            </a:r>
            <a:r>
              <a:rPr lang="uk-UA" sz="2400" b="1" dirty="0" err="1">
                <a:latin typeface="Times New Roman"/>
                <a:ea typeface="Times New Roman"/>
                <a:cs typeface="Arial"/>
              </a:rPr>
              <a:t>Піковська</a:t>
            </a:r>
            <a:r>
              <a:rPr lang="uk-UA" sz="2400" b="1" dirty="0">
                <a:latin typeface="Times New Roman"/>
                <a:ea typeface="Times New Roman"/>
                <a:cs typeface="Arial"/>
              </a:rPr>
              <a:t> Т.В.,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кандидат історичних наук,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ст.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викладач кафедри права, </a:t>
            </a:r>
            <a:r>
              <a:rPr lang="uk-UA" sz="2400" b="1" dirty="0">
                <a:latin typeface="Times New Roman"/>
                <a:ea typeface="Times New Roman"/>
                <a:cs typeface="Arial"/>
              </a:rPr>
              <a:t>Ковальов Д.В,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 асистент кафедри права</a:t>
            </a:r>
            <a:endParaRPr lang="uk-UA" sz="2400" dirty="0">
              <a:latin typeface="Calibri"/>
              <a:ea typeface="Calibri"/>
              <a:cs typeface="Arial"/>
            </a:endParaRPr>
          </a:p>
          <a:p>
            <a:pPr marL="165100" marR="127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Times New Roman"/>
                <a:ea typeface="Times New Roman"/>
                <a:cs typeface="Arial"/>
              </a:rPr>
              <a:t>Тривалість: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3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кредити ЕСТS , 90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годин. </a:t>
            </a:r>
            <a:endParaRPr lang="uk-UA" sz="2400" dirty="0">
              <a:latin typeface="Calibri"/>
              <a:ea typeface="Calibri"/>
              <a:cs typeface="Arial"/>
            </a:endParaRPr>
          </a:p>
          <a:p>
            <a:pPr marL="165100" marR="127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Times New Roman"/>
                <a:ea typeface="Times New Roman"/>
                <a:cs typeface="Arial"/>
              </a:rPr>
              <a:t>Оцінювання: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поточне оцінювання,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атестаційний контроль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,</a:t>
            </a:r>
            <a:r>
              <a:rPr lang="uk-UA" sz="2400" b="1" i="1" dirty="0">
                <a:latin typeface="Times New Roman"/>
                <a:ea typeface="Times New Roman"/>
                <a:cs typeface="Arial"/>
              </a:rPr>
              <a:t> </a:t>
            </a:r>
            <a:r>
              <a:rPr lang="uk-UA" sz="2400" dirty="0">
                <a:latin typeface="Times New Roman"/>
                <a:ea typeface="Times New Roman"/>
                <a:cs typeface="Arial"/>
              </a:rPr>
              <a:t>підсумковий контроль-іспит. </a:t>
            </a:r>
            <a:endParaRPr lang="uk-UA" sz="2400" dirty="0">
              <a:latin typeface="Calibri"/>
              <a:ea typeface="Calibri"/>
              <a:cs typeface="Arial"/>
            </a:endParaRPr>
          </a:p>
          <a:p>
            <a:r>
              <a:rPr lang="uk-UA" sz="2400" dirty="0">
                <a:latin typeface="Times New Roman"/>
                <a:ea typeface="Times New Roman"/>
                <a:cs typeface="Arial"/>
              </a:rPr>
              <a:t/>
            </a:r>
            <a:br>
              <a:rPr lang="uk-UA" sz="2400" dirty="0">
                <a:latin typeface="Times New Roman"/>
                <a:ea typeface="Times New Roman"/>
                <a:cs typeface="Arial"/>
              </a:rPr>
            </a:br>
            <a:r>
              <a:rPr lang="uk-UA" sz="1800" dirty="0" smtClean="0">
                <a:latin typeface="Times New Roman"/>
                <a:ea typeface="Times New Roman"/>
                <a:cs typeface="Arial"/>
              </a:rPr>
              <a:t>.</a:t>
            </a:r>
            <a:endParaRPr lang="uk-UA" sz="1800" dirty="0">
              <a:latin typeface="Calibri"/>
              <a:ea typeface="Calibri"/>
              <a:cs typeface="Arial"/>
            </a:endParaRPr>
          </a:p>
          <a:p>
            <a:pPr marL="165100" marR="63500" indent="354965" algn="just">
              <a:lnSpc>
                <a:spcPct val="150000"/>
              </a:lnSpc>
              <a:spcAft>
                <a:spcPts val="0"/>
              </a:spcAft>
            </a:pPr>
            <a:endParaRPr lang="uk-UA" sz="1800" dirty="0">
              <a:latin typeface="Calibri"/>
              <a:ea typeface="Calibri"/>
              <a:cs typeface="Arial"/>
            </a:endParaRPr>
          </a:p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1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endParaRPr lang="uk-UA" sz="1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721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пір">
  <a:themeElements>
    <a:clrScheme name="Папір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апір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апір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60</TotalTime>
  <Words>375</Words>
  <Application>Microsoft Office PowerPoint</Application>
  <PresentationFormat>Екран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6" baseType="lpstr">
      <vt:lpstr>Папір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Користувач Windows</cp:lastModifiedBy>
  <cp:revision>7</cp:revision>
  <dcterms:created xsi:type="dcterms:W3CDTF">2010-02-23T11:30:32Z</dcterms:created>
  <dcterms:modified xsi:type="dcterms:W3CDTF">2019-02-20T07:40:56Z</dcterms:modified>
</cp:coreProperties>
</file>