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0" r:id="rId4"/>
    <p:sldId id="273" r:id="rId5"/>
    <p:sldId id="271" r:id="rId6"/>
    <p:sldId id="27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22.12.2020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081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Право </a:t>
            </a:r>
            <a:endParaRPr lang="uk-UA" sz="4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Правові засади адвокатури та нотаріату</a:t>
            </a: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Рік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, семестр: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рік, </a:t>
            </a: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 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семестр.</a:t>
            </a:r>
            <a:endParaRPr lang="uk-UA" sz="4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rmAutofit fontScale="77500" lnSpcReduction="20000"/>
          </a:bodyPr>
          <a:lstStyle/>
          <a:p>
            <a:pPr marL="165100" marR="63500" indent="354965" algn="just">
              <a:lnSpc>
                <a:spcPct val="150000"/>
              </a:lnSpc>
            </a:pP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 вивчення навчальної дисципліни «Правові засади адвокатури та нотаріату» є вивчення закономірностей організації роботи адвокатів та нотаріусів, характеристика їх правового статусу в системі органів української держави, методів та прийомів адвокатської стратегії та тактики у різних видах судочинства. </a:t>
            </a:r>
          </a:p>
          <a:p>
            <a:pPr marL="165100" marR="63500" indent="354965" algn="just">
              <a:lnSpc>
                <a:spcPct val="150000"/>
              </a:lnSpc>
            </a:pP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Вивчення дисципліни дозволить успішно вирішувати завдання, які поставлені перед органами адвокатури та нотаріату, сприятиме зміцненню законності і правопорядку у всіх сферах суспільного життя, забезпеченню прав і законних інтересів як фізичних, так і юридичних осіб. </a:t>
            </a: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ctr"/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 завданнями </a:t>
            </a: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дисципліни є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теоретичні: 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завдання нотаріату, структура нотаріату, джерела нотаріального процесу, Кодекс професійної етики нотаріусів України; </a:t>
            </a:r>
          </a:p>
          <a:p>
            <a:pPr marL="342900" indent="-342900" algn="just">
              <a:buFontTx/>
              <a:buChar char="-"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адвокатури в Україні, джерела та правове регулювання адвокатської діяльності, загальні принципи організації адвокатури; </a:t>
            </a:r>
          </a:p>
          <a:p>
            <a:pPr algn="just"/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практичні: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нотаріального процесу та його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стадій, організація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 державних нотаріальних контор; </a:t>
            </a:r>
            <a:endParaRPr lang="uk-UA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організаційні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 та види адвокатської діяльності; </a:t>
            </a:r>
            <a:endParaRPr lang="uk-UA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 правових документів, які регламентують діяльність адвокатури; </a:t>
            </a:r>
            <a:endParaRPr lang="uk-UA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 публічного виступу та спілкування. </a:t>
            </a: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84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algn="ctr"/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 вивчення курсу студенти повинні:</a:t>
            </a:r>
          </a:p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Знати: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предмет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дисципліни, її структуру та основні категорії;</a:t>
            </a:r>
          </a:p>
          <a:p>
            <a:pPr lvl="0"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виникнення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розвиток адвокатури та нотаріату; </a:t>
            </a:r>
          </a:p>
          <a:p>
            <a:pPr lvl="0"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законодавчу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базу, що є підґрунтям діяльності адвокатури і нотаріату; </a:t>
            </a:r>
          </a:p>
          <a:p>
            <a:pPr lvl="0"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 та посадових осіб, які вчиняють нотаріальні дії та забезпечують захист прав та законних інтересів фізичних та юридичних осіб. </a:t>
            </a: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5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12700" indent="335280" algn="ctr"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курсу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студенти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65100" marR="12700" indent="335280" algn="just">
              <a:lnSpc>
                <a:spcPct val="150000"/>
              </a:lnSpc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Уміти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65100" marR="12700" indent="335280"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	аналізувати нормативно-правові документи, які застосовують адвокати та нотаріуси у своїй діяльності;</a:t>
            </a:r>
          </a:p>
          <a:p>
            <a:pPr marL="165100" marR="12700" indent="335280"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	складати та застосовувати процесуально-правові документи, які стосуються діяльності адвокатів та нотаріусів; </a:t>
            </a:r>
          </a:p>
          <a:p>
            <a:pPr marL="165100" marR="12700" indent="335280"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	готувати судові промови. </a:t>
            </a:r>
          </a:p>
          <a:p>
            <a:pPr marL="165100" marR="12700" indent="335280" algn="just">
              <a:lnSpc>
                <a:spcPct val="150000"/>
              </a:lnSpc>
            </a:pPr>
            <a:endParaRPr lang="uk-UA" sz="1800" b="1" i="1" dirty="0">
              <a:latin typeface="Times New Roman" pitchFamily="18" charset="0"/>
              <a:cs typeface="Times New Roman" pitchFamily="18" charset="0"/>
            </a:endParaRPr>
          </a:p>
          <a:p>
            <a:pPr marL="165100" marR="12700" indent="335280" algn="just">
              <a:lnSpc>
                <a:spcPct val="150000"/>
              </a:lnSpc>
            </a:pPr>
            <a:endParaRPr lang="uk-UA" sz="1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Викладацький склад: </a:t>
            </a:r>
            <a:r>
              <a:rPr lang="uk-UA" sz="2400" b="1" dirty="0" err="1" smtClean="0">
                <a:latin typeface="Times New Roman"/>
                <a:ea typeface="Times New Roman"/>
                <a:cs typeface="Arial"/>
              </a:rPr>
              <a:t>Піковська</a:t>
            </a:r>
            <a:r>
              <a:rPr lang="uk-UA" sz="2400" b="1" dirty="0" smtClean="0">
                <a:latin typeface="Times New Roman"/>
                <a:ea typeface="Times New Roman"/>
                <a:cs typeface="Arial"/>
              </a:rPr>
              <a:t> Т.В.</a:t>
            </a:r>
            <a:r>
              <a:rPr lang="uk-UA" sz="2400" b="1" i="1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>
                <a:latin typeface="Times New Roman"/>
                <a:ea typeface="Times New Roman"/>
                <a:cs typeface="Arial"/>
              </a:rPr>
              <a:t>кандидат </a:t>
            </a:r>
            <a:r>
              <a:rPr lang="uk-UA" sz="2400" smtClean="0">
                <a:latin typeface="Times New Roman"/>
                <a:ea typeface="Times New Roman"/>
                <a:cs typeface="Arial"/>
              </a:rPr>
              <a:t>історичних </a:t>
            </a:r>
            <a:r>
              <a:rPr lang="uk-UA" sz="2400" smtClean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наук,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ст.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викладач кафедри </a:t>
            </a:r>
            <a:r>
              <a:rPr lang="uk-UA" sz="2400" dirty="0" smtClean="0">
                <a:latin typeface="Times New Roman"/>
                <a:ea typeface="Times New Roman"/>
                <a:cs typeface="Arial"/>
              </a:rPr>
              <a:t>права.</a:t>
            </a:r>
          </a:p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 smtClean="0">
                <a:latin typeface="Times New Roman"/>
                <a:ea typeface="Times New Roman"/>
                <a:cs typeface="Arial"/>
              </a:rPr>
              <a:t>Тривалість: </a:t>
            </a:r>
            <a:r>
              <a:rPr lang="uk-UA" sz="2400" dirty="0" smtClean="0">
                <a:latin typeface="Times New Roman"/>
                <a:ea typeface="Times New Roman"/>
                <a:cs typeface="Arial"/>
              </a:rPr>
              <a:t>4 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кредити ЕСТS , </a:t>
            </a:r>
            <a:r>
              <a:rPr lang="uk-UA" sz="2400" dirty="0" smtClean="0">
                <a:latin typeface="Times New Roman"/>
                <a:ea typeface="Times New Roman"/>
                <a:cs typeface="Arial"/>
              </a:rPr>
              <a:t>120</a:t>
            </a:r>
            <a:r>
              <a:rPr lang="uk-UA" sz="2400" b="1" i="1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годин.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Оцінювання: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поточне оцінювання,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атестаційний </a:t>
            </a:r>
            <a:r>
              <a:rPr lang="uk-UA" sz="2400" dirty="0" smtClean="0">
                <a:latin typeface="Times New Roman"/>
                <a:ea typeface="Times New Roman"/>
                <a:cs typeface="Arial"/>
              </a:rPr>
              <a:t>контроль,</a:t>
            </a:r>
            <a:r>
              <a:rPr lang="uk-UA" sz="2400" b="1" i="1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підсумковий контроль-іспит.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r>
              <a:rPr lang="uk-UA" sz="2400" dirty="0">
                <a:latin typeface="Times New Roman"/>
                <a:ea typeface="Times New Roman"/>
                <a:cs typeface="Arial"/>
              </a:rPr>
              <a:t/>
            </a:r>
            <a:br>
              <a:rPr lang="uk-UA" sz="2400" dirty="0">
                <a:latin typeface="Times New Roman"/>
                <a:ea typeface="Times New Roman"/>
                <a:cs typeface="Arial"/>
              </a:rPr>
            </a:br>
            <a:r>
              <a:rPr lang="uk-UA" sz="1800" dirty="0" smtClean="0">
                <a:latin typeface="Times New Roman"/>
                <a:ea typeface="Times New Roman"/>
                <a:cs typeface="Arial"/>
              </a:rPr>
              <a:t>.</a:t>
            </a: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1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uk-UA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72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292</Words>
  <Application>Microsoft Office PowerPoint</Application>
  <PresentationFormat>Екран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Вестибюль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Користувач Windows</cp:lastModifiedBy>
  <cp:revision>12</cp:revision>
  <dcterms:created xsi:type="dcterms:W3CDTF">2010-02-23T11:30:32Z</dcterms:created>
  <dcterms:modified xsi:type="dcterms:W3CDTF">2020-12-22T12:34:16Z</dcterms:modified>
</cp:coreProperties>
</file>