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57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12"/>
          <p:cNvSpPr/>
          <p:nvPr/>
        </p:nvSpPr>
        <p:spPr>
          <a:xfrm>
            <a:off x="0" y="2652713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/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3E7B47-A26F-4BE2-8463-BAA9E6D05689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4863C-6050-4447-B452-9E559E854AC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C21BA9-C483-49E5-986A-3051E0E591B7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348395-F61A-49D6-9AD6-0BD73933FC6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C0F4A7-A23B-4A9E-B885-7FFB59F255D1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C7ADFB-F7E9-4952-B451-9DEECE45148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740156-9A75-4F0F-912D-C5B551940072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894014-7184-4A53-9D81-05946FF73B7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8"/>
          <p:cNvSpPr/>
          <p:nvPr/>
        </p:nvSpPr>
        <p:spPr>
          <a:xfrm>
            <a:off x="0" y="2652713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A75232-3279-4C7C-BAE1-52153573EA45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DE848D-E78F-4D99-B877-08314363CA8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708A29-A3A1-4862-8274-EABEE99BF185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6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7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DC0661-BE66-48B6-A4AC-B83B1D9FD88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09123B-2FB9-4480-8815-52FB63D47A58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8639D3-D06B-4B03-88F4-3B375D7A9CE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032946-12E4-4531-987B-732A01348AD7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2E13F8-9B31-490B-905A-9307489A809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AF7EBF-C303-4CDF-A3D2-771BB8F9F2AA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AF2CCC-1738-4A10-BA37-7CEC82BA243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/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B761B3-B182-48CF-A2AD-70B31672D107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39136D-3080-4C35-B890-7D62B906AEB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7" name="Rectangle 9"/>
          <p:cNvSpPr/>
          <p:nvPr/>
        </p:nvSpPr>
        <p:spPr>
          <a:xfrm>
            <a:off x="0" y="2652713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 rtlCol="0"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/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9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79919F-E81E-4A37-9B0D-AEA85906268A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10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665EC2-3BEE-4555-9D7E-B9281CC99DD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725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875" y="4371975"/>
            <a:ext cx="6511925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3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143000" y="731838"/>
            <a:ext cx="6400800" cy="3475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100" b="1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1D49330D-9D5B-454A-AC20-97BA85CF4835}" type="datetimeFigureOut">
              <a:rPr lang="ru-RU"/>
              <a:pPr>
                <a:defRPr/>
              </a:pPr>
              <a:t>22.02.2019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172200"/>
            <a:ext cx="3352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b="1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2FFD9E9-EB6C-4CF7-B25B-912B39513D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64" r:id="rId2"/>
    <p:sldLayoutId id="2147483673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4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19088" indent="-319088" algn="r" rtl="0" fontAlgn="base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marL="319088" indent="-319088" algn="r" rtl="0" fontAlgn="base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>
          <a:solidFill>
            <a:schemeClr val="tx1"/>
          </a:solidFill>
          <a:latin typeface="Trebuchet MS" pitchFamily="34" charset="0"/>
        </a:defRPr>
      </a:lvl2pPr>
      <a:lvl3pPr marL="319088" indent="-319088" algn="r" rtl="0" fontAlgn="base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>
          <a:solidFill>
            <a:schemeClr val="tx1"/>
          </a:solidFill>
          <a:latin typeface="Trebuchet MS" pitchFamily="34" charset="0"/>
        </a:defRPr>
      </a:lvl3pPr>
      <a:lvl4pPr marL="319088" indent="-319088" algn="r" rtl="0" fontAlgn="base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>
          <a:solidFill>
            <a:schemeClr val="tx1"/>
          </a:solidFill>
          <a:latin typeface="Trebuchet MS" pitchFamily="34" charset="0"/>
        </a:defRPr>
      </a:lvl4pPr>
      <a:lvl5pPr marL="319088" indent="-319088" algn="r" rtl="0" fontAlgn="base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>
          <a:solidFill>
            <a:schemeClr val="tx1"/>
          </a:solidFill>
          <a:latin typeface="Trebuchet MS" pitchFamily="34" charset="0"/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563" algn="l" rtl="0" fontAlgn="base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sz="2200" kern="1200">
          <a:solidFill>
            <a:srgbClr val="404040"/>
          </a:solidFill>
          <a:latin typeface="+mn-lt"/>
          <a:ea typeface="+mn-ea"/>
          <a:cs typeface="+mn-cs"/>
        </a:defRPr>
      </a:lvl1pPr>
      <a:lvl2pPr marL="547688" indent="-182563" algn="l" rtl="0" fontAlgn="base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sz="2000" kern="1200">
          <a:solidFill>
            <a:srgbClr val="404040"/>
          </a:solidFill>
          <a:latin typeface="+mn-lt"/>
          <a:ea typeface="+mn-ea"/>
          <a:cs typeface="+mn-cs"/>
        </a:defRPr>
      </a:lvl2pPr>
      <a:lvl3pPr marL="822325" indent="-182563" algn="l" rtl="0" fontAlgn="base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kern="1200">
          <a:solidFill>
            <a:srgbClr val="404040"/>
          </a:solidFill>
          <a:latin typeface="+mn-lt"/>
          <a:ea typeface="+mn-ea"/>
          <a:cs typeface="+mn-cs"/>
        </a:defRPr>
      </a:lvl3pPr>
      <a:lvl4pPr marL="1096963" indent="-182563" algn="l" rtl="0" fontAlgn="base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sz="1600" kern="1200">
          <a:solidFill>
            <a:srgbClr val="404040"/>
          </a:solidFill>
          <a:latin typeface="+mn-lt"/>
          <a:ea typeface="+mn-ea"/>
          <a:cs typeface="+mn-cs"/>
        </a:defRPr>
      </a:lvl4pPr>
      <a:lvl5pPr marL="1389063" indent="-182563" algn="l" rtl="0" fontAlgn="base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sz="1400" kern="1200">
          <a:solidFill>
            <a:srgbClr val="404040"/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87624" y="1556792"/>
            <a:ext cx="7056784" cy="2232248"/>
          </a:xfrm>
        </p:spPr>
        <p:txBody>
          <a:bodyPr/>
          <a:lstStyle/>
          <a:p>
            <a:pPr fontAlgn="auto">
              <a:spcAft>
                <a:spcPts val="0"/>
              </a:spcAft>
              <a:buClr>
                <a:schemeClr val="accent6">
                  <a:lumMod val="75000"/>
                </a:schemeClr>
              </a:buClr>
              <a:defRPr/>
            </a:pPr>
            <a:r>
              <a:rPr lang="uk-UA" sz="6000" dirty="0" err="1" smtClean="0"/>
              <a:t>Екотехнологія</a:t>
            </a:r>
            <a:r>
              <a:rPr lang="uk-UA" sz="6000" dirty="0" smtClean="0"/>
              <a:t> </a:t>
            </a:r>
            <a:r>
              <a:rPr lang="uk-UA" sz="6000" dirty="0" err="1" smtClean="0"/>
              <a:t>біовиробництва</a:t>
            </a:r>
            <a:endParaRPr lang="ru-RU" sz="6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Объект 9"/>
          <p:cNvSpPr>
            <a:spLocks noGrp="1"/>
          </p:cNvSpPr>
          <p:nvPr>
            <p:ph sz="quarter" idx="13"/>
          </p:nvPr>
        </p:nvSpPr>
        <p:spPr>
          <a:xfrm>
            <a:off x="539750" y="1916113"/>
            <a:ext cx="8353425" cy="2665412"/>
          </a:xfrm>
        </p:spPr>
        <p:txBody>
          <a:bodyPr/>
          <a:lstStyle/>
          <a:p>
            <a:pPr algn="just"/>
            <a:r>
              <a:rPr lang="uk-UA" sz="3200" b="1" smtClean="0"/>
              <a:t>Галузь знань:</a:t>
            </a:r>
            <a:r>
              <a:rPr lang="uk-UA" sz="3200" smtClean="0"/>
              <a:t> 10 – «Природничі науки»</a:t>
            </a:r>
            <a:endParaRPr lang="ru-RU" sz="3200" smtClean="0"/>
          </a:p>
          <a:p>
            <a:pPr algn="just"/>
            <a:r>
              <a:rPr lang="uk-UA" sz="3200" b="1" smtClean="0"/>
              <a:t>Спеціальності:</a:t>
            </a:r>
            <a:r>
              <a:rPr lang="uk-UA" sz="3200" smtClean="0"/>
              <a:t> 101 «Екологія»</a:t>
            </a:r>
            <a:endParaRPr lang="ru-RU" sz="3200" smtClean="0"/>
          </a:p>
          <a:p>
            <a:pPr algn="just"/>
            <a:r>
              <a:rPr lang="uk-UA" sz="3200" b="1" smtClean="0"/>
              <a:t>Освітній ступінь:</a:t>
            </a:r>
            <a:r>
              <a:rPr lang="uk-UA" sz="3200" smtClean="0"/>
              <a:t> «Магістр»</a:t>
            </a:r>
            <a:endParaRPr lang="ru-RU" sz="3200" smtClean="0"/>
          </a:p>
          <a:p>
            <a:pPr algn="just"/>
            <a:r>
              <a:rPr lang="uk-UA" sz="3200" b="1" smtClean="0"/>
              <a:t>Факультет</a:t>
            </a:r>
            <a:r>
              <a:rPr lang="uk-UA" sz="3200" smtClean="0"/>
              <a:t> агрономії та лісівництва</a:t>
            </a:r>
            <a:endParaRPr lang="ru-RU" sz="320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323850" y="333375"/>
            <a:ext cx="8569325" cy="4032250"/>
          </a:xfrm>
        </p:spPr>
        <p:txBody>
          <a:bodyPr rtlCol="0">
            <a:noAutofit/>
          </a:bodyPr>
          <a:lstStyle/>
          <a:p>
            <a:pPr marL="45720" indent="0" algn="ctr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uk-UA" sz="32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Мета</a:t>
            </a:r>
            <a:r>
              <a:rPr lang="uk-UA" sz="3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uk-UA" sz="32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дисципліни</a:t>
            </a:r>
          </a:p>
          <a:p>
            <a:pPr marL="45720" indent="0" algn="ctr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endParaRPr lang="uk-UA" sz="3200" dirty="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45720" indent="0" algn="just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uk-UA" sz="3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	Ознайомити </a:t>
            </a:r>
            <a:r>
              <a:rPr lang="uk-UA" sz="3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студентів з біологічними об'єктами і їх застосуванням у народному господарстві, охороні здоров'я й науці, можливостями генетичної й клітинної інженерії (отримання високоефективних штамів мікроорганізмів, нових сортів рослин і видів тварин), будовою й принципами дії </a:t>
            </a:r>
            <a:r>
              <a:rPr lang="uk-UA" sz="3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біореакторів</a:t>
            </a:r>
            <a:r>
              <a:rPr lang="uk-UA" sz="3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з основами технологічної біоенергетики. </a:t>
            </a:r>
            <a:endParaRPr lang="ru-RU" sz="3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algn="just" fontAlgn="auto">
              <a:buClr>
                <a:schemeClr val="accent6">
                  <a:lumMod val="75000"/>
                </a:schemeClr>
              </a:buClr>
              <a:defRPr/>
            </a:pPr>
            <a:endParaRPr lang="ru-RU" sz="3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ъект 2"/>
          <p:cNvSpPr>
            <a:spLocks noGrp="1"/>
          </p:cNvSpPr>
          <p:nvPr>
            <p:ph sz="quarter" idx="13"/>
          </p:nvPr>
        </p:nvSpPr>
        <p:spPr>
          <a:xfrm>
            <a:off x="179388" y="260350"/>
            <a:ext cx="8569325" cy="6048375"/>
          </a:xfrm>
        </p:spPr>
        <p:txBody>
          <a:bodyPr/>
          <a:lstStyle/>
          <a:p>
            <a:pPr marL="44450" indent="0" algn="ctr">
              <a:buFont typeface="Georgia" pitchFamily="18" charset="0"/>
              <a:buNone/>
            </a:pPr>
            <a:r>
              <a:rPr lang="ru-RU" sz="3600" b="1" smtClean="0"/>
              <a:t>Завдання</a:t>
            </a:r>
          </a:p>
          <a:p>
            <a:pPr marL="44450" indent="0" algn="just">
              <a:buFont typeface="Georgia" pitchFamily="18" charset="0"/>
              <a:buNone/>
            </a:pPr>
            <a:r>
              <a:rPr lang="ru-RU" sz="3600" b="1" smtClean="0"/>
              <a:t>	</a:t>
            </a:r>
            <a:endParaRPr lang="ru-RU" sz="800" b="1" smtClean="0"/>
          </a:p>
          <a:p>
            <a:pPr marL="44450" indent="0" algn="just">
              <a:buFont typeface="Georgia" pitchFamily="18" charset="0"/>
              <a:buNone/>
            </a:pPr>
            <a:r>
              <a:rPr lang="ru-RU" sz="3600" b="1" smtClean="0"/>
              <a:t>	</a:t>
            </a:r>
            <a:r>
              <a:rPr lang="ru-RU" sz="3600" smtClean="0"/>
              <a:t>Вивчивши курс дисципліни, студент повинен: отримані знання та навики, використовувати для вирішення завдань сільського господарства, медицини, екології та різних галузей народного господарства.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323850" y="333375"/>
            <a:ext cx="8640763" cy="6191250"/>
          </a:xfrm>
        </p:spPr>
        <p:txBody>
          <a:bodyPr rtlCol="0">
            <a:normAutofit lnSpcReduction="10000"/>
          </a:bodyPr>
          <a:lstStyle/>
          <a:p>
            <a:pPr marL="45720" indent="0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ru-RU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	</a:t>
            </a:r>
            <a:r>
              <a:rPr lang="ru-RU" sz="28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У </a:t>
            </a:r>
            <a:r>
              <a:rPr lang="ru-RU" sz="28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результаті</a:t>
            </a:r>
            <a:r>
              <a:rPr lang="ru-RU" sz="28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вивчення</a:t>
            </a:r>
            <a:r>
              <a:rPr lang="ru-RU" sz="28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навчальної</a:t>
            </a:r>
            <a:r>
              <a:rPr lang="ru-RU" sz="28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дисципліни</a:t>
            </a:r>
            <a:r>
              <a:rPr lang="ru-RU" sz="28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студент повинен </a:t>
            </a:r>
            <a:endParaRPr lang="ru-RU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45720" indent="0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ru-RU" sz="28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знати: </a:t>
            </a:r>
            <a:endParaRPr lang="ru-RU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–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використання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біотехнології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в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харчовій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промисловості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та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медицині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; </a:t>
            </a: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–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використання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біотехнологічних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процесів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у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виробництві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енергії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; </a:t>
            </a: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–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ефективність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використання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природних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ресурсів</a:t>
            </a:r>
            <a:r>
              <a:rPr lang="ru-RU" sz="28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endParaRPr lang="ru-RU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45720" indent="0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ru-RU" sz="28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вміти</a:t>
            </a:r>
            <a:r>
              <a:rPr lang="ru-RU" sz="28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: </a:t>
            </a:r>
            <a:endParaRPr lang="ru-RU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організувати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екологічне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біовиробництво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у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сучасних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умовах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довкілля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із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застосуванням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новітніх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екотехнологій</a:t>
            </a:r>
            <a:r>
              <a:rPr lang="ru-RU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323850" y="404813"/>
            <a:ext cx="8496300" cy="6119812"/>
          </a:xfrm>
        </p:spPr>
        <p:txBody>
          <a:bodyPr rtlCol="0">
            <a:normAutofit/>
          </a:bodyPr>
          <a:lstStyle/>
          <a:p>
            <a:pPr marL="45720" indent="0" algn="ctr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uk-UA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Програма навчальної </a:t>
            </a:r>
            <a:r>
              <a:rPr lang="uk-UA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дисципліни</a:t>
            </a:r>
          </a:p>
          <a:p>
            <a:pPr marL="45720" indent="0" algn="ctr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45720" indent="0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uk-UA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	Атестація </a:t>
            </a:r>
            <a:r>
              <a:rPr lang="uk-UA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1</a:t>
            </a:r>
            <a:r>
              <a:rPr lang="uk-UA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</a:t>
            </a:r>
            <a:r>
              <a:rPr lang="uk-UA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Характеристика структури природного середовища</a:t>
            </a:r>
            <a:endParaRPr lang="ru-RU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r>
              <a:rPr lang="uk-UA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Тема 1. </a:t>
            </a:r>
            <a:r>
              <a:rPr lang="uk-UA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Предмет </a:t>
            </a:r>
            <a:r>
              <a:rPr lang="uk-U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екотехнології</a:t>
            </a:r>
            <a:r>
              <a:rPr lang="uk-UA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завдання, методи й перспективи розвитку 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r>
              <a:rPr lang="uk-UA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Тема 2. </a:t>
            </a:r>
            <a:r>
              <a:rPr lang="uk-UA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Використання </a:t>
            </a:r>
            <a:r>
              <a:rPr lang="uk-U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біотехнології </a:t>
            </a:r>
            <a:r>
              <a:rPr lang="uk-UA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в харчовій промисловості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r>
              <a:rPr lang="uk-UA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Тема 3. </a:t>
            </a:r>
            <a:r>
              <a:rPr lang="uk-UA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Медицина й </a:t>
            </a:r>
            <a:r>
              <a:rPr lang="uk-U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біотехнологія</a:t>
            </a: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45720" indent="0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uk-UA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	Атестація </a:t>
            </a:r>
            <a:r>
              <a:rPr lang="uk-UA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2. Ефективність використання природних ресурсів 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r>
              <a:rPr lang="uk-UA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Тема 4. </a:t>
            </a:r>
            <a:r>
              <a:rPr lang="uk-UA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Використання </a:t>
            </a:r>
            <a:r>
              <a:rPr lang="uk-U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екотехнологічних</a:t>
            </a:r>
            <a:r>
              <a:rPr lang="uk-U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uk-UA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процесів у виробництві енергії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fontAlgn="auto">
              <a:buClr>
                <a:schemeClr val="accent6">
                  <a:lumMod val="75000"/>
                </a:schemeClr>
              </a:buClr>
              <a:defRPr/>
            </a:pPr>
            <a:r>
              <a:rPr lang="uk-UA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Тема 5. </a:t>
            </a:r>
            <a:r>
              <a:rPr lang="ru-RU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Сільське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ru-RU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господарство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і </a:t>
            </a:r>
            <a:r>
              <a:rPr lang="ru-RU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екотехнологія</a:t>
            </a: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Объект 2"/>
          <p:cNvSpPr>
            <a:spLocks noGrp="1"/>
          </p:cNvSpPr>
          <p:nvPr>
            <p:ph sz="quarter" idx="13"/>
          </p:nvPr>
        </p:nvSpPr>
        <p:spPr>
          <a:xfrm>
            <a:off x="323850" y="260350"/>
            <a:ext cx="8496300" cy="6192838"/>
          </a:xfrm>
        </p:spPr>
        <p:txBody>
          <a:bodyPr/>
          <a:lstStyle/>
          <a:p>
            <a:pPr marL="44450" indent="0" algn="ctr">
              <a:buFont typeface="Georgia" pitchFamily="18" charset="0"/>
              <a:buNone/>
            </a:pPr>
            <a:r>
              <a:rPr lang="uk-UA" sz="3200" b="1" smtClean="0"/>
              <a:t>Теми практичних занять</a:t>
            </a:r>
          </a:p>
          <a:p>
            <a:pPr marL="44450" indent="0" algn="ctr">
              <a:buFont typeface="Georgia" pitchFamily="18" charset="0"/>
              <a:buNone/>
            </a:pPr>
            <a:endParaRPr lang="uk-UA" sz="3200" b="1" smtClean="0"/>
          </a:p>
          <a:p>
            <a:pPr marL="44450" indent="0">
              <a:buFont typeface="Georgia" pitchFamily="18" charset="0"/>
              <a:buNone/>
            </a:pPr>
            <a:r>
              <a:rPr lang="uk-UA" sz="3200" b="1" smtClean="0"/>
              <a:t>	</a:t>
            </a:r>
            <a:r>
              <a:rPr lang="uk-UA" sz="3200" smtClean="0"/>
              <a:t>1.</a:t>
            </a:r>
            <a:r>
              <a:rPr lang="uk-UA" sz="3200" b="1" smtClean="0"/>
              <a:t> </a:t>
            </a:r>
            <a:r>
              <a:rPr lang="uk-UA" sz="3200" smtClean="0"/>
              <a:t>Розвиток екотехнології біовиробництва</a:t>
            </a:r>
            <a:r>
              <a:rPr lang="ru-RU" sz="1800" smtClean="0"/>
              <a:t> </a:t>
            </a:r>
            <a:r>
              <a:rPr lang="ru-RU" sz="3200" smtClean="0"/>
              <a:t>	</a:t>
            </a:r>
          </a:p>
          <a:p>
            <a:pPr marL="44450" indent="0">
              <a:buFont typeface="Georgia" pitchFamily="18" charset="0"/>
              <a:buNone/>
            </a:pPr>
            <a:r>
              <a:rPr lang="ru-RU" sz="3200" smtClean="0"/>
              <a:t>	2. Роль біотехнології в одержанні харчових продуктів.</a:t>
            </a:r>
          </a:p>
          <a:p>
            <a:pPr marL="44450" indent="0" algn="just">
              <a:buFont typeface="Georgia" pitchFamily="18" charset="0"/>
              <a:buNone/>
            </a:pPr>
            <a:r>
              <a:rPr lang="ru-RU" sz="3200" smtClean="0"/>
              <a:t>	3. Виробництво й застосування антибіотиків, гормонів.</a:t>
            </a:r>
          </a:p>
          <a:p>
            <a:pPr marL="44450" indent="0" algn="just">
              <a:buFont typeface="Georgia" pitchFamily="18" charset="0"/>
              <a:buNone/>
            </a:pPr>
            <a:r>
              <a:rPr lang="ru-RU" sz="3200" smtClean="0"/>
              <a:t>	4. Роль біотехнології у виробництві енергії.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179388" y="260350"/>
            <a:ext cx="8496300" cy="6337300"/>
          </a:xfrm>
        </p:spPr>
        <p:txBody>
          <a:bodyPr rtlCol="0">
            <a:normAutofit fontScale="92500" lnSpcReduction="20000"/>
          </a:bodyPr>
          <a:lstStyle/>
          <a:p>
            <a:pPr marL="45720" indent="0" algn="ctr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uk-UA" sz="28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Рекомендована </a:t>
            </a:r>
            <a:r>
              <a:rPr lang="uk-UA" sz="28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література</a:t>
            </a:r>
          </a:p>
          <a:p>
            <a:pPr marL="45720" indent="0" algn="ctr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endParaRPr lang="uk-UA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548640" lvl="1" indent="-182880" algn="just" fontAlgn="auto">
              <a:buClr>
                <a:schemeClr val="accent6">
                  <a:lumMod val="75000"/>
                </a:schemeClr>
              </a:buClr>
              <a:defRPr/>
            </a:pPr>
            <a:r>
              <a:rPr lang="ru-RU" sz="2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1. </a:t>
            </a:r>
            <a:r>
              <a:rPr lang="uk-UA" sz="2800" i="1" dirty="0">
                <a:solidFill>
                  <a:schemeClr val="tx1"/>
                </a:solidFill>
              </a:rPr>
              <a:t>Екологічна</a:t>
            </a:r>
            <a:r>
              <a:rPr lang="uk-UA" sz="2800" dirty="0">
                <a:solidFill>
                  <a:schemeClr val="tx1"/>
                </a:solidFill>
              </a:rPr>
              <a:t> біотехнологія / О.В. Швед, О.Б. </a:t>
            </a:r>
            <a:r>
              <a:rPr lang="uk-UA" sz="2800" dirty="0" err="1">
                <a:solidFill>
                  <a:schemeClr val="tx1"/>
                </a:solidFill>
              </a:rPr>
              <a:t>Миколів</a:t>
            </a:r>
            <a:r>
              <a:rPr lang="uk-UA" sz="2800" dirty="0">
                <a:solidFill>
                  <a:schemeClr val="tx1"/>
                </a:solidFill>
              </a:rPr>
              <a:t>, О.З.                             </a:t>
            </a:r>
            <a:r>
              <a:rPr lang="uk-UA" sz="2800" dirty="0" err="1">
                <a:solidFill>
                  <a:schemeClr val="tx1"/>
                </a:solidFill>
              </a:rPr>
              <a:t>Комаровська-Порохнявець</a:t>
            </a:r>
            <a:r>
              <a:rPr lang="uk-UA" sz="2800" dirty="0">
                <a:solidFill>
                  <a:schemeClr val="tx1"/>
                </a:solidFill>
              </a:rPr>
              <a:t>, В.П. Новіков: У 2-х кн. — Л</a:t>
            </a:r>
            <a:r>
              <a:rPr lang="de-DE" sz="2800" dirty="0">
                <a:solidFill>
                  <a:schemeClr val="tx1"/>
                </a:solidFill>
              </a:rPr>
              <a:t>: </a:t>
            </a:r>
            <a:r>
              <a:rPr lang="uk-UA" sz="2800" dirty="0">
                <a:solidFill>
                  <a:schemeClr val="tx1"/>
                </a:solidFill>
              </a:rPr>
              <a:t>Львів.  політехніка, 2010. — 792 с</a:t>
            </a:r>
            <a:r>
              <a:rPr lang="uk-UA" sz="2800" dirty="0" smtClean="0">
                <a:solidFill>
                  <a:schemeClr val="tx1"/>
                </a:solidFill>
              </a:rPr>
              <a:t>.</a:t>
            </a:r>
            <a:endParaRPr lang="ru-RU" sz="2800" dirty="0" smtClean="0">
              <a:solidFill>
                <a:schemeClr val="tx1"/>
              </a:solidFill>
            </a:endParaRPr>
          </a:p>
          <a:p>
            <a:pPr marL="548640" lvl="1" indent="-182880" algn="just" fontAlgn="auto">
              <a:buClr>
                <a:schemeClr val="accent6">
                  <a:lumMod val="75000"/>
                </a:schemeClr>
              </a:buClr>
              <a:defRPr/>
            </a:pPr>
            <a:r>
              <a:rPr lang="ru-RU" sz="2800" dirty="0" smtClean="0">
                <a:solidFill>
                  <a:schemeClr val="tx1"/>
                </a:solidFill>
              </a:rPr>
              <a:t>2</a:t>
            </a:r>
            <a:r>
              <a:rPr lang="ru-RU" sz="2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uk-UA" sz="2800" dirty="0" smtClean="0">
                <a:solidFill>
                  <a:schemeClr val="tx1"/>
                </a:solidFill>
              </a:rPr>
              <a:t>Єрмаков </a:t>
            </a:r>
            <a:r>
              <a:rPr lang="uk-UA" sz="2800" dirty="0">
                <a:solidFill>
                  <a:schemeClr val="tx1"/>
                </a:solidFill>
              </a:rPr>
              <a:t>О.Ю. «Організація </a:t>
            </a:r>
            <a:r>
              <a:rPr lang="uk-UA" sz="2800" dirty="0" err="1">
                <a:solidFill>
                  <a:schemeClr val="tx1"/>
                </a:solidFill>
              </a:rPr>
              <a:t>вирбницива</a:t>
            </a:r>
            <a:r>
              <a:rPr lang="uk-UA" sz="2800" dirty="0">
                <a:solidFill>
                  <a:schemeClr val="tx1"/>
                </a:solidFill>
              </a:rPr>
              <a:t> </a:t>
            </a:r>
            <a:r>
              <a:rPr lang="uk-UA" sz="2800" dirty="0" smtClean="0">
                <a:solidFill>
                  <a:schemeClr val="tx1"/>
                </a:solidFill>
              </a:rPr>
              <a:t>с/г підприємства</a:t>
            </a:r>
            <a:r>
              <a:rPr lang="uk-UA" sz="2800" dirty="0">
                <a:solidFill>
                  <a:schemeClr val="tx1"/>
                </a:solidFill>
              </a:rPr>
              <a:t>»: </a:t>
            </a:r>
            <a:r>
              <a:rPr lang="uk-UA" sz="2800" dirty="0" err="1">
                <a:solidFill>
                  <a:schemeClr val="tx1"/>
                </a:solidFill>
              </a:rPr>
              <a:t>навч</a:t>
            </a:r>
            <a:r>
              <a:rPr lang="uk-UA" sz="2800" dirty="0">
                <a:solidFill>
                  <a:schemeClr val="tx1"/>
                </a:solidFill>
              </a:rPr>
              <a:t>. </a:t>
            </a:r>
            <a:r>
              <a:rPr lang="uk-UA" sz="2800" dirty="0" err="1">
                <a:solidFill>
                  <a:schemeClr val="tx1"/>
                </a:solidFill>
              </a:rPr>
              <a:t>посіб</a:t>
            </a:r>
            <a:r>
              <a:rPr lang="uk-UA" sz="2800" dirty="0">
                <a:solidFill>
                  <a:schemeClr val="tx1"/>
                </a:solidFill>
              </a:rPr>
              <a:t>. – Тернопіль:  </a:t>
            </a:r>
            <a:r>
              <a:rPr lang="uk-UA" sz="2800" dirty="0" err="1">
                <a:solidFill>
                  <a:schemeClr val="tx1"/>
                </a:solidFill>
              </a:rPr>
              <a:t>Астол</a:t>
            </a:r>
            <a:r>
              <a:rPr lang="uk-UA" sz="2800" dirty="0">
                <a:solidFill>
                  <a:schemeClr val="tx1"/>
                </a:solidFill>
              </a:rPr>
              <a:t>, 2009 р. 287с.</a:t>
            </a:r>
            <a:endParaRPr lang="ru-RU" sz="2800" dirty="0">
              <a:solidFill>
                <a:schemeClr val="tx1"/>
              </a:solidFill>
            </a:endParaRPr>
          </a:p>
          <a:p>
            <a:pPr marL="548640" lvl="1" indent="-182880" algn="just" fontAlgn="auto">
              <a:buClr>
                <a:schemeClr val="accent6">
                  <a:lumMod val="75000"/>
                </a:schemeClr>
              </a:buClr>
              <a:defRPr/>
            </a:pPr>
            <a:r>
              <a:rPr lang="uk-UA" sz="2800" dirty="0" smtClean="0">
                <a:solidFill>
                  <a:schemeClr val="tx1"/>
                </a:solidFill>
              </a:rPr>
              <a:t>3. </a:t>
            </a:r>
            <a:r>
              <a:rPr lang="uk-UA" sz="2800" dirty="0">
                <a:solidFill>
                  <a:schemeClr val="tx1"/>
                </a:solidFill>
              </a:rPr>
              <a:t>Новітні технології </a:t>
            </a:r>
            <a:r>
              <a:rPr lang="uk-UA" sz="2800" dirty="0" err="1">
                <a:solidFill>
                  <a:schemeClr val="tx1"/>
                </a:solidFill>
              </a:rPr>
              <a:t>біоенергоконверсій</a:t>
            </a:r>
            <a:r>
              <a:rPr lang="uk-UA" sz="2800" dirty="0">
                <a:solidFill>
                  <a:schemeClr val="tx1"/>
                </a:solidFill>
              </a:rPr>
              <a:t>: Монографія / Я.Б. Блюм, Г.Г. </a:t>
            </a:r>
            <a:r>
              <a:rPr lang="uk-UA" sz="2800" dirty="0" err="1">
                <a:solidFill>
                  <a:schemeClr val="tx1"/>
                </a:solidFill>
              </a:rPr>
              <a:t>Гелетуга</a:t>
            </a:r>
            <a:r>
              <a:rPr lang="uk-UA" sz="2800" dirty="0">
                <a:solidFill>
                  <a:schemeClr val="tx1"/>
                </a:solidFill>
              </a:rPr>
              <a:t>, І.П. </a:t>
            </a:r>
            <a:r>
              <a:rPr lang="uk-UA" sz="2800" dirty="0" err="1">
                <a:solidFill>
                  <a:schemeClr val="tx1"/>
                </a:solidFill>
              </a:rPr>
              <a:t>Григорюх</a:t>
            </a:r>
            <a:r>
              <a:rPr lang="uk-UA" sz="2800" dirty="0">
                <a:solidFill>
                  <a:schemeClr val="tx1"/>
                </a:solidFill>
              </a:rPr>
              <a:t>, Г.М. </a:t>
            </a:r>
            <a:r>
              <a:rPr lang="uk-UA" sz="2800" dirty="0" err="1">
                <a:solidFill>
                  <a:schemeClr val="tx1"/>
                </a:solidFill>
              </a:rPr>
              <a:t>Калетнік</a:t>
            </a:r>
            <a:r>
              <a:rPr lang="uk-UA" sz="2800" dirty="0">
                <a:solidFill>
                  <a:schemeClr val="tx1"/>
                </a:solidFill>
              </a:rPr>
              <a:t>. – Київ: Агро. Медіа. Груп, 2010 р. </a:t>
            </a:r>
            <a:r>
              <a:rPr lang="uk-UA" sz="2800" dirty="0" smtClean="0">
                <a:solidFill>
                  <a:schemeClr val="tx1"/>
                </a:solidFill>
              </a:rPr>
              <a:t>324с.</a:t>
            </a:r>
          </a:p>
          <a:p>
            <a:pPr marL="548640" lvl="1" indent="-182880" algn="just" fontAlgn="auto">
              <a:buClr>
                <a:schemeClr val="accent6">
                  <a:lumMod val="75000"/>
                </a:schemeClr>
              </a:buClr>
              <a:defRPr/>
            </a:pPr>
            <a:r>
              <a:rPr lang="ru-RU" sz="2800" dirty="0" smtClean="0">
                <a:solidFill>
                  <a:schemeClr val="tx1"/>
                </a:solidFill>
              </a:rPr>
              <a:t>4.Основи </a:t>
            </a:r>
            <a:r>
              <a:rPr lang="ru-RU" sz="2800" dirty="0">
                <a:solidFill>
                  <a:schemeClr val="tx1"/>
                </a:solidFill>
              </a:rPr>
              <a:t>орган</a:t>
            </a:r>
            <a:r>
              <a:rPr lang="uk-UA" sz="2800" dirty="0" err="1">
                <a:solidFill>
                  <a:schemeClr val="tx1"/>
                </a:solidFill>
              </a:rPr>
              <a:t>ічного</a:t>
            </a:r>
            <a:r>
              <a:rPr lang="uk-UA" sz="2800" dirty="0">
                <a:solidFill>
                  <a:schemeClr val="tx1"/>
                </a:solidFill>
              </a:rPr>
              <a:t> виробництва: </a:t>
            </a:r>
            <a:r>
              <a:rPr lang="uk-UA" sz="2800" dirty="0" err="1">
                <a:solidFill>
                  <a:schemeClr val="tx1"/>
                </a:solidFill>
              </a:rPr>
              <a:t>навч</a:t>
            </a:r>
            <a:r>
              <a:rPr lang="uk-UA" sz="2800" dirty="0">
                <a:solidFill>
                  <a:schemeClr val="tx1"/>
                </a:solidFill>
              </a:rPr>
              <a:t>. посібник / П.О. </a:t>
            </a:r>
            <a:r>
              <a:rPr lang="uk-UA" sz="2800" dirty="0" err="1">
                <a:solidFill>
                  <a:schemeClr val="tx1"/>
                </a:solidFill>
              </a:rPr>
              <a:t>Стецишин</a:t>
            </a:r>
            <a:r>
              <a:rPr lang="uk-UA" sz="2800" dirty="0">
                <a:solidFill>
                  <a:schemeClr val="tx1"/>
                </a:solidFill>
              </a:rPr>
              <a:t>, В.В</a:t>
            </a:r>
            <a:r>
              <a:rPr lang="uk-UA" sz="2800" dirty="0" smtClean="0">
                <a:solidFill>
                  <a:schemeClr val="tx1"/>
                </a:solidFill>
              </a:rPr>
              <a:t>. </a:t>
            </a:r>
            <a:r>
              <a:rPr lang="uk-UA" sz="2800" dirty="0" err="1" smtClean="0">
                <a:solidFill>
                  <a:schemeClr val="tx1"/>
                </a:solidFill>
              </a:rPr>
              <a:t>Пиндус</a:t>
            </a:r>
            <a:r>
              <a:rPr lang="uk-UA" sz="2800" dirty="0">
                <a:solidFill>
                  <a:schemeClr val="tx1"/>
                </a:solidFill>
              </a:rPr>
              <a:t>, В.В. </a:t>
            </a:r>
            <a:r>
              <a:rPr lang="uk-UA" sz="2800" dirty="0" err="1">
                <a:solidFill>
                  <a:schemeClr val="tx1"/>
                </a:solidFill>
              </a:rPr>
              <a:t>Рекуненко</a:t>
            </a:r>
            <a:r>
              <a:rPr lang="uk-UA" sz="2800" dirty="0">
                <a:solidFill>
                  <a:schemeClr val="tx1"/>
                </a:solidFill>
              </a:rPr>
              <a:t> </a:t>
            </a:r>
            <a:r>
              <a:rPr lang="ru-RU" sz="2800" dirty="0">
                <a:solidFill>
                  <a:schemeClr val="tx1"/>
                </a:solidFill>
              </a:rPr>
              <a:t>[</a:t>
            </a:r>
            <a:r>
              <a:rPr lang="uk-UA" sz="2800" dirty="0">
                <a:solidFill>
                  <a:schemeClr val="tx1"/>
                </a:solidFill>
              </a:rPr>
              <a:t>та ін.</a:t>
            </a:r>
            <a:r>
              <a:rPr lang="ru-RU" sz="2800" dirty="0">
                <a:solidFill>
                  <a:schemeClr val="tx1"/>
                </a:solidFill>
              </a:rPr>
              <a:t>]</a:t>
            </a:r>
            <a:r>
              <a:rPr lang="uk-UA" sz="2800" dirty="0">
                <a:solidFill>
                  <a:schemeClr val="tx1"/>
                </a:solidFill>
              </a:rPr>
              <a:t>. – 2-е видання перероблено і доповнено. -  Вінниця Нова книга 2011 р. </a:t>
            </a:r>
            <a:r>
              <a:rPr lang="uk-UA" sz="2800" dirty="0" smtClean="0">
                <a:solidFill>
                  <a:schemeClr val="tx1"/>
                </a:solidFill>
              </a:rPr>
              <a:t>  549 </a:t>
            </a:r>
            <a:r>
              <a:rPr lang="uk-UA" sz="2800" dirty="0">
                <a:solidFill>
                  <a:schemeClr val="tx1"/>
                </a:solidFill>
              </a:rPr>
              <a:t>с.</a:t>
            </a:r>
            <a:endParaRPr lang="ru-RU" sz="2800" dirty="0">
              <a:solidFill>
                <a:schemeClr val="tx1"/>
              </a:solidFill>
            </a:endParaRPr>
          </a:p>
          <a:p>
            <a:pPr marL="45720" indent="0" algn="ctr" fontAlgn="auto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endParaRPr lang="ru-RU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47</TotalTime>
  <Words>274</Words>
  <Application>Microsoft Office PowerPoint</Application>
  <PresentationFormat>Экран (4:3)</PresentationFormat>
  <Paragraphs>39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Шаблон оформления</vt:lpstr>
      </vt:variant>
      <vt:variant>
        <vt:i4>4</vt:i4>
      </vt:variant>
      <vt:variant>
        <vt:lpstr>Заголовки слайдов</vt:lpstr>
      </vt:variant>
      <vt:variant>
        <vt:i4>8</vt:i4>
      </vt:variant>
    </vt:vector>
  </HeadingPairs>
  <TitlesOfParts>
    <vt:vector size="16" baseType="lpstr">
      <vt:lpstr>Trebuchet MS</vt:lpstr>
      <vt:lpstr>Arial</vt:lpstr>
      <vt:lpstr>Georgia</vt:lpstr>
      <vt:lpstr>Calibri</vt:lpstr>
      <vt:lpstr>Воздушный поток</vt:lpstr>
      <vt:lpstr>Воздушный поток</vt:lpstr>
      <vt:lpstr>Воздушный поток</vt:lpstr>
      <vt:lpstr>Воздушный поток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</vt:vector>
  </TitlesOfParts>
  <Company>Home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Екотехнологія біовиробництва</dc:title>
  <dc:creator>User</dc:creator>
  <cp:lastModifiedBy>ОЛЬГА</cp:lastModifiedBy>
  <cp:revision>7</cp:revision>
  <dcterms:created xsi:type="dcterms:W3CDTF">2019-02-21T12:09:05Z</dcterms:created>
  <dcterms:modified xsi:type="dcterms:W3CDTF">2019-02-22T06:14:08Z</dcterms:modified>
</cp:coreProperties>
</file>