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87" r:id="rId5"/>
    <p:sldId id="275" r:id="rId6"/>
    <p:sldId id="274" r:id="rId7"/>
    <p:sldId id="265" r:id="rId8"/>
    <p:sldId id="266" r:id="rId9"/>
    <p:sldId id="268" r:id="rId10"/>
    <p:sldId id="286" r:id="rId11"/>
    <p:sldId id="285" r:id="rId12"/>
    <p:sldId id="267" r:id="rId13"/>
    <p:sldId id="277" r:id="rId14"/>
    <p:sldId id="278" r:id="rId15"/>
    <p:sldId id="279" r:id="rId16"/>
    <p:sldId id="280" r:id="rId17"/>
    <p:sldId id="281" r:id="rId18"/>
    <p:sldId id="282" r:id="rId19"/>
    <p:sldId id="283" r:id="rId20"/>
    <p:sldId id="288" r:id="rId21"/>
    <p:sldId id="284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707" autoAdjust="0"/>
  </p:normalViewPr>
  <p:slideViewPr>
    <p:cSldViewPr>
      <p:cViewPr varScale="1">
        <p:scale>
          <a:sx n="65" d="100"/>
          <a:sy n="65" d="100"/>
        </p:scale>
        <p:origin x="636" y="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D0ECC-00FA-43A5-9444-E1380ADAF683}" type="datetimeFigureOut">
              <a:rPr lang="ru-RU" smtClean="0"/>
              <a:pPr/>
              <a:t>20.01.2023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0A231-E32F-454D-901A-174997D0D1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D0ECC-00FA-43A5-9444-E1380ADAF683}" type="datetimeFigureOut">
              <a:rPr lang="ru-RU" smtClean="0"/>
              <a:pPr/>
              <a:t>20.01.2023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0A231-E32F-454D-901A-174997D0D1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D0ECC-00FA-43A5-9444-E1380ADAF683}" type="datetimeFigureOut">
              <a:rPr lang="ru-RU" smtClean="0"/>
              <a:pPr/>
              <a:t>20.01.2023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0A231-E32F-454D-901A-174997D0D1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D0ECC-00FA-43A5-9444-E1380ADAF683}" type="datetimeFigureOut">
              <a:rPr lang="ru-RU" smtClean="0"/>
              <a:pPr/>
              <a:t>20.01.2023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0A231-E32F-454D-901A-174997D0D1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D0ECC-00FA-43A5-9444-E1380ADAF683}" type="datetimeFigureOut">
              <a:rPr lang="ru-RU" smtClean="0"/>
              <a:pPr/>
              <a:t>20.01.2023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0A231-E32F-454D-901A-174997D0D1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D0ECC-00FA-43A5-9444-E1380ADAF683}" type="datetimeFigureOut">
              <a:rPr lang="ru-RU" smtClean="0"/>
              <a:pPr/>
              <a:t>20.01.2023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0A231-E32F-454D-901A-174997D0D1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D0ECC-00FA-43A5-9444-E1380ADAF683}" type="datetimeFigureOut">
              <a:rPr lang="ru-RU" smtClean="0"/>
              <a:pPr/>
              <a:t>20.01.2023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0A231-E32F-454D-901A-174997D0D1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D0ECC-00FA-43A5-9444-E1380ADAF683}" type="datetimeFigureOut">
              <a:rPr lang="ru-RU" smtClean="0"/>
              <a:pPr/>
              <a:t>20.01.2023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0A231-E32F-454D-901A-174997D0D1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D0ECC-00FA-43A5-9444-E1380ADAF683}" type="datetimeFigureOut">
              <a:rPr lang="ru-RU" smtClean="0"/>
              <a:pPr/>
              <a:t>20.01.2023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0A231-E32F-454D-901A-174997D0D1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D0ECC-00FA-43A5-9444-E1380ADAF683}" type="datetimeFigureOut">
              <a:rPr lang="ru-RU" smtClean="0"/>
              <a:pPr/>
              <a:t>20.01.2023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0A231-E32F-454D-901A-174997D0D1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D0ECC-00FA-43A5-9444-E1380ADAF683}" type="datetimeFigureOut">
              <a:rPr lang="ru-RU" smtClean="0"/>
              <a:pPr/>
              <a:t>20.01.2023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0A231-E32F-454D-901A-174997D0D1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CD0ECC-00FA-43A5-9444-E1380ADAF683}" type="datetimeFigureOut">
              <a:rPr lang="ru-RU" smtClean="0"/>
              <a:pPr/>
              <a:t>20.01.2023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70A231-E32F-454D-901A-174997D0D1B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mon.gov.ua/storage/app/media/zagalna%20serednya/05062019-%20onovl-pravo.pdf" TargetMode="Externa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ІННА\22-23 силабус УМЕК\лекції\тема 2. Походження українського народу\фон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1907704" y="1100644"/>
            <a:ext cx="5760640" cy="36625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uk-UA" b="1" dirty="0" smtClean="0"/>
              <a:t>Тема </a:t>
            </a:r>
            <a:r>
              <a:rPr lang="uk-UA" b="1" dirty="0"/>
              <a:t>3.</a:t>
            </a:r>
            <a:endParaRPr lang="ru-RU" b="1" dirty="0"/>
          </a:p>
          <a:p>
            <a:pPr algn="ctr"/>
            <a:r>
              <a:rPr lang="uk-UA" b="1" dirty="0"/>
              <a:t>Функціональні стилі сучасної української літературної мови.</a:t>
            </a:r>
            <a:endParaRPr lang="ru-RU" b="1" dirty="0"/>
          </a:p>
          <a:p>
            <a:r>
              <a:rPr lang="uk-UA" b="1" dirty="0"/>
              <a:t>План</a:t>
            </a:r>
            <a:endParaRPr lang="ru-RU" dirty="0"/>
          </a:p>
          <a:p>
            <a:pPr marL="342900" lvl="0" indent="-342900">
              <a:buFont typeface="+mj-lt"/>
              <a:buAutoNum type="arabicPeriod"/>
            </a:pPr>
            <a:r>
              <a:rPr lang="uk-UA" dirty="0"/>
              <a:t>Основні поняття теми</a:t>
            </a:r>
            <a:endParaRPr lang="ru-RU" dirty="0"/>
          </a:p>
          <a:p>
            <a:pPr marL="342900" lvl="0" indent="-342900">
              <a:buFont typeface="+mj-lt"/>
              <a:buAutoNum type="arabicPeriod"/>
            </a:pPr>
            <a:r>
              <a:rPr lang="uk-UA" dirty="0"/>
              <a:t>Художній стиль</a:t>
            </a:r>
            <a:endParaRPr lang="ru-RU" dirty="0"/>
          </a:p>
          <a:p>
            <a:pPr marL="342900" lvl="0" indent="-342900">
              <a:buFont typeface="+mj-lt"/>
              <a:buAutoNum type="arabicPeriod"/>
            </a:pPr>
            <a:r>
              <a:rPr lang="uk-UA" dirty="0"/>
              <a:t>Науковий стиль</a:t>
            </a:r>
            <a:endParaRPr lang="ru-RU" dirty="0"/>
          </a:p>
          <a:p>
            <a:pPr marL="342900" lvl="0" indent="-342900">
              <a:buFont typeface="+mj-lt"/>
              <a:buAutoNum type="arabicPeriod"/>
            </a:pPr>
            <a:r>
              <a:rPr lang="uk-UA" dirty="0"/>
              <a:t>Офіційно-діловий стиль</a:t>
            </a:r>
            <a:endParaRPr lang="ru-RU" dirty="0"/>
          </a:p>
          <a:p>
            <a:pPr marL="342900" lvl="0" indent="-342900">
              <a:buFont typeface="+mj-lt"/>
              <a:buAutoNum type="arabicPeriod"/>
            </a:pPr>
            <a:r>
              <a:rPr lang="uk-UA" dirty="0"/>
              <a:t>Публіцистичний стиль</a:t>
            </a:r>
            <a:endParaRPr lang="ru-RU" dirty="0"/>
          </a:p>
          <a:p>
            <a:pPr marL="342900" lvl="0" indent="-342900">
              <a:buFont typeface="+mj-lt"/>
              <a:buAutoNum type="arabicPeriod"/>
            </a:pPr>
            <a:r>
              <a:rPr lang="uk-UA" dirty="0"/>
              <a:t>Розмовний стиль</a:t>
            </a:r>
            <a:endParaRPr lang="ru-RU" dirty="0"/>
          </a:p>
          <a:p>
            <a:pPr marL="342900" lvl="0" indent="-342900">
              <a:buFont typeface="+mj-lt"/>
              <a:buAutoNum type="arabicPeriod"/>
            </a:pPr>
            <a:r>
              <a:rPr lang="uk-UA" dirty="0"/>
              <a:t>Конфесійний стиль</a:t>
            </a:r>
            <a:endParaRPr lang="ru-RU" dirty="0"/>
          </a:p>
          <a:p>
            <a:pPr marL="342900" lvl="0" indent="-342900">
              <a:buFont typeface="+mj-lt"/>
              <a:buAutoNum type="arabicPeriod"/>
            </a:pPr>
            <a:r>
              <a:rPr lang="uk-UA" dirty="0"/>
              <a:t>Епістолярний стиль</a:t>
            </a:r>
            <a:endParaRPr lang="ru-RU" dirty="0"/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DFKai-SB" pitchFamily="65" charset="-120"/>
                <a:cs typeface="Aharoni" pitchFamily="2" charset="-79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 descr="D:\ІННА\22-23 силабус УМЕК\лекції\тема 2. Походження українського народу\стара книга.jpg"/>
          <p:cNvPicPr>
            <a:picLocks noChangeAspect="1" noChangeArrowheads="1"/>
          </p:cNvPicPr>
          <p:nvPr/>
        </p:nvPicPr>
        <p:blipFill>
          <a:blip r:embed="rId2" cstate="print">
            <a:lum bright="74000" contrast="-61000"/>
          </a:blip>
          <a:srcRect/>
          <a:stretch>
            <a:fillRect/>
          </a:stretch>
        </p:blipFill>
        <p:spPr bwMode="auto">
          <a:xfrm>
            <a:off x="0" y="720079"/>
            <a:ext cx="9170536" cy="6237313"/>
          </a:xfrm>
          <a:prstGeom prst="rect">
            <a:avLst/>
          </a:prstGeom>
          <a:noFill/>
          <a:effectLst>
            <a:softEdge rad="127000"/>
          </a:effectLst>
        </p:spPr>
      </p:pic>
      <p:sp>
        <p:nvSpPr>
          <p:cNvPr id="2" name="Прямоугольник 1"/>
          <p:cNvSpPr/>
          <p:nvPr/>
        </p:nvSpPr>
        <p:spPr>
          <a:xfrm>
            <a:off x="611560" y="1298417"/>
            <a:ext cx="7776864" cy="53306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uk-UA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4. Офіційно-діловий</a:t>
            </a:r>
            <a:r>
              <a:rPr lang="uk-UA" b="1" spc="2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стиль</a:t>
            </a:r>
            <a:r>
              <a:rPr lang="uk-UA" spc="5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uk-UA" b="1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endParaRPr lang="uk-UA" b="1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uk-UA" sz="20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Офіційно-діловий</a:t>
            </a:r>
            <a:r>
              <a:rPr lang="uk-UA" sz="2000" b="1" spc="2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стиль</a:t>
            </a:r>
            <a:r>
              <a:rPr lang="uk-UA" sz="2000" spc="5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-</a:t>
            </a:r>
            <a:r>
              <a:rPr lang="uk-UA" sz="2000" spc="3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це</a:t>
            </a:r>
            <a:r>
              <a:rPr lang="uk-UA" sz="2000" spc="34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мова</a:t>
            </a:r>
            <a:r>
              <a:rPr lang="uk-UA" sz="2000" spc="34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ділових</a:t>
            </a:r>
            <a:r>
              <a:rPr lang="uk-UA" sz="2000" spc="33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паперів,</a:t>
            </a:r>
            <a:r>
              <a:rPr lang="uk-UA" sz="2000" spc="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що</a:t>
            </a:r>
            <a:r>
              <a:rPr lang="uk-UA" sz="2000" spc="33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використовуються</a:t>
            </a:r>
            <a:r>
              <a:rPr lang="uk-UA" sz="2000" spc="4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uk-UA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офіційному</a:t>
            </a:r>
            <a:r>
              <a:rPr lang="uk-UA" sz="2000" spc="-7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спілкуванні</a:t>
            </a:r>
            <a:r>
              <a:rPr lang="uk-UA" sz="2000" spc="-2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між</a:t>
            </a:r>
            <a:r>
              <a:rPr lang="uk-UA" sz="2000" spc="-2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державами,</a:t>
            </a:r>
            <a:r>
              <a:rPr lang="uk-UA" sz="2000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установами,</a:t>
            </a:r>
            <a:r>
              <a:rPr lang="uk-UA" sz="2000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приватною</a:t>
            </a:r>
            <a:r>
              <a:rPr lang="uk-UA" sz="2000" spc="-3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особою</a:t>
            </a:r>
            <a:r>
              <a:rPr lang="uk-UA" sz="2000" spc="-3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і</a:t>
            </a:r>
            <a:r>
              <a:rPr lang="uk-UA" sz="2000" spc="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установою</a:t>
            </a:r>
            <a:r>
              <a:rPr lang="uk-UA" sz="2000" spc="-3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і регулюють</a:t>
            </a:r>
            <a:r>
              <a:rPr lang="uk-UA" sz="2000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їх</a:t>
            </a:r>
            <a:r>
              <a:rPr lang="uk-UA" sz="2000" spc="-3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ділові</a:t>
            </a:r>
            <a:r>
              <a:rPr lang="uk-UA" sz="2000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взаємини.</a:t>
            </a:r>
            <a:endParaRPr lang="ru-RU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uk-UA" sz="20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Основне</a:t>
            </a:r>
            <a:r>
              <a:rPr lang="uk-UA" sz="2000" i="1" spc="-3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призначення</a:t>
            </a:r>
            <a:r>
              <a:rPr lang="uk-UA" sz="2000" i="1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стилю</a:t>
            </a:r>
            <a:r>
              <a:rPr lang="uk-UA" sz="2000" spc="-2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-</a:t>
            </a:r>
            <a:r>
              <a:rPr lang="uk-UA" sz="2000" spc="-5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регулювання</a:t>
            </a:r>
            <a:r>
              <a:rPr lang="uk-UA" sz="2000" spc="-2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офіційно-ділових</a:t>
            </a:r>
            <a:r>
              <a:rPr lang="uk-UA" sz="2000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стосунків.</a:t>
            </a:r>
            <a:endParaRPr lang="ru-RU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uk-UA" sz="2000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Головні </a:t>
            </a:r>
            <a:r>
              <a:rPr lang="uk-UA" sz="20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ознаки</a:t>
            </a:r>
            <a:r>
              <a:rPr lang="uk-UA" sz="20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офіційно-ділового стилю: наявність реквізитів, що мають певну</a:t>
            </a:r>
            <a:r>
              <a:rPr lang="uk-UA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черговість,</a:t>
            </a:r>
            <a:r>
              <a:rPr lang="uk-UA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однозначність</a:t>
            </a:r>
            <a:r>
              <a:rPr lang="uk-UA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формулювань,</a:t>
            </a:r>
            <a:r>
              <a:rPr lang="uk-UA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точність,</a:t>
            </a:r>
            <a:r>
              <a:rPr lang="uk-UA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послідовність</a:t>
            </a:r>
            <a:r>
              <a:rPr lang="uk-UA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викладу</a:t>
            </a:r>
            <a:r>
              <a:rPr lang="uk-UA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фактів,</a:t>
            </a:r>
            <a:r>
              <a:rPr lang="uk-UA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гранична</a:t>
            </a:r>
            <a:r>
              <a:rPr lang="uk-UA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чіткість</a:t>
            </a:r>
            <a:r>
              <a:rPr lang="uk-UA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висловлювання,</a:t>
            </a:r>
            <a:r>
              <a:rPr lang="uk-UA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наявність</a:t>
            </a:r>
            <a:r>
              <a:rPr lang="uk-UA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усталених</a:t>
            </a:r>
            <a:r>
              <a:rPr lang="uk-UA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мовних</a:t>
            </a:r>
            <a:r>
              <a:rPr lang="uk-UA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зворотів,</a:t>
            </a:r>
            <a:r>
              <a:rPr lang="uk-UA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певна</a:t>
            </a:r>
            <a:r>
              <a:rPr lang="uk-UA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стандартизація початків і закінчень документів, широке вживання конструкцій (у зв</a:t>
            </a:r>
            <a:r>
              <a:rPr lang="uk-UA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'</a:t>
            </a:r>
            <a:r>
              <a:rPr lang="uk-UA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язку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з, відповідно до, з метою, згідно з). Лексика стилю здебільшого нейтральна,</a:t>
            </a:r>
            <a:r>
              <a:rPr lang="uk-UA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вживається в прямому значенні. 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355592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 descr="D:\ІННА\22-23 силабус УМЕК\лекції\тема 2. Походження українського народу\стара книга.jpg"/>
          <p:cNvPicPr>
            <a:picLocks noChangeAspect="1" noChangeArrowheads="1"/>
          </p:cNvPicPr>
          <p:nvPr/>
        </p:nvPicPr>
        <p:blipFill>
          <a:blip r:embed="rId2" cstate="print">
            <a:lum bright="74000" contrast="-61000"/>
          </a:blip>
          <a:srcRect/>
          <a:stretch>
            <a:fillRect/>
          </a:stretch>
        </p:blipFill>
        <p:spPr bwMode="auto">
          <a:xfrm>
            <a:off x="0" y="720079"/>
            <a:ext cx="9170536" cy="6237313"/>
          </a:xfrm>
          <a:prstGeom prst="rect">
            <a:avLst/>
          </a:prstGeom>
          <a:noFill/>
          <a:effectLst>
            <a:softEdge rad="127000"/>
          </a:effectLst>
        </p:spPr>
      </p:pic>
      <p:sp>
        <p:nvSpPr>
          <p:cNvPr id="2" name="Прямоугольник 1"/>
          <p:cNvSpPr/>
          <p:nvPr/>
        </p:nvSpPr>
        <p:spPr>
          <a:xfrm>
            <a:off x="467544" y="197346"/>
            <a:ext cx="7344816" cy="50475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03530" indent="450215" algn="just">
              <a:lnSpc>
                <a:spcPct val="115000"/>
              </a:lnSpc>
              <a:spcAft>
                <a:spcPts val="0"/>
              </a:spcAft>
            </a:pP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Виокремлюють</a:t>
            </a:r>
            <a:r>
              <a:rPr lang="uk-UA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такі</a:t>
            </a:r>
            <a:r>
              <a:rPr lang="uk-UA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його</a:t>
            </a:r>
            <a:r>
              <a:rPr lang="uk-UA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функціональні</a:t>
            </a:r>
            <a:r>
              <a:rPr lang="uk-UA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підстилі</a:t>
            </a:r>
            <a:r>
              <a:rPr lang="uk-UA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</a:p>
          <a:p>
            <a:pPr marL="303530" indent="450215" algn="just">
              <a:lnSpc>
                <a:spcPct val="115000"/>
              </a:lnSpc>
              <a:spcAft>
                <a:spcPts val="0"/>
              </a:spcAft>
            </a:pPr>
            <a:endParaRPr lang="ru-RU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761365" algn="l"/>
              </a:tabLst>
            </a:pPr>
            <a:r>
              <a:rPr lang="uk-UA" sz="2000" i="1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законодавчий</a:t>
            </a:r>
            <a:r>
              <a:rPr lang="uk-UA" sz="2000" i="1" spc="-25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(закони,</a:t>
            </a:r>
            <a:r>
              <a:rPr lang="uk-UA" sz="2000" spc="-1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укази,</a:t>
            </a:r>
            <a:r>
              <a:rPr lang="uk-UA" sz="2000" spc="-1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постанови,</a:t>
            </a:r>
            <a:r>
              <a:rPr lang="uk-UA" sz="2000" spc="-15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статути);</a:t>
            </a:r>
            <a:endParaRPr lang="ru-RU" sz="2000" dirty="0">
              <a:latin typeface="Times New Roman" panose="02020603050405020304" pitchFamily="18" charset="0"/>
              <a:ea typeface="Symbol" panose="05050102010706020507" pitchFamily="18" charset="2"/>
              <a:cs typeface="Symbol" panose="05050102010706020507" pitchFamily="18" charset="2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761365" algn="l"/>
              </a:tabLst>
            </a:pPr>
            <a:r>
              <a:rPr lang="uk-UA" sz="2000" i="1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дипломатичний </a:t>
            </a:r>
            <a:r>
              <a:rPr lang="uk-UA" sz="20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(міжнародні</a:t>
            </a:r>
            <a:r>
              <a:rPr lang="uk-UA" sz="2000" spc="5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угоди,</a:t>
            </a:r>
            <a:r>
              <a:rPr lang="uk-UA" sz="2000" spc="5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конвенції,</a:t>
            </a:r>
            <a:r>
              <a:rPr lang="uk-UA" sz="2000" spc="5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комюніке</a:t>
            </a:r>
            <a:r>
              <a:rPr lang="uk-UA" sz="2000" spc="5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(повідомлення),</a:t>
            </a:r>
            <a:r>
              <a:rPr lang="uk-UA" sz="2000" spc="5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звернення (ноти),</a:t>
            </a:r>
            <a:r>
              <a:rPr lang="uk-UA" sz="2000" spc="5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протоколи,</a:t>
            </a:r>
            <a:r>
              <a:rPr lang="uk-UA" sz="2000" spc="5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меморандуми,</a:t>
            </a:r>
            <a:r>
              <a:rPr lang="uk-UA" sz="2000" spc="1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заяви,</a:t>
            </a:r>
            <a:r>
              <a:rPr lang="uk-UA" sz="2000" spc="5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ультиматуми);</a:t>
            </a:r>
            <a:endParaRPr lang="ru-RU" sz="2000" dirty="0">
              <a:latin typeface="Times New Roman" panose="02020603050405020304" pitchFamily="18" charset="0"/>
              <a:ea typeface="Symbol" panose="05050102010706020507" pitchFamily="18" charset="2"/>
              <a:cs typeface="Symbol" panose="05050102010706020507" pitchFamily="18" charset="2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761365" algn="l"/>
              </a:tabLst>
            </a:pPr>
            <a:r>
              <a:rPr lang="uk-UA" sz="2000" i="1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адміністративно-канцелярський </a:t>
            </a:r>
            <a:r>
              <a:rPr lang="uk-UA" sz="20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(накази,</a:t>
            </a:r>
            <a:r>
              <a:rPr lang="uk-UA" sz="2000" spc="5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інструкції,</a:t>
            </a:r>
            <a:r>
              <a:rPr lang="uk-UA" sz="2000" spc="5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розпорядження,</a:t>
            </a:r>
            <a:r>
              <a:rPr lang="uk-UA" sz="2000" spc="5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заяви,</a:t>
            </a:r>
            <a:r>
              <a:rPr lang="uk-UA" sz="2000" spc="5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характеристики,</a:t>
            </a:r>
            <a:r>
              <a:rPr lang="uk-UA" sz="2000" spc="1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довідки,</a:t>
            </a:r>
            <a:r>
              <a:rPr lang="uk-UA" sz="2000" spc="1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службові</a:t>
            </a:r>
            <a:r>
              <a:rPr lang="uk-UA" sz="2000" spc="5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листи</a:t>
            </a:r>
            <a:r>
              <a:rPr lang="uk-UA" sz="2000" spc="1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тощо).</a:t>
            </a:r>
            <a:endParaRPr lang="ru-RU" sz="2000" dirty="0">
              <a:latin typeface="Times New Roman" panose="02020603050405020304" pitchFamily="18" charset="0"/>
              <a:ea typeface="Symbol" panose="05050102010706020507" pitchFamily="18" charset="2"/>
              <a:cs typeface="Symbol" panose="05050102010706020507" pitchFamily="18" charset="2"/>
            </a:endParaRPr>
          </a:p>
          <a:p>
            <a:pPr marL="303530" indent="450215" algn="just">
              <a:lnSpc>
                <a:spcPct val="115000"/>
              </a:lnSpc>
              <a:spcAft>
                <a:spcPts val="0"/>
              </a:spcAft>
            </a:pPr>
            <a:r>
              <a:rPr lang="uk-UA" sz="20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Офіційно-діловий</a:t>
            </a:r>
            <a:r>
              <a:rPr lang="uk-UA" sz="2000" i="1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стиль</a:t>
            </a:r>
            <a:r>
              <a:rPr lang="uk-UA" sz="2000" i="1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реалізується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uk-UA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таких</a:t>
            </a:r>
            <a:r>
              <a:rPr lang="uk-UA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текстах:</a:t>
            </a:r>
            <a:r>
              <a:rPr lang="uk-UA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закон,</a:t>
            </a:r>
            <a:r>
              <a:rPr lang="uk-UA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кодекс,</a:t>
            </a:r>
            <a:r>
              <a:rPr lang="uk-UA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устав,</a:t>
            </a:r>
            <a:r>
              <a:rPr lang="uk-UA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наказ,</a:t>
            </a:r>
            <a:r>
              <a:rPr lang="uk-UA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оголошення,</a:t>
            </a:r>
            <a:r>
              <a:rPr lang="uk-UA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доручення,</a:t>
            </a:r>
            <a:r>
              <a:rPr lang="uk-UA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розписка,</a:t>
            </a:r>
            <a:r>
              <a:rPr lang="uk-UA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протокол,</a:t>
            </a:r>
            <a:r>
              <a:rPr lang="uk-UA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акт,</a:t>
            </a:r>
            <a:r>
              <a:rPr lang="uk-UA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інструкція,</a:t>
            </a:r>
            <a:r>
              <a:rPr lang="uk-UA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лист,</a:t>
            </a:r>
            <a:r>
              <a:rPr lang="uk-UA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список,</a:t>
            </a:r>
            <a:r>
              <a:rPr lang="uk-UA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перелік,</a:t>
            </a:r>
            <a:r>
              <a:rPr lang="uk-UA" sz="2000" spc="-2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накладна</a:t>
            </a:r>
            <a:r>
              <a:rPr lang="uk-UA" sz="2000" spc="-4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тощо,</a:t>
            </a:r>
            <a:r>
              <a:rPr lang="uk-UA" sz="2000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uk-UA" sz="2000" spc="-4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також</a:t>
            </a:r>
            <a:r>
              <a:rPr lang="uk-UA" sz="2000" spc="-2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виступи</a:t>
            </a:r>
            <a:r>
              <a:rPr lang="uk-UA" sz="2000" spc="-2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</a:t>
            </a:r>
            <a:r>
              <a:rPr lang="uk-UA" sz="2000" spc="-3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зборах,</a:t>
            </a:r>
            <a:r>
              <a:rPr lang="uk-UA" sz="2000" spc="-2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наради,</a:t>
            </a:r>
            <a:r>
              <a:rPr lang="uk-UA" sz="2000" spc="-2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прес-конференції,</a:t>
            </a:r>
            <a:r>
              <a:rPr lang="uk-UA" sz="2000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бесіди</a:t>
            </a:r>
            <a:r>
              <a:rPr lang="uk-UA" sz="2000" spc="-5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</a:t>
            </a:r>
            <a:r>
              <a:rPr lang="uk-UA" sz="2000" spc="-34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діловими</a:t>
            </a:r>
            <a:r>
              <a:rPr lang="uk-UA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партнерами.</a:t>
            </a:r>
            <a:endParaRPr lang="ru-RU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3960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 descr="D:\ІННА\22-23 силабус УМЕК\лекції\тема 2. Походження українського народу\стара книга.jpg"/>
          <p:cNvPicPr>
            <a:picLocks noChangeAspect="1" noChangeArrowheads="1"/>
          </p:cNvPicPr>
          <p:nvPr/>
        </p:nvPicPr>
        <p:blipFill>
          <a:blip r:embed="rId2" cstate="print">
            <a:lum bright="74000" contrast="-61000"/>
          </a:blip>
          <a:srcRect/>
          <a:stretch>
            <a:fillRect/>
          </a:stretch>
        </p:blipFill>
        <p:spPr bwMode="auto">
          <a:xfrm>
            <a:off x="0" y="759408"/>
            <a:ext cx="9170536" cy="6237313"/>
          </a:xfrm>
          <a:prstGeom prst="rect">
            <a:avLst/>
          </a:prstGeom>
          <a:noFill/>
          <a:effectLst>
            <a:softEdge rad="127000"/>
          </a:effectLst>
        </p:spPr>
      </p:pic>
      <p:sp>
        <p:nvSpPr>
          <p:cNvPr id="5" name="Прямоугольник 4"/>
          <p:cNvSpPr/>
          <p:nvPr/>
        </p:nvSpPr>
        <p:spPr>
          <a:xfrm>
            <a:off x="323528" y="336713"/>
            <a:ext cx="8640960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000" b="1" dirty="0"/>
              <a:t>Взірець офіційно-ділового стилю: </a:t>
            </a:r>
            <a:endParaRPr lang="uk-UA" sz="2000" b="1" dirty="0" smtClean="0"/>
          </a:p>
          <a:p>
            <a:pPr algn="just"/>
            <a:endParaRPr lang="uk-UA" sz="2000" dirty="0"/>
          </a:p>
          <a:p>
            <a:pPr algn="just"/>
            <a:r>
              <a:rPr lang="uk-UA" sz="2000" dirty="0" smtClean="0"/>
              <a:t>Конституція </a:t>
            </a:r>
            <a:r>
              <a:rPr lang="uk-UA" sz="2000" dirty="0"/>
              <a:t>України. Стаття № 24</a:t>
            </a:r>
            <a:endParaRPr lang="ru-RU" sz="2000" dirty="0"/>
          </a:p>
          <a:p>
            <a:pPr algn="just"/>
            <a:r>
              <a:rPr lang="uk-UA" sz="2000" i="1" dirty="0"/>
              <a:t>Громадяни мають рівні конституційні права і свободи та є рівними перед законом.</a:t>
            </a:r>
            <a:endParaRPr lang="ru-RU" sz="2000" dirty="0"/>
          </a:p>
          <a:p>
            <a:pPr algn="just"/>
            <a:r>
              <a:rPr lang="uk-UA" sz="2000" i="1" dirty="0"/>
              <a:t>Не може бути привілеїв чи обмежень за ознаками раси, кольору шкіри, політичних та інших переконань, статі, етнічного та соціального походження, майнового стану, місця проживання або іншими ознаками.</a:t>
            </a:r>
            <a:endParaRPr lang="ru-RU" sz="2000" dirty="0"/>
          </a:p>
          <a:p>
            <a:pPr algn="just"/>
            <a:r>
              <a:rPr lang="uk-UA" sz="2000" i="1" dirty="0"/>
              <a:t>Рівність прав жінки і чоловіка забезпечується: наданням жінкам рівних з чоловіками можливостей у громадсько-політичній культурній діяльності, у здобутті освіти і професійній підготовці, у праці та винагороді за неї; спеціальними заходами щодо охорони праці і здоров'я жінок, встановленням пенсійних пільг; створенням умов, які дають жінкам можливість поєднувати працю з материнством; правовим захистом, матеріальною і моральною підтримкою материнства і дитинства, зокрема надання оплачуваних відпусток та інших пільг вагітним жінкам і матерям.</a:t>
            </a:r>
            <a:endParaRPr lang="ru-RU" sz="20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 descr="D:\ІННА\22-23 силабус УМЕК\лекції\тема 2. Походження українського народу\стара книга.jpg"/>
          <p:cNvPicPr>
            <a:picLocks noChangeAspect="1" noChangeArrowheads="1"/>
          </p:cNvPicPr>
          <p:nvPr/>
        </p:nvPicPr>
        <p:blipFill>
          <a:blip r:embed="rId2" cstate="print">
            <a:lum bright="74000" contrast="-61000"/>
          </a:blip>
          <a:srcRect/>
          <a:stretch>
            <a:fillRect/>
          </a:stretch>
        </p:blipFill>
        <p:spPr bwMode="auto">
          <a:xfrm>
            <a:off x="0" y="720079"/>
            <a:ext cx="9170536" cy="6237313"/>
          </a:xfrm>
          <a:prstGeom prst="rect">
            <a:avLst/>
          </a:prstGeom>
          <a:noFill/>
          <a:effectLst>
            <a:softEdge rad="127000"/>
          </a:effectLst>
        </p:spPr>
      </p:pic>
      <p:sp>
        <p:nvSpPr>
          <p:cNvPr id="1026" name="AutoShape 2" descr="Трипільська культура - сенсація світового масштабу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8" name="AutoShape 4" descr="Реконструкція трипільського інтер'єру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0" name="AutoShape 6" descr="Реконструкція трипільського інтер'єру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3" name="AutoShape 9" descr="Трипільська культура може стати всесвітньою спадщиною ЮНЕСКО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40" name="AutoShape 16" descr="Трипільська культура в Україні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755576" y="483227"/>
            <a:ext cx="8064896" cy="57431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15000"/>
              </a:lnSpc>
              <a:spcAft>
                <a:spcPts val="0"/>
              </a:spcAft>
            </a:pPr>
            <a:r>
              <a:rPr lang="uk-UA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           5. Публіцистичний стиль</a:t>
            </a:r>
          </a:p>
          <a:p>
            <a:pPr lvl="0" algn="just">
              <a:lnSpc>
                <a:spcPct val="115000"/>
              </a:lnSpc>
              <a:spcAft>
                <a:spcPts val="0"/>
              </a:spcAft>
            </a:pP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03530" indent="450215" algn="just">
              <a:lnSpc>
                <a:spcPct val="115000"/>
              </a:lnSpc>
              <a:spcAft>
                <a:spcPts val="0"/>
              </a:spcAft>
            </a:pPr>
            <a:r>
              <a:rPr lang="uk-UA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Публіцистичний стиль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 - це функціональний різновид літературної мови, яким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послуговуються в засобах масової інформації (газетах, часописах, пропагандистських</a:t>
            </a:r>
            <a:r>
              <a:rPr lang="uk-UA" spc="-33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виданнях).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03530" indent="450215" algn="just">
              <a:lnSpc>
                <a:spcPct val="115000"/>
              </a:lnSpc>
              <a:spcAft>
                <a:spcPts val="0"/>
              </a:spcAft>
            </a:pPr>
            <a:r>
              <a:rPr lang="uk-UA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Основне</a:t>
            </a:r>
            <a:r>
              <a:rPr lang="uk-UA" i="1" spc="-5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призначення</a:t>
            </a:r>
            <a:r>
              <a:rPr lang="uk-UA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стилю</a:t>
            </a:r>
            <a:r>
              <a:rPr lang="uk-UA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-</a:t>
            </a:r>
            <a:r>
              <a:rPr lang="uk-UA" spc="-7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обговорення,</a:t>
            </a:r>
            <a:r>
              <a:rPr lang="uk-UA" spc="-3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відстоювання</a:t>
            </a:r>
            <a:r>
              <a:rPr lang="uk-UA" spc="-4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і</a:t>
            </a:r>
            <a:r>
              <a:rPr lang="uk-UA" spc="-4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пропаганда</a:t>
            </a:r>
            <a:r>
              <a:rPr lang="uk-UA" spc="-5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важливих</a:t>
            </a:r>
            <a:r>
              <a:rPr lang="uk-UA" spc="-34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суспільно-політичних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ідей,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формування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відповідної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громадської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думки,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сприяння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суспільному</a:t>
            </a:r>
            <a:r>
              <a:rPr lang="uk-UA" spc="-5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розвитку.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endParaRPr lang="uk-UA" i="1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uk-UA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Головні</a:t>
            </a:r>
            <a:r>
              <a:rPr lang="uk-UA" i="1" spc="5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ознаки</a:t>
            </a:r>
            <a:r>
              <a:rPr lang="uk-UA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публіцистичного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стилю: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популярний,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чіткий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виклад,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орієнтований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швидке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сприймання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повідомлень,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стислість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і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зрозумілість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інформації, використання суспільно політичної лексики: </a:t>
            </a:r>
            <a:r>
              <a:rPr lang="uk-UA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державність, громадянин,</a:t>
            </a:r>
            <a:r>
              <a:rPr lang="uk-UA" i="1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поступ,</a:t>
            </a:r>
            <a:r>
              <a:rPr lang="uk-UA" i="1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єдність,</a:t>
            </a:r>
            <a:r>
              <a:rPr lang="uk-UA" i="1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національна</a:t>
            </a:r>
            <a:r>
              <a:rPr lang="uk-UA" i="1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ідея,</a:t>
            </a:r>
            <a:r>
              <a:rPr lang="uk-UA" i="1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актуальність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тощо.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Типовими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є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емоційно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забарвлені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слова,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риторичні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запитання,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повтори,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фразеологічні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одиниці,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що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зумовлюють емоційний вплив</a:t>
            </a:r>
            <a:r>
              <a:rPr lang="uk-UA" spc="-2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слова.</a:t>
            </a:r>
            <a:r>
              <a:rPr lang="uk-UA" spc="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Тон мовлення пристрасний,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оцінний.</a:t>
            </a:r>
            <a:endParaRPr lang="ru-RU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uk-UA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Публіцистичний</a:t>
            </a:r>
            <a:r>
              <a:rPr lang="uk-UA" i="1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стиль</a:t>
            </a:r>
            <a:r>
              <a:rPr lang="uk-UA" i="1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реалізується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таких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жанрах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виступ,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нарис,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публіцистична</a:t>
            </a:r>
            <a:r>
              <a:rPr lang="uk-UA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стаття,</a:t>
            </a:r>
            <a:r>
              <a:rPr lang="uk-UA" spc="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памфлет,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фейлетон,</a:t>
            </a:r>
            <a:r>
              <a:rPr lang="uk-UA" spc="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дискусія,</a:t>
            </a:r>
            <a:r>
              <a:rPr lang="uk-UA" spc="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репортаж.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 descr="D:\ІННА\22-23 силабус УМЕК\лекції\тема 2. Походження українського народу\стара книга.jpg"/>
          <p:cNvPicPr>
            <a:picLocks noChangeAspect="1" noChangeArrowheads="1"/>
          </p:cNvPicPr>
          <p:nvPr/>
        </p:nvPicPr>
        <p:blipFill>
          <a:blip r:embed="rId2" cstate="print">
            <a:lum bright="74000" contrast="-61000"/>
          </a:blip>
          <a:srcRect/>
          <a:stretch>
            <a:fillRect/>
          </a:stretch>
        </p:blipFill>
        <p:spPr bwMode="auto">
          <a:xfrm>
            <a:off x="0" y="720079"/>
            <a:ext cx="9170536" cy="6237313"/>
          </a:xfrm>
          <a:prstGeom prst="rect">
            <a:avLst/>
          </a:prstGeom>
          <a:noFill/>
          <a:effectLst>
            <a:softEdge rad="127000"/>
          </a:effectLst>
        </p:spPr>
      </p:pic>
      <p:sp>
        <p:nvSpPr>
          <p:cNvPr id="1026" name="AutoShape 2" descr="Трипільська культура - сенсація світового масштабу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8" name="AutoShape 4" descr="Реконструкція трипільського інтер'єру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0" name="AutoShape 6" descr="Реконструкція трипільського інтер'єру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3" name="AutoShape 9" descr="Трипільська культура може стати всесвітньою спадщиною ЮНЕСКО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40" name="AutoShape 16" descr="Трипільська культура в Україні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1043608" y="476672"/>
            <a:ext cx="6552728" cy="53399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03530" indent="450215" algn="just">
              <a:lnSpc>
                <a:spcPct val="115000"/>
              </a:lnSpc>
              <a:spcAft>
                <a:spcPts val="0"/>
              </a:spcAft>
            </a:pPr>
            <a:r>
              <a:rPr lang="uk-UA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Взірець</a:t>
            </a:r>
            <a:r>
              <a:rPr lang="uk-UA" sz="2000" b="1" spc="-2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публіцистичного</a:t>
            </a:r>
            <a:r>
              <a:rPr lang="uk-UA" sz="2000" b="1" spc="-5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стилю: </a:t>
            </a:r>
            <a:endParaRPr lang="uk-UA" sz="2000" b="1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03530" indent="450215" algn="ctr">
              <a:lnSpc>
                <a:spcPct val="115000"/>
              </a:lnSpc>
              <a:spcAft>
                <a:spcPts val="0"/>
              </a:spcAft>
            </a:pPr>
            <a:endParaRPr lang="uk-UA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03530" indent="450215" algn="ctr">
              <a:lnSpc>
                <a:spcPct val="115000"/>
              </a:lnSpc>
              <a:spcAft>
                <a:spcPts val="0"/>
              </a:spcAft>
            </a:pPr>
            <a:r>
              <a:rPr lang="uk-UA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Третє</a:t>
            </a:r>
            <a:r>
              <a:rPr lang="uk-UA" sz="2000" spc="-25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тисячоліття</a:t>
            </a:r>
            <a:endParaRPr lang="ru-RU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uk-UA" sz="20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Поколінню,</a:t>
            </a:r>
            <a:r>
              <a:rPr lang="uk-UA" sz="2000" i="1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що</a:t>
            </a:r>
            <a:r>
              <a:rPr lang="uk-UA" sz="2000" i="1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переступає</a:t>
            </a:r>
            <a:r>
              <a:rPr lang="uk-UA" sz="2000" i="1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рубіж</a:t>
            </a:r>
            <a:r>
              <a:rPr lang="uk-UA" sz="2000" i="1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третього</a:t>
            </a:r>
            <a:r>
              <a:rPr lang="uk-UA" sz="2000" i="1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тисячоліття,</a:t>
            </a:r>
            <a:r>
              <a:rPr lang="uk-UA" sz="2000" i="1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випала</a:t>
            </a:r>
            <a:r>
              <a:rPr lang="uk-UA" sz="2000" i="1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щаслива</a:t>
            </a:r>
            <a:r>
              <a:rPr lang="uk-UA" sz="2000" i="1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нагода,</a:t>
            </a:r>
            <a:r>
              <a:rPr lang="uk-UA" sz="2000" i="1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хай</a:t>
            </a:r>
            <a:r>
              <a:rPr lang="uk-UA" sz="2000" i="1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умоглядно, але</a:t>
            </a:r>
            <a:r>
              <a:rPr lang="uk-UA" sz="2000" i="1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все</a:t>
            </a:r>
            <a:r>
              <a:rPr lang="uk-UA" sz="2000" i="1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ж відчути</a:t>
            </a:r>
            <a:r>
              <a:rPr lang="uk-UA" sz="2000" i="1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себе</a:t>
            </a:r>
            <a:r>
              <a:rPr lang="uk-UA" sz="2000" i="1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причетним</a:t>
            </a:r>
            <a:r>
              <a:rPr lang="uk-UA" sz="2000" i="1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до</a:t>
            </a:r>
            <a:r>
              <a:rPr lang="uk-UA" sz="2000" i="1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таких</a:t>
            </a:r>
            <a:r>
              <a:rPr lang="uk-UA" sz="2000" i="1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грандіозних</a:t>
            </a:r>
            <a:r>
              <a:rPr lang="uk-UA" sz="2000" i="1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історичних</a:t>
            </a:r>
            <a:r>
              <a:rPr lang="uk-UA" sz="2000" i="1" spc="-4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перетворень,</a:t>
            </a:r>
            <a:r>
              <a:rPr lang="uk-UA" sz="2000" i="1" spc="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як</a:t>
            </a:r>
            <a:r>
              <a:rPr lang="uk-UA" sz="2000" i="1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зміна</a:t>
            </a:r>
            <a:r>
              <a:rPr lang="uk-UA" sz="2000" i="1" spc="2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епох.</a:t>
            </a:r>
            <a:endParaRPr lang="ru-RU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uk-UA" sz="20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Звісно, наївно і безпідставно чекати від віку, що настає, якихось несподіваних</a:t>
            </a:r>
            <a:r>
              <a:rPr lang="uk-UA" sz="2000" i="1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механічних нововведень, покликаних до невпізнанності змінити життя, чи тішити</a:t>
            </a:r>
            <a:r>
              <a:rPr lang="uk-UA" sz="2000" i="1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себе надією на раптовий наплив незбагненних добрих див. Мова про інше: волею долі,</a:t>
            </a:r>
            <a:r>
              <a:rPr lang="uk-UA" sz="2000" i="1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свідомо</a:t>
            </a:r>
            <a:r>
              <a:rPr lang="uk-UA" sz="2000" i="1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чи</a:t>
            </a:r>
            <a:r>
              <a:rPr lang="uk-UA" sz="2000" i="1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несвідомо,</a:t>
            </a:r>
            <a:r>
              <a:rPr lang="uk-UA" sz="2000" i="1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нам</a:t>
            </a:r>
            <a:r>
              <a:rPr lang="uk-UA" sz="2000" i="1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дано</a:t>
            </a:r>
            <a:r>
              <a:rPr lang="uk-UA" sz="2000" i="1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відчути</a:t>
            </a:r>
            <a:r>
              <a:rPr lang="uk-UA" sz="2000" i="1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саму</a:t>
            </a:r>
            <a:r>
              <a:rPr lang="uk-UA" sz="2000" i="1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атмосферу цього</a:t>
            </a:r>
            <a:r>
              <a:rPr lang="uk-UA" sz="2000" i="1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незвичного</a:t>
            </a:r>
            <a:r>
              <a:rPr lang="uk-UA" sz="2000" i="1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часу.</a:t>
            </a:r>
            <a:r>
              <a:rPr lang="uk-UA" sz="2000" i="1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i="1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Реальність</a:t>
            </a:r>
            <a:r>
              <a:rPr lang="uk-UA" sz="2000" i="1" spc="-7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i="1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складається</a:t>
            </a:r>
            <a:r>
              <a:rPr lang="uk-UA" sz="2000" i="1" spc="-8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i="1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таким</a:t>
            </a:r>
            <a:r>
              <a:rPr lang="uk-UA" sz="2000" i="1" spc="-7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чином,</a:t>
            </a:r>
            <a:r>
              <a:rPr lang="uk-UA" sz="2000" i="1" spc="-7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що</a:t>
            </a:r>
            <a:r>
              <a:rPr lang="uk-UA" sz="2000" i="1" spc="-6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мимохіть</a:t>
            </a:r>
            <a:r>
              <a:rPr lang="uk-UA" sz="2000" i="1" spc="-6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заполонює</a:t>
            </a:r>
            <a:r>
              <a:rPr lang="uk-UA" sz="2000" i="1" spc="-8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свідомість</a:t>
            </a:r>
            <a:r>
              <a:rPr lang="uk-UA" sz="2000" i="1" spc="-6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уявленнями</a:t>
            </a:r>
            <a:r>
              <a:rPr lang="uk-UA" sz="2000" i="1" spc="-34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масштабними</a:t>
            </a:r>
            <a:r>
              <a:rPr lang="uk-UA" sz="2000" i="1" spc="2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-</a:t>
            </a:r>
            <a:r>
              <a:rPr lang="uk-UA" sz="2000" i="1" spc="-3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від</a:t>
            </a:r>
            <a:r>
              <a:rPr lang="uk-UA" sz="2000" i="1" spc="-2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прадавнини</a:t>
            </a:r>
            <a:r>
              <a:rPr lang="uk-UA" sz="2000" i="1" spc="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до</a:t>
            </a:r>
            <a:r>
              <a:rPr lang="uk-UA" sz="2000" i="1" spc="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неозорого</a:t>
            </a:r>
            <a:r>
              <a:rPr lang="uk-UA" sz="2000" i="1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майбутнього...</a:t>
            </a:r>
            <a:r>
              <a:rPr lang="uk-UA" sz="2000" i="1" spc="-2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(Ігор</a:t>
            </a:r>
            <a:r>
              <a:rPr lang="uk-UA" sz="2000" i="1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Шаров)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 descr="D:\ІННА\22-23 силабус УМЕК\лекції\тема 2. Походження українського народу\стара книга.jpg"/>
          <p:cNvPicPr>
            <a:picLocks noChangeAspect="1" noChangeArrowheads="1"/>
          </p:cNvPicPr>
          <p:nvPr/>
        </p:nvPicPr>
        <p:blipFill>
          <a:blip r:embed="rId2" cstate="print">
            <a:lum bright="74000" contrast="-61000"/>
          </a:blip>
          <a:srcRect/>
          <a:stretch>
            <a:fillRect/>
          </a:stretch>
        </p:blipFill>
        <p:spPr bwMode="auto">
          <a:xfrm>
            <a:off x="0" y="720079"/>
            <a:ext cx="9170536" cy="6237313"/>
          </a:xfrm>
          <a:prstGeom prst="rect">
            <a:avLst/>
          </a:prstGeom>
          <a:noFill/>
          <a:effectLst>
            <a:softEdge rad="127000"/>
          </a:effectLst>
        </p:spPr>
      </p:pic>
      <p:sp>
        <p:nvSpPr>
          <p:cNvPr id="1026" name="AutoShape 2" descr="Трипільська культура - сенсація світового масштабу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8" name="AutoShape 4" descr="Реконструкція трипільського інтер'єру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0" name="AutoShape 6" descr="Реконструкція трипільського інтер'єру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3" name="AutoShape 9" descr="Трипільська культура може стати всесвітньою спадщиною ЮНЕСКО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40" name="AutoShape 16" descr="Трипільська культура в Україні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6868" name="AutoShape 4" descr="Бережа – символ Берегині Роду | SPADOK.ORG.U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827584" y="332656"/>
            <a:ext cx="7848872" cy="48705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15000"/>
              </a:lnSpc>
              <a:spcAft>
                <a:spcPts val="0"/>
              </a:spcAft>
            </a:pPr>
            <a:r>
              <a:rPr lang="uk-UA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6. Розмовний</a:t>
            </a:r>
            <a:r>
              <a:rPr lang="uk-UA" spc="5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стиль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03530" indent="450215" algn="just">
              <a:lnSpc>
                <a:spcPct val="115000"/>
              </a:lnSpc>
              <a:spcAft>
                <a:spcPts val="0"/>
              </a:spcAft>
            </a:pPr>
            <a:endParaRPr lang="uk-UA" b="1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03530" indent="450215" algn="just">
              <a:lnSpc>
                <a:spcPct val="115000"/>
              </a:lnSpc>
              <a:spcAft>
                <a:spcPts val="0"/>
              </a:spcAft>
            </a:pPr>
            <a:endParaRPr lang="uk-UA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03530" indent="450215" algn="just">
              <a:lnSpc>
                <a:spcPct val="115000"/>
              </a:lnSpc>
              <a:spcAft>
                <a:spcPts val="0"/>
              </a:spcAft>
            </a:pPr>
            <a:r>
              <a:rPr lang="uk-UA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Розмовний</a:t>
            </a:r>
            <a:r>
              <a:rPr lang="uk-UA" spc="5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стиль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обслуговує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офіційне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й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неофіційне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спілкування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людей,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їх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побутові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потреби.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03530" indent="450215" algn="just">
              <a:lnSpc>
                <a:spcPct val="115000"/>
              </a:lnSpc>
              <a:spcAft>
                <a:spcPts val="0"/>
              </a:spcAft>
            </a:pPr>
            <a:r>
              <a:rPr lang="uk-UA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Основне</a:t>
            </a:r>
            <a:r>
              <a:rPr lang="uk-UA" i="1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призначення</a:t>
            </a:r>
            <a:r>
              <a:rPr lang="uk-UA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стилю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-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обмін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інформацією,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думками,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враженнями,</a:t>
            </a:r>
            <a:r>
              <a:rPr lang="uk-UA" spc="-33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прохання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чи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</a:t>
            </a:r>
            <a:r>
              <a:rPr lang="uk-UA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подання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допомоги,</a:t>
            </a:r>
            <a:r>
              <a:rPr lang="uk-UA" spc="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виховний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вплив.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03530" indent="450215" algn="just">
              <a:lnSpc>
                <a:spcPct val="115000"/>
              </a:lnSpc>
              <a:spcAft>
                <a:spcPts val="0"/>
              </a:spcAft>
            </a:pPr>
            <a:r>
              <a:rPr lang="uk-UA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Головні</a:t>
            </a:r>
            <a:r>
              <a:rPr lang="uk-UA" i="1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ознаки</a:t>
            </a:r>
            <a:r>
              <a:rPr lang="uk-UA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розмовного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стилю: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широке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використання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побутової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лексики,</a:t>
            </a:r>
            <a:r>
              <a:rPr lang="uk-UA" spc="-33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фразеологізмів, </a:t>
            </a:r>
            <a:r>
              <a:rPr lang="uk-UA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емоційно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забарвлених і просторічних слів, звертань, вставних слів і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словосполучень,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неповних речень.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Для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розмовно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-побутового мовлення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характерне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порушення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літературних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норм: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уживання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росіянізмів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вульгаризмів,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жаргонізмів,</a:t>
            </a:r>
            <a:r>
              <a:rPr lang="uk-UA" spc="-33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неправильна</a:t>
            </a:r>
            <a:r>
              <a:rPr lang="uk-UA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вимова</a:t>
            </a:r>
            <a:r>
              <a:rPr lang="uk-UA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слів.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03530" indent="450215" algn="just">
              <a:lnSpc>
                <a:spcPct val="115000"/>
              </a:lnSpc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Розмовний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стиль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має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"істотно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виявлений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різновид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-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розмовно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-професійний,</a:t>
            </a:r>
            <a:r>
              <a:rPr lang="uk-UA" spc="-33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тобто</a:t>
            </a:r>
            <a:r>
              <a:rPr lang="uk-UA" spc="-6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мова,</a:t>
            </a:r>
            <a:r>
              <a:rPr lang="uk-UA" spc="-3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якою</a:t>
            </a:r>
            <a:r>
              <a:rPr lang="uk-UA" spc="-4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спілкуються</a:t>
            </a:r>
            <a:r>
              <a:rPr lang="uk-UA" spc="-4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не</a:t>
            </a:r>
            <a:r>
              <a:rPr lang="uk-UA" spc="-4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uk-UA" spc="-5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побуті,</a:t>
            </a:r>
            <a:r>
              <a:rPr lang="uk-UA" spc="-3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uk-UA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uk-UA" spc="-6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виробничій,</a:t>
            </a:r>
            <a:r>
              <a:rPr lang="uk-UA" spc="-3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освітній</a:t>
            </a:r>
            <a:r>
              <a:rPr lang="uk-UA" spc="-3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та</a:t>
            </a:r>
            <a:r>
              <a:rPr lang="uk-UA" spc="-5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інших</a:t>
            </a:r>
            <a:r>
              <a:rPr lang="uk-UA" spc="-5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сферах".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 descr="D:\ІННА\22-23 силабус УМЕК\лекції\тема 2. Походження українського народу\стара книга.jpg"/>
          <p:cNvPicPr>
            <a:picLocks noChangeAspect="1" noChangeArrowheads="1"/>
          </p:cNvPicPr>
          <p:nvPr/>
        </p:nvPicPr>
        <p:blipFill>
          <a:blip r:embed="rId2" cstate="print">
            <a:lum bright="74000" contrast="-61000"/>
          </a:blip>
          <a:srcRect/>
          <a:stretch>
            <a:fillRect/>
          </a:stretch>
        </p:blipFill>
        <p:spPr bwMode="auto">
          <a:xfrm>
            <a:off x="0" y="720079"/>
            <a:ext cx="9170536" cy="6237313"/>
          </a:xfrm>
          <a:prstGeom prst="rect">
            <a:avLst/>
          </a:prstGeom>
          <a:noFill/>
          <a:effectLst>
            <a:softEdge rad="127000"/>
          </a:effectLst>
        </p:spPr>
      </p:pic>
      <p:sp>
        <p:nvSpPr>
          <p:cNvPr id="1026" name="AutoShape 2" descr="Трипільська культура - сенсація світового масштабу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8" name="AutoShape 4" descr="Реконструкція трипільського інтер'єру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0" name="AutoShape 6" descr="Реконструкція трипільського інтер'єру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3" name="AutoShape 9" descr="Трипільська культура може стати всесвітньою спадщиною ЮНЕСКО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40" name="AutoShape 16" descr="Трипільська культура в Україні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6868" name="AutoShape 4" descr="Бережа – символ Берегині Роду | SPADOK.ORG.U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2286000" y="404664"/>
            <a:ext cx="4572000" cy="3277820"/>
          </a:xfrm>
          <a:prstGeom prst="rect">
            <a:avLst/>
          </a:prstGeom>
        </p:spPr>
        <p:txBody>
          <a:bodyPr>
            <a:spAutoFit/>
          </a:bodyPr>
          <a:lstStyle/>
          <a:p>
            <a:pPr marL="303530" indent="450215" algn="just">
              <a:lnSpc>
                <a:spcPct val="115000"/>
              </a:lnSpc>
              <a:spcAft>
                <a:spcPts val="0"/>
              </a:spcAft>
            </a:pPr>
            <a:r>
              <a:rPr lang="uk-UA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Взірець</a:t>
            </a:r>
            <a:r>
              <a:rPr lang="uk-UA" b="1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розмовного</a:t>
            </a:r>
            <a:r>
              <a:rPr lang="uk-UA" b="1" spc="-4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стилю</a:t>
            </a:r>
            <a:r>
              <a:rPr lang="uk-UA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</a:p>
          <a:p>
            <a:pPr marL="303530" indent="450215" algn="just">
              <a:lnSpc>
                <a:spcPct val="115000"/>
              </a:lnSpc>
              <a:spcAft>
                <a:spcPts val="0"/>
              </a:spcAft>
            </a:pPr>
            <a:endParaRPr lang="uk-UA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03530" indent="450215" algn="just">
              <a:lnSpc>
                <a:spcPct val="115000"/>
              </a:lnSpc>
              <a:spcAft>
                <a:spcPts val="0"/>
              </a:spcAft>
            </a:pPr>
            <a:endParaRPr lang="uk-UA" b="1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03530" indent="450215" algn="just">
              <a:lnSpc>
                <a:spcPct val="115000"/>
              </a:lnSpc>
              <a:spcAft>
                <a:spcPts val="0"/>
              </a:spcAft>
            </a:pPr>
            <a:endParaRPr lang="uk-UA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03530" indent="450215" algn="just">
              <a:lnSpc>
                <a:spcPct val="115000"/>
              </a:lnSpc>
              <a:spcAft>
                <a:spcPts val="0"/>
              </a:spcAft>
            </a:pPr>
            <a:endParaRPr lang="ru-RU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uk-UA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Професор</a:t>
            </a:r>
            <a:r>
              <a:rPr lang="uk-UA" i="1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запитує</a:t>
            </a:r>
            <a:r>
              <a:rPr lang="uk-UA" i="1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uk-UA" i="1" spc="-3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студента:</a:t>
            </a:r>
            <a:endParaRPr lang="ru-RU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761365" algn="l"/>
              </a:tabLst>
            </a:pPr>
            <a:r>
              <a:rPr lang="uk-UA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-</a:t>
            </a:r>
            <a:r>
              <a:rPr lang="uk-UA" spc="-45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i="1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Чому</a:t>
            </a:r>
            <a:r>
              <a:rPr lang="uk-UA" i="1" spc="-25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i="1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ви</a:t>
            </a:r>
            <a:r>
              <a:rPr lang="uk-UA" i="1" spc="1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i="1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так</a:t>
            </a:r>
            <a:r>
              <a:rPr lang="uk-UA" i="1" spc="-2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i="1" dirty="0" err="1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хвилюєтеся?Боїтеся</a:t>
            </a:r>
            <a:r>
              <a:rPr lang="uk-UA" i="1" spc="-15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i="1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моїх</a:t>
            </a:r>
            <a:r>
              <a:rPr lang="uk-UA" i="1" spc="-25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i="1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запитань?</a:t>
            </a:r>
            <a:endParaRPr lang="ru-RU" sz="1400" dirty="0">
              <a:latin typeface="Times New Roman" panose="02020603050405020304" pitchFamily="18" charset="0"/>
              <a:ea typeface="Symbol" panose="05050102010706020507" pitchFamily="18" charset="2"/>
              <a:cs typeface="Symbol" panose="05050102010706020507" pitchFamily="18" charset="2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761365" algn="l"/>
              </a:tabLst>
            </a:pPr>
            <a:r>
              <a:rPr lang="uk-UA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-</a:t>
            </a:r>
            <a:r>
              <a:rPr lang="uk-UA" spc="-4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i="1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Та</a:t>
            </a:r>
            <a:r>
              <a:rPr lang="uk-UA" i="1" spc="15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i="1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ні,</a:t>
            </a:r>
            <a:r>
              <a:rPr lang="uk-UA" i="1" spc="-3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i="1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професоре,</a:t>
            </a:r>
            <a:r>
              <a:rPr lang="uk-UA" i="1" spc="1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i="1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я</a:t>
            </a:r>
            <a:r>
              <a:rPr lang="uk-UA" i="1" spc="-35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i="1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боюся</a:t>
            </a:r>
            <a:r>
              <a:rPr lang="uk-UA" i="1" spc="-1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i="1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своїх</a:t>
            </a:r>
            <a:r>
              <a:rPr lang="uk-UA" i="1" spc="-1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i="1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відповідей.</a:t>
            </a:r>
            <a:endParaRPr lang="ru-RU" sz="1400" dirty="0">
              <a:latin typeface="Times New Roman" panose="02020603050405020304" pitchFamily="18" charset="0"/>
              <a:ea typeface="Symbol" panose="05050102010706020507" pitchFamily="18" charset="2"/>
              <a:cs typeface="Symbol" panose="05050102010706020507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 descr="D:\ІННА\22-23 силабус УМЕК\лекції\тема 2. Походження українського народу\стара книга.jpg"/>
          <p:cNvPicPr>
            <a:picLocks noChangeAspect="1" noChangeArrowheads="1"/>
          </p:cNvPicPr>
          <p:nvPr/>
        </p:nvPicPr>
        <p:blipFill>
          <a:blip r:embed="rId2" cstate="print">
            <a:lum bright="74000" contrast="-61000"/>
          </a:blip>
          <a:srcRect/>
          <a:stretch>
            <a:fillRect/>
          </a:stretch>
        </p:blipFill>
        <p:spPr bwMode="auto">
          <a:xfrm>
            <a:off x="0" y="720079"/>
            <a:ext cx="9170536" cy="6237313"/>
          </a:xfrm>
          <a:prstGeom prst="rect">
            <a:avLst/>
          </a:prstGeom>
          <a:noFill/>
          <a:effectLst>
            <a:softEdge rad="127000"/>
          </a:effectLst>
        </p:spPr>
      </p:pic>
      <p:sp>
        <p:nvSpPr>
          <p:cNvPr id="1026" name="AutoShape 2" descr="Трипільська культура - сенсація світового масштабу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8" name="AutoShape 4" descr="Реконструкція трипільського інтер'єру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0" name="AutoShape 6" descr="Реконструкція трипільського інтер'єру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3" name="AutoShape 9" descr="Трипільська культура може стати всесвітньою спадщиною ЮНЕСКО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40" name="AutoShape 16" descr="Трипільська культура в Україні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6868" name="AutoShape 4" descr="Бережа – символ Берегині Роду | SPADOK.ORG.U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611560" y="-38103"/>
            <a:ext cx="7488832" cy="66756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15000"/>
              </a:lnSpc>
              <a:spcAft>
                <a:spcPts val="0"/>
              </a:spcAft>
            </a:pPr>
            <a:endParaRPr lang="uk-UA" b="1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 algn="just">
              <a:lnSpc>
                <a:spcPct val="115000"/>
              </a:lnSpc>
              <a:spcAft>
                <a:spcPts val="0"/>
              </a:spcAft>
            </a:pPr>
            <a:r>
              <a:rPr lang="uk-UA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7. Конфесійний</a:t>
            </a:r>
            <a:r>
              <a:rPr lang="uk-UA" b="1" spc="5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стиль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03530" indent="450215" algn="just">
              <a:lnSpc>
                <a:spcPct val="115000"/>
              </a:lnSpc>
              <a:spcAft>
                <a:spcPts val="0"/>
              </a:spcAft>
            </a:pPr>
            <a:endParaRPr lang="uk-UA" b="1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03530" indent="450215" algn="just">
              <a:lnSpc>
                <a:spcPct val="115000"/>
              </a:lnSpc>
              <a:spcAft>
                <a:spcPts val="0"/>
              </a:spcAft>
            </a:pPr>
            <a:endParaRPr lang="uk-UA" b="1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03530" indent="450215" algn="just">
              <a:lnSpc>
                <a:spcPct val="115000"/>
              </a:lnSpc>
              <a:spcAft>
                <a:spcPts val="0"/>
              </a:spcAft>
            </a:pPr>
            <a:r>
              <a:rPr lang="uk-UA" sz="20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Конфесійний</a:t>
            </a:r>
            <a:r>
              <a:rPr lang="uk-UA" sz="2000" b="1" spc="5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стиль</a:t>
            </a:r>
            <a:r>
              <a:rPr lang="uk-UA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-</a:t>
            </a:r>
            <a:r>
              <a:rPr lang="uk-UA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стильовий</a:t>
            </a:r>
            <a:r>
              <a:rPr lang="uk-UA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різновид</a:t>
            </a:r>
            <a:r>
              <a:rPr lang="uk-UA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української</a:t>
            </a:r>
            <a:r>
              <a:rPr lang="uk-UA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мови,</a:t>
            </a:r>
            <a:r>
              <a:rPr lang="uk-UA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що</a:t>
            </a:r>
            <a:r>
              <a:rPr lang="uk-UA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обслуговує</a:t>
            </a:r>
            <a:r>
              <a:rPr lang="uk-UA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релігійні</a:t>
            </a:r>
            <a:r>
              <a:rPr lang="uk-UA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потреби</a:t>
            </a:r>
            <a:r>
              <a:rPr lang="uk-UA" sz="2000" spc="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суспільства.</a:t>
            </a:r>
            <a:endParaRPr lang="ru-RU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uk-UA" sz="20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Основне</a:t>
            </a:r>
            <a:r>
              <a:rPr lang="uk-UA" sz="2000" i="1" spc="-2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призначення</a:t>
            </a:r>
            <a:r>
              <a:rPr lang="uk-UA" sz="2000" i="1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стилю</a:t>
            </a:r>
            <a:r>
              <a:rPr lang="uk-UA" sz="2000" i="1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-</a:t>
            </a:r>
            <a:r>
              <a:rPr lang="uk-UA" sz="2000" i="1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вплив</a:t>
            </a:r>
            <a:r>
              <a:rPr lang="uk-UA" sz="2000" spc="-3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</a:t>
            </a:r>
            <a:r>
              <a:rPr lang="uk-UA" sz="2000" spc="-2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душевні</a:t>
            </a:r>
            <a:r>
              <a:rPr lang="uk-UA" sz="2000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переживання</a:t>
            </a:r>
            <a:r>
              <a:rPr lang="uk-UA" sz="2000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людини.</a:t>
            </a:r>
            <a:endParaRPr lang="ru-RU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03530" indent="450215" algn="just">
              <a:lnSpc>
                <a:spcPct val="115000"/>
              </a:lnSpc>
              <a:spcAft>
                <a:spcPts val="0"/>
              </a:spcAft>
            </a:pPr>
            <a:r>
              <a:rPr lang="uk-UA" sz="20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Головні</a:t>
            </a:r>
            <a:r>
              <a:rPr lang="uk-UA" sz="2000" i="1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ознаки</a:t>
            </a:r>
            <a:r>
              <a:rPr lang="uk-UA" sz="20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стилю:</a:t>
            </a:r>
            <a:r>
              <a:rPr lang="uk-UA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вживання</a:t>
            </a:r>
            <a:r>
              <a:rPr lang="uk-UA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слів</a:t>
            </a:r>
            <a:r>
              <a:rPr lang="uk-UA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для</a:t>
            </a:r>
            <a:r>
              <a:rPr lang="uk-UA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найменування</a:t>
            </a:r>
            <a:r>
              <a:rPr lang="uk-UA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бога</a:t>
            </a:r>
            <a:r>
              <a:rPr lang="uk-UA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та</a:t>
            </a:r>
            <a:r>
              <a:rPr lang="uk-UA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явищ</a:t>
            </a:r>
            <a:r>
              <a:rPr lang="uk-UA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потойбічного світу (Божий Син, Святки Дух, Спаситель, Царство Боже, рай, вічне</a:t>
            </a:r>
            <a:r>
              <a:rPr lang="uk-UA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життя,</a:t>
            </a:r>
            <a:r>
              <a:rPr lang="uk-UA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сатана</a:t>
            </a:r>
            <a:r>
              <a:rPr lang="uk-UA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тощо),</a:t>
            </a:r>
            <a:r>
              <a:rPr lang="uk-UA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стосунків</a:t>
            </a:r>
            <a:r>
              <a:rPr lang="uk-UA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людини</a:t>
            </a:r>
            <a:r>
              <a:rPr lang="uk-UA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до Бога</a:t>
            </a:r>
            <a:r>
              <a:rPr lang="uk-UA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(молитися,</a:t>
            </a:r>
            <a:r>
              <a:rPr lang="uk-UA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воскресіння,</a:t>
            </a:r>
            <a:r>
              <a:rPr lang="uk-UA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заповіді,</a:t>
            </a:r>
            <a:r>
              <a:rPr lang="uk-UA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покаяння, грішні, праведні), мова багата на епітети, порівняння, метафори, слова з</a:t>
            </a:r>
            <a:r>
              <a:rPr lang="uk-UA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переносним значенням. Для підкреслення урочистості використовуються речення із</a:t>
            </a:r>
            <a:r>
              <a:rPr lang="uk-UA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зворотним</a:t>
            </a:r>
            <a:r>
              <a:rPr lang="uk-UA" sz="2000" spc="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порядком</a:t>
            </a:r>
            <a:r>
              <a:rPr lang="uk-UA" sz="2000" spc="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слів,</a:t>
            </a:r>
            <a:r>
              <a:rPr lang="uk-UA" sz="2000" spc="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поширені</a:t>
            </a:r>
            <a:r>
              <a:rPr lang="uk-UA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повтори</a:t>
            </a:r>
            <a:r>
              <a:rPr lang="uk-UA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слів.</a:t>
            </a:r>
            <a:endParaRPr lang="ru-RU" sz="20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03530" indent="450215" algn="just">
              <a:lnSpc>
                <a:spcPct val="115000"/>
              </a:lnSpc>
              <a:spcAft>
                <a:spcPts val="0"/>
              </a:spcAft>
            </a:pPr>
            <a:r>
              <a:rPr lang="uk-UA" sz="2000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Конфесійний </a:t>
            </a:r>
            <a:r>
              <a:rPr lang="uk-UA" sz="20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стиль репрезентується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 таких </a:t>
            </a:r>
            <a:r>
              <a:rPr lang="uk-UA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жанрах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: Біблія, житія, апокрифи,</a:t>
            </a:r>
            <a:r>
              <a:rPr lang="uk-UA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проповіді,</a:t>
            </a:r>
            <a:r>
              <a:rPr lang="uk-UA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послання,</a:t>
            </a:r>
            <a:r>
              <a:rPr lang="uk-UA" sz="2000" spc="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молитви,</a:t>
            </a:r>
            <a:r>
              <a:rPr lang="uk-UA" sz="2000" spc="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тлумачення</a:t>
            </a:r>
            <a:r>
              <a:rPr lang="uk-UA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Святого</a:t>
            </a:r>
            <a:r>
              <a:rPr lang="uk-UA" sz="2000" spc="2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Письма.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 descr="D:\ІННА\22-23 силабус УМЕК\лекції\тема 2. Походження українського народу\стара книга.jpg"/>
          <p:cNvPicPr>
            <a:picLocks noChangeAspect="1" noChangeArrowheads="1"/>
          </p:cNvPicPr>
          <p:nvPr/>
        </p:nvPicPr>
        <p:blipFill>
          <a:blip r:embed="rId2" cstate="print">
            <a:lum bright="74000" contrast="-61000"/>
          </a:blip>
          <a:srcRect/>
          <a:stretch>
            <a:fillRect/>
          </a:stretch>
        </p:blipFill>
        <p:spPr bwMode="auto">
          <a:xfrm>
            <a:off x="0" y="720079"/>
            <a:ext cx="9170536" cy="6237313"/>
          </a:xfrm>
          <a:prstGeom prst="rect">
            <a:avLst/>
          </a:prstGeom>
          <a:noFill/>
          <a:effectLst>
            <a:softEdge rad="127000"/>
          </a:effectLst>
        </p:spPr>
      </p:pic>
      <p:sp>
        <p:nvSpPr>
          <p:cNvPr id="1026" name="AutoShape 2" descr="Трипільська культура - сенсація світового масштабу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8" name="AutoShape 4" descr="Реконструкція трипільського інтер'єру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0" name="AutoShape 6" descr="Реконструкція трипільського інтер'єру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3" name="AutoShape 9" descr="Трипільська культура може стати всесвітньою спадщиною ЮНЕСКО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40" name="AutoShape 16" descr="Трипільська культура в Україні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6868" name="AutoShape 4" descr="Бережа – символ Берегині Роду | SPADOK.ORG.U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323528" y="308518"/>
            <a:ext cx="8496944" cy="62278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>
              <a:lnSpc>
                <a:spcPct val="115000"/>
              </a:lnSpc>
              <a:spcAft>
                <a:spcPts val="0"/>
              </a:spcAft>
            </a:pPr>
            <a:r>
              <a:rPr lang="uk-UA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Взірець конфесійного стилю: </a:t>
            </a:r>
            <a:endParaRPr lang="ru-RU" sz="14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ru-RU" i="1" dirty="0">
                <a:solidFill>
                  <a:srgbClr val="05050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«Слава </a:t>
            </a:r>
            <a:r>
              <a:rPr lang="ru-RU" i="1" dirty="0" err="1">
                <a:solidFill>
                  <a:srgbClr val="05050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Ісусу</a:t>
            </a:r>
            <a:r>
              <a:rPr lang="ru-RU" i="1" dirty="0">
                <a:solidFill>
                  <a:srgbClr val="05050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Христу!» – так </a:t>
            </a:r>
            <a:r>
              <a:rPr lang="ru-RU" i="1" dirty="0" err="1">
                <a:solidFill>
                  <a:srgbClr val="05050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православні</a:t>
            </a:r>
            <a:r>
              <a:rPr lang="ru-RU" i="1" dirty="0">
                <a:solidFill>
                  <a:srgbClr val="05050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rgbClr val="05050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християни</a:t>
            </a:r>
            <a:r>
              <a:rPr lang="ru-RU" i="1" dirty="0">
                <a:solidFill>
                  <a:srgbClr val="05050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rgbClr val="05050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традиційно</a:t>
            </a:r>
            <a:r>
              <a:rPr lang="ru-RU" i="1" dirty="0">
                <a:solidFill>
                  <a:srgbClr val="05050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rgbClr val="05050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вітають</a:t>
            </a:r>
            <a:r>
              <a:rPr lang="ru-RU" i="1" dirty="0">
                <a:solidFill>
                  <a:srgbClr val="05050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rgbClr val="05050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одне</a:t>
            </a:r>
            <a:r>
              <a:rPr lang="ru-RU" i="1" dirty="0">
                <a:solidFill>
                  <a:srgbClr val="05050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одного, </a:t>
            </a:r>
            <a:r>
              <a:rPr lang="ru-RU" i="1" dirty="0" err="1">
                <a:solidFill>
                  <a:srgbClr val="05050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відповідаючи</a:t>
            </a:r>
            <a:r>
              <a:rPr lang="ru-RU" i="1" dirty="0">
                <a:solidFill>
                  <a:srgbClr val="05050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 «Слава </a:t>
            </a:r>
            <a:r>
              <a:rPr lang="ru-RU" i="1" dirty="0" err="1">
                <a:solidFill>
                  <a:srgbClr val="05050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навіки</a:t>
            </a:r>
            <a:r>
              <a:rPr lang="ru-RU" i="1" dirty="0">
                <a:solidFill>
                  <a:srgbClr val="05050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Богу!». Коли вас </a:t>
            </a:r>
            <a:r>
              <a:rPr lang="ru-RU" i="1" dirty="0" err="1">
                <a:solidFill>
                  <a:srgbClr val="05050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вітають</a:t>
            </a:r>
            <a:r>
              <a:rPr lang="ru-RU" i="1" dirty="0">
                <a:solidFill>
                  <a:srgbClr val="05050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словами: «Слава Богу!», </a:t>
            </a:r>
            <a:r>
              <a:rPr lang="ru-RU" i="1" dirty="0" err="1">
                <a:solidFill>
                  <a:srgbClr val="05050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відповідайте</a:t>
            </a:r>
            <a:r>
              <a:rPr lang="ru-RU" i="1" dirty="0">
                <a:solidFill>
                  <a:srgbClr val="05050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 «</a:t>
            </a:r>
            <a:r>
              <a:rPr lang="ru-RU" i="1" dirty="0" err="1">
                <a:solidFill>
                  <a:srgbClr val="05050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Навіки</a:t>
            </a:r>
            <a:r>
              <a:rPr lang="ru-RU" i="1" dirty="0">
                <a:solidFill>
                  <a:srgbClr val="05050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слава Богу». Коли </a:t>
            </a:r>
            <a:r>
              <a:rPr lang="ru-RU" i="1" dirty="0" err="1">
                <a:solidFill>
                  <a:srgbClr val="05050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чуємо</a:t>
            </a:r>
            <a:r>
              <a:rPr lang="ru-RU" i="1" dirty="0">
                <a:solidFill>
                  <a:srgbClr val="05050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 «Христос </a:t>
            </a:r>
            <a:r>
              <a:rPr lang="ru-RU" i="1" dirty="0" err="1">
                <a:solidFill>
                  <a:srgbClr val="05050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посеред</a:t>
            </a:r>
            <a:r>
              <a:rPr lang="ru-RU" i="1" dirty="0">
                <a:solidFill>
                  <a:srgbClr val="05050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нас!», то </a:t>
            </a:r>
            <a:r>
              <a:rPr lang="ru-RU" i="1" dirty="0" err="1">
                <a:solidFill>
                  <a:srgbClr val="05050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маємо</a:t>
            </a:r>
            <a:r>
              <a:rPr lang="ru-RU" i="1" dirty="0">
                <a:solidFill>
                  <a:srgbClr val="05050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rgbClr val="05050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відповісти</a:t>
            </a:r>
            <a:r>
              <a:rPr lang="ru-RU" i="1" dirty="0">
                <a:solidFill>
                  <a:srgbClr val="05050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 «І є, і буде!». </a:t>
            </a:r>
            <a:endParaRPr lang="ru-RU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ru-RU" i="1" dirty="0" err="1">
                <a:solidFill>
                  <a:srgbClr val="05050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Під</a:t>
            </a:r>
            <a:r>
              <a:rPr lang="ru-RU" i="1" dirty="0">
                <a:solidFill>
                  <a:srgbClr val="05050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час </a:t>
            </a:r>
            <a:r>
              <a:rPr lang="ru-RU" i="1" dirty="0" err="1">
                <a:solidFill>
                  <a:srgbClr val="05050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головної</a:t>
            </a:r>
            <a:r>
              <a:rPr lang="ru-RU" i="1" dirty="0">
                <a:solidFill>
                  <a:srgbClr val="05050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rgbClr val="05050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події</a:t>
            </a:r>
            <a:r>
              <a:rPr lang="ru-RU" i="1" dirty="0">
                <a:solidFill>
                  <a:srgbClr val="05050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церковного року для </a:t>
            </a:r>
            <a:r>
              <a:rPr lang="ru-RU" i="1" dirty="0" err="1">
                <a:solidFill>
                  <a:srgbClr val="05050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всіх</a:t>
            </a:r>
            <a:r>
              <a:rPr lang="ru-RU" i="1" dirty="0">
                <a:solidFill>
                  <a:srgbClr val="05050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rgbClr val="05050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християн</a:t>
            </a:r>
            <a:r>
              <a:rPr lang="ru-RU" i="1" dirty="0">
                <a:solidFill>
                  <a:srgbClr val="05050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– Пасхи </a:t>
            </a:r>
            <a:r>
              <a:rPr lang="ru-RU" i="1" dirty="0" err="1">
                <a:solidFill>
                  <a:srgbClr val="05050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Христової</a:t>
            </a:r>
            <a:r>
              <a:rPr lang="ru-RU" i="1" dirty="0">
                <a:solidFill>
                  <a:srgbClr val="05050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– </a:t>
            </a:r>
            <a:r>
              <a:rPr lang="ru-RU" i="1" dirty="0" err="1">
                <a:solidFill>
                  <a:srgbClr val="05050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впродовж</a:t>
            </a:r>
            <a:r>
              <a:rPr lang="ru-RU" i="1" dirty="0">
                <a:solidFill>
                  <a:srgbClr val="05050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40 </a:t>
            </a:r>
            <a:r>
              <a:rPr lang="ru-RU" i="1" dirty="0" err="1">
                <a:solidFill>
                  <a:srgbClr val="05050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днів</a:t>
            </a:r>
            <a:r>
              <a:rPr lang="ru-RU" i="1" dirty="0">
                <a:solidFill>
                  <a:srgbClr val="05050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(до </a:t>
            </a:r>
            <a:r>
              <a:rPr lang="ru-RU" i="1" dirty="0" err="1">
                <a:solidFill>
                  <a:srgbClr val="05050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віддання</a:t>
            </a:r>
            <a:r>
              <a:rPr lang="ru-RU" i="1" dirty="0">
                <a:solidFill>
                  <a:srgbClr val="05050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свята Пасхи) ми </a:t>
            </a:r>
            <a:r>
              <a:rPr lang="ru-RU" i="1" dirty="0" err="1">
                <a:solidFill>
                  <a:srgbClr val="05050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звертаємося</a:t>
            </a:r>
            <a:r>
              <a:rPr lang="ru-RU" i="1" dirty="0">
                <a:solidFill>
                  <a:srgbClr val="05050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один одного </a:t>
            </a:r>
            <a:r>
              <a:rPr lang="ru-RU" i="1" dirty="0" err="1">
                <a:solidFill>
                  <a:srgbClr val="05050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пасхальним</a:t>
            </a:r>
            <a:r>
              <a:rPr lang="ru-RU" i="1" dirty="0">
                <a:solidFill>
                  <a:srgbClr val="05050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rgbClr val="05050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вітанням</a:t>
            </a:r>
            <a:r>
              <a:rPr lang="ru-RU" i="1" dirty="0">
                <a:solidFill>
                  <a:srgbClr val="05050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 «Христос воскрес!» – і </a:t>
            </a:r>
            <a:r>
              <a:rPr lang="ru-RU" i="1" dirty="0" err="1">
                <a:solidFill>
                  <a:srgbClr val="05050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відповідаємо</a:t>
            </a:r>
            <a:r>
              <a:rPr lang="ru-RU" i="1" dirty="0">
                <a:solidFill>
                  <a:srgbClr val="05050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 «</a:t>
            </a:r>
            <a:r>
              <a:rPr lang="ru-RU" i="1" dirty="0" err="1">
                <a:solidFill>
                  <a:srgbClr val="05050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Воістину</a:t>
            </a:r>
            <a:r>
              <a:rPr lang="ru-RU" i="1" dirty="0">
                <a:solidFill>
                  <a:srgbClr val="05050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воскрес!».</a:t>
            </a:r>
            <a:endParaRPr lang="ru-RU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ru-RU" i="1" dirty="0">
                <a:solidFill>
                  <a:srgbClr val="05050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У </a:t>
            </a:r>
            <a:r>
              <a:rPr lang="ru-RU" i="1" dirty="0" err="1">
                <a:solidFill>
                  <a:srgbClr val="05050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різдвяний</a:t>
            </a:r>
            <a:r>
              <a:rPr lang="ru-RU" i="1" dirty="0">
                <a:solidFill>
                  <a:srgbClr val="05050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rgbClr val="05050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період</a:t>
            </a:r>
            <a:r>
              <a:rPr lang="ru-RU" i="1" dirty="0">
                <a:solidFill>
                  <a:srgbClr val="05050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i="1" dirty="0" err="1">
                <a:solidFill>
                  <a:srgbClr val="05050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від</a:t>
            </a:r>
            <a:r>
              <a:rPr lang="ru-RU" i="1" dirty="0">
                <a:solidFill>
                  <a:srgbClr val="05050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свята </a:t>
            </a:r>
            <a:r>
              <a:rPr lang="ru-RU" i="1" dirty="0" err="1">
                <a:solidFill>
                  <a:srgbClr val="05050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Різдва</a:t>
            </a:r>
            <a:r>
              <a:rPr lang="ru-RU" i="1" dirty="0">
                <a:solidFill>
                  <a:srgbClr val="05050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Христового і до </a:t>
            </a:r>
            <a:r>
              <a:rPr lang="ru-RU" i="1" dirty="0" err="1">
                <a:solidFill>
                  <a:srgbClr val="05050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Стрітення</a:t>
            </a:r>
            <a:r>
              <a:rPr lang="ru-RU" i="1" dirty="0">
                <a:solidFill>
                  <a:srgbClr val="05050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i="1" dirty="0" err="1">
                <a:solidFill>
                  <a:srgbClr val="05050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вітання</a:t>
            </a:r>
            <a:r>
              <a:rPr lang="ru-RU" i="1" dirty="0">
                <a:solidFill>
                  <a:srgbClr val="05050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rgbClr val="05050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звучить</a:t>
            </a:r>
            <a:r>
              <a:rPr lang="ru-RU" i="1" dirty="0">
                <a:solidFill>
                  <a:srgbClr val="05050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так: «Христос </a:t>
            </a:r>
            <a:r>
              <a:rPr lang="ru-RU" i="1" dirty="0" err="1">
                <a:solidFill>
                  <a:srgbClr val="05050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народився</a:t>
            </a:r>
            <a:r>
              <a:rPr lang="ru-RU" i="1" dirty="0">
                <a:solidFill>
                  <a:srgbClr val="05050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! </a:t>
            </a:r>
            <a:r>
              <a:rPr lang="ru-RU" i="1" dirty="0" err="1">
                <a:solidFill>
                  <a:srgbClr val="05050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або</a:t>
            </a:r>
            <a:r>
              <a:rPr lang="ru-RU" i="1" dirty="0">
                <a:solidFill>
                  <a:srgbClr val="05050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Христос </a:t>
            </a:r>
            <a:r>
              <a:rPr lang="ru-RU" i="1" dirty="0" err="1">
                <a:solidFill>
                  <a:srgbClr val="05050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Рождається</a:t>
            </a:r>
            <a:r>
              <a:rPr lang="ru-RU" i="1" dirty="0">
                <a:solidFill>
                  <a:srgbClr val="05050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!» – «</a:t>
            </a:r>
            <a:r>
              <a:rPr lang="ru-RU" i="1" dirty="0" err="1">
                <a:solidFill>
                  <a:srgbClr val="05050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Славімо</a:t>
            </a:r>
            <a:r>
              <a:rPr lang="ru-RU" i="1" dirty="0">
                <a:solidFill>
                  <a:srgbClr val="05050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rgbClr val="05050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Його</a:t>
            </a:r>
            <a:r>
              <a:rPr lang="ru-RU" i="1" dirty="0">
                <a:solidFill>
                  <a:srgbClr val="05050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!».</a:t>
            </a:r>
            <a:endParaRPr lang="ru-RU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ru-RU" i="1" dirty="0">
                <a:solidFill>
                  <a:srgbClr val="05050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На свято </a:t>
            </a:r>
            <a:r>
              <a:rPr lang="ru-RU" i="1" dirty="0" err="1">
                <a:solidFill>
                  <a:srgbClr val="05050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Хрещення</a:t>
            </a:r>
            <a:r>
              <a:rPr lang="ru-RU" i="1" dirty="0">
                <a:solidFill>
                  <a:srgbClr val="05050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Господа </a:t>
            </a:r>
            <a:r>
              <a:rPr lang="ru-RU" i="1" dirty="0" err="1">
                <a:solidFill>
                  <a:srgbClr val="05050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нашого</a:t>
            </a:r>
            <a:r>
              <a:rPr lang="ru-RU" i="1" dirty="0">
                <a:solidFill>
                  <a:srgbClr val="05050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rgbClr val="05050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Ісуса</a:t>
            </a:r>
            <a:r>
              <a:rPr lang="ru-RU" i="1" dirty="0">
                <a:solidFill>
                  <a:srgbClr val="05050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Христа </a:t>
            </a:r>
            <a:r>
              <a:rPr lang="ru-RU" i="1" dirty="0" err="1">
                <a:solidFill>
                  <a:srgbClr val="05050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чуємо</a:t>
            </a:r>
            <a:r>
              <a:rPr lang="ru-RU" i="1" dirty="0">
                <a:solidFill>
                  <a:srgbClr val="05050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 «Христос </a:t>
            </a:r>
            <a:r>
              <a:rPr lang="ru-RU" i="1" dirty="0" err="1">
                <a:solidFill>
                  <a:srgbClr val="05050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охрестився</a:t>
            </a:r>
            <a:r>
              <a:rPr lang="ru-RU" i="1" dirty="0">
                <a:solidFill>
                  <a:srgbClr val="05050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!» і </a:t>
            </a:r>
            <a:r>
              <a:rPr lang="ru-RU" i="1" dirty="0" err="1">
                <a:solidFill>
                  <a:srgbClr val="05050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відповідаємо</a:t>
            </a:r>
            <a:r>
              <a:rPr lang="ru-RU" i="1" dirty="0">
                <a:solidFill>
                  <a:srgbClr val="05050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 «У </a:t>
            </a:r>
            <a:r>
              <a:rPr lang="ru-RU" i="1" dirty="0" err="1">
                <a:solidFill>
                  <a:srgbClr val="05050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річці</a:t>
            </a:r>
            <a:r>
              <a:rPr lang="ru-RU" i="1" dirty="0">
                <a:solidFill>
                  <a:srgbClr val="05050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rgbClr val="05050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Йордані</a:t>
            </a:r>
            <a:r>
              <a:rPr lang="ru-RU" i="1" dirty="0">
                <a:solidFill>
                  <a:srgbClr val="05050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!». </a:t>
            </a:r>
            <a:endParaRPr lang="ru-RU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ru-RU" i="1" dirty="0" err="1">
                <a:solidFill>
                  <a:srgbClr val="05050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Зі</a:t>
            </a:r>
            <a:r>
              <a:rPr lang="ru-RU" i="1" dirty="0">
                <a:solidFill>
                  <a:srgbClr val="05050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Священного </a:t>
            </a:r>
            <a:r>
              <a:rPr lang="ru-RU" i="1" dirty="0" err="1">
                <a:solidFill>
                  <a:srgbClr val="05050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Писання</a:t>
            </a:r>
            <a:r>
              <a:rPr lang="ru-RU" i="1" dirty="0">
                <a:solidFill>
                  <a:srgbClr val="05050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rgbClr val="05050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знаємо</a:t>
            </a:r>
            <a:r>
              <a:rPr lang="ru-RU" i="1" dirty="0">
                <a:solidFill>
                  <a:srgbClr val="05050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i="1" dirty="0" err="1">
                <a:solidFill>
                  <a:srgbClr val="05050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що</a:t>
            </a:r>
            <a:r>
              <a:rPr lang="ru-RU" i="1" dirty="0">
                <a:solidFill>
                  <a:srgbClr val="05050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Господь наш </a:t>
            </a:r>
            <a:r>
              <a:rPr lang="ru-RU" i="1" dirty="0" err="1">
                <a:solidFill>
                  <a:srgbClr val="05050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Ісус</a:t>
            </a:r>
            <a:r>
              <a:rPr lang="ru-RU" i="1" dirty="0">
                <a:solidFill>
                  <a:srgbClr val="05050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Христос часто </a:t>
            </a:r>
            <a:r>
              <a:rPr lang="ru-RU" i="1" dirty="0" err="1">
                <a:solidFill>
                  <a:srgbClr val="05050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звіщав</a:t>
            </a:r>
            <a:r>
              <a:rPr lang="ru-RU" i="1" dirty="0">
                <a:solidFill>
                  <a:srgbClr val="05050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як </a:t>
            </a:r>
            <a:r>
              <a:rPr lang="ru-RU" i="1" dirty="0" err="1">
                <a:solidFill>
                  <a:srgbClr val="05050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істину</a:t>
            </a:r>
            <a:r>
              <a:rPr lang="ru-RU" i="1" dirty="0">
                <a:solidFill>
                  <a:srgbClr val="05050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і </a:t>
            </a:r>
            <a:r>
              <a:rPr lang="ru-RU" i="1" dirty="0" err="1">
                <a:solidFill>
                  <a:srgbClr val="05050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побажання</a:t>
            </a:r>
            <a:r>
              <a:rPr lang="ru-RU" i="1" dirty="0">
                <a:solidFill>
                  <a:srgbClr val="05050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як </a:t>
            </a:r>
            <a:r>
              <a:rPr lang="ru-RU" i="1" dirty="0" err="1">
                <a:solidFill>
                  <a:srgbClr val="05050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одвічне</a:t>
            </a:r>
            <a:r>
              <a:rPr lang="ru-RU" i="1" dirty="0">
                <a:solidFill>
                  <a:srgbClr val="05050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rgbClr val="05050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вітання</a:t>
            </a:r>
            <a:r>
              <a:rPr lang="ru-RU" i="1" dirty="0">
                <a:solidFill>
                  <a:srgbClr val="05050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 «Мир вам!». </a:t>
            </a:r>
            <a:r>
              <a:rPr lang="ru-RU" i="1" dirty="0" err="1">
                <a:solidFill>
                  <a:srgbClr val="05050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Ці</a:t>
            </a:r>
            <a:r>
              <a:rPr lang="ru-RU" i="1" dirty="0">
                <a:solidFill>
                  <a:srgbClr val="05050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ж слова </a:t>
            </a:r>
            <a:r>
              <a:rPr lang="ru-RU" i="1" dirty="0" err="1">
                <a:solidFill>
                  <a:srgbClr val="05050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Він</a:t>
            </a:r>
            <a:r>
              <a:rPr lang="ru-RU" i="1" dirty="0">
                <a:solidFill>
                  <a:srgbClr val="05050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rgbClr val="05050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промовив</a:t>
            </a:r>
            <a:r>
              <a:rPr lang="ru-RU" i="1" dirty="0">
                <a:solidFill>
                  <a:srgbClr val="05050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rgbClr val="05050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після</a:t>
            </a:r>
            <a:r>
              <a:rPr lang="ru-RU" i="1" dirty="0">
                <a:solidFill>
                  <a:srgbClr val="05050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rgbClr val="05050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Свого</a:t>
            </a:r>
            <a:r>
              <a:rPr lang="ru-RU" i="1" dirty="0">
                <a:solidFill>
                  <a:srgbClr val="05050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rgbClr val="05050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Воскресіння</a:t>
            </a:r>
            <a:r>
              <a:rPr lang="ru-RU" i="1" dirty="0">
                <a:solidFill>
                  <a:srgbClr val="05050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коли </a:t>
            </a:r>
            <a:r>
              <a:rPr lang="ru-RU" i="1" dirty="0" err="1">
                <a:solidFill>
                  <a:srgbClr val="05050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явився</a:t>
            </a:r>
            <a:r>
              <a:rPr lang="ru-RU" i="1" dirty="0">
                <a:solidFill>
                  <a:srgbClr val="05050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rgbClr val="05050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учням</a:t>
            </a:r>
            <a:r>
              <a:rPr lang="ru-RU" i="1" dirty="0">
                <a:solidFill>
                  <a:srgbClr val="05050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-апостолам. </a:t>
            </a:r>
            <a:r>
              <a:rPr lang="ru-RU" i="1" dirty="0" err="1">
                <a:solidFill>
                  <a:srgbClr val="05050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Зцілюючи</a:t>
            </a:r>
            <a:r>
              <a:rPr lang="ru-RU" i="1" dirty="0">
                <a:solidFill>
                  <a:srgbClr val="05050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людей </a:t>
            </a:r>
            <a:r>
              <a:rPr lang="ru-RU" i="1" dirty="0" err="1">
                <a:solidFill>
                  <a:srgbClr val="05050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від</a:t>
            </a:r>
            <a:r>
              <a:rPr lang="ru-RU" i="1" dirty="0">
                <a:solidFill>
                  <a:srgbClr val="05050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rgbClr val="05050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недугів</a:t>
            </a:r>
            <a:r>
              <a:rPr lang="ru-RU" i="1" dirty="0">
                <a:solidFill>
                  <a:srgbClr val="05050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i="1" dirty="0" err="1">
                <a:solidFill>
                  <a:srgbClr val="05050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Ісус</a:t>
            </a:r>
            <a:r>
              <a:rPr lang="ru-RU" i="1" dirty="0">
                <a:solidFill>
                  <a:srgbClr val="05050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Христос </a:t>
            </a:r>
            <a:r>
              <a:rPr lang="ru-RU" i="1" dirty="0" err="1">
                <a:solidFill>
                  <a:srgbClr val="05050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промовляв</a:t>
            </a:r>
            <a:r>
              <a:rPr lang="ru-RU" i="1" dirty="0">
                <a:solidFill>
                  <a:srgbClr val="05050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 «</a:t>
            </a:r>
            <a:r>
              <a:rPr lang="ru-RU" i="1" dirty="0" err="1">
                <a:solidFill>
                  <a:srgbClr val="05050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Іди</a:t>
            </a:r>
            <a:r>
              <a:rPr lang="ru-RU" i="1" dirty="0">
                <a:solidFill>
                  <a:srgbClr val="05050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з миром!». А </a:t>
            </a:r>
            <a:r>
              <a:rPr lang="ru-RU" i="1" dirty="0" err="1">
                <a:solidFill>
                  <a:srgbClr val="05050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посилаючи</a:t>
            </a:r>
            <a:r>
              <a:rPr lang="ru-RU" i="1" dirty="0">
                <a:solidFill>
                  <a:srgbClr val="05050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rgbClr val="05050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Своїх</a:t>
            </a:r>
            <a:r>
              <a:rPr lang="ru-RU" i="1" dirty="0">
                <a:solidFill>
                  <a:srgbClr val="05050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rgbClr val="05050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учнів</a:t>
            </a:r>
            <a:r>
              <a:rPr lang="ru-RU" i="1" dirty="0">
                <a:solidFill>
                  <a:srgbClr val="05050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на </a:t>
            </a:r>
            <a:r>
              <a:rPr lang="ru-RU" i="1" dirty="0" err="1">
                <a:solidFill>
                  <a:srgbClr val="05050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проповідь</a:t>
            </a:r>
            <a:r>
              <a:rPr lang="ru-RU" i="1" dirty="0">
                <a:solidFill>
                  <a:srgbClr val="05050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Спаситель наставляв: «В </a:t>
            </a:r>
            <a:r>
              <a:rPr lang="ru-RU" i="1" dirty="0" err="1">
                <a:solidFill>
                  <a:srgbClr val="05050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який</a:t>
            </a:r>
            <a:r>
              <a:rPr lang="ru-RU" i="1" dirty="0">
                <a:solidFill>
                  <a:srgbClr val="05050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rgbClr val="05050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дім</a:t>
            </a:r>
            <a:r>
              <a:rPr lang="ru-RU" i="1" dirty="0">
                <a:solidFill>
                  <a:srgbClr val="05050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rgbClr val="05050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увійдете</a:t>
            </a:r>
            <a:r>
              <a:rPr lang="ru-RU" i="1" dirty="0">
                <a:solidFill>
                  <a:srgbClr val="05050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i="1" dirty="0" err="1">
                <a:solidFill>
                  <a:srgbClr val="05050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спочатку</a:t>
            </a:r>
            <a:r>
              <a:rPr lang="ru-RU" i="1" dirty="0">
                <a:solidFill>
                  <a:srgbClr val="05050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rgbClr val="05050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кажіть</a:t>
            </a:r>
            <a:r>
              <a:rPr lang="ru-RU" i="1" dirty="0">
                <a:solidFill>
                  <a:srgbClr val="05050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 мир дому </a:t>
            </a:r>
            <a:r>
              <a:rPr lang="ru-RU" i="1" dirty="0" err="1">
                <a:solidFill>
                  <a:srgbClr val="05050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цьому</a:t>
            </a:r>
            <a:r>
              <a:rPr lang="ru-RU" i="1" dirty="0">
                <a:solidFill>
                  <a:srgbClr val="05050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» (</a:t>
            </a:r>
            <a:r>
              <a:rPr lang="ru-RU" i="1" dirty="0" err="1">
                <a:solidFill>
                  <a:srgbClr val="05050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Лк</a:t>
            </a:r>
            <a:r>
              <a:rPr lang="ru-RU" i="1" dirty="0">
                <a:solidFill>
                  <a:srgbClr val="05050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10: 5). </a:t>
            </a:r>
            <a:endParaRPr lang="ru-RU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ru-RU" i="1" dirty="0">
                <a:solidFill>
                  <a:srgbClr val="05050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 </a:t>
            </a:r>
            <a:r>
              <a:rPr lang="ru-RU" i="1" dirty="0" err="1">
                <a:solidFill>
                  <a:srgbClr val="05050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нинішні</a:t>
            </a:r>
            <a:r>
              <a:rPr lang="ru-RU" i="1" dirty="0">
                <a:solidFill>
                  <a:srgbClr val="05050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rgbClr val="05050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складні</a:t>
            </a:r>
            <a:r>
              <a:rPr lang="ru-RU" i="1" dirty="0">
                <a:solidFill>
                  <a:srgbClr val="05050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rgbClr val="05050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часи</a:t>
            </a:r>
            <a:r>
              <a:rPr lang="ru-RU" i="1" dirty="0">
                <a:solidFill>
                  <a:srgbClr val="05050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rgbClr val="05050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випробувань</a:t>
            </a:r>
            <a:r>
              <a:rPr lang="ru-RU" i="1" dirty="0">
                <a:solidFill>
                  <a:srgbClr val="05050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rgbClr val="05050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війною</a:t>
            </a:r>
            <a:r>
              <a:rPr lang="ru-RU" i="1" dirty="0">
                <a:solidFill>
                  <a:srgbClr val="05050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i="1" dirty="0" err="1">
                <a:solidFill>
                  <a:srgbClr val="05050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згадане</a:t>
            </a:r>
            <a:r>
              <a:rPr lang="ru-RU" i="1" dirty="0">
                <a:solidFill>
                  <a:srgbClr val="05050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rgbClr val="05050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вітання</a:t>
            </a:r>
            <a:r>
              <a:rPr lang="ru-RU" i="1" dirty="0">
                <a:solidFill>
                  <a:srgbClr val="05050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Господа </a:t>
            </a:r>
            <a:r>
              <a:rPr lang="ru-RU" i="1" dirty="0" err="1">
                <a:solidFill>
                  <a:srgbClr val="05050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Ісуса</a:t>
            </a:r>
            <a:r>
              <a:rPr lang="ru-RU" i="1" dirty="0">
                <a:solidFill>
                  <a:srgbClr val="05050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Христа </a:t>
            </a:r>
            <a:r>
              <a:rPr lang="ru-RU" i="1" dirty="0" err="1">
                <a:solidFill>
                  <a:srgbClr val="05050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лягає</a:t>
            </a:r>
            <a:r>
              <a:rPr lang="ru-RU" i="1" dirty="0">
                <a:solidFill>
                  <a:srgbClr val="05050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на </a:t>
            </a:r>
            <a:r>
              <a:rPr lang="ru-RU" i="1" dirty="0" err="1">
                <a:solidFill>
                  <a:srgbClr val="05050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серце</a:t>
            </a:r>
            <a:r>
              <a:rPr lang="ru-RU" i="1" dirty="0">
                <a:solidFill>
                  <a:srgbClr val="05050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rgbClr val="05050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найбільше</a:t>
            </a:r>
            <a:r>
              <a:rPr lang="ru-RU" i="1" dirty="0">
                <a:solidFill>
                  <a:srgbClr val="05050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i="1" dirty="0" err="1">
                <a:solidFill>
                  <a:srgbClr val="05050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бо</a:t>
            </a:r>
            <a:r>
              <a:rPr lang="ru-RU" i="1" dirty="0">
                <a:solidFill>
                  <a:srgbClr val="05050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зараз, як </a:t>
            </a:r>
            <a:r>
              <a:rPr lang="ru-RU" i="1" dirty="0" err="1">
                <a:solidFill>
                  <a:srgbClr val="05050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ніколи</a:t>
            </a:r>
            <a:r>
              <a:rPr lang="ru-RU" i="1" dirty="0">
                <a:solidFill>
                  <a:srgbClr val="05050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i="1" dirty="0" err="1">
                <a:solidFill>
                  <a:srgbClr val="05050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розуміємо</a:t>
            </a:r>
            <a:r>
              <a:rPr lang="ru-RU" i="1" dirty="0">
                <a:solidFill>
                  <a:srgbClr val="05050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i="1" dirty="0" err="1">
                <a:solidFill>
                  <a:srgbClr val="05050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що</a:t>
            </a:r>
            <a:r>
              <a:rPr lang="ru-RU" i="1" dirty="0">
                <a:solidFill>
                  <a:srgbClr val="05050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мир – </a:t>
            </a:r>
            <a:r>
              <a:rPr lang="ru-RU" i="1" dirty="0" err="1">
                <a:solidFill>
                  <a:srgbClr val="05050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це</a:t>
            </a:r>
            <a:r>
              <a:rPr lang="ru-RU" i="1" dirty="0">
                <a:solidFill>
                  <a:srgbClr val="05050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rgbClr val="05050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актуальне</a:t>
            </a:r>
            <a:r>
              <a:rPr lang="ru-RU" i="1" dirty="0">
                <a:solidFill>
                  <a:srgbClr val="05050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rgbClr val="05050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привітання</a:t>
            </a:r>
            <a:r>
              <a:rPr lang="ru-RU" i="1" dirty="0">
                <a:solidFill>
                  <a:srgbClr val="05050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і </a:t>
            </a:r>
            <a:r>
              <a:rPr lang="ru-RU" i="1" dirty="0" err="1">
                <a:solidFill>
                  <a:srgbClr val="05050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побажання</a:t>
            </a:r>
            <a:r>
              <a:rPr lang="ru-RU" i="1" dirty="0">
                <a:solidFill>
                  <a:srgbClr val="05050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яке </a:t>
            </a:r>
            <a:r>
              <a:rPr lang="ru-RU" i="1" dirty="0" err="1">
                <a:solidFill>
                  <a:srgbClr val="05050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можна</a:t>
            </a:r>
            <a:r>
              <a:rPr lang="ru-RU" i="1" dirty="0">
                <a:solidFill>
                  <a:srgbClr val="05050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rgbClr val="05050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тільки</a:t>
            </a:r>
            <a:r>
              <a:rPr lang="ru-RU" i="1" dirty="0">
                <a:solidFill>
                  <a:srgbClr val="05050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rgbClr val="05050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висловити</a:t>
            </a:r>
            <a:r>
              <a:rPr lang="ru-RU" i="1" dirty="0">
                <a:solidFill>
                  <a:srgbClr val="05050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і те, </a:t>
            </a:r>
            <a:r>
              <a:rPr lang="ru-RU" i="1" dirty="0" err="1">
                <a:solidFill>
                  <a:srgbClr val="05050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чого</a:t>
            </a:r>
            <a:r>
              <a:rPr lang="ru-RU" i="1" dirty="0">
                <a:solidFill>
                  <a:srgbClr val="05050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rgbClr val="05050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всі</a:t>
            </a:r>
            <a:r>
              <a:rPr lang="ru-RU" i="1" dirty="0">
                <a:solidFill>
                  <a:srgbClr val="05050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ми, </a:t>
            </a:r>
            <a:r>
              <a:rPr lang="ru-RU" i="1" dirty="0" err="1">
                <a:solidFill>
                  <a:srgbClr val="05050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українці</a:t>
            </a:r>
            <a:r>
              <a:rPr lang="ru-RU" i="1" dirty="0">
                <a:solidFill>
                  <a:srgbClr val="05050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i="1" dirty="0" err="1">
                <a:solidFill>
                  <a:srgbClr val="05050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нині</a:t>
            </a:r>
            <a:r>
              <a:rPr lang="ru-RU" i="1" dirty="0">
                <a:solidFill>
                  <a:srgbClr val="05050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так </a:t>
            </a:r>
            <a:r>
              <a:rPr lang="ru-RU" i="1" dirty="0" err="1">
                <a:solidFill>
                  <a:srgbClr val="05050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прагнемо</a:t>
            </a:r>
            <a:r>
              <a:rPr lang="ru-RU" i="1" dirty="0">
                <a:solidFill>
                  <a:srgbClr val="05050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ru-RU" i="1" dirty="0" err="1">
                <a:solidFill>
                  <a:srgbClr val="05050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Cлава</a:t>
            </a:r>
            <a:r>
              <a:rPr lang="ru-RU" i="1" dirty="0">
                <a:solidFill>
                  <a:srgbClr val="05050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rgbClr val="05050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Ісусу</a:t>
            </a:r>
            <a:r>
              <a:rPr lang="ru-RU" i="1" dirty="0">
                <a:solidFill>
                  <a:srgbClr val="05050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Христу!</a:t>
            </a:r>
            <a:endParaRPr lang="ru-RU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 descr="D:\ІННА\22-23 силабус УМЕК\лекції\тема 2. Походження українського народу\стара книга.jpg"/>
          <p:cNvPicPr>
            <a:picLocks noChangeAspect="1" noChangeArrowheads="1"/>
          </p:cNvPicPr>
          <p:nvPr/>
        </p:nvPicPr>
        <p:blipFill>
          <a:blip r:embed="rId2" cstate="print">
            <a:lum bright="74000" contrast="-61000"/>
          </a:blip>
          <a:srcRect/>
          <a:stretch>
            <a:fillRect/>
          </a:stretch>
        </p:blipFill>
        <p:spPr bwMode="auto">
          <a:xfrm>
            <a:off x="0" y="720079"/>
            <a:ext cx="9170536" cy="6237313"/>
          </a:xfrm>
          <a:prstGeom prst="rect">
            <a:avLst/>
          </a:prstGeom>
          <a:noFill/>
          <a:effectLst>
            <a:softEdge rad="127000"/>
          </a:effectLst>
        </p:spPr>
      </p:pic>
      <p:sp>
        <p:nvSpPr>
          <p:cNvPr id="1026" name="AutoShape 2" descr="Трипільська культура - сенсація світового масштабу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8" name="AutoShape 4" descr="Реконструкція трипільського інтер'єру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0" name="AutoShape 6" descr="Реконструкція трипільського інтер'єру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3" name="AutoShape 9" descr="Трипільська культура може стати всесвітньою спадщиною ЮНЕСКО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40" name="AutoShape 16" descr="Трипільська культура в Україні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6868" name="AutoShape 4" descr="Бережа – символ Берегині Роду | SPADOK.ORG.U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395536" y="419669"/>
            <a:ext cx="8352928" cy="50191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15000"/>
              </a:lnSpc>
              <a:spcAft>
                <a:spcPts val="0"/>
              </a:spcAft>
            </a:pPr>
            <a:r>
              <a:rPr lang="uk-UA" sz="20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8. Епістолярний</a:t>
            </a:r>
            <a:r>
              <a:rPr lang="uk-UA" sz="2000" b="1" spc="-1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стиль</a:t>
            </a:r>
          </a:p>
          <a:p>
            <a:pPr lvl="0" algn="just">
              <a:lnSpc>
                <a:spcPct val="115000"/>
              </a:lnSpc>
              <a:spcAft>
                <a:spcPts val="0"/>
              </a:spcAft>
            </a:pPr>
            <a:endParaRPr lang="ru-RU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03530" indent="450215" algn="just">
              <a:lnSpc>
                <a:spcPct val="115000"/>
              </a:lnSpc>
              <a:spcAft>
                <a:spcPts val="0"/>
              </a:spcAft>
            </a:pPr>
            <a:r>
              <a:rPr lang="uk-UA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Епістолярний</a:t>
            </a:r>
            <a:r>
              <a:rPr lang="uk-UA" sz="2000" b="1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стиль</a:t>
            </a:r>
            <a:r>
              <a:rPr lang="uk-UA" sz="2000" spc="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-</a:t>
            </a:r>
            <a:r>
              <a:rPr lang="uk-UA" sz="2000" spc="-5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це</a:t>
            </a:r>
            <a:r>
              <a:rPr lang="uk-UA" sz="2000" spc="-2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стиль приватного</a:t>
            </a:r>
            <a:r>
              <a:rPr lang="uk-UA" sz="2000" spc="-3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листування.</a:t>
            </a:r>
            <a:endParaRPr lang="ru-RU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03530" indent="450215" algn="just">
              <a:lnSpc>
                <a:spcPct val="115000"/>
              </a:lnSpc>
              <a:spcAft>
                <a:spcPts val="0"/>
              </a:spcAft>
            </a:pPr>
            <a:r>
              <a:rPr lang="uk-UA" sz="20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Основне </a:t>
            </a:r>
            <a:r>
              <a:rPr lang="uk-UA" sz="20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призначення</a:t>
            </a:r>
            <a:r>
              <a:rPr lang="uk-UA" sz="20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стилю -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поінформувати адресата про щось, викликати в</a:t>
            </a:r>
            <a:r>
              <a:rPr lang="uk-UA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нього</a:t>
            </a:r>
            <a:r>
              <a:rPr lang="uk-UA" sz="2000" spc="-2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певні</a:t>
            </a:r>
            <a:r>
              <a:rPr lang="uk-UA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почуття,</a:t>
            </a:r>
            <a:r>
              <a:rPr lang="uk-UA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які</a:t>
            </a:r>
            <a:r>
              <a:rPr lang="uk-UA" sz="2000" spc="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б відповідали</a:t>
            </a:r>
            <a:r>
              <a:rPr lang="uk-UA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емоційній</a:t>
            </a:r>
            <a:r>
              <a:rPr lang="uk-UA" sz="2000" spc="-3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настроєності</a:t>
            </a:r>
            <a:r>
              <a:rPr lang="uk-UA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автора.</a:t>
            </a:r>
            <a:endParaRPr lang="ru-RU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03530" indent="450215" algn="just">
              <a:lnSpc>
                <a:spcPct val="115000"/>
              </a:lnSpc>
              <a:spcAft>
                <a:spcPts val="0"/>
              </a:spcAft>
            </a:pPr>
            <a:r>
              <a:rPr lang="uk-UA" sz="20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Головні </a:t>
            </a:r>
            <a:r>
              <a:rPr lang="uk-UA" sz="20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ознаки</a:t>
            </a:r>
            <a:r>
              <a:rPr lang="uk-UA" sz="20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епістолярного стилю: широке використання форм ввічливості -</a:t>
            </a:r>
            <a:r>
              <a:rPr lang="uk-UA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звертань у формі кличного відмінка, наявність початкової, прикінцевої та прощальної</a:t>
            </a:r>
            <a:r>
              <a:rPr lang="uk-UA" sz="2000" spc="-33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фраз, стереотипних словесних формул висловлення побажання, вітання, співчуття;</a:t>
            </a:r>
            <a:r>
              <a:rPr lang="uk-UA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невимушеність</a:t>
            </a:r>
            <a:r>
              <a:rPr lang="uk-UA" sz="2000" spc="4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uk-UA" sz="2000" spc="-5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доборі</a:t>
            </a:r>
            <a:r>
              <a:rPr lang="uk-UA" sz="2000" spc="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лексичних</a:t>
            </a:r>
            <a:r>
              <a:rPr lang="uk-UA" sz="2000" spc="-2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одиниць.</a:t>
            </a:r>
            <a:endParaRPr lang="ru-RU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03530" indent="450215" algn="just">
              <a:lnSpc>
                <a:spcPct val="115000"/>
              </a:lnSpc>
              <a:spcAft>
                <a:spcPts val="0"/>
              </a:spcAft>
            </a:pP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До епістолярного стилю зараховують не тільки листи видатних письменників,</a:t>
            </a:r>
            <a:r>
              <a:rPr lang="uk-UA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громадських</a:t>
            </a:r>
            <a:r>
              <a:rPr lang="uk-UA" sz="2000" spc="-2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і</a:t>
            </a:r>
            <a:r>
              <a:rPr lang="uk-UA" sz="2000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культурних</a:t>
            </a:r>
            <a:r>
              <a:rPr lang="uk-UA" sz="2000" spc="-2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діячів,</a:t>
            </a:r>
            <a:r>
              <a:rPr lang="uk-UA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учених,</a:t>
            </a:r>
            <a:r>
              <a:rPr lang="uk-UA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uk-UA" sz="2000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й щоденники,</a:t>
            </a:r>
            <a:r>
              <a:rPr lang="uk-UA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записки, мемуари.</a:t>
            </a:r>
            <a:endParaRPr lang="ru-RU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D:\ІННА\22-23 силабус УМЕК\лекції\тема 2. Походження українського народу\фон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3618"/>
                    </a14:imgEffect>
                    <a14:imgEffect>
                      <a14:saturation sat="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1043608" y="869987"/>
            <a:ext cx="7704856" cy="5133713"/>
          </a:xfrm>
          <a:prstGeom prst="rect">
            <a:avLst/>
          </a:prstGeom>
          <a:solidFill>
            <a:schemeClr val="accent6">
              <a:lumMod val="60000"/>
              <a:lumOff val="40000"/>
              <a:alpha val="37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uk-UA" sz="2400" b="1" dirty="0">
                <a:latin typeface="Times New Roman" pitchFamily="18" charset="0"/>
                <a:cs typeface="Times New Roman" pitchFamily="18" charset="0"/>
              </a:rPr>
              <a:t>Література до теми: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Мацько Л.І., Сидоренко О.М., Мацько О.М. Стилістика української мови: Підручник. Київ: Вища школа, 2019. 462 с.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uk-UA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Прокопчук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Л.В. Культура ділового спілкування : </a:t>
            </a:r>
            <a:r>
              <a:rPr lang="uk-UA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навч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uk-UA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посіб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/ Л.В. </a:t>
            </a:r>
            <a:r>
              <a:rPr lang="uk-UA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Прокопчук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Вінниця : ООО «Планер», 2021. 112 с.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Український правопис / НАН України, Інститут мовознавства імені </a:t>
            </a:r>
            <a:r>
              <a:rPr lang="uk-UA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О.О.Потебні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; Інститут української мови. 2019. 282 с. Режим доступу: </a:t>
            </a:r>
            <a:r>
              <a:rPr lang="uk-UA" sz="2400" u="sng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4"/>
              </a:rPr>
              <a:t>https://mon.gov.ua/storage/app/media/zagalna%20serednya/05062019- onovl-pravo.pdf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 descr="D:\ІННА\22-23 силабус УМЕК\лекції\тема 2. Походження українського народу\стара книга.jpg"/>
          <p:cNvPicPr>
            <a:picLocks noChangeAspect="1" noChangeArrowheads="1"/>
          </p:cNvPicPr>
          <p:nvPr/>
        </p:nvPicPr>
        <p:blipFill>
          <a:blip r:embed="rId2" cstate="print">
            <a:lum bright="74000" contrast="-61000"/>
          </a:blip>
          <a:srcRect/>
          <a:stretch>
            <a:fillRect/>
          </a:stretch>
        </p:blipFill>
        <p:spPr bwMode="auto">
          <a:xfrm>
            <a:off x="0" y="720079"/>
            <a:ext cx="9170536" cy="6237313"/>
          </a:xfrm>
          <a:prstGeom prst="rect">
            <a:avLst/>
          </a:prstGeom>
          <a:noFill/>
          <a:effectLst>
            <a:softEdge rad="127000"/>
          </a:effectLst>
        </p:spPr>
      </p:pic>
      <p:sp>
        <p:nvSpPr>
          <p:cNvPr id="1026" name="AutoShape 2" descr="Трипільська культура - сенсація світового масштабу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8" name="AutoShape 4" descr="Реконструкція трипільського інтер'єру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0" name="AutoShape 6" descr="Реконструкція трипільського інтер'єру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3" name="AutoShape 9" descr="Трипільська культура може стати всесвітньою спадщиною ЮНЕСКО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40" name="AutoShape 16" descr="Трипільська культура в Україні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6868" name="AutoShape 4" descr="Бережа – символ Берегині Роду | SPADOK.ORG.U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395536" y="419669"/>
            <a:ext cx="8352928" cy="41111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000" b="1" dirty="0"/>
              <a:t>Взірець епістолярного стилю</a:t>
            </a:r>
            <a:r>
              <a:rPr lang="uk-UA" sz="2000" b="1" dirty="0" smtClean="0"/>
              <a:t>:</a:t>
            </a:r>
          </a:p>
          <a:p>
            <a:pPr algn="just"/>
            <a:endParaRPr lang="ru-RU" sz="2000" b="1" dirty="0"/>
          </a:p>
          <a:p>
            <a:pPr algn="just"/>
            <a:r>
              <a:rPr lang="uk-UA" sz="2000" i="1" dirty="0"/>
              <a:t>До Василя Стефаника 28 жовтня 1902 р. </a:t>
            </a:r>
            <a:endParaRPr lang="ru-RU" sz="2000" dirty="0"/>
          </a:p>
          <a:p>
            <a:pPr algn="just"/>
            <a:r>
              <a:rPr lang="uk-UA" sz="2000" i="1" dirty="0"/>
              <a:t>Високоповажний добродію!</a:t>
            </a:r>
            <a:endParaRPr lang="ru-RU" sz="2000" dirty="0"/>
          </a:p>
          <a:p>
            <a:pPr algn="just"/>
            <a:r>
              <a:rPr lang="uk-UA" sz="2000" i="1" dirty="0"/>
              <a:t>Ніяк не можу погодитися з думкою, що у збірнику на честь Куліша не буде Вашої  хоч би й маленької новелки! Терпеливо чекав я два місяці обіцяного оповідання, та вже й третій місяць минув, а від Вас як немає нічого, так немає. І ось пишу знову. Прошу й благаю: дозвольте нам бачити Вас дорогим гостем у нашому альманахові...</a:t>
            </a:r>
            <a:endParaRPr lang="ru-RU" sz="2000" dirty="0"/>
          </a:p>
          <a:p>
            <a:pPr algn="just"/>
            <a:r>
              <a:rPr lang="uk-UA" sz="2000" i="1" dirty="0"/>
              <a:t>Не менш бажав би я познайомитися з Вами особисто та побесідувати про спільні й дорогі нам справи.</a:t>
            </a:r>
            <a:endParaRPr lang="ru-RU" sz="2000" dirty="0"/>
          </a:p>
          <a:p>
            <a:pPr algn="just"/>
            <a:r>
              <a:rPr lang="uk-UA" sz="2000" i="1" dirty="0"/>
              <a:t>З високим поважанням Ваш щирий М. Коцюбинський.</a:t>
            </a:r>
            <a:endParaRPr lang="ru-RU" sz="2000" dirty="0"/>
          </a:p>
          <a:p>
            <a:pPr lvl="0" algn="just">
              <a:lnSpc>
                <a:spcPct val="115000"/>
              </a:lnSpc>
              <a:spcAft>
                <a:spcPts val="0"/>
              </a:spcAft>
            </a:pPr>
            <a:endParaRPr lang="ru-RU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2654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8" name="Picture 4" descr="D:\ІННА\22-23 силабус УМЕК\лекції\тема 2. Походження українського народу\прапор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484784"/>
            <a:ext cx="9145900" cy="5373216"/>
          </a:xfrm>
          <a:prstGeom prst="rect">
            <a:avLst/>
          </a:prstGeom>
          <a:noFill/>
        </p:spPr>
      </p:pic>
      <p:sp>
        <p:nvSpPr>
          <p:cNvPr id="1026" name="AutoShape 2" descr="Трипільська культура - сенсація світового масштабу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8" name="AutoShape 4" descr="Реконструкція трипільського інтер'єру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0" name="AutoShape 6" descr="Реконструкція трипільського інтер'єру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3" name="AutoShape 9" descr="Трипільська культура може стати всесвітньою спадщиною ЮНЕСКО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40" name="AutoShape 16" descr="Трипільська культура в Україні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6868" name="AutoShape 4" descr="Бережа – символ Берегині Роду | SPADOK.ORG.U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323528" y="-27384"/>
            <a:ext cx="8820472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10000" dirty="0" smtClean="0">
                <a:solidFill>
                  <a:srgbClr val="002060"/>
                </a:solidFill>
                <a:latin typeface="Monotype Corsiva" pitchFamily="66" charset="0"/>
              </a:rPr>
              <a:t>ДЯКУЮ</a:t>
            </a:r>
            <a:r>
              <a:rPr lang="uk-UA" sz="10000" dirty="0" smtClean="0">
                <a:solidFill>
                  <a:srgbClr val="FFFF00"/>
                </a:solidFill>
                <a:latin typeface="Monotype Corsiva" pitchFamily="66" charset="0"/>
              </a:rPr>
              <a:t> </a:t>
            </a:r>
          </a:p>
          <a:p>
            <a:pPr algn="ctr"/>
            <a:r>
              <a:rPr lang="uk-UA" sz="10000" dirty="0" smtClean="0">
                <a:solidFill>
                  <a:srgbClr val="FFFF00"/>
                </a:solidFill>
                <a:latin typeface="Monotype Corsiva" pitchFamily="66" charset="0"/>
              </a:rPr>
              <a:t>ЗА УВАГУ!</a:t>
            </a:r>
            <a:endParaRPr lang="ru-RU" sz="10000" dirty="0">
              <a:solidFill>
                <a:srgbClr val="FFFF0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 descr="D:\ІННА\22-23 силабус УМЕК\лекції\тема 2. Походження українського народу\стара книга.jpg"/>
          <p:cNvPicPr>
            <a:picLocks noChangeAspect="1" noChangeArrowheads="1"/>
          </p:cNvPicPr>
          <p:nvPr/>
        </p:nvPicPr>
        <p:blipFill>
          <a:blip r:embed="rId2" cstate="print">
            <a:lum bright="74000" contrast="-61000"/>
          </a:blip>
          <a:srcRect/>
          <a:stretch>
            <a:fillRect/>
          </a:stretch>
        </p:blipFill>
        <p:spPr bwMode="auto">
          <a:xfrm>
            <a:off x="0" y="720079"/>
            <a:ext cx="9170536" cy="6237313"/>
          </a:xfrm>
          <a:prstGeom prst="rect">
            <a:avLst/>
          </a:prstGeom>
          <a:noFill/>
          <a:effectLst>
            <a:softEdge rad="127000"/>
          </a:effectLst>
        </p:spPr>
      </p:pic>
      <p:sp>
        <p:nvSpPr>
          <p:cNvPr id="5" name="Прямоугольник 4"/>
          <p:cNvSpPr/>
          <p:nvPr/>
        </p:nvSpPr>
        <p:spPr>
          <a:xfrm>
            <a:off x="251520" y="404664"/>
            <a:ext cx="8712968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uk-UA" sz="2000" b="1" dirty="0"/>
              <a:t>1. Основні поняття теми</a:t>
            </a:r>
            <a:endParaRPr lang="ru-RU" sz="2000" b="1" dirty="0"/>
          </a:p>
          <a:p>
            <a:pPr algn="just"/>
            <a:r>
              <a:rPr lang="uk-UA" sz="2000" i="1" dirty="0"/>
              <a:t>            Правильно й чисто говорити своєю мовою може кожний, аби тільки було бажання. Це не є перевагою вчених-лінгвістів, письменників або вчителів-мовників, це не тільки ознака, а й обов'язок кожної культурної людини. Культурними в нас мусять бути всі, незалежно від того, працює людина розумово чи фізично.</a:t>
            </a:r>
            <a:endParaRPr lang="ru-RU" sz="2000" dirty="0"/>
          </a:p>
          <a:p>
            <a:pPr algn="just"/>
            <a:r>
              <a:rPr lang="uk-UA" sz="2000" i="1" dirty="0"/>
              <a:t>                                                                               Б. Антонечко-Давидович</a:t>
            </a:r>
            <a:endParaRPr lang="ru-RU" sz="2000" dirty="0"/>
          </a:p>
          <a:p>
            <a:pPr algn="just"/>
            <a:r>
              <a:rPr lang="uk-UA" sz="2000" dirty="0"/>
              <a:t>Слово </a:t>
            </a:r>
            <a:r>
              <a:rPr lang="uk-UA" sz="2000" b="1" dirty="0"/>
              <a:t>"стиль" </a:t>
            </a:r>
            <a:r>
              <a:rPr lang="uk-UA" sz="2000" dirty="0"/>
              <a:t>багатозначне, походить воно від латинського </a:t>
            </a:r>
            <a:r>
              <a:rPr lang="uk-UA" sz="2000" dirty="0" err="1"/>
              <a:t>stilus</a:t>
            </a:r>
            <a:r>
              <a:rPr lang="uk-UA" sz="2000" dirty="0"/>
              <a:t>, </a:t>
            </a:r>
            <a:r>
              <a:rPr lang="uk-UA" sz="2000" dirty="0" err="1"/>
              <a:t>stylus</a:t>
            </a:r>
            <a:r>
              <a:rPr lang="uk-UA" sz="2000" dirty="0"/>
              <a:t> - гостра паличка для письма, манера письма. Нині є понад 100 дефініцій стилю, що зумовлено специфікою аспекту розгляду цього поняття і різноманітністю ключових слів (спосіб, комунікація, підсистема, поведінка, стереотип тощо).</a:t>
            </a:r>
            <a:endParaRPr lang="ru-RU" sz="2000" dirty="0"/>
          </a:p>
          <a:p>
            <a:pPr algn="just"/>
            <a:r>
              <a:rPr lang="uk-UA" sz="2000" b="1" dirty="0" err="1"/>
              <a:t>Мовний</a:t>
            </a:r>
            <a:r>
              <a:rPr lang="uk-UA" sz="2000" b="1" dirty="0"/>
              <a:t> стиль </a:t>
            </a:r>
            <a:r>
              <a:rPr lang="uk-UA" sz="2000" dirty="0"/>
              <a:t>- це "усвідомлена суспільством підсистема в системі загальнонародної мови, закріплена за тими чи іншими ситуаціями спілкування, яка історично склалася й характеризується набором засобів вираження і певним принципом їхнього відбору".</a:t>
            </a:r>
            <a:endParaRPr lang="ru-RU" sz="2000" dirty="0"/>
          </a:p>
          <a:p>
            <a:pPr algn="just"/>
            <a:r>
              <a:rPr lang="uk-UA" sz="2000" b="1" dirty="0"/>
              <a:t>Мовленнєвий і функціональний стиль </a:t>
            </a:r>
            <a:r>
              <a:rPr lang="uk-UA" sz="2000" dirty="0"/>
              <a:t>розуміємо як сукупність прийомів відбору та сполучень мовленнєвих засобів, функціонально зумовлених змістом, метою та обставинами спілкування.</a:t>
            </a:r>
            <a:endParaRPr lang="ru-RU" sz="2000" dirty="0"/>
          </a:p>
          <a:p>
            <a:pPr algn="just"/>
            <a:endParaRPr lang="ru-RU" sz="2400" dirty="0">
              <a:latin typeface="Times New Roman" panose="02020603050405020304" pitchFamily="18" charset="0"/>
              <a:ea typeface="Arial Unicode MS" pitchFamily="34" charset="-128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 descr="D:\ІННА\22-23 силабус УМЕК\лекції\тема 2. Походження українського народу\стара книга.jpg"/>
          <p:cNvPicPr>
            <a:picLocks noChangeAspect="1" noChangeArrowheads="1"/>
          </p:cNvPicPr>
          <p:nvPr/>
        </p:nvPicPr>
        <p:blipFill>
          <a:blip r:embed="rId2" cstate="print">
            <a:lum bright="74000" contrast="-61000"/>
          </a:blip>
          <a:srcRect/>
          <a:stretch>
            <a:fillRect/>
          </a:stretch>
        </p:blipFill>
        <p:spPr bwMode="auto">
          <a:xfrm>
            <a:off x="0" y="720079"/>
            <a:ext cx="9170536" cy="6237313"/>
          </a:xfrm>
          <a:prstGeom prst="rect">
            <a:avLst/>
          </a:prstGeom>
          <a:noFill/>
          <a:effectLst>
            <a:softEdge rad="127000"/>
          </a:effectLst>
        </p:spPr>
      </p:pic>
      <p:sp>
        <p:nvSpPr>
          <p:cNvPr id="5" name="Прямоугольник 4"/>
          <p:cNvSpPr/>
          <p:nvPr/>
        </p:nvSpPr>
        <p:spPr>
          <a:xfrm>
            <a:off x="251520" y="1894180"/>
            <a:ext cx="8712968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400" dirty="0"/>
              <a:t>В українській літературній мові вирізняють такі функціональні стилі: </a:t>
            </a:r>
            <a:r>
              <a:rPr lang="uk-UA" sz="2400" b="1" dirty="0"/>
              <a:t>художній, офіційно-діловий, публіцистичний, науковий, розмовний, конфесійний та епістолярний</a:t>
            </a:r>
            <a:r>
              <a:rPr lang="uk-UA" sz="2400" dirty="0"/>
              <a:t>. Кожний зі </a:t>
            </a:r>
            <a:r>
              <a:rPr lang="uk-UA" sz="2400" b="1" dirty="0"/>
              <a:t>стилів</a:t>
            </a:r>
            <a:r>
              <a:rPr lang="uk-UA" sz="2400" dirty="0"/>
              <a:t> має свої характерні ознаки й реалізується у властивих йому </a:t>
            </a:r>
            <a:r>
              <a:rPr lang="uk-UA" sz="2400" b="1" dirty="0"/>
              <a:t>жанрах</a:t>
            </a:r>
            <a:r>
              <a:rPr lang="uk-UA" sz="2400" dirty="0"/>
              <a:t>.</a:t>
            </a:r>
            <a:endParaRPr lang="ru-RU" sz="2400" dirty="0"/>
          </a:p>
          <a:p>
            <a:r>
              <a:rPr lang="uk-UA" sz="2400" b="1" dirty="0"/>
              <a:t>Жанр</a:t>
            </a:r>
            <a:r>
              <a:rPr lang="uk-UA" sz="2400" dirty="0"/>
              <a:t> - це різновид текстів певного стилю, що різняться насамперед метою мовлення, сферою спілкування та іншими ознаками.</a:t>
            </a:r>
            <a:endParaRPr lang="ru-RU" sz="2400" dirty="0"/>
          </a:p>
          <a:p>
            <a:pPr algn="just"/>
            <a:endParaRPr lang="ru-RU" sz="2400" dirty="0">
              <a:latin typeface="Times New Roman" panose="02020603050405020304" pitchFamily="18" charset="0"/>
              <a:ea typeface="Arial Unicode MS" pitchFamily="34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8101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 descr="D:\ІННА\22-23 силабус УМЕК\лекції\тема 2. Походження українського народу\стара книга.jpg"/>
          <p:cNvPicPr>
            <a:picLocks noChangeAspect="1" noChangeArrowheads="1"/>
          </p:cNvPicPr>
          <p:nvPr/>
        </p:nvPicPr>
        <p:blipFill>
          <a:blip r:embed="rId2" cstate="print">
            <a:lum bright="74000" contrast="-61000"/>
          </a:blip>
          <a:srcRect/>
          <a:stretch>
            <a:fillRect/>
          </a:stretch>
        </p:blipFill>
        <p:spPr bwMode="auto">
          <a:xfrm>
            <a:off x="0" y="720079"/>
            <a:ext cx="9170536" cy="6237313"/>
          </a:xfrm>
          <a:prstGeom prst="rect">
            <a:avLst/>
          </a:prstGeom>
          <a:noFill/>
          <a:effectLst>
            <a:softEdge rad="127000"/>
          </a:effectLst>
        </p:spPr>
      </p:pic>
      <p:sp>
        <p:nvSpPr>
          <p:cNvPr id="5" name="Прямоугольник 4"/>
          <p:cNvSpPr/>
          <p:nvPr/>
        </p:nvSpPr>
        <p:spPr>
          <a:xfrm>
            <a:off x="251520" y="332656"/>
            <a:ext cx="871296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000" b="1" dirty="0" smtClean="0"/>
              <a:t>2. Художній стиль</a:t>
            </a:r>
          </a:p>
          <a:p>
            <a:pPr algn="just"/>
            <a:r>
              <a:rPr lang="uk-UA" sz="2000" b="1" dirty="0" smtClean="0"/>
              <a:t>              Художній </a:t>
            </a:r>
            <a:r>
              <a:rPr lang="uk-UA" sz="2000" b="1" dirty="0"/>
              <a:t>стиль</a:t>
            </a:r>
            <a:r>
              <a:rPr lang="uk-UA" sz="2000" dirty="0"/>
              <a:t> - це мова художньої літератури, "особливий спосіб мислення, створення </a:t>
            </a:r>
            <a:r>
              <a:rPr lang="uk-UA" sz="2000" dirty="0" err="1"/>
              <a:t>мовної</a:t>
            </a:r>
            <a:r>
              <a:rPr lang="uk-UA" sz="2000" dirty="0"/>
              <a:t> картини світу</a:t>
            </a:r>
            <a:r>
              <a:rPr lang="uk-UA" sz="2000" dirty="0" smtClean="0"/>
              <a:t>".</a:t>
            </a:r>
            <a:endParaRPr lang="ru-RU" sz="2000" dirty="0"/>
          </a:p>
          <a:p>
            <a:pPr algn="just"/>
            <a:r>
              <a:rPr lang="uk-UA" sz="2000" i="1" dirty="0" smtClean="0"/>
              <a:t>             Основне </a:t>
            </a:r>
            <a:r>
              <a:rPr lang="uk-UA" sz="2000" b="1" i="1" dirty="0"/>
              <a:t>призначення</a:t>
            </a:r>
            <a:r>
              <a:rPr lang="uk-UA" sz="2000" i="1" dirty="0"/>
              <a:t> стилю </a:t>
            </a:r>
            <a:r>
              <a:rPr lang="uk-UA" sz="2000" dirty="0"/>
              <a:t>- різнобічний вплив на думки і почуття людей за допомоги художніх образів.</a:t>
            </a:r>
            <a:endParaRPr lang="ru-RU" sz="2000" dirty="0"/>
          </a:p>
          <a:p>
            <a:pPr algn="just"/>
            <a:r>
              <a:rPr lang="uk-UA" sz="2000" i="1" dirty="0" smtClean="0"/>
              <a:t>             Головними </a:t>
            </a:r>
            <a:r>
              <a:rPr lang="uk-UA" sz="2000" b="1" i="1" dirty="0"/>
              <a:t>ознаками</a:t>
            </a:r>
            <a:r>
              <a:rPr lang="uk-UA" sz="2000" i="1" dirty="0"/>
              <a:t> </a:t>
            </a:r>
            <a:r>
              <a:rPr lang="uk-UA" sz="2000" dirty="0"/>
              <a:t>художнього стилю є емоційність, образність, експресивність. На лексичному рівні в ньому вживається все словникове багатство української мови: слова з найрізноманітнішим лексичним значенням, різні за походженням. Художньо-літературне мовлення багате на епітети, метафори, порівняння, повтори, перифрази, антитези, гіперболи та інші зображувальні засоби. З певною художньою метою можуть уживатися діалектна та професійна лексика, фразеологізми.</a:t>
            </a:r>
            <a:endParaRPr lang="ru-RU" sz="2000" dirty="0"/>
          </a:p>
        </p:txBody>
      </p:sp>
      <p:pic>
        <p:nvPicPr>
          <p:cNvPr id="8" name="Picture 3" descr="D:\ІННА\22-23 силабус УМЕК\лекції\тема 2. Походження українського народу\стара книга.jpg"/>
          <p:cNvPicPr>
            <a:picLocks noChangeAspect="1" noChangeArrowheads="1"/>
          </p:cNvPicPr>
          <p:nvPr/>
        </p:nvPicPr>
        <p:blipFill>
          <a:blip r:embed="rId2" cstate="print">
            <a:lum bright="27000" contrast="-31000"/>
          </a:blip>
          <a:srcRect/>
          <a:stretch>
            <a:fillRect/>
          </a:stretch>
        </p:blipFill>
        <p:spPr bwMode="auto">
          <a:xfrm>
            <a:off x="5076056" y="4091200"/>
            <a:ext cx="4067944" cy="2766800"/>
          </a:xfrm>
          <a:prstGeom prst="rect">
            <a:avLst/>
          </a:prstGeom>
          <a:noFill/>
          <a:effectLst>
            <a:softEdge rad="1270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 descr="D:\ІННА\22-23 силабус УМЕК\лекції\тема 2. Походження українського народу\стара книга.jpg"/>
          <p:cNvPicPr>
            <a:picLocks noChangeAspect="1" noChangeArrowheads="1"/>
          </p:cNvPicPr>
          <p:nvPr/>
        </p:nvPicPr>
        <p:blipFill>
          <a:blip r:embed="rId2" cstate="print">
            <a:lum bright="74000" contrast="-61000"/>
          </a:blip>
          <a:srcRect/>
          <a:stretch>
            <a:fillRect/>
          </a:stretch>
        </p:blipFill>
        <p:spPr bwMode="auto">
          <a:xfrm>
            <a:off x="0" y="720079"/>
            <a:ext cx="9170536" cy="6237313"/>
          </a:xfrm>
          <a:prstGeom prst="rect">
            <a:avLst/>
          </a:prstGeom>
          <a:noFill/>
          <a:effectLst>
            <a:softEdge rad="127000"/>
          </a:effectLst>
        </p:spPr>
      </p:pic>
      <p:sp>
        <p:nvSpPr>
          <p:cNvPr id="5" name="Прямоугольник 4"/>
          <p:cNvSpPr/>
          <p:nvPr/>
        </p:nvSpPr>
        <p:spPr>
          <a:xfrm>
            <a:off x="251520" y="0"/>
            <a:ext cx="8640960" cy="5386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3200" b="1" dirty="0"/>
              <a:t>Взірець художнього стилю:</a:t>
            </a:r>
            <a:endParaRPr lang="ru-RU" sz="3200" b="1" dirty="0"/>
          </a:p>
          <a:p>
            <a:endParaRPr lang="uk-UA" sz="2400" i="1" dirty="0" smtClean="0"/>
          </a:p>
          <a:p>
            <a:endParaRPr lang="uk-UA" sz="2400" i="1" dirty="0"/>
          </a:p>
          <a:p>
            <a:pPr algn="just"/>
            <a:r>
              <a:rPr lang="uk-UA" sz="2400" i="1" dirty="0" smtClean="0"/>
              <a:t>Втіхо </a:t>
            </a:r>
            <a:r>
              <a:rPr lang="uk-UA" sz="2400" i="1" dirty="0"/>
              <a:t>моя, пісне українська! Мов дотик зачарованої історії, ти зміцнюєш свої сили, кріпиш почування, викликаєш жадобу життя, що таке огидне і безталанне іншої доби! Велика, незрівнянна, певно, твоя сила, коли ти зачудувала Європу, перейшла нетрі Азії, прийнялася в Америці, а може, ще й по інших сторонах світу. Нехай що знають, те й галасують проти твого краю і народу питомого, твої найлютіші вороги не втечуть від казкових чарів твоєї мелодії, </a:t>
            </a:r>
            <a:r>
              <a:rPr lang="uk-UA" sz="2400" dirty="0"/>
              <a:t>а </a:t>
            </a:r>
            <a:r>
              <a:rPr lang="uk-UA" sz="2400" i="1" dirty="0"/>
              <a:t>забувши про всякі </a:t>
            </a:r>
            <a:r>
              <a:rPr lang="uk-UA" sz="2400" i="1" dirty="0" err="1"/>
              <a:t>силоміцтва</a:t>
            </a:r>
            <a:r>
              <a:rPr lang="uk-UA" sz="2400" i="1" dirty="0"/>
              <a:t>, самі пристають до хору </a:t>
            </a:r>
            <a:r>
              <a:rPr lang="uk-UA" sz="2400" i="1" dirty="0" smtClean="0"/>
              <a:t>своїх </a:t>
            </a:r>
            <a:r>
              <a:rPr lang="uk-UA" sz="2400" i="1" dirty="0"/>
              <a:t>співаків-виконавців. І лунаєш ти серед Європи на славу рідної країни </a:t>
            </a:r>
            <a:r>
              <a:rPr lang="uk-UA" sz="2400" dirty="0"/>
              <a:t>(</a:t>
            </a:r>
            <a:r>
              <a:rPr lang="uk-UA" sz="2400" dirty="0" err="1" smtClean="0"/>
              <a:t>П.Грабовський</a:t>
            </a:r>
            <a:r>
              <a:rPr lang="uk-UA" sz="2400" dirty="0"/>
              <a:t>).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 descr="D:\ІННА\22-23 силабус УМЕК\лекції\тема 2. Походження українського народу\стара книга.jpg"/>
          <p:cNvPicPr>
            <a:picLocks noChangeAspect="1" noChangeArrowheads="1"/>
          </p:cNvPicPr>
          <p:nvPr/>
        </p:nvPicPr>
        <p:blipFill>
          <a:blip r:embed="rId2" cstate="print">
            <a:lum bright="74000" contrast="-61000"/>
          </a:blip>
          <a:srcRect/>
          <a:stretch>
            <a:fillRect/>
          </a:stretch>
        </p:blipFill>
        <p:spPr bwMode="auto">
          <a:xfrm>
            <a:off x="0" y="692696"/>
            <a:ext cx="9170536" cy="6237313"/>
          </a:xfrm>
          <a:prstGeom prst="rect">
            <a:avLst/>
          </a:prstGeom>
          <a:noFill/>
          <a:effectLst>
            <a:softEdge rad="127000"/>
          </a:effectLst>
        </p:spPr>
      </p:pic>
      <p:sp>
        <p:nvSpPr>
          <p:cNvPr id="2" name="Прямоугольник 1"/>
          <p:cNvSpPr/>
          <p:nvPr/>
        </p:nvSpPr>
        <p:spPr>
          <a:xfrm>
            <a:off x="827584" y="1124744"/>
            <a:ext cx="7056784" cy="46935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03530" indent="450215" algn="just">
              <a:lnSpc>
                <a:spcPct val="115000"/>
              </a:lnSpc>
              <a:spcAft>
                <a:spcPts val="0"/>
              </a:spcAft>
            </a:pPr>
            <a:r>
              <a:rPr lang="uk-UA" sz="20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3. Науковий стиль</a:t>
            </a:r>
          </a:p>
          <a:p>
            <a:pPr marL="303530" indent="450215" algn="just">
              <a:lnSpc>
                <a:spcPct val="115000"/>
              </a:lnSpc>
              <a:spcAft>
                <a:spcPts val="0"/>
              </a:spcAft>
            </a:pPr>
            <a:endParaRPr lang="uk-UA" sz="2000" b="1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03530" indent="450215" algn="just">
              <a:lnSpc>
                <a:spcPct val="115000"/>
              </a:lnSpc>
              <a:spcAft>
                <a:spcPts val="0"/>
              </a:spcAft>
            </a:pPr>
            <a:r>
              <a:rPr lang="uk-UA" sz="20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Науковий </a:t>
            </a:r>
            <a:r>
              <a:rPr lang="uk-UA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стиль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- функціональний різновид літературної мови, що обслуговує</a:t>
            </a:r>
            <a:r>
              <a:rPr lang="uk-UA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сферу</a:t>
            </a:r>
            <a:r>
              <a:rPr lang="uk-UA" sz="2000" spc="-5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і</a:t>
            </a:r>
            <a:r>
              <a:rPr lang="uk-UA" sz="2000" spc="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потреби</a:t>
            </a:r>
            <a:r>
              <a:rPr lang="uk-UA" sz="2000" spc="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науки.</a:t>
            </a:r>
            <a:endParaRPr lang="ru-RU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uk-UA" sz="20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Основне</a:t>
            </a:r>
            <a:r>
              <a:rPr lang="uk-UA" sz="2000" i="1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призначення</a:t>
            </a:r>
            <a:r>
              <a:rPr lang="uk-UA" sz="2000" i="1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стилю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-</a:t>
            </a:r>
            <a:r>
              <a:rPr lang="uk-UA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повідомлення</a:t>
            </a:r>
            <a:r>
              <a:rPr lang="uk-UA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про</a:t>
            </a:r>
            <a:r>
              <a:rPr lang="uk-UA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результати</a:t>
            </a:r>
            <a:r>
              <a:rPr lang="uk-UA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наукових</a:t>
            </a:r>
            <a:r>
              <a:rPr lang="uk-UA" sz="2000" spc="-33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досліджень,</a:t>
            </a:r>
            <a:r>
              <a:rPr lang="uk-UA" sz="2000" spc="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систематизація</a:t>
            </a:r>
            <a:r>
              <a:rPr lang="uk-UA" sz="2000" spc="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знань.</a:t>
            </a:r>
            <a:endParaRPr lang="ru-RU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03530" indent="450215" algn="just">
              <a:lnSpc>
                <a:spcPct val="115000"/>
              </a:lnSpc>
              <a:spcAft>
                <a:spcPts val="0"/>
              </a:spcAft>
            </a:pPr>
            <a:r>
              <a:rPr lang="uk-UA" sz="20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Головними</a:t>
            </a:r>
            <a:r>
              <a:rPr lang="uk-UA" sz="2000" i="1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ознаками</a:t>
            </a:r>
            <a:r>
              <a:rPr lang="uk-UA" sz="20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наукового</a:t>
            </a:r>
            <a:r>
              <a:rPr lang="uk-UA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стилю</a:t>
            </a:r>
            <a:r>
              <a:rPr lang="uk-UA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є</a:t>
            </a:r>
            <a:r>
              <a:rPr lang="uk-UA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широке</a:t>
            </a:r>
            <a:r>
              <a:rPr lang="uk-UA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використання</a:t>
            </a:r>
            <a:r>
              <a:rPr lang="uk-UA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науково-</a:t>
            </a:r>
            <a:r>
              <a:rPr lang="uk-UA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термінологічної лексики, слів з абстрактним значенням та іншомовного походження.</a:t>
            </a:r>
            <a:r>
              <a:rPr lang="uk-UA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Показовим</a:t>
            </a:r>
            <a:r>
              <a:rPr lang="uk-UA" sz="2000" spc="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є</a:t>
            </a:r>
            <a:r>
              <a:rPr lang="uk-UA" sz="2000" spc="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членування</a:t>
            </a:r>
            <a:r>
              <a:rPr lang="uk-UA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тексту</a:t>
            </a:r>
            <a:r>
              <a:rPr lang="uk-UA" sz="2000" spc="-5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</a:t>
            </a:r>
            <a:r>
              <a:rPr lang="uk-UA" sz="2000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розділи, підрозділи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параграфи, введення формул, таблиць, діаграм. Лексичні, текстові</a:t>
            </a:r>
            <a:r>
              <a:rPr lang="uk-UA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одиниці</a:t>
            </a:r>
            <a:r>
              <a:rPr lang="uk-UA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репрезентують</a:t>
            </a:r>
            <a:r>
              <a:rPr lang="uk-UA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точність,</a:t>
            </a:r>
            <a:r>
              <a:rPr lang="uk-UA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логічність,</a:t>
            </a:r>
            <a:r>
              <a:rPr lang="uk-UA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узагальненість,</a:t>
            </a:r>
            <a:r>
              <a:rPr lang="uk-UA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аргументацію</a:t>
            </a:r>
            <a:r>
              <a:rPr lang="uk-UA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висловлених</a:t>
            </a:r>
            <a:r>
              <a:rPr lang="uk-UA" sz="2000" spc="-2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положень.</a:t>
            </a:r>
            <a:endParaRPr lang="ru-RU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 descr="D:\ІННА\22-23 силабус УМЕК\лекції\тема 2. Походження українського народу\стара книга.jpg"/>
          <p:cNvPicPr>
            <a:picLocks noChangeAspect="1" noChangeArrowheads="1"/>
          </p:cNvPicPr>
          <p:nvPr/>
        </p:nvPicPr>
        <p:blipFill>
          <a:blip r:embed="rId2" cstate="print">
            <a:lum bright="74000" contrast="-61000"/>
          </a:blip>
          <a:srcRect/>
          <a:stretch>
            <a:fillRect/>
          </a:stretch>
        </p:blipFill>
        <p:spPr bwMode="auto">
          <a:xfrm>
            <a:off x="0" y="720079"/>
            <a:ext cx="9170536" cy="6237313"/>
          </a:xfrm>
          <a:prstGeom prst="rect">
            <a:avLst/>
          </a:prstGeom>
          <a:noFill/>
          <a:effectLst>
            <a:softEdge rad="127000"/>
          </a:effectLst>
        </p:spPr>
      </p:pic>
      <p:sp>
        <p:nvSpPr>
          <p:cNvPr id="2" name="Прямоугольник 1"/>
          <p:cNvSpPr/>
          <p:nvPr/>
        </p:nvSpPr>
        <p:spPr>
          <a:xfrm>
            <a:off x="467544" y="-121202"/>
            <a:ext cx="7488832" cy="51891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03530" indent="450215" algn="just">
              <a:lnSpc>
                <a:spcPct val="115000"/>
              </a:lnSpc>
              <a:spcAft>
                <a:spcPts val="0"/>
              </a:spcAft>
            </a:pPr>
            <a:endParaRPr lang="uk-UA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03530" indent="450215" algn="just">
              <a:lnSpc>
                <a:spcPct val="115000"/>
              </a:lnSpc>
              <a:spcAft>
                <a:spcPts val="0"/>
              </a:spcAft>
            </a:pPr>
            <a:endParaRPr lang="uk-UA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03530" indent="450215" algn="just">
              <a:lnSpc>
                <a:spcPct val="115000"/>
              </a:lnSpc>
              <a:spcAft>
                <a:spcPts val="0"/>
              </a:spcAft>
            </a:pPr>
            <a:endParaRPr lang="uk-UA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03530" indent="450215" algn="just">
              <a:lnSpc>
                <a:spcPct val="115000"/>
              </a:lnSpc>
              <a:spcAft>
                <a:spcPts val="0"/>
              </a:spcAft>
            </a:pPr>
            <a:r>
              <a:rPr lang="uk-UA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Розрізняють</a:t>
            </a:r>
            <a:r>
              <a:rPr lang="uk-UA" spc="5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власне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науковий,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науково-навчальний,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науково-популярний</a:t>
            </a:r>
            <a:r>
              <a:rPr lang="uk-UA" spc="-33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підстилі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наукового</a:t>
            </a:r>
            <a:r>
              <a:rPr lang="uk-UA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стилю.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03530" indent="450215" algn="just">
              <a:lnSpc>
                <a:spcPct val="115000"/>
              </a:lnSpc>
              <a:spcAft>
                <a:spcPts val="0"/>
              </a:spcAft>
            </a:pPr>
            <a:r>
              <a:rPr lang="uk-UA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Власне науковий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репрезентується такими жанрами, як дисертація, монографія,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наукова</a:t>
            </a:r>
            <a:r>
              <a:rPr lang="uk-UA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стаття,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доповідь,</a:t>
            </a:r>
            <a:r>
              <a:rPr lang="uk-UA" spc="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дипломна,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магістерська,</a:t>
            </a:r>
            <a:r>
              <a:rPr lang="uk-UA" spc="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курсова</a:t>
            </a:r>
            <a:r>
              <a:rPr lang="uk-UA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робота</a:t>
            </a:r>
            <a:r>
              <a:rPr lang="uk-UA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тощо.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03530" indent="450215" algn="just">
              <a:lnSpc>
                <a:spcPct val="115000"/>
              </a:lnSpc>
              <a:spcAft>
                <a:spcPts val="0"/>
              </a:spcAft>
            </a:pPr>
            <a:r>
              <a:rPr lang="uk-UA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Науково-популярному </a:t>
            </a:r>
            <a:r>
              <a:rPr lang="uk-UA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підстилю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властива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доступність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викладу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наукової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інформації,</a:t>
            </a:r>
            <a:r>
              <a:rPr lang="uk-UA" spc="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розрахованої</a:t>
            </a:r>
            <a:r>
              <a:rPr lang="uk-UA" spc="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</a:t>
            </a:r>
            <a:r>
              <a:rPr lang="uk-UA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нефахівців.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03530" indent="450215" algn="just">
              <a:lnSpc>
                <a:spcPct val="115000"/>
              </a:lnSpc>
              <a:spcAft>
                <a:spcPts val="0"/>
              </a:spcAft>
            </a:pPr>
            <a:r>
              <a:rPr lang="uk-UA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Науково-навчальний </a:t>
            </a:r>
            <a:r>
              <a:rPr lang="uk-UA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підстиль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реалізується в підручниках, посібниках для учнів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шкіл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та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студентів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вищих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навчальних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закладів,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слухачів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мережі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просвітницьких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установ.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uk-UA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Науковий стиль реалізується в таких </a:t>
            </a:r>
            <a:r>
              <a:rPr lang="uk-UA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жанрах</a:t>
            </a:r>
            <a:r>
              <a:rPr lang="uk-UA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дисертація, монографія, стаття,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підручник,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лекція,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відгук,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анотація,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рецензія,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виступи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наукових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конференціях,</a:t>
            </a:r>
            <a:r>
              <a:rPr lang="uk-UA" spc="-33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дискусії,</a:t>
            </a:r>
            <a:r>
              <a:rPr lang="uk-UA" spc="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доповіді</a:t>
            </a:r>
            <a:r>
              <a:rPr lang="uk-UA" spc="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</a:t>
            </a:r>
            <a:r>
              <a:rPr lang="uk-UA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наукові</a:t>
            </a:r>
            <a:r>
              <a:rPr lang="uk-UA" spc="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теми.</a:t>
            </a:r>
            <a:endParaRPr lang="ru-RU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 descr="D:\ІННА\22-23 силабус УМЕК\лекції\тема 2. Походження українського народу\стара книга.jpg"/>
          <p:cNvPicPr>
            <a:picLocks noChangeAspect="1" noChangeArrowheads="1"/>
          </p:cNvPicPr>
          <p:nvPr/>
        </p:nvPicPr>
        <p:blipFill>
          <a:blip r:embed="rId2" cstate="print">
            <a:lum bright="74000" contrast="-61000"/>
          </a:blip>
          <a:srcRect/>
          <a:stretch>
            <a:fillRect/>
          </a:stretch>
        </p:blipFill>
        <p:spPr bwMode="auto">
          <a:xfrm>
            <a:off x="0" y="720079"/>
            <a:ext cx="9170536" cy="6237313"/>
          </a:xfrm>
          <a:prstGeom prst="rect">
            <a:avLst/>
          </a:prstGeom>
          <a:noFill/>
          <a:effectLst>
            <a:softEdge rad="127000"/>
          </a:effectLst>
        </p:spPr>
      </p:pic>
      <p:sp>
        <p:nvSpPr>
          <p:cNvPr id="2" name="Прямоугольник 1"/>
          <p:cNvSpPr/>
          <p:nvPr/>
        </p:nvSpPr>
        <p:spPr>
          <a:xfrm>
            <a:off x="251520" y="476672"/>
            <a:ext cx="7488832" cy="49767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03530" indent="450215" algn="just">
              <a:lnSpc>
                <a:spcPct val="115000"/>
              </a:lnSpc>
              <a:spcAft>
                <a:spcPts val="0"/>
              </a:spcAft>
            </a:pPr>
            <a:r>
              <a:rPr lang="uk-UA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Взірець</a:t>
            </a:r>
            <a:r>
              <a:rPr lang="uk-UA" b="1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власне</a:t>
            </a:r>
            <a:r>
              <a:rPr lang="uk-UA" b="1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наукового</a:t>
            </a:r>
            <a:r>
              <a:rPr lang="uk-UA" b="1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стилю:</a:t>
            </a:r>
            <a:r>
              <a:rPr lang="uk-UA" b="1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uk-UA" b="1" spc="5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03530" indent="450215" algn="just">
              <a:lnSpc>
                <a:spcPct val="115000"/>
              </a:lnSpc>
              <a:spcAft>
                <a:spcPts val="0"/>
              </a:spcAft>
            </a:pPr>
            <a:endParaRPr lang="uk-UA" b="1" i="1" spc="5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03530" indent="450215" algn="just">
              <a:lnSpc>
                <a:spcPct val="115000"/>
              </a:lnSpc>
              <a:spcAft>
                <a:spcPts val="0"/>
              </a:spcAft>
            </a:pPr>
            <a:r>
              <a:rPr lang="uk-UA" sz="2000" i="1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Мовна</a:t>
            </a:r>
            <a:r>
              <a:rPr lang="uk-UA" sz="2000" i="1" spc="5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конвергенція</a:t>
            </a:r>
            <a:r>
              <a:rPr lang="uk-UA" sz="2000" i="1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-</a:t>
            </a:r>
            <a:r>
              <a:rPr lang="uk-UA" sz="2000" i="1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тактичний</a:t>
            </a:r>
            <a:r>
              <a:rPr lang="uk-UA" sz="2000" i="1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вияв</a:t>
            </a:r>
            <a:r>
              <a:rPr lang="uk-UA" sz="2000" i="1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комунікативної </a:t>
            </a:r>
            <a:r>
              <a:rPr lang="uk-UA" sz="2000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стратегії урівноваження </a:t>
            </a:r>
            <a:r>
              <a:rPr lang="uk-UA" sz="20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статусу співрозмовників як пристосування</a:t>
            </a:r>
            <a:r>
              <a:rPr lang="uk-UA" sz="2000" i="1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адресанта до адресата, що передбачає</a:t>
            </a:r>
            <a:r>
              <a:rPr lang="uk-UA" sz="2000" i="1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уподібнення мовлення одного до мовлення</a:t>
            </a:r>
            <a:r>
              <a:rPr lang="uk-UA" sz="2000" i="1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другого</a:t>
            </a:r>
            <a:r>
              <a:rPr lang="uk-UA" sz="2000" i="1" spc="26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</a:t>
            </a:r>
            <a:r>
              <a:rPr lang="uk-UA" sz="2000" i="1" spc="27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метою</a:t>
            </a:r>
            <a:r>
              <a:rPr lang="uk-UA" sz="2000" i="1" spc="28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досягнення</a:t>
            </a:r>
            <a:r>
              <a:rPr lang="uk-UA" sz="2000" i="1" spc="29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комунікативної</a:t>
            </a:r>
            <a:r>
              <a:rPr lang="uk-UA" sz="2000" i="1" spc="29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кооперації.</a:t>
            </a:r>
            <a:r>
              <a:rPr lang="uk-UA" sz="2000" i="1" spc="29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Наприклад,</a:t>
            </a:r>
            <a:r>
              <a:rPr lang="uk-UA" sz="2000" i="1" spc="29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спілкування</a:t>
            </a:r>
            <a:r>
              <a:rPr lang="uk-UA" sz="2000" i="1" spc="29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 </a:t>
            </a:r>
            <a:r>
              <a:rPr lang="uk-UA" sz="2000" i="1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дитиною</a:t>
            </a:r>
            <a:r>
              <a:rPr lang="uk-UA" sz="2000" i="1" spc="-7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i="1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</a:t>
            </a:r>
            <a:r>
              <a:rPr lang="uk-UA" sz="2000" i="1" spc="-7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i="1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підставі</a:t>
            </a:r>
            <a:r>
              <a:rPr lang="uk-UA" sz="2000" i="1" spc="-5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i="1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коду</a:t>
            </a:r>
            <a:r>
              <a:rPr lang="uk-UA" sz="2000" i="1" spc="-12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i="1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дитячого</a:t>
            </a:r>
            <a:r>
              <a:rPr lang="uk-UA" sz="2000" i="1" spc="-8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i="1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мовлення,</a:t>
            </a:r>
            <a:r>
              <a:rPr lang="uk-UA" sz="2000" i="1" spc="-5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перехід</a:t>
            </a:r>
            <a:r>
              <a:rPr lang="uk-UA" sz="2000" i="1" spc="-5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</a:t>
            </a:r>
            <a:r>
              <a:rPr lang="uk-UA" sz="2000" i="1" spc="-4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сленг</a:t>
            </a:r>
            <a:r>
              <a:rPr lang="uk-UA" sz="2000" i="1" spc="-6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чи</a:t>
            </a:r>
            <a:r>
              <a:rPr lang="uk-UA" sz="2000" i="1" spc="-5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жаргон,</a:t>
            </a:r>
            <a:r>
              <a:rPr lang="uk-UA" sz="2000" i="1" spc="-5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спілкуючись</a:t>
            </a:r>
            <a:r>
              <a:rPr lang="uk-UA" sz="2000" i="1" spc="-33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</a:t>
            </a:r>
            <a:r>
              <a:rPr lang="uk-UA" sz="2000" i="1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людиною,</a:t>
            </a:r>
            <a:r>
              <a:rPr lang="uk-UA" sz="2000" i="1" spc="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що</a:t>
            </a:r>
            <a:r>
              <a:rPr lang="uk-UA" sz="2000" i="1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використовує</a:t>
            </a:r>
            <a:r>
              <a:rPr lang="uk-UA" sz="2000" i="1" spc="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їх.</a:t>
            </a:r>
            <a:endParaRPr lang="ru-RU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03530" indent="450215" algn="just">
              <a:lnSpc>
                <a:spcPct val="115000"/>
              </a:lnSpc>
              <a:spcAft>
                <a:spcPts val="0"/>
              </a:spcAft>
            </a:pPr>
            <a:r>
              <a:rPr lang="uk-UA" sz="2000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uk-UA" sz="2000" i="1" spc="155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комунікативній</a:t>
            </a:r>
            <a:r>
              <a:rPr lang="uk-UA" sz="2000" i="1" spc="18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лінгвістиці</a:t>
            </a:r>
            <a:r>
              <a:rPr lang="uk-UA" sz="2000" i="1" spc="16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мовна</a:t>
            </a:r>
            <a:r>
              <a:rPr lang="uk-UA" sz="2000" i="1" spc="18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конвергенція</a:t>
            </a:r>
            <a:r>
              <a:rPr lang="uk-UA" sz="2000" i="1" spc="12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розглядається</a:t>
            </a:r>
            <a:r>
              <a:rPr lang="uk-UA" sz="2000" i="1" spc="16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як</a:t>
            </a:r>
            <a:r>
              <a:rPr lang="uk-UA" sz="2000" i="1" spc="15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стратегія</a:t>
            </a:r>
            <a:r>
              <a:rPr lang="uk-UA" sz="2000" i="1" spc="-33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перемикання</a:t>
            </a:r>
            <a:r>
              <a:rPr lang="uk-UA" sz="2000" i="1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кодів</a:t>
            </a:r>
            <a:r>
              <a:rPr lang="uk-UA" sz="2000" i="1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uk-UA" sz="20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анг</a:t>
            </a:r>
            <a:r>
              <a:rPr lang="uk-UA" sz="20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r>
              <a:rPr lang="uk-UA" sz="2000" i="1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codeswitchinq</a:t>
            </a:r>
            <a:r>
              <a:rPr lang="uk-UA" sz="20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),</a:t>
            </a:r>
            <a:r>
              <a:rPr lang="uk-UA" sz="2000" i="1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тобто</a:t>
            </a:r>
            <a:r>
              <a:rPr lang="uk-UA" sz="2000" i="1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перехід</a:t>
            </a:r>
            <a:r>
              <a:rPr lang="uk-UA" sz="2000" i="1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адресанта</a:t>
            </a:r>
            <a:r>
              <a:rPr lang="uk-UA" sz="2000" i="1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</a:t>
            </a:r>
            <a:r>
              <a:rPr lang="uk-UA" sz="2000" i="1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мовленнєвий</a:t>
            </a:r>
            <a:r>
              <a:rPr lang="uk-UA" sz="2000" i="1" spc="-33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i="1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регістр</a:t>
            </a:r>
            <a:r>
              <a:rPr lang="uk-UA" sz="2000" i="1" spc="-3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адресата</a:t>
            </a:r>
            <a:r>
              <a:rPr lang="uk-UA" sz="2000" i="1" spc="-7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(Селіванова</a:t>
            </a:r>
            <a:r>
              <a:rPr lang="uk-UA" sz="2000" i="1" spc="2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О.</a:t>
            </a:r>
            <a:r>
              <a:rPr lang="uk-UA" sz="2000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Сучасна</a:t>
            </a:r>
            <a:r>
              <a:rPr lang="uk-UA" sz="2000" i="1" spc="-3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лінгвістика:</a:t>
            </a:r>
            <a:r>
              <a:rPr lang="uk-UA" sz="2000" i="1" spc="-8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Термінологічна</a:t>
            </a:r>
            <a:r>
              <a:rPr lang="uk-UA" sz="2000" i="1" spc="-3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енциклопедія).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12998</TotalTime>
  <Words>2181</Words>
  <Application>Microsoft Office PowerPoint</Application>
  <PresentationFormat>Экран (4:3)</PresentationFormat>
  <Paragraphs>123</Paragraphs>
  <Slides>21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30" baseType="lpstr">
      <vt:lpstr>Aharoni</vt:lpstr>
      <vt:lpstr>Arial</vt:lpstr>
      <vt:lpstr>Arial Unicode MS</vt:lpstr>
      <vt:lpstr>Calibri</vt:lpstr>
      <vt:lpstr>DFKai-SB</vt:lpstr>
      <vt:lpstr>Monotype Corsiva</vt:lpstr>
      <vt:lpstr>Symbol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VnDell1</dc:creator>
  <cp:lastModifiedBy>admin</cp:lastModifiedBy>
  <cp:revision>54</cp:revision>
  <dcterms:created xsi:type="dcterms:W3CDTF">2022-08-21T15:47:35Z</dcterms:created>
  <dcterms:modified xsi:type="dcterms:W3CDTF">2023-01-20T09:31:07Z</dcterms:modified>
</cp:coreProperties>
</file>