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5365771" y="4149080"/>
            <a:ext cx="3778229" cy="270892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83568" y="260648"/>
            <a:ext cx="784887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normalizeH="0" baseline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Тема 9. 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Національні традиції сучасної української морфології. Граматичні форми власних назв. Українські традиції номінації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71600" y="692696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Патронімічні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матронімічні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батька,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трансформувалось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276872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енк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єнк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(Петренко, Даниленко)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(Петрук, Данилюк)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Петрич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Данилович)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Андрюшок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Клименок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(Петраш,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Андріяш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зменшувально-пестливі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єць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(Петрусь, Петрик,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Данилець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Данилик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Данилко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83568" y="404664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Друга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пішло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(Тягай, Бугай)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(Мовчан,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Рубан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-аль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Скрипаль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Коваль)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Кобзар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Кухар)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(Копач, Ткач)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Палій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Плаксій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Трясило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Покотило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Міняйло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Нечитайло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(Мельник,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Колісник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Прядун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Ковтун)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-яр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(Скляр, Маляр)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07504" y="460985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виду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соціальним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станом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часом ставала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прізвищем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бондарі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боднарі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Бондар, Бондаренко, Бондарчук,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Бондарець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Боднар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Боднаренко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Боднарчук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Боднарук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бровари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Бровар,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Броваренко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Броварук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Броварчук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Броварник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Броварський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Бражник; Пивовар; Солодовник.</a:t>
            </a: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винороби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Винник, Винниченко,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Винничук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гончарі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Гончар, Гончаренко, Гончарук.</a:t>
            </a: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Гутненко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Гутниченко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грабарі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Грабар,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Грабаренко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Грабарук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Грабарчук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килимарі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Килимник,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Килимниченко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Килимничук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Килимар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1950" indent="-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Коваль, Коваленко,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Ковальчук, Ковалик,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Ковальський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Ковалевський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Ковальов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Ковальчишин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Ковалишин,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Ковалець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Залізняк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Залізнюк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82683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птахів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анімальними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англійського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animal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тварина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Такими 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Тур,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Медвідь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Вовк,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Лисиця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Орел,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Тур, Вовк,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найстаршими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Як правило,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несли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князівської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аж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не стали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826834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Відтопонімічні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630238" algn="just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Потоцький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Вишневецький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Савицький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Кульчицький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Горецький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630238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63023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давали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Дніпровий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Росьовий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Дніпренко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Дністровий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Узинець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Роставець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97433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хатніх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наїдків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Сковорода,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Макітра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Макогон, Борщ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численною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вуличних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східній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вони, як правило,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запорозьких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майстрами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вигадливі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прикладів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Нетудихата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Непийпиво,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Панібудьласка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Прядун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Ропкало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Гопкало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Невкипілий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974333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українцям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Береза, Верба,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Осика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Тополя.</a:t>
            </a:r>
          </a:p>
          <a:p>
            <a:pPr indent="441325"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Вишня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Вишнюк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Вишняк,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Вишник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Вишненко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Грушка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Грушецький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Грушенко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Грушук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Дуля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Дульченко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Дульчук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Дульчак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Дульчик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Слива (Сливка,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Сливенко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Сливук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Сливчук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Сливчак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Терененко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Теренюк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Тереняк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Черешня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Черешенко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Черешнюк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Яблуненко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Яблученко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Яблонський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Яблонюк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Яблончук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41325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692696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особи</a:t>
            </a:r>
          </a:p>
          <a:p>
            <a:pPr indent="5365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особи ставала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іронічним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закріпилось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нащадками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53657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Насмішкувато-глузливі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Запорозького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Азовського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Чорноморського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65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давньоукраїнськими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Безнос, Безух, Бухало, Злоба,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Кудря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Куц, Мовчан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цивільних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посад:</a:t>
            </a:r>
          </a:p>
          <a:p>
            <a:pPr marL="0" lvl="1" indent="45720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Війтишин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Війтюк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Пустовійт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Пустовіт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Войтюк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Войтенко,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Войтченко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Войтчишин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Войчишин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Войтович,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Пустовойтенко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Старовойт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староста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Старостенко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Старостяк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Старостюк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Десяцький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Мостовий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(Мостовик,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Мостовенко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Присяжний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(Присяжнюк),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Ратушний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Ратушняк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Солтис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Соцький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тематику:</a:t>
            </a:r>
          </a:p>
          <a:p>
            <a:pPr marL="0" lvl="1" indent="45720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/Богач,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Богацький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Богатенко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Богащенко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Богачишин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Скоробогатий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Скоробогацький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бояр— Бояр,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Бояренко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Бояршин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Бояришин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Боярин,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Боярчук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Дукашенко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Дуканюк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дідич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Дідич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Діденко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Дідицький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Дідківський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пан— Паник,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Паночко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Паничок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Паниченко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Паничишин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Мосьпан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Мостіпан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Мостіпаненко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836712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церковних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посад та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релігійну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тематику: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Дяченко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Дячук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Дякун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Дяків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Дяковський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Дячинський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Дячок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Дячишин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ігумен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Гумен,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Гуменюк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Гуменяк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Гуменко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Гумінний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Гумінський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Попенко,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Попенченко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Поповиченко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Попчук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Попович, Попик,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Попадинець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Попадюк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пономар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Пономаренко,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Пономарів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Пономарчук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Паламар, Паламарчук,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Паламаренко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Титар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Титаренко,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Титарук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Титарчук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55576" y="1124744"/>
            <a:ext cx="79208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Українська морфологія.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Використання граматичних категорій іменника в сучасній українській літературній мові. </a:t>
            </a:r>
          </a:p>
          <a:p>
            <a:pPr marL="361950" marR="0" lvl="0" indent="-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Граматичні форми власних назв. Українські традиції номінації.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836712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Прізвище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є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знаком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і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кодом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будь-якого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роду,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виразником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спадкоємності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та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наступності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600" b="1" dirty="0" err="1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поколінь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en-US" sz="6600" b="1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0" y="0"/>
            <a:ext cx="9101134" cy="68580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3528" y="892170"/>
            <a:ext cx="53651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ДЯКУЮ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УВАГУ!</a:t>
            </a: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9512" y="-132502"/>
            <a:ext cx="792088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Література до теми: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Граматика сучасної української літературної мови. Морфологія / за ред. К. Г. 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Городенської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Київ: Видавничий дім Дмитра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Бураго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2017. 752 с.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2.Сучасна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українська літературна мова / За ред.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А.П.Грищенка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Київ: Вища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., 2017. С.52-70.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Сучасна українська мова: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Морфологія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/ За ред. А.К. 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Мойсієнка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Київ : Знання,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2021.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С. 294-296.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Сучасна українська літературна мова / За ред.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М.Я.Плющ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Київ: Вища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., 2019. С.63-82.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Сучасна українська мова: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Граматика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/ За ред. А.К. 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Мойсієнка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Київ : Знання, 2018. С. 302-334.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правопису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XVI – XX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хрестоматія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Проєкт «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кника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думка, 2020. 582 с.</a:t>
            </a:r>
          </a:p>
          <a:p>
            <a:pPr marL="442913" indent="-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Асіїв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Л. Морфонологія: проблеми і перспективи дослідження.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Львівського університету. Серія філологічна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2019. Випуск 52. С. 296-305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692696"/>
            <a:ext cx="79208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Українська морфологія.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Морфологія – це одна з частин граматичної будови мови, що охоплює лексико-граматичні класи слів (частини мови), граматичні (морфологічні) категорії цих частин мови та їхні форми, а також менші за слово одиниці – власне морфеми, аналітичні морфеми, слова-морфеми для вираження морфологічних та синтаксичних значень.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Морфологія – це вчення про граматику слова, про його лексико-граматичні класи (частини мови) і граматичні (морфологічні) категорії частин мови, про словозміну, про власне морфеми, аналітичні морфеми, слова-морфеми для вираження морфологічних та синтаксичних значень.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1196752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традиційній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граматиці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десять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 них 6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самостійних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 –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службові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вигук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входить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самостійних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Самостійні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згрупувати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дієслівні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числівник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займенник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дієслівних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дієслово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прислівник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Службові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прийменник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сполучник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ІННА\22-23 силабус УМЕК\лекції\лекція 6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73" y="1360433"/>
            <a:ext cx="7296811" cy="547260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27584" y="548680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граматичних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іменника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сучасній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літературній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мові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1196752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назв.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Українські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номінації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географічною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назвою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стоїть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означуване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слово, то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вживається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називному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відмінку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проживаю у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Вінниця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я проживаю у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Вінниці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Вийшли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станції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Хрещатик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вийшли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Хрещатику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селищем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міського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типу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Стрижавка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Стрижавкою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Писарівка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Писарівці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Зупинилися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табором на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Говерла 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зупинилися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табором на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Говерлі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i="1" dirty="0" err="1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27584" y="1052736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узгоджуються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	перша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творенні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прикметникових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форм: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Кам’янець-Подільський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Кам’янець-Подільського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	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друга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числівником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Знам’янка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Знам’янкодругий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	друга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іменником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Кривий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Ріг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Криворізький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своєму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прийменники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Франкфурт-на-Майні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Франкфуртський-на-Майні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ІННА\22-23 силабус УМЕК\лекції\лекція 6\58a2e-0000112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41000"/>
          </a:blip>
          <a:srcRect/>
          <a:stretch>
            <a:fillRect/>
          </a:stretch>
        </p:blipFill>
        <p:spPr bwMode="auto">
          <a:xfrm>
            <a:off x="1221186" y="0"/>
            <a:ext cx="6663182" cy="681865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4" name="Picture 2" descr="Чернильница векторный рисунок (62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9000" contrast="14000"/>
          </a:blip>
          <a:srcRect/>
          <a:stretch>
            <a:fillRect/>
          </a:stretch>
        </p:blipFill>
        <p:spPr bwMode="auto">
          <a:xfrm>
            <a:off x="6983760" y="5309148"/>
            <a:ext cx="2160240" cy="154885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839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VnDell1</dc:creator>
  <cp:lastModifiedBy>admin</cp:lastModifiedBy>
  <cp:revision>23</cp:revision>
  <dcterms:created xsi:type="dcterms:W3CDTF">2022-08-30T15:33:45Z</dcterms:created>
  <dcterms:modified xsi:type="dcterms:W3CDTF">2023-03-20T09:04:51Z</dcterms:modified>
</cp:coreProperties>
</file>