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8"/>
  </p:handout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009955F-692F-4ADA-916B-4C41E22A30A6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ABEF735-34E6-41AA-BF80-34C1DE361AD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9697469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581576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17188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74160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23995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00662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117827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465824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807839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350505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082111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2146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C362E0-9DAE-43D3-AD96-116FE9AE7A2D}" type="datetimeFigureOut">
              <a:rPr lang="ru-RU" smtClean="0"/>
              <a:t>22.02.2019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2C2CE4-80F2-4724-B832-6D18A78E9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142766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041288"/>
          </a:xfrm>
        </p:spPr>
        <p:txBody>
          <a:bodyPr>
            <a:normAutofit/>
          </a:bodyPr>
          <a:lstStyle/>
          <a:p>
            <a:r>
              <a:rPr lang="uk-UA" sz="2800" b="1" u="sng" cap="all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ОСНОВИ ФІЗІОЛОГІЇ І ГІГІЄНИ ХАРЧУВАННЯ</a:t>
            </a:r>
            <a:endParaRPr lang="ru-RU" sz="28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2408349"/>
            <a:ext cx="9144000" cy="2849451"/>
          </a:xfrm>
        </p:spPr>
        <p:txBody>
          <a:bodyPr/>
          <a:lstStyle/>
          <a:p>
            <a:r>
              <a:rPr lang="uk-UA" dirty="0"/>
              <a:t>Галузь знань: </a:t>
            </a:r>
            <a:r>
              <a:rPr lang="uk-UA" b="1" u="sng" dirty="0"/>
              <a:t>18 «Виробництво і технологія»</a:t>
            </a:r>
            <a:endParaRPr lang="ru-RU" dirty="0"/>
          </a:p>
          <a:p>
            <a:r>
              <a:rPr lang="uk-UA" dirty="0"/>
              <a:t>Спеціальність: </a:t>
            </a:r>
            <a:r>
              <a:rPr lang="uk-UA" b="1" u="sng" dirty="0"/>
              <a:t>181 «Харчові технології»</a:t>
            </a:r>
            <a:endParaRPr lang="ru-RU" dirty="0"/>
          </a:p>
          <a:p>
            <a:r>
              <a:rPr lang="uk-UA" dirty="0"/>
              <a:t>Освітній ступінь: </a:t>
            </a:r>
            <a:r>
              <a:rPr lang="uk-UA" b="1" u="sng" dirty="0"/>
              <a:t>бакалавр</a:t>
            </a:r>
            <a:endParaRPr lang="ru-RU" dirty="0"/>
          </a:p>
          <a:p>
            <a:r>
              <a:rPr lang="uk-UA" dirty="0"/>
              <a:t>Факультет:</a:t>
            </a:r>
            <a:r>
              <a:rPr lang="uk-UA" b="1" u="sng" dirty="0"/>
              <a:t> Технології виробництва і переробки продукції </a:t>
            </a:r>
            <a:r>
              <a:rPr lang="uk-UA" b="1" u="sng" dirty="0" smtClean="0"/>
              <a:t>тваринництва та ветеринарії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140709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88667"/>
          </a:xfrm>
        </p:spPr>
        <p:txBody>
          <a:bodyPr>
            <a:normAutofit fontScale="90000"/>
          </a:bodyPr>
          <a:lstStyle/>
          <a:p>
            <a:endParaRPr lang="ru-RU" sz="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669701"/>
            <a:ext cx="10515600" cy="5507262"/>
          </a:xfrm>
        </p:spPr>
        <p:txBody>
          <a:bodyPr>
            <a:normAutofit lnSpcReduction="10000"/>
          </a:bodyPr>
          <a:lstStyle/>
          <a:p>
            <a:pPr algn="just"/>
            <a:r>
              <a:rPr lang="uk-UA" dirty="0" smtClean="0"/>
              <a:t>Дисципліна «Основи фізіології та гігієни харчування» – базова дисципліна для забезпечення основ знань з фізіології та гігієни харчування при наступному вивченні всього переліку спеціальних дисциплін студентами технологічних спеціальностей.</a:t>
            </a:r>
          </a:p>
          <a:p>
            <a:pPr algn="just"/>
            <a:r>
              <a:rPr lang="uk-UA" dirty="0" smtClean="0"/>
              <a:t>Знання та уміння, одержані студентами під час вивчення навчальної дисципліни «Основи фізіології та гігієни харчування» дають змогу студенту зрозуміти суть фізіологічних процесів, що відбуваються в організмі людини під час споживання харчових продуктів, критично підійти до вибору харчових продуктів, технологічною процесу виробництва харчової продукції, складання раціонів харчування. </a:t>
            </a:r>
          </a:p>
          <a:p>
            <a:pPr algn="just"/>
            <a:r>
              <a:rPr lang="uk-UA" dirty="0" smtClean="0"/>
              <a:t>Вивчення цієї навчальної дисципліни дає майбутнім фахівцям можливість науково обґрунтувати і керувати технологічними процесами з метою виробництва високоякісної продукції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2330289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75788"/>
          </a:xfrm>
        </p:spPr>
        <p:txBody>
          <a:bodyPr>
            <a:normAutofit fontScale="90000"/>
          </a:bodyPr>
          <a:lstStyle/>
          <a:p>
            <a:endParaRPr lang="ru-RU" sz="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76517" y="695459"/>
            <a:ext cx="11243257" cy="5872766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uk-UA" b="1" dirty="0" smtClean="0"/>
              <a:t>Мета вивчення дисципліни </a:t>
            </a:r>
            <a:r>
              <a:rPr lang="uk-UA" dirty="0" smtClean="0"/>
              <a:t>– одержання знань теоретичних аспектів фізіології та гігієни харчування:</a:t>
            </a:r>
          </a:p>
          <a:p>
            <a:pPr algn="just"/>
            <a:r>
              <a:rPr lang="uk-UA" dirty="0" smtClean="0"/>
              <a:t> наукові теорії та концепції харчування, характеристики альтернативних способів харчування; </a:t>
            </a:r>
          </a:p>
          <a:p>
            <a:pPr algn="just"/>
            <a:r>
              <a:rPr lang="uk-UA" dirty="0" smtClean="0"/>
              <a:t>підготовка фахівців для галузі харчових технологій та вивчення профілактичних заходів по попередженню харчових захворювань, гігієнічних вимог до переробки, зберігання, транспортування, реалізації харчових продуктів; </a:t>
            </a:r>
          </a:p>
          <a:p>
            <a:pPr algn="just"/>
            <a:r>
              <a:rPr lang="uk-UA" dirty="0" smtClean="0"/>
              <a:t>ознайомлення з системою оцінки якості харчової сировини і готової продукції за показниками безпечності.</a:t>
            </a:r>
          </a:p>
          <a:p>
            <a:pPr algn="just"/>
            <a:r>
              <a:rPr lang="uk-UA" b="1" dirty="0" smtClean="0"/>
              <a:t>Завдання дисципліни </a:t>
            </a:r>
            <a:r>
              <a:rPr lang="uk-UA" dirty="0" smtClean="0"/>
              <a:t>полягає в ознайомленні студентів з аспектами фізіології та гігієни харчування та системою оцінки якості харчової сировини і готової продукції за показниками безпечності.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20242052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214424"/>
          </a:xfrm>
        </p:spPr>
        <p:txBody>
          <a:bodyPr>
            <a:normAutofit/>
          </a:bodyPr>
          <a:lstStyle/>
          <a:p>
            <a:endParaRPr lang="ru-RU" sz="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31821" y="579550"/>
            <a:ext cx="11706894" cy="5597413"/>
          </a:xfrm>
        </p:spPr>
        <p:txBody>
          <a:bodyPr>
            <a:noAutofit/>
          </a:bodyPr>
          <a:lstStyle/>
          <a:p>
            <a:r>
              <a:rPr lang="ru-RU" sz="2400" dirty="0" smtClean="0"/>
              <a:t>В </a:t>
            </a:r>
            <a:r>
              <a:rPr lang="ru-RU" sz="2400" dirty="0" err="1" smtClean="0"/>
              <a:t>результаті</a:t>
            </a:r>
            <a:r>
              <a:rPr lang="ru-RU" sz="2400" dirty="0" smtClean="0"/>
              <a:t> </a:t>
            </a:r>
            <a:r>
              <a:rPr lang="ru-RU" sz="2400" dirty="0" err="1" smtClean="0"/>
              <a:t>вивчення</a:t>
            </a:r>
            <a:r>
              <a:rPr lang="ru-RU" sz="2400" dirty="0" smtClean="0"/>
              <a:t> та </a:t>
            </a:r>
            <a:r>
              <a:rPr lang="ru-RU" sz="2400" dirty="0" err="1" smtClean="0"/>
              <a:t>засвоєння</a:t>
            </a:r>
            <a:r>
              <a:rPr lang="ru-RU" sz="2400" dirty="0" smtClean="0"/>
              <a:t> </a:t>
            </a:r>
            <a:r>
              <a:rPr lang="ru-RU" sz="2400" dirty="0" err="1" smtClean="0"/>
              <a:t>основних</a:t>
            </a:r>
            <a:r>
              <a:rPr lang="ru-RU" sz="2400" dirty="0" smtClean="0"/>
              <a:t> </a:t>
            </a:r>
            <a:r>
              <a:rPr lang="ru-RU" sz="2400" dirty="0" err="1" smtClean="0"/>
              <a:t>положень</a:t>
            </a:r>
            <a:r>
              <a:rPr lang="ru-RU" sz="2400" dirty="0" smtClean="0"/>
              <a:t> </a:t>
            </a:r>
            <a:r>
              <a:rPr lang="ru-RU" sz="2400" dirty="0" err="1" smtClean="0"/>
              <a:t>дисципліни</a:t>
            </a:r>
            <a:r>
              <a:rPr lang="ru-RU" sz="2400" dirty="0" smtClean="0"/>
              <a:t>, студент повинен:</a:t>
            </a:r>
          </a:p>
          <a:p>
            <a:pPr marL="0" indent="0" algn="ctr">
              <a:buNone/>
            </a:pPr>
            <a:r>
              <a:rPr lang="ru-RU" b="1" dirty="0" smtClean="0"/>
              <a:t>знати:</a:t>
            </a:r>
          </a:p>
          <a:p>
            <a:r>
              <a:rPr lang="ru-RU" sz="2400" dirty="0" smtClean="0"/>
              <a:t>роль </a:t>
            </a:r>
            <a:r>
              <a:rPr lang="ru-RU" sz="2400" dirty="0" err="1" smtClean="0"/>
              <a:t>харчування</a:t>
            </a:r>
            <a:r>
              <a:rPr lang="ru-RU" sz="2400" dirty="0" smtClean="0"/>
              <a:t> в </a:t>
            </a:r>
            <a:r>
              <a:rPr lang="ru-RU" sz="2400" dirty="0" err="1" smtClean="0"/>
              <a:t>процесі</a:t>
            </a:r>
            <a:r>
              <a:rPr lang="ru-RU" sz="2400" dirty="0" smtClean="0"/>
              <a:t> </a:t>
            </a:r>
            <a:r>
              <a:rPr lang="ru-RU" sz="2400" dirty="0" err="1" smtClean="0"/>
              <a:t>життєдіяльності</a:t>
            </a:r>
            <a:r>
              <a:rPr lang="ru-RU" sz="2400" dirty="0" smtClean="0"/>
              <a:t> </a:t>
            </a:r>
            <a:r>
              <a:rPr lang="ru-RU" sz="2400" dirty="0" err="1" smtClean="0"/>
              <a:t>людини</a:t>
            </a:r>
            <a:r>
              <a:rPr lang="ru-RU" sz="2400" dirty="0" smtClean="0"/>
              <a:t>;</a:t>
            </a:r>
          </a:p>
          <a:p>
            <a:r>
              <a:rPr lang="ru-RU" sz="2400" dirty="0" smtClean="0"/>
              <a:t> </a:t>
            </a:r>
            <a:r>
              <a:rPr lang="ru-RU" sz="2400" dirty="0" err="1" smtClean="0"/>
              <a:t>будову</a:t>
            </a:r>
            <a:r>
              <a:rPr lang="ru-RU" sz="2400" dirty="0" smtClean="0"/>
              <a:t> та структуру </a:t>
            </a:r>
            <a:r>
              <a:rPr lang="ru-RU" sz="2400" dirty="0" err="1" smtClean="0"/>
              <a:t>травної</a:t>
            </a:r>
            <a:r>
              <a:rPr lang="ru-RU" sz="2400" dirty="0" smtClean="0"/>
              <a:t> </a:t>
            </a:r>
            <a:r>
              <a:rPr lang="ru-RU" sz="2400" dirty="0" err="1" smtClean="0"/>
              <a:t>системи</a:t>
            </a:r>
            <a:r>
              <a:rPr lang="ru-RU" sz="2400" dirty="0" smtClean="0"/>
              <a:t>;</a:t>
            </a:r>
          </a:p>
          <a:p>
            <a:r>
              <a:rPr lang="ru-RU" sz="2400" dirty="0" err="1" smtClean="0"/>
              <a:t>основи</a:t>
            </a:r>
            <a:r>
              <a:rPr lang="ru-RU" sz="2400" dirty="0" smtClean="0"/>
              <a:t> </a:t>
            </a:r>
            <a:r>
              <a:rPr lang="ru-RU" sz="2400" dirty="0" err="1" smtClean="0"/>
              <a:t>фізіології</a:t>
            </a:r>
            <a:r>
              <a:rPr lang="ru-RU" sz="2400" dirty="0" smtClean="0"/>
              <a:t> </a:t>
            </a:r>
            <a:r>
              <a:rPr lang="ru-RU" sz="2400" dirty="0" err="1" smtClean="0"/>
              <a:t>травлення</a:t>
            </a:r>
            <a:r>
              <a:rPr lang="ru-RU" sz="2400" dirty="0" smtClean="0"/>
              <a:t> </a:t>
            </a:r>
            <a:r>
              <a:rPr lang="ru-RU" sz="2400" dirty="0" err="1" smtClean="0"/>
              <a:t>їжі</a:t>
            </a:r>
            <a:r>
              <a:rPr lang="ru-RU" sz="2400" dirty="0" smtClean="0"/>
              <a:t> та </a:t>
            </a:r>
            <a:r>
              <a:rPr lang="ru-RU" sz="2400" dirty="0" err="1" smtClean="0"/>
              <a:t>резорбції</a:t>
            </a:r>
            <a:r>
              <a:rPr lang="ru-RU" sz="2400" dirty="0" smtClean="0"/>
              <a:t> </a:t>
            </a:r>
            <a:r>
              <a:rPr lang="ru-RU" sz="2400" dirty="0" err="1" smtClean="0"/>
              <a:t>харчових</a:t>
            </a:r>
            <a:r>
              <a:rPr lang="ru-RU" sz="2400" dirty="0" smtClean="0"/>
              <a:t> </a:t>
            </a:r>
            <a:r>
              <a:rPr lang="ru-RU" sz="2400" dirty="0" err="1" smtClean="0"/>
              <a:t>речовин</a:t>
            </a:r>
            <a:r>
              <a:rPr lang="ru-RU" sz="2400" dirty="0" smtClean="0"/>
              <a:t> у травному </a:t>
            </a:r>
            <a:r>
              <a:rPr lang="ru-RU" sz="2400" dirty="0" err="1" smtClean="0"/>
              <a:t>каналі</a:t>
            </a:r>
            <a:r>
              <a:rPr lang="ru-RU" sz="2400" dirty="0" smtClean="0"/>
              <a:t>;</a:t>
            </a:r>
          </a:p>
          <a:p>
            <a:r>
              <a:rPr lang="ru-RU" sz="2400" dirty="0" err="1" smtClean="0"/>
              <a:t>основи</a:t>
            </a:r>
            <a:r>
              <a:rPr lang="ru-RU" sz="2400" dirty="0" smtClean="0"/>
              <a:t> </a:t>
            </a:r>
            <a:r>
              <a:rPr lang="ru-RU" sz="2400" dirty="0" err="1" smtClean="0"/>
              <a:t>сучасної</a:t>
            </a:r>
            <a:r>
              <a:rPr lang="ru-RU" sz="2400" dirty="0" smtClean="0"/>
              <a:t> науки про </a:t>
            </a:r>
            <a:r>
              <a:rPr lang="ru-RU" sz="2400" dirty="0" err="1" smtClean="0"/>
              <a:t>харчування</a:t>
            </a:r>
            <a:r>
              <a:rPr lang="ru-RU" sz="2400" dirty="0" smtClean="0"/>
              <a:t>;</a:t>
            </a:r>
          </a:p>
          <a:p>
            <a:r>
              <a:rPr lang="ru-RU" sz="2400" dirty="0" err="1" smtClean="0"/>
              <a:t>основні</a:t>
            </a:r>
            <a:r>
              <a:rPr lang="ru-RU" sz="2400" dirty="0" smtClean="0"/>
              <a:t> </a:t>
            </a:r>
            <a:r>
              <a:rPr lang="ru-RU" sz="2400" dirty="0" err="1" smtClean="0"/>
              <a:t>терміни</a:t>
            </a:r>
            <a:r>
              <a:rPr lang="ru-RU" sz="2400" dirty="0" smtClean="0"/>
              <a:t> і </a:t>
            </a:r>
            <a:r>
              <a:rPr lang="ru-RU" sz="2400" dirty="0" err="1" smtClean="0"/>
              <a:t>поняття</a:t>
            </a:r>
            <a:r>
              <a:rPr lang="ru-RU" sz="2400" dirty="0" smtClean="0"/>
              <a:t> </a:t>
            </a:r>
            <a:r>
              <a:rPr lang="ru-RU" sz="2400" dirty="0" err="1" smtClean="0"/>
              <a:t>гігієни</a:t>
            </a:r>
            <a:r>
              <a:rPr lang="ru-RU" sz="2400" dirty="0" smtClean="0"/>
              <a:t> </a:t>
            </a:r>
            <a:r>
              <a:rPr lang="ru-RU" sz="2400" dirty="0" err="1" smtClean="0"/>
              <a:t>харчування</a:t>
            </a:r>
            <a:r>
              <a:rPr lang="ru-RU" sz="2400" dirty="0" smtClean="0"/>
              <a:t> і </a:t>
            </a:r>
            <a:r>
              <a:rPr lang="ru-RU" sz="2400" dirty="0" err="1" smtClean="0"/>
              <a:t>фізіології</a:t>
            </a:r>
            <a:r>
              <a:rPr lang="ru-RU" sz="2400" dirty="0" smtClean="0"/>
              <a:t> </a:t>
            </a:r>
            <a:r>
              <a:rPr lang="ru-RU" sz="2400" dirty="0" err="1" smtClean="0"/>
              <a:t>травлення</a:t>
            </a:r>
            <a:r>
              <a:rPr lang="ru-RU" sz="2400" dirty="0" smtClean="0"/>
              <a:t>;</a:t>
            </a:r>
          </a:p>
          <a:p>
            <a:r>
              <a:rPr lang="ru-RU" sz="2400" dirty="0" err="1" smtClean="0"/>
              <a:t>значення</a:t>
            </a:r>
            <a:r>
              <a:rPr lang="ru-RU" sz="2400" dirty="0" smtClean="0"/>
              <a:t> </a:t>
            </a:r>
            <a:r>
              <a:rPr lang="ru-RU" sz="2400" dirty="0" err="1" smtClean="0"/>
              <a:t>білків</a:t>
            </a:r>
            <a:r>
              <a:rPr lang="ru-RU" sz="2400" dirty="0" smtClean="0"/>
              <a:t>, </a:t>
            </a:r>
            <a:r>
              <a:rPr lang="ru-RU" sz="2400" dirty="0" err="1" smtClean="0"/>
              <a:t>жирів</a:t>
            </a:r>
            <a:r>
              <a:rPr lang="ru-RU" sz="2400" dirty="0" smtClean="0"/>
              <a:t>, </a:t>
            </a:r>
            <a:r>
              <a:rPr lang="ru-RU" sz="2400" dirty="0" err="1" smtClean="0"/>
              <a:t>вуглеводів</a:t>
            </a:r>
            <a:r>
              <a:rPr lang="ru-RU" sz="2400" dirty="0" smtClean="0"/>
              <a:t>, </a:t>
            </a:r>
            <a:r>
              <a:rPr lang="ru-RU" sz="2400" dirty="0" err="1" smtClean="0"/>
              <a:t>мінеральних</a:t>
            </a:r>
            <a:r>
              <a:rPr lang="ru-RU" sz="2400" dirty="0" smtClean="0"/>
              <a:t> </a:t>
            </a:r>
            <a:r>
              <a:rPr lang="ru-RU" sz="2400" dirty="0" err="1" smtClean="0"/>
              <a:t>речовин</a:t>
            </a:r>
            <a:r>
              <a:rPr lang="ru-RU" sz="2400" dirty="0" smtClean="0"/>
              <a:t>, </a:t>
            </a:r>
            <a:r>
              <a:rPr lang="ru-RU" sz="2400" dirty="0" err="1" smtClean="0"/>
              <a:t>вітамінів</a:t>
            </a:r>
            <a:r>
              <a:rPr lang="ru-RU" sz="2400" dirty="0" smtClean="0"/>
              <a:t> у </a:t>
            </a:r>
            <a:r>
              <a:rPr lang="ru-RU" sz="2400" dirty="0" err="1" smtClean="0"/>
              <a:t>харчуванні</a:t>
            </a:r>
            <a:r>
              <a:rPr lang="ru-RU" sz="2400" dirty="0" smtClean="0"/>
              <a:t> </a:t>
            </a:r>
            <a:r>
              <a:rPr lang="ru-RU" sz="2400" dirty="0" err="1" smtClean="0"/>
              <a:t>людини</a:t>
            </a:r>
            <a:r>
              <a:rPr lang="ru-RU" sz="2400" dirty="0" smtClean="0"/>
              <a:t>;</a:t>
            </a:r>
          </a:p>
          <a:p>
            <a:r>
              <a:rPr lang="ru-RU" sz="2400" dirty="0" err="1" smtClean="0"/>
              <a:t>вміст</a:t>
            </a:r>
            <a:r>
              <a:rPr lang="ru-RU" sz="2400" dirty="0" smtClean="0"/>
              <a:t> </a:t>
            </a:r>
            <a:r>
              <a:rPr lang="ru-RU" sz="2400" dirty="0" err="1" smtClean="0"/>
              <a:t>природних</a:t>
            </a:r>
            <a:r>
              <a:rPr lang="ru-RU" sz="2400" dirty="0" smtClean="0"/>
              <a:t> та </a:t>
            </a:r>
            <a:r>
              <a:rPr lang="ru-RU" sz="2400" dirty="0" err="1" smtClean="0"/>
              <a:t>чужорідних</a:t>
            </a:r>
            <a:r>
              <a:rPr lang="ru-RU" sz="2400" dirty="0" smtClean="0"/>
              <a:t> </a:t>
            </a:r>
            <a:r>
              <a:rPr lang="ru-RU" sz="2400" dirty="0" err="1" smtClean="0"/>
              <a:t>речовин</a:t>
            </a:r>
            <a:r>
              <a:rPr lang="ru-RU" sz="2400" dirty="0" smtClean="0"/>
              <a:t> у продуктах </a:t>
            </a:r>
            <a:r>
              <a:rPr lang="ru-RU" sz="2400" dirty="0" err="1" smtClean="0"/>
              <a:t>харчування</a:t>
            </a:r>
            <a:r>
              <a:rPr lang="ru-RU" sz="2400" dirty="0" smtClean="0"/>
              <a:t> та </a:t>
            </a:r>
            <a:r>
              <a:rPr lang="ru-RU" sz="2400" dirty="0" err="1" smtClean="0"/>
              <a:t>вплив</a:t>
            </a:r>
            <a:r>
              <a:rPr lang="ru-RU" sz="2400" dirty="0" smtClean="0"/>
              <a:t> </a:t>
            </a:r>
            <a:r>
              <a:rPr lang="ru-RU" sz="2400" dirty="0" err="1" smtClean="0"/>
              <a:t>їх</a:t>
            </a:r>
            <a:r>
              <a:rPr lang="ru-RU" sz="2400" dirty="0" smtClean="0"/>
              <a:t> на </a:t>
            </a:r>
            <a:r>
              <a:rPr lang="ru-RU" sz="2400" dirty="0" err="1" smtClean="0"/>
              <a:t>здоров’я</a:t>
            </a:r>
            <a:r>
              <a:rPr lang="ru-RU" sz="2400" dirty="0" smtClean="0"/>
              <a:t> </a:t>
            </a:r>
            <a:r>
              <a:rPr lang="ru-RU" sz="2400" dirty="0" err="1" smtClean="0"/>
              <a:t>людини</a:t>
            </a:r>
            <a:r>
              <a:rPr lang="ru-RU" sz="2400" dirty="0" smtClean="0"/>
              <a:t>;</a:t>
            </a:r>
          </a:p>
          <a:p>
            <a:r>
              <a:rPr lang="ru-RU" sz="2400" dirty="0" err="1" smtClean="0"/>
              <a:t>раціон</a:t>
            </a:r>
            <a:r>
              <a:rPr lang="ru-RU" sz="2400" dirty="0" smtClean="0"/>
              <a:t> </a:t>
            </a:r>
            <a:r>
              <a:rPr lang="ru-RU" sz="2400" dirty="0" err="1" smtClean="0"/>
              <a:t>харчування</a:t>
            </a:r>
            <a:r>
              <a:rPr lang="ru-RU" sz="2400" dirty="0" smtClean="0"/>
              <a:t> </a:t>
            </a:r>
            <a:r>
              <a:rPr lang="ru-RU" sz="2400" dirty="0" err="1" smtClean="0"/>
              <a:t>сучасної</a:t>
            </a:r>
            <a:r>
              <a:rPr lang="ru-RU" sz="2400" dirty="0" smtClean="0"/>
              <a:t> </a:t>
            </a:r>
            <a:r>
              <a:rPr lang="ru-RU" sz="2400" dirty="0" err="1" smtClean="0"/>
              <a:t>людини</a:t>
            </a:r>
            <a:r>
              <a:rPr lang="ru-RU" sz="2400" dirty="0" smtClean="0"/>
              <a:t>;</a:t>
            </a:r>
          </a:p>
          <a:p>
            <a:r>
              <a:rPr lang="ru-RU" sz="2400" dirty="0" err="1" smtClean="0"/>
              <a:t>гігієнічну</a:t>
            </a:r>
            <a:r>
              <a:rPr lang="ru-RU" sz="2400" dirty="0" smtClean="0"/>
              <a:t> характеристику </a:t>
            </a:r>
            <a:r>
              <a:rPr lang="ru-RU" sz="2400" dirty="0" err="1" smtClean="0"/>
              <a:t>продуктів</a:t>
            </a:r>
            <a:r>
              <a:rPr lang="ru-RU" sz="2400" dirty="0" smtClean="0"/>
              <a:t> </a:t>
            </a:r>
            <a:r>
              <a:rPr lang="ru-RU" sz="2400" dirty="0" err="1" smtClean="0"/>
              <a:t>харчування</a:t>
            </a:r>
            <a:r>
              <a:rPr lang="ru-RU" sz="2400" dirty="0" smtClean="0"/>
              <a:t> </a:t>
            </a:r>
            <a:r>
              <a:rPr lang="ru-RU" sz="2400" dirty="0" err="1" smtClean="0"/>
              <a:t>різного</a:t>
            </a:r>
            <a:r>
              <a:rPr lang="ru-RU" sz="2400" dirty="0" smtClean="0"/>
              <a:t> </a:t>
            </a:r>
            <a:r>
              <a:rPr lang="ru-RU" sz="2400" dirty="0" err="1" smtClean="0"/>
              <a:t>походження</a:t>
            </a:r>
            <a:r>
              <a:rPr lang="ru-RU" sz="2400" dirty="0" smtClean="0"/>
              <a:t>;</a:t>
            </a:r>
          </a:p>
          <a:p>
            <a:r>
              <a:rPr lang="ru-RU" sz="2400" dirty="0" err="1" smtClean="0"/>
              <a:t>харчові</a:t>
            </a:r>
            <a:r>
              <a:rPr lang="ru-RU" sz="2400" dirty="0" smtClean="0"/>
              <a:t> </a:t>
            </a:r>
            <a:r>
              <a:rPr lang="ru-RU" sz="2400" dirty="0" err="1" smtClean="0"/>
              <a:t>отруєння</a:t>
            </a:r>
            <a:r>
              <a:rPr lang="ru-RU" sz="2400" dirty="0" smtClean="0"/>
              <a:t> </a:t>
            </a:r>
            <a:r>
              <a:rPr lang="ru-RU" sz="2400" dirty="0" err="1" smtClean="0"/>
              <a:t>мікробного</a:t>
            </a:r>
            <a:r>
              <a:rPr lang="ru-RU" sz="2400" dirty="0" smtClean="0"/>
              <a:t> і </a:t>
            </a:r>
            <a:r>
              <a:rPr lang="ru-RU" sz="2400" dirty="0" err="1" smtClean="0"/>
              <a:t>немікробного</a:t>
            </a:r>
            <a:r>
              <a:rPr lang="ru-RU" sz="2400" dirty="0" smtClean="0"/>
              <a:t> </a:t>
            </a:r>
            <a:r>
              <a:rPr lang="ru-RU" sz="2400" dirty="0" err="1" smtClean="0"/>
              <a:t>походження</a:t>
            </a:r>
            <a:r>
              <a:rPr lang="ru-RU" sz="2400" dirty="0" smtClean="0"/>
              <a:t>;</a:t>
            </a:r>
          </a:p>
          <a:p>
            <a:endParaRPr lang="ru-RU" sz="2000" dirty="0" smtClean="0"/>
          </a:p>
          <a:p>
            <a:pPr marL="0" indent="0">
              <a:buNone/>
            </a:pP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val="27095148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88667"/>
          </a:xfrm>
        </p:spPr>
        <p:txBody>
          <a:bodyPr>
            <a:normAutofit fontScale="90000"/>
          </a:bodyPr>
          <a:lstStyle/>
          <a:p>
            <a:endParaRPr lang="ru-RU" sz="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643944"/>
            <a:ext cx="10515600" cy="5533019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b="1" dirty="0" err="1"/>
              <a:t>в</a:t>
            </a:r>
            <a:r>
              <a:rPr lang="ru-RU" b="1" dirty="0" err="1" smtClean="0"/>
              <a:t>міти</a:t>
            </a:r>
            <a:r>
              <a:rPr lang="ru-RU" b="1" dirty="0" smtClean="0"/>
              <a:t> :</a:t>
            </a:r>
          </a:p>
          <a:p>
            <a:r>
              <a:rPr lang="ru-RU" dirty="0" err="1" smtClean="0"/>
              <a:t>визначити</a:t>
            </a:r>
            <a:r>
              <a:rPr lang="ru-RU" dirty="0" smtClean="0"/>
              <a:t> </a:t>
            </a:r>
            <a:r>
              <a:rPr lang="ru-RU" dirty="0" err="1" smtClean="0"/>
              <a:t>харчову</a:t>
            </a:r>
            <a:r>
              <a:rPr lang="ru-RU" dirty="0" smtClean="0"/>
              <a:t> та </a:t>
            </a:r>
            <a:r>
              <a:rPr lang="ru-RU" dirty="0" err="1" smtClean="0"/>
              <a:t>біологічну</a:t>
            </a:r>
            <a:r>
              <a:rPr lang="ru-RU" dirty="0" smtClean="0"/>
              <a:t> </a:t>
            </a:r>
            <a:r>
              <a:rPr lang="ru-RU" dirty="0" err="1" smtClean="0"/>
              <a:t>цінність</a:t>
            </a:r>
            <a:r>
              <a:rPr lang="ru-RU" dirty="0" smtClean="0"/>
              <a:t> </a:t>
            </a:r>
            <a:r>
              <a:rPr lang="ru-RU" dirty="0" err="1" smtClean="0"/>
              <a:t>харчових</a:t>
            </a:r>
            <a:r>
              <a:rPr lang="ru-RU" dirty="0" smtClean="0"/>
              <a:t> </a:t>
            </a:r>
            <a:r>
              <a:rPr lang="ru-RU" dirty="0" err="1" smtClean="0"/>
              <a:t>продуктів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розрахувати</a:t>
            </a:r>
            <a:r>
              <a:rPr lang="ru-RU" dirty="0" smtClean="0"/>
              <a:t> </a:t>
            </a:r>
            <a:r>
              <a:rPr lang="ru-RU" dirty="0" err="1" smtClean="0"/>
              <a:t>енергетичну</a:t>
            </a:r>
            <a:r>
              <a:rPr lang="ru-RU" dirty="0" smtClean="0"/>
              <a:t> </a:t>
            </a:r>
            <a:r>
              <a:rPr lang="ru-RU" dirty="0" err="1" smtClean="0"/>
              <a:t>цінність</a:t>
            </a:r>
            <a:r>
              <a:rPr lang="ru-RU" dirty="0" smtClean="0"/>
              <a:t> </a:t>
            </a:r>
            <a:r>
              <a:rPr lang="ru-RU" dirty="0" err="1" smtClean="0"/>
              <a:t>продуктів</a:t>
            </a:r>
            <a:r>
              <a:rPr lang="ru-RU" dirty="0" smtClean="0"/>
              <a:t> та </a:t>
            </a:r>
            <a:r>
              <a:rPr lang="ru-RU" dirty="0" err="1" smtClean="0"/>
              <a:t>раціонів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оцінювати</a:t>
            </a:r>
            <a:r>
              <a:rPr lang="ru-RU" dirty="0" smtClean="0"/>
              <a:t> </a:t>
            </a:r>
            <a:r>
              <a:rPr lang="ru-RU" dirty="0" err="1" smtClean="0"/>
              <a:t>відповідність</a:t>
            </a:r>
            <a:r>
              <a:rPr lang="ru-RU" dirty="0" smtClean="0"/>
              <a:t> </a:t>
            </a:r>
            <a:r>
              <a:rPr lang="ru-RU" dirty="0" err="1" smtClean="0"/>
              <a:t>харчових</a:t>
            </a:r>
            <a:r>
              <a:rPr lang="ru-RU" dirty="0" smtClean="0"/>
              <a:t> </a:t>
            </a:r>
            <a:r>
              <a:rPr lang="ru-RU" dirty="0" err="1" smtClean="0"/>
              <a:t>продуктів</a:t>
            </a:r>
            <a:r>
              <a:rPr lang="ru-RU" dirty="0" smtClean="0"/>
              <a:t> принципам </a:t>
            </a:r>
            <a:r>
              <a:rPr lang="ru-RU" dirty="0" err="1" smtClean="0"/>
              <a:t>раціонального</a:t>
            </a:r>
            <a:r>
              <a:rPr lang="ru-RU" dirty="0" smtClean="0"/>
              <a:t> </a:t>
            </a:r>
            <a:r>
              <a:rPr lang="ru-RU" dirty="0" err="1" smtClean="0"/>
              <a:t>харчування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розробляти</a:t>
            </a:r>
            <a:r>
              <a:rPr lang="ru-RU" dirty="0" smtClean="0"/>
              <a:t> </a:t>
            </a:r>
            <a:r>
              <a:rPr lang="ru-RU" dirty="0" err="1" smtClean="0"/>
              <a:t>раціони</a:t>
            </a:r>
            <a:r>
              <a:rPr lang="ru-RU" dirty="0" smtClean="0"/>
              <a:t> </a:t>
            </a:r>
            <a:r>
              <a:rPr lang="ru-RU" dirty="0" err="1" smtClean="0"/>
              <a:t>харчування</a:t>
            </a:r>
            <a:r>
              <a:rPr lang="ru-RU" dirty="0" smtClean="0"/>
              <a:t> </a:t>
            </a:r>
            <a:r>
              <a:rPr lang="ru-RU" dirty="0" err="1" smtClean="0"/>
              <a:t>різних</a:t>
            </a:r>
            <a:r>
              <a:rPr lang="ru-RU" dirty="0" smtClean="0"/>
              <a:t> </a:t>
            </a:r>
            <a:r>
              <a:rPr lang="ru-RU" dirty="0" err="1" smtClean="0"/>
              <a:t>груп</a:t>
            </a:r>
            <a:r>
              <a:rPr lang="ru-RU" dirty="0" smtClean="0"/>
              <a:t> </a:t>
            </a:r>
            <a:r>
              <a:rPr lang="ru-RU" dirty="0" err="1" smtClean="0"/>
              <a:t>населення</a:t>
            </a:r>
            <a:r>
              <a:rPr lang="ru-RU" dirty="0" smtClean="0"/>
              <a:t>, в тому </a:t>
            </a:r>
            <a:r>
              <a:rPr lang="ru-RU" dirty="0" err="1" smtClean="0"/>
              <a:t>числі</a:t>
            </a:r>
            <a:r>
              <a:rPr lang="ru-RU" dirty="0" smtClean="0"/>
              <a:t> </a:t>
            </a:r>
            <a:r>
              <a:rPr lang="ru-RU" dirty="0" err="1" smtClean="0"/>
              <a:t>лікувально-профілактичні</a:t>
            </a:r>
            <a:r>
              <a:rPr lang="ru-RU" dirty="0" smtClean="0"/>
              <a:t> </a:t>
            </a:r>
            <a:r>
              <a:rPr lang="ru-RU" dirty="0" err="1" smtClean="0"/>
              <a:t>призначення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визначати</a:t>
            </a:r>
            <a:r>
              <a:rPr lang="ru-RU" dirty="0" smtClean="0"/>
              <a:t> </a:t>
            </a:r>
            <a:r>
              <a:rPr lang="ru-RU" dirty="0" err="1" smtClean="0"/>
              <a:t>рівні</a:t>
            </a:r>
            <a:r>
              <a:rPr lang="ru-RU" dirty="0" smtClean="0"/>
              <a:t> </a:t>
            </a:r>
            <a:r>
              <a:rPr lang="ru-RU" dirty="0" err="1" smtClean="0"/>
              <a:t>забрудненості</a:t>
            </a:r>
            <a:r>
              <a:rPr lang="ru-RU" dirty="0" smtClean="0"/>
              <a:t> </a:t>
            </a:r>
            <a:r>
              <a:rPr lang="ru-RU" dirty="0" err="1" smtClean="0"/>
              <a:t>харчових</a:t>
            </a:r>
            <a:r>
              <a:rPr lang="ru-RU" dirty="0" smtClean="0"/>
              <a:t> </a:t>
            </a:r>
            <a:r>
              <a:rPr lang="ru-RU" dirty="0" err="1" smtClean="0"/>
              <a:t>продуктів</a:t>
            </a:r>
            <a:r>
              <a:rPr lang="ru-RU" dirty="0" smtClean="0"/>
              <a:t> </a:t>
            </a:r>
            <a:r>
              <a:rPr lang="ru-RU" dirty="0" err="1" smtClean="0"/>
              <a:t>контамінантами</a:t>
            </a:r>
            <a:r>
              <a:rPr lang="ru-RU" dirty="0" smtClean="0"/>
              <a:t> </a:t>
            </a:r>
            <a:r>
              <a:rPr lang="ru-RU" dirty="0" err="1" smtClean="0"/>
              <a:t>хімічного</a:t>
            </a:r>
            <a:r>
              <a:rPr lang="ru-RU" dirty="0" smtClean="0"/>
              <a:t> та </a:t>
            </a:r>
            <a:r>
              <a:rPr lang="ru-RU" dirty="0" err="1" smtClean="0"/>
              <a:t>біологічного</a:t>
            </a:r>
            <a:r>
              <a:rPr lang="ru-RU" dirty="0" smtClean="0"/>
              <a:t> </a:t>
            </a:r>
            <a:r>
              <a:rPr lang="ru-RU" dirty="0" err="1" smtClean="0"/>
              <a:t>походження</a:t>
            </a:r>
            <a:r>
              <a:rPr lang="ru-RU" dirty="0" smtClean="0"/>
              <a:t> та </a:t>
            </a:r>
            <a:r>
              <a:rPr lang="ru-RU" dirty="0" err="1" smtClean="0"/>
              <a:t>їх</a:t>
            </a:r>
            <a:r>
              <a:rPr lang="ru-RU" dirty="0" smtClean="0"/>
              <a:t> </a:t>
            </a:r>
            <a:r>
              <a:rPr lang="ru-RU" dirty="0" err="1" smtClean="0"/>
              <a:t>відповідність</a:t>
            </a:r>
            <a:r>
              <a:rPr lang="ru-RU" dirty="0" smtClean="0"/>
              <a:t> </a:t>
            </a:r>
            <a:r>
              <a:rPr lang="ru-RU" dirty="0" err="1" smtClean="0"/>
              <a:t>вимогам</a:t>
            </a:r>
            <a:r>
              <a:rPr lang="ru-RU" dirty="0" smtClean="0"/>
              <a:t> </a:t>
            </a:r>
            <a:r>
              <a:rPr lang="ru-RU" dirty="0" err="1" smtClean="0"/>
              <a:t>нормативної</a:t>
            </a:r>
            <a:r>
              <a:rPr lang="ru-RU" dirty="0" smtClean="0"/>
              <a:t> </a:t>
            </a:r>
            <a:r>
              <a:rPr lang="ru-RU" dirty="0" err="1" smtClean="0"/>
              <a:t>документації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розробляти</a:t>
            </a:r>
            <a:r>
              <a:rPr lang="ru-RU" dirty="0" smtClean="0"/>
              <a:t> заходи </a:t>
            </a:r>
            <a:r>
              <a:rPr lang="ru-RU" dirty="0" err="1" smtClean="0"/>
              <a:t>запобігання</a:t>
            </a:r>
            <a:r>
              <a:rPr lang="ru-RU" dirty="0" smtClean="0"/>
              <a:t> </a:t>
            </a:r>
            <a:r>
              <a:rPr lang="ru-RU" dirty="0" err="1" smtClean="0"/>
              <a:t>розповсюдження</a:t>
            </a:r>
            <a:r>
              <a:rPr lang="ru-RU" dirty="0" smtClean="0"/>
              <a:t> </a:t>
            </a:r>
            <a:r>
              <a:rPr lang="ru-RU" dirty="0" err="1" smtClean="0"/>
              <a:t>харчових</a:t>
            </a:r>
            <a:r>
              <a:rPr lang="ru-RU" dirty="0" smtClean="0"/>
              <a:t> </a:t>
            </a:r>
            <a:r>
              <a:rPr lang="ru-RU" dirty="0" err="1" smtClean="0"/>
              <a:t>захворювань</a:t>
            </a:r>
            <a:r>
              <a:rPr lang="ru-RU" dirty="0" smtClean="0"/>
              <a:t>;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671547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75788"/>
          </a:xfrm>
        </p:spPr>
        <p:txBody>
          <a:bodyPr>
            <a:normAutofit fontScale="90000"/>
          </a:bodyPr>
          <a:lstStyle/>
          <a:p>
            <a:endParaRPr lang="ru-RU" sz="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682580"/>
            <a:ext cx="10515600" cy="5494383"/>
          </a:xfrm>
        </p:spPr>
        <p:txBody>
          <a:bodyPr/>
          <a:lstStyle/>
          <a:p>
            <a:r>
              <a:rPr lang="ru-RU" dirty="0" err="1" smtClean="0"/>
              <a:t>застосувати</a:t>
            </a:r>
            <a:r>
              <a:rPr lang="ru-RU" dirty="0" smtClean="0"/>
              <a:t> на </a:t>
            </a:r>
            <a:r>
              <a:rPr lang="ru-RU" dirty="0" err="1" smtClean="0"/>
              <a:t>практиці</a:t>
            </a:r>
            <a:r>
              <a:rPr lang="ru-RU" dirty="0" smtClean="0"/>
              <a:t> </a:t>
            </a:r>
            <a:r>
              <a:rPr lang="ru-RU" dirty="0" err="1" smtClean="0"/>
              <a:t>знання</a:t>
            </a:r>
            <a:r>
              <a:rPr lang="ru-RU" dirty="0" smtClean="0"/>
              <a:t> </a:t>
            </a:r>
            <a:r>
              <a:rPr lang="ru-RU" dirty="0" err="1" smtClean="0"/>
              <a:t>відносно</a:t>
            </a:r>
            <a:r>
              <a:rPr lang="ru-RU" dirty="0" smtClean="0"/>
              <a:t> </a:t>
            </a:r>
            <a:r>
              <a:rPr lang="ru-RU" dirty="0" err="1" smtClean="0"/>
              <a:t>розробки</a:t>
            </a:r>
            <a:r>
              <a:rPr lang="ru-RU" dirty="0" smtClean="0"/>
              <a:t> </a:t>
            </a:r>
            <a:r>
              <a:rPr lang="ru-RU" dirty="0" err="1" smtClean="0"/>
              <a:t>нормативної</a:t>
            </a:r>
            <a:r>
              <a:rPr lang="ru-RU" dirty="0" smtClean="0"/>
              <a:t> </a:t>
            </a:r>
            <a:r>
              <a:rPr lang="ru-RU" dirty="0" err="1" smtClean="0"/>
              <a:t>документації</a:t>
            </a:r>
            <a:r>
              <a:rPr lang="ru-RU" dirty="0" smtClean="0"/>
              <a:t> (</a:t>
            </a:r>
            <a:r>
              <a:rPr lang="ru-RU" dirty="0" err="1" smtClean="0"/>
              <a:t>розділ</a:t>
            </a:r>
            <a:r>
              <a:rPr lang="ru-RU" dirty="0" smtClean="0"/>
              <a:t> «</a:t>
            </a:r>
            <a:r>
              <a:rPr lang="ru-RU" dirty="0" err="1" smtClean="0"/>
              <a:t>Критерії</a:t>
            </a:r>
            <a:r>
              <a:rPr lang="ru-RU" dirty="0" smtClean="0"/>
              <a:t> </a:t>
            </a:r>
            <a:r>
              <a:rPr lang="ru-RU" dirty="0" err="1" smtClean="0"/>
              <a:t>безпеки</a:t>
            </a:r>
            <a:r>
              <a:rPr lang="ru-RU" dirty="0" smtClean="0"/>
              <a:t>») на </a:t>
            </a:r>
            <a:r>
              <a:rPr lang="ru-RU" dirty="0" err="1" smtClean="0"/>
              <a:t>нові</a:t>
            </a:r>
            <a:r>
              <a:rPr lang="ru-RU" dirty="0" smtClean="0"/>
              <a:t> </a:t>
            </a:r>
            <a:r>
              <a:rPr lang="ru-RU" dirty="0" err="1" smtClean="0"/>
              <a:t>види</a:t>
            </a:r>
            <a:r>
              <a:rPr lang="ru-RU" dirty="0" smtClean="0"/>
              <a:t> </a:t>
            </a:r>
            <a:r>
              <a:rPr lang="ru-RU" dirty="0" err="1" smtClean="0"/>
              <a:t>харчових</a:t>
            </a:r>
            <a:r>
              <a:rPr lang="ru-RU" dirty="0" smtClean="0"/>
              <a:t> </a:t>
            </a:r>
            <a:r>
              <a:rPr lang="ru-RU" dirty="0" err="1" smtClean="0"/>
              <a:t>продуктів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забезпечити</a:t>
            </a:r>
            <a:r>
              <a:rPr lang="ru-RU" dirty="0" smtClean="0"/>
              <a:t> </a:t>
            </a:r>
            <a:r>
              <a:rPr lang="ru-RU" dirty="0" err="1" smtClean="0"/>
              <a:t>профілактику</a:t>
            </a:r>
            <a:r>
              <a:rPr lang="ru-RU" dirty="0" smtClean="0"/>
              <a:t> </a:t>
            </a:r>
            <a:r>
              <a:rPr lang="ru-RU" dirty="0" err="1" smtClean="0"/>
              <a:t>харчових</a:t>
            </a:r>
            <a:r>
              <a:rPr lang="ru-RU" dirty="0" smtClean="0"/>
              <a:t> </a:t>
            </a:r>
            <a:r>
              <a:rPr lang="ru-RU" dirty="0" err="1" smtClean="0"/>
              <a:t>захворювань</a:t>
            </a:r>
            <a:r>
              <a:rPr lang="ru-RU" dirty="0" smtClean="0"/>
              <a:t> на кожному конкретному </a:t>
            </a:r>
            <a:r>
              <a:rPr lang="ru-RU" dirty="0" err="1" smtClean="0"/>
              <a:t>підприємстві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організувати</a:t>
            </a:r>
            <a:r>
              <a:rPr lang="ru-RU" dirty="0" smtClean="0"/>
              <a:t> </a:t>
            </a:r>
            <a:r>
              <a:rPr lang="ru-RU" dirty="0" err="1" smtClean="0"/>
              <a:t>належні</a:t>
            </a:r>
            <a:r>
              <a:rPr lang="ru-RU" dirty="0" smtClean="0"/>
              <a:t> </a:t>
            </a:r>
            <a:r>
              <a:rPr lang="ru-RU" dirty="0" err="1" smtClean="0"/>
              <a:t>умови</a:t>
            </a:r>
            <a:r>
              <a:rPr lang="ru-RU" dirty="0" smtClean="0"/>
              <a:t> </a:t>
            </a:r>
            <a:r>
              <a:rPr lang="ru-RU" dirty="0" err="1" smtClean="0"/>
              <a:t>зберігання</a:t>
            </a:r>
            <a:r>
              <a:rPr lang="ru-RU" dirty="0" smtClean="0"/>
              <a:t> та </a:t>
            </a:r>
            <a:r>
              <a:rPr lang="ru-RU" dirty="0" err="1" smtClean="0"/>
              <a:t>реалізації</a:t>
            </a:r>
            <a:r>
              <a:rPr lang="ru-RU" dirty="0" smtClean="0"/>
              <a:t> </a:t>
            </a:r>
            <a:r>
              <a:rPr lang="ru-RU" dirty="0" err="1" smtClean="0"/>
              <a:t>продукції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визначити</a:t>
            </a:r>
            <a:r>
              <a:rPr lang="ru-RU" dirty="0" smtClean="0"/>
              <a:t> </a:t>
            </a:r>
            <a:r>
              <a:rPr lang="ru-RU" dirty="0" err="1" smtClean="0"/>
              <a:t>температурні</a:t>
            </a:r>
            <a:r>
              <a:rPr lang="ru-RU" dirty="0" smtClean="0"/>
              <a:t> </a:t>
            </a:r>
            <a:r>
              <a:rPr lang="ru-RU" dirty="0" err="1" smtClean="0"/>
              <a:t>режими</a:t>
            </a:r>
            <a:r>
              <a:rPr lang="ru-RU" dirty="0" smtClean="0"/>
              <a:t> </a:t>
            </a:r>
            <a:r>
              <a:rPr lang="ru-RU" dirty="0" err="1" smtClean="0"/>
              <a:t>зберігання</a:t>
            </a:r>
            <a:r>
              <a:rPr lang="ru-RU" dirty="0" smtClean="0"/>
              <a:t> </a:t>
            </a:r>
            <a:r>
              <a:rPr lang="ru-RU" dirty="0" err="1" smtClean="0"/>
              <a:t>харчової</a:t>
            </a:r>
            <a:r>
              <a:rPr lang="ru-RU" dirty="0" smtClean="0"/>
              <a:t> </a:t>
            </a:r>
            <a:r>
              <a:rPr lang="ru-RU" dirty="0" err="1" smtClean="0"/>
              <a:t>сировини</a:t>
            </a:r>
            <a:r>
              <a:rPr lang="ru-RU" dirty="0" smtClean="0"/>
              <a:t> і </a:t>
            </a:r>
            <a:r>
              <a:rPr lang="ru-RU" dirty="0" err="1" smtClean="0"/>
              <a:t>готової</a:t>
            </a:r>
            <a:r>
              <a:rPr lang="ru-RU" dirty="0" smtClean="0"/>
              <a:t> </a:t>
            </a:r>
            <a:r>
              <a:rPr lang="ru-RU" dirty="0" err="1" smtClean="0"/>
              <a:t>продукції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забезпечити</a:t>
            </a:r>
            <a:r>
              <a:rPr lang="ru-RU" dirty="0" smtClean="0"/>
              <a:t> </a:t>
            </a:r>
            <a:r>
              <a:rPr lang="ru-RU" dirty="0" err="1" smtClean="0"/>
              <a:t>дотримання</a:t>
            </a:r>
            <a:r>
              <a:rPr lang="ru-RU" dirty="0" smtClean="0"/>
              <a:t> </a:t>
            </a:r>
            <a:r>
              <a:rPr lang="ru-RU" dirty="0" err="1" smtClean="0"/>
              <a:t>санітарно-гігієнічних</a:t>
            </a:r>
            <a:r>
              <a:rPr lang="ru-RU" dirty="0" smtClean="0"/>
              <a:t> </a:t>
            </a:r>
            <a:r>
              <a:rPr lang="ru-RU" dirty="0" err="1" smtClean="0"/>
              <a:t>вимог</a:t>
            </a:r>
            <a:r>
              <a:rPr lang="ru-RU" dirty="0" smtClean="0"/>
              <a:t> до </a:t>
            </a:r>
            <a:r>
              <a:rPr lang="ru-RU" dirty="0" err="1" smtClean="0"/>
              <a:t>утримання</a:t>
            </a:r>
            <a:r>
              <a:rPr lang="ru-RU" dirty="0" smtClean="0"/>
              <a:t> </a:t>
            </a:r>
            <a:r>
              <a:rPr lang="ru-RU" dirty="0" err="1" smtClean="0"/>
              <a:t>підприємств</a:t>
            </a:r>
            <a:r>
              <a:rPr lang="ru-RU" dirty="0" smtClean="0"/>
              <a:t> </a:t>
            </a:r>
            <a:r>
              <a:rPr lang="ru-RU" dirty="0" err="1" smtClean="0"/>
              <a:t>харчування</a:t>
            </a:r>
            <a:r>
              <a:rPr lang="ru-RU" dirty="0" smtClean="0"/>
              <a:t>;</a:t>
            </a:r>
          </a:p>
          <a:p>
            <a:r>
              <a:rPr lang="ru-RU" dirty="0" err="1" smtClean="0"/>
              <a:t>забезпечити</a:t>
            </a:r>
            <a:r>
              <a:rPr lang="ru-RU" dirty="0" smtClean="0"/>
              <a:t> </a:t>
            </a:r>
            <a:r>
              <a:rPr lang="ru-RU" dirty="0" err="1" smtClean="0"/>
              <a:t>належний</a:t>
            </a:r>
            <a:r>
              <a:rPr lang="ru-RU" dirty="0" smtClean="0"/>
              <a:t> </a:t>
            </a:r>
            <a:r>
              <a:rPr lang="ru-RU" dirty="0" err="1" smtClean="0"/>
              <a:t>санітарний</a:t>
            </a:r>
            <a:r>
              <a:rPr lang="ru-RU" dirty="0" smtClean="0"/>
              <a:t> стан на </a:t>
            </a:r>
            <a:r>
              <a:rPr lang="ru-RU" dirty="0" err="1" smtClean="0"/>
              <a:t>підприємстві</a:t>
            </a:r>
            <a:r>
              <a:rPr lang="ru-RU" dirty="0" smtClean="0"/>
              <a:t>;</a:t>
            </a:r>
          </a:p>
          <a:p>
            <a:r>
              <a:rPr lang="ru-RU" smtClean="0"/>
              <a:t>забезпечити</a:t>
            </a:r>
            <a:r>
              <a:rPr lang="ru-RU" dirty="0" smtClean="0"/>
              <a:t> контроль за </a:t>
            </a:r>
            <a:r>
              <a:rPr lang="ru-RU" dirty="0" err="1" smtClean="0"/>
              <a:t>якістю</a:t>
            </a:r>
            <a:r>
              <a:rPr lang="ru-RU" dirty="0" smtClean="0"/>
              <a:t> </a:t>
            </a:r>
            <a:r>
              <a:rPr lang="ru-RU" dirty="0" err="1" smtClean="0"/>
              <a:t>сировини</a:t>
            </a:r>
            <a:r>
              <a:rPr lang="ru-RU" dirty="0" smtClean="0"/>
              <a:t> і </a:t>
            </a:r>
            <a:r>
              <a:rPr lang="ru-RU" dirty="0" err="1" smtClean="0"/>
              <a:t>готової</a:t>
            </a:r>
            <a:r>
              <a:rPr lang="ru-RU" dirty="0" smtClean="0"/>
              <a:t> </a:t>
            </a:r>
            <a:r>
              <a:rPr lang="ru-RU" dirty="0" err="1" smtClean="0"/>
              <a:t>продукції</a:t>
            </a:r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2453387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469</Words>
  <Application>Microsoft Office PowerPoint</Application>
  <PresentationFormat>Широкоэкранный</PresentationFormat>
  <Paragraphs>39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Times New Roman</vt:lpstr>
      <vt:lpstr>Тема Office</vt:lpstr>
      <vt:lpstr>ОСНОВИ ФІЗІОЛОГІЇ І ГІГІЄНИ ХАРЧУВАННЯ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ОСНОВИ ФІЗІОЛОГІЇ І ГІГІЄНИ ХАРЧУВАННЯ</dc:title>
  <dc:creator>Admin</dc:creator>
  <cp:lastModifiedBy>Admin</cp:lastModifiedBy>
  <cp:revision>3</cp:revision>
  <cp:lastPrinted>2019-02-22T07:17:41Z</cp:lastPrinted>
  <dcterms:created xsi:type="dcterms:W3CDTF">2019-02-22T07:05:23Z</dcterms:created>
  <dcterms:modified xsi:type="dcterms:W3CDTF">2019-02-22T07:18:01Z</dcterms:modified>
</cp:coreProperties>
</file>

<file path=docProps/thumbnail.jpeg>
</file>