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1530-A05E-400E-AE99-1FE388991131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0C5E8-9587-4E91-B713-39860F1C30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1530-A05E-400E-AE99-1FE388991131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0C5E8-9587-4E91-B713-39860F1C30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1530-A05E-400E-AE99-1FE388991131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0C5E8-9587-4E91-B713-39860F1C30DD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1530-A05E-400E-AE99-1FE388991131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0C5E8-9587-4E91-B713-39860F1C30D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1530-A05E-400E-AE99-1FE388991131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0C5E8-9587-4E91-B713-39860F1C30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1530-A05E-400E-AE99-1FE388991131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0C5E8-9587-4E91-B713-39860F1C30D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1530-A05E-400E-AE99-1FE388991131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0C5E8-9587-4E91-B713-39860F1C30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1530-A05E-400E-AE99-1FE388991131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0C5E8-9587-4E91-B713-39860F1C30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1530-A05E-400E-AE99-1FE388991131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0C5E8-9587-4E91-B713-39860F1C30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1530-A05E-400E-AE99-1FE388991131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0C5E8-9587-4E91-B713-39860F1C30DD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1530-A05E-400E-AE99-1FE388991131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0C5E8-9587-4E91-B713-39860F1C30D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4AF1530-A05E-400E-AE99-1FE388991131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7D0C5E8-9587-4E91-B713-39860F1C30D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420888"/>
            <a:ext cx="7920880" cy="3168352"/>
          </a:xfrm>
        </p:spPr>
        <p:txBody>
          <a:bodyPr>
            <a:normAutofit fontScale="90000"/>
          </a:bodyPr>
          <a:lstStyle/>
          <a:p>
            <a:r>
              <a:rPr lang="uk-UA" dirty="0"/>
              <a:t>Тема 1: Вступ. </a:t>
            </a:r>
            <a:r>
              <a:rPr lang="uk-UA" cap="all" dirty="0"/>
              <a:t>Т</a:t>
            </a:r>
            <a:r>
              <a:rPr lang="uk-UA" dirty="0"/>
              <a:t>еоретичне обґрунтування та методичні підходи до моделювання технологічних процесів та переробки продукції тваринництва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908720"/>
            <a:ext cx="6400800" cy="792088"/>
          </a:xfrm>
        </p:spPr>
        <p:txBody>
          <a:bodyPr/>
          <a:lstStyle/>
          <a:p>
            <a:r>
              <a:rPr lang="uk-UA" b="1" dirty="0"/>
              <a:t>Лекція 1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2721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764704"/>
            <a:ext cx="7560840" cy="2977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uk-UA" sz="2500" b="1" kern="0" dirty="0" smtClean="0">
                <a:effectLst/>
                <a:latin typeface="Times New Roman"/>
              </a:rPr>
              <a:t>План </a:t>
            </a:r>
            <a:endParaRPr lang="ru-RU" sz="2500" b="1" kern="0" dirty="0" smtClean="0">
              <a:effectLst/>
              <a:latin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500" dirty="0" smtClean="0">
                <a:effectLst/>
                <a:latin typeface="Times New Roman"/>
                <a:ea typeface="Times New Roman"/>
              </a:rPr>
              <a:t> Предмет, метод та задачі курсу, зв'язок з іншими </a:t>
            </a:r>
            <a:r>
              <a:rPr lang="uk-UA" sz="2500" dirty="0" smtClean="0">
                <a:effectLst/>
                <a:latin typeface="Times New Roman"/>
                <a:ea typeface="Times New Roman"/>
              </a:rPr>
              <a:t>дисциплінами</a:t>
            </a:r>
          </a:p>
          <a:p>
            <a:pPr lvl="0">
              <a:lnSpc>
                <a:spcPct val="150000"/>
              </a:lnSpc>
              <a:spcAft>
                <a:spcPts val="0"/>
              </a:spcAft>
            </a:pPr>
            <a:endParaRPr lang="ru-RU" sz="2500" dirty="0" smtClean="0">
              <a:effectLst/>
              <a:latin typeface="Times New Roman"/>
              <a:ea typeface="Times New Roman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uk-UA" sz="2500" dirty="0" smtClean="0">
                <a:effectLst/>
                <a:latin typeface="Times New Roman"/>
                <a:ea typeface="Times New Roman"/>
              </a:rPr>
              <a:t>2. Перспективні </a:t>
            </a:r>
            <a:r>
              <a:rPr lang="uk-UA" sz="2500" dirty="0" smtClean="0">
                <a:effectLst/>
                <a:latin typeface="Times New Roman"/>
                <a:ea typeface="Times New Roman"/>
              </a:rPr>
              <a:t>напрями розвитку тваринництва</a:t>
            </a:r>
            <a:endParaRPr lang="ru-RU" sz="25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02943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404664"/>
            <a:ext cx="835292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500" b="1" i="1" dirty="0"/>
              <a:t>Література: </a:t>
            </a:r>
            <a:endParaRPr lang="ru-RU" sz="2500" dirty="0"/>
          </a:p>
          <a:p>
            <a:pPr algn="just"/>
            <a:r>
              <a:rPr lang="uk-UA" sz="2500" dirty="0" smtClean="0"/>
              <a:t>	1</a:t>
            </a:r>
            <a:r>
              <a:rPr lang="uk-UA" sz="2500" dirty="0"/>
              <a:t>. Відомчі норми технологічного проектування. Вівчарські і </a:t>
            </a:r>
            <a:r>
              <a:rPr lang="uk-UA" sz="2500" dirty="0" err="1"/>
              <a:t>козівничі</a:t>
            </a:r>
            <a:r>
              <a:rPr lang="uk-UA" sz="2500" dirty="0"/>
              <a:t> підприємства. ВНТП-АПК-03.05. Київ. Міністерство аграрної політики України. 2005. 87 с.</a:t>
            </a:r>
            <a:endParaRPr lang="ru-RU" sz="2500" dirty="0"/>
          </a:p>
          <a:p>
            <a:pPr algn="just"/>
            <a:r>
              <a:rPr lang="uk-UA" sz="2500" dirty="0" smtClean="0"/>
              <a:t>	2</a:t>
            </a:r>
            <a:r>
              <a:rPr lang="uk-UA" sz="2500" dirty="0"/>
              <a:t>. Відомчі норми технологічного проектування. Підприємства з переробки молока. ВНТП-АПК-24.06. Київ. Міністерство сільського господарства і продовольства України, 2006. 105 с. </a:t>
            </a:r>
            <a:endParaRPr lang="ru-RU" sz="2500" dirty="0"/>
          </a:p>
          <a:p>
            <a:pPr algn="just"/>
            <a:r>
              <a:rPr lang="uk-UA" sz="2500" dirty="0" smtClean="0"/>
              <a:t>	3</a:t>
            </a:r>
            <a:r>
              <a:rPr lang="uk-UA" sz="2500" dirty="0"/>
              <a:t>. Відомчі норми технологічного проектування. Підприємства по забою худоби, птиці, кролів та переробки продуктів </a:t>
            </a:r>
            <a:r>
              <a:rPr lang="uk-UA" sz="2500" dirty="0" err="1"/>
              <a:t>продуктів</a:t>
            </a:r>
            <a:r>
              <a:rPr lang="uk-UA" sz="2500" dirty="0"/>
              <a:t> забою. ВНТП-АПК-23.06. Київ. Міністерство сільського господарства і продовольства України, 2006. 154 с.</a:t>
            </a:r>
            <a:endParaRPr lang="ru-RU" sz="2500" dirty="0"/>
          </a:p>
          <a:p>
            <a:pPr algn="just"/>
            <a:r>
              <a:rPr lang="uk-UA" sz="2500" dirty="0" smtClean="0"/>
              <a:t>	4</a:t>
            </a:r>
            <a:r>
              <a:rPr lang="uk-UA" sz="2500" dirty="0"/>
              <a:t>. Відомчі норми технологічного проектування. Підприємства птахівництва. ВНТП-АПК-04.05. Київ. Міністерство аграрної політики України, 2005. 90 с.</a:t>
            </a:r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val="2393742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10026"/>
            <a:ext cx="8424936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dirty="0" smtClean="0"/>
              <a:t>	5</a:t>
            </a:r>
            <a:r>
              <a:rPr lang="uk-UA" sz="2400" dirty="0"/>
              <a:t>. Відомчі норми технологічного проектування. Свинарські підприємства (комплекси, ферми, малі ферми). ВНТП-АПК-02.05. Київ. Міністерство аграрної політики України, 2005. 98 с.</a:t>
            </a:r>
            <a:endParaRPr lang="ru-RU" sz="2400" dirty="0"/>
          </a:p>
          <a:p>
            <a:pPr algn="just"/>
            <a:r>
              <a:rPr lang="uk-UA" sz="2400" dirty="0" smtClean="0"/>
              <a:t>	6</a:t>
            </a:r>
            <a:r>
              <a:rPr lang="uk-UA" sz="2400" dirty="0"/>
              <a:t>. Відомчі норми технологічного проектування. Скотарські підприємства (комплекси, ферми, малі ферми). ВНТП-АПК-01.05. К.: Міністерство аграрної політики України, 2005. 111 с.</a:t>
            </a:r>
            <a:endParaRPr lang="ru-RU" sz="2400" dirty="0"/>
          </a:p>
          <a:p>
            <a:pPr algn="just"/>
            <a:r>
              <a:rPr lang="uk-UA" sz="2400" dirty="0" smtClean="0"/>
              <a:t>	7</a:t>
            </a:r>
            <a:r>
              <a:rPr lang="uk-UA" sz="2400" dirty="0"/>
              <a:t>. Лихач В.Я., Лихач А.В., </a:t>
            </a:r>
            <a:r>
              <a:rPr lang="uk-UA" sz="2400" dirty="0" err="1"/>
              <a:t>Шебанін</a:t>
            </a:r>
            <a:r>
              <a:rPr lang="uk-UA" sz="2400" dirty="0"/>
              <a:t> В.О. Інноваційні технології виробництва продукції тваринництва. Миколаїв. МНАУ. 2015. 365 с.</a:t>
            </a:r>
            <a:endParaRPr lang="ru-RU" sz="2400" dirty="0"/>
          </a:p>
          <a:p>
            <a:pPr algn="just"/>
            <a:r>
              <a:rPr lang="uk-UA" sz="2400" dirty="0" smtClean="0"/>
              <a:t>	8</a:t>
            </a:r>
            <a:r>
              <a:rPr lang="uk-UA" sz="2400" dirty="0"/>
              <a:t>. Коротков В.А. </a:t>
            </a:r>
            <a:r>
              <a:rPr lang="uk-UA" sz="2400" dirty="0" err="1"/>
              <a:t>Желізняк</a:t>
            </a:r>
            <a:r>
              <a:rPr lang="uk-UA" sz="2400" dirty="0"/>
              <a:t> І.М. Методичний посібник для виконання лабораторних робіт з дисципліни "Моделювання технологічних процесів в тваринництві". Полтава. 2014. 185 с.</a:t>
            </a:r>
            <a:endParaRPr lang="ru-RU" sz="2400" dirty="0"/>
          </a:p>
          <a:p>
            <a:pPr algn="just"/>
            <a:r>
              <a:rPr lang="uk-UA" sz="2400" dirty="0" smtClean="0"/>
              <a:t>	9</a:t>
            </a:r>
            <a:r>
              <a:rPr lang="uk-UA" sz="2400" dirty="0"/>
              <a:t>. </a:t>
            </a:r>
            <a:r>
              <a:rPr lang="uk-UA" sz="2400" dirty="0" err="1"/>
              <a:t>Шалімов</a:t>
            </a:r>
            <a:r>
              <a:rPr lang="uk-UA" sz="2400" dirty="0"/>
              <a:t> М.О. Інноваційні технології виробництва і переробки продукції тваринництва. Одеса. ОДАУ. 2020. 181 с.</a:t>
            </a:r>
            <a:endParaRPr lang="ru-RU" sz="2400" dirty="0"/>
          </a:p>
          <a:p>
            <a:r>
              <a:rPr lang="uk-UA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051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122422"/>
            <a:ext cx="8568952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200" b="1" dirty="0" smtClean="0"/>
              <a:t>         </a:t>
            </a:r>
            <a:r>
              <a:rPr lang="en-US" sz="2200" b="1" dirty="0" smtClean="0"/>
              <a:t>     </a:t>
            </a:r>
            <a:r>
              <a:rPr lang="uk-UA" sz="2200" b="1" dirty="0" smtClean="0"/>
              <a:t> Робоча </a:t>
            </a:r>
            <a:r>
              <a:rPr lang="uk-UA" sz="2200" b="1" dirty="0"/>
              <a:t>або </a:t>
            </a:r>
            <a:r>
              <a:rPr lang="uk-UA" sz="2200" b="1" dirty="0" smtClean="0"/>
              <a:t>технологічна операція</a:t>
            </a:r>
            <a:r>
              <a:rPr lang="uk-UA" sz="2200" dirty="0" smtClean="0"/>
              <a:t> – цілеспрямована </a:t>
            </a:r>
            <a:r>
              <a:rPr lang="uk-UA" sz="2200" dirty="0"/>
              <a:t>зміна фізичних, хімічних або фізіологічних властивостей предмета. </a:t>
            </a:r>
            <a:endParaRPr lang="uk-UA" sz="2200" dirty="0" smtClean="0"/>
          </a:p>
          <a:p>
            <a:pPr algn="just"/>
            <a:r>
              <a:rPr lang="uk-UA" sz="2200" dirty="0" smtClean="0"/>
              <a:t>Доїння </a:t>
            </a:r>
            <a:r>
              <a:rPr lang="uk-UA" sz="2200" dirty="0"/>
              <a:t>або годівля тварин, транспортування, аналіз молока, збереження готового продукту або сировини, планування, калькуляція, надання інформації про хід процесу або одержання такого роду інформації.</a:t>
            </a:r>
            <a:endParaRPr lang="ru-RU" sz="2200" dirty="0"/>
          </a:p>
          <a:p>
            <a:pPr algn="just"/>
            <a:r>
              <a:rPr lang="en-US" sz="2200" b="1" dirty="0" smtClean="0"/>
              <a:t>     </a:t>
            </a:r>
            <a:r>
              <a:rPr lang="uk-UA" sz="2200" b="1" dirty="0" smtClean="0"/>
              <a:t>Моделювання </a:t>
            </a:r>
            <a:r>
              <a:rPr lang="uk-UA" sz="2200" b="1" dirty="0" smtClean="0"/>
              <a:t>– </a:t>
            </a:r>
            <a:r>
              <a:rPr lang="uk-UA" sz="2200" dirty="0" smtClean="0"/>
              <a:t>це </a:t>
            </a:r>
            <a:r>
              <a:rPr lang="uk-UA" sz="2200" dirty="0"/>
              <a:t>дослідження певних властивостей предметів не безпосередньо, а опосередковано - через вивчення більш доступних для дослідження предметів - моделей, у певному  відношенні подібних з даними предметами. </a:t>
            </a:r>
            <a:endParaRPr lang="ru-RU" sz="2200" dirty="0"/>
          </a:p>
          <a:p>
            <a:pPr algn="just"/>
            <a:r>
              <a:rPr lang="en-US" sz="2200" dirty="0" smtClean="0"/>
              <a:t>     </a:t>
            </a:r>
            <a:r>
              <a:rPr lang="uk-UA" sz="2200" dirty="0" smtClean="0"/>
              <a:t>Модель </a:t>
            </a:r>
            <a:r>
              <a:rPr lang="uk-UA" sz="2200" dirty="0"/>
              <a:t>це відображення певних характеристик об’єкта з метою його дослідження. Вона може відображати не всі, а лише окремі для певного дослідження характеристики об’єкта. </a:t>
            </a:r>
            <a:r>
              <a:rPr lang="en-US" sz="2200" dirty="0" smtClean="0"/>
              <a:t>                   </a:t>
            </a:r>
          </a:p>
          <a:p>
            <a:pPr algn="just"/>
            <a:r>
              <a:rPr lang="en-US" sz="2200" b="1" dirty="0" smtClean="0"/>
              <a:t>      </a:t>
            </a:r>
            <a:r>
              <a:rPr lang="uk-UA" sz="2200" b="1" dirty="0" smtClean="0"/>
              <a:t>Предметом </a:t>
            </a:r>
            <a:r>
              <a:rPr lang="uk-UA" sz="2200" b="1" dirty="0"/>
              <a:t>моделювання</a:t>
            </a:r>
            <a:r>
              <a:rPr lang="uk-UA" sz="2200" dirty="0"/>
              <a:t> технологічних процесів </a:t>
            </a:r>
            <a:r>
              <a:rPr lang="en-US" sz="2200" dirty="0" smtClean="0"/>
              <a:t>  </a:t>
            </a:r>
            <a:r>
              <a:rPr lang="uk-UA" sz="2200" dirty="0" smtClean="0"/>
              <a:t>тваринництва </a:t>
            </a:r>
            <a:r>
              <a:rPr lang="uk-UA" sz="2200" dirty="0"/>
              <a:t>є пошук оптимальних варіантів виробництва продуктів </a:t>
            </a:r>
            <a:r>
              <a:rPr lang="uk-UA" sz="2200" dirty="0" smtClean="0"/>
              <a:t>тваринництва</a:t>
            </a:r>
            <a:r>
              <a:rPr lang="uk-UA" sz="2200" dirty="0"/>
              <a:t>.</a:t>
            </a:r>
            <a:endParaRPr lang="ru-RU" sz="2200" dirty="0"/>
          </a:p>
          <a:p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06759"/>
            <a:ext cx="84969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AutoNum type="arabicPeriod"/>
            </a:pPr>
            <a:r>
              <a:rPr lang="uk-UA" sz="3000" b="1" i="1" dirty="0" smtClean="0"/>
              <a:t>Предмет</a:t>
            </a:r>
            <a:r>
              <a:rPr lang="uk-UA" sz="3000" b="1" i="1" dirty="0"/>
              <a:t>, метод та задачі курсу, </a:t>
            </a:r>
            <a:endParaRPr lang="uk-UA" sz="3000" b="1" i="1" dirty="0" smtClean="0"/>
          </a:p>
          <a:p>
            <a:pPr algn="ctr"/>
            <a:r>
              <a:rPr lang="uk-UA" sz="3000" b="1" i="1" dirty="0" smtClean="0"/>
              <a:t>зв'язок </a:t>
            </a:r>
            <a:r>
              <a:rPr lang="uk-UA" sz="3000" b="1" i="1" dirty="0"/>
              <a:t>з іншими дисциплінами.</a:t>
            </a:r>
            <a:endParaRPr lang="en-US" sz="3000" b="1" i="1" dirty="0"/>
          </a:p>
        </p:txBody>
      </p:sp>
    </p:spTree>
    <p:extLst>
      <p:ext uri="{BB962C8B-B14F-4D97-AF65-F5344CB8AC3E}">
        <p14:creationId xmlns:p14="http://schemas.microsoft.com/office/powerpoint/2010/main" val="1229294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8280920" cy="6140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dirty="0" smtClean="0"/>
              <a:t>      </a:t>
            </a:r>
            <a:r>
              <a:rPr lang="uk-UA" sz="2500" b="1" dirty="0" smtClean="0"/>
              <a:t>Головне </a:t>
            </a:r>
            <a:r>
              <a:rPr lang="uk-UA" sz="2500" b="1" dirty="0"/>
              <a:t>завдання предмета</a:t>
            </a:r>
            <a:r>
              <a:rPr lang="uk-UA" sz="2500" dirty="0"/>
              <a:t> </a:t>
            </a:r>
            <a:endParaRPr lang="uk-UA" sz="2500" dirty="0" smtClean="0"/>
          </a:p>
          <a:p>
            <a:r>
              <a:rPr lang="uk-UA" sz="2500" dirty="0"/>
              <a:t>	</a:t>
            </a:r>
            <a:r>
              <a:rPr lang="uk-UA" sz="2500" dirty="0" smtClean="0"/>
              <a:t> 	забезпечення </a:t>
            </a:r>
            <a:r>
              <a:rPr lang="uk-UA" sz="2500" dirty="0"/>
              <a:t>знань з </a:t>
            </a:r>
            <a:r>
              <a:rPr lang="uk-UA" sz="2500" dirty="0" smtClean="0"/>
              <a:t>методології </a:t>
            </a:r>
            <a:r>
              <a:rPr lang="uk-UA" sz="2500" dirty="0"/>
              <a:t>мо­делювання технологічних процесів у тваринництві, </a:t>
            </a:r>
            <a:endParaRPr lang="uk-UA" sz="2500" dirty="0" smtClean="0"/>
          </a:p>
          <a:p>
            <a:r>
              <a:rPr lang="uk-UA" sz="2500" dirty="0"/>
              <a:t>	</a:t>
            </a:r>
            <a:r>
              <a:rPr lang="uk-UA" sz="2500" dirty="0" smtClean="0"/>
              <a:t>	</a:t>
            </a:r>
            <a:r>
              <a:rPr lang="uk-UA" sz="2500" dirty="0" smtClean="0"/>
              <a:t>уміння </a:t>
            </a:r>
            <a:r>
              <a:rPr lang="uk-UA" sz="2500" dirty="0"/>
              <a:t>застосовувати існуючі методи при розробці матеріальних або </a:t>
            </a:r>
            <a:r>
              <a:rPr lang="uk-UA" sz="2500" dirty="0"/>
              <a:t>р</a:t>
            </a:r>
            <a:r>
              <a:rPr lang="uk-UA" sz="2500" dirty="0" smtClean="0"/>
              <a:t>еальних </a:t>
            </a:r>
            <a:r>
              <a:rPr lang="uk-UA" sz="2500" dirty="0"/>
              <a:t>моделей та їх прив'язку, і практичне використання залежно від поставленої мети при виробництві і переробці продукції тваринництва.</a:t>
            </a:r>
            <a:endParaRPr lang="ru-RU" sz="2500" dirty="0"/>
          </a:p>
          <a:p>
            <a:pPr algn="ctr"/>
            <a:r>
              <a:rPr lang="en-US" sz="2500" b="1" dirty="0" smtClean="0"/>
              <a:t>      </a:t>
            </a:r>
            <a:r>
              <a:rPr lang="uk-UA" sz="2500" b="1" dirty="0" smtClean="0"/>
              <a:t>Основними </a:t>
            </a:r>
            <a:r>
              <a:rPr lang="uk-UA" sz="2500" b="1" dirty="0"/>
              <a:t>методами</a:t>
            </a:r>
            <a:r>
              <a:rPr lang="uk-UA" sz="2500" dirty="0"/>
              <a:t> освоєння предмета </a:t>
            </a:r>
            <a:r>
              <a:rPr lang="uk-UA" sz="2500" dirty="0" smtClean="0"/>
              <a:t>є: </a:t>
            </a:r>
          </a:p>
          <a:p>
            <a:pPr algn="ctr"/>
            <a:endParaRPr lang="uk-UA" sz="2500" dirty="0" smtClean="0"/>
          </a:p>
          <a:p>
            <a:r>
              <a:rPr lang="uk-UA" sz="2500" dirty="0"/>
              <a:t> </a:t>
            </a:r>
            <a:r>
              <a:rPr lang="uk-UA" sz="2500" dirty="0" smtClean="0"/>
              <a:t>          </a:t>
            </a:r>
            <a:r>
              <a:rPr lang="uk-UA" sz="2500" dirty="0" smtClean="0"/>
              <a:t>математичне</a:t>
            </a:r>
            <a:r>
              <a:rPr lang="uk-UA" sz="2500" dirty="0"/>
              <a:t>, </a:t>
            </a:r>
            <a:r>
              <a:rPr lang="uk-UA" sz="2500" dirty="0" smtClean="0"/>
              <a:t>				    ескізне</a:t>
            </a:r>
            <a:r>
              <a:rPr lang="uk-UA" sz="2500" dirty="0"/>
              <a:t>, </a:t>
            </a:r>
            <a:r>
              <a:rPr lang="uk-UA" sz="2500" dirty="0" smtClean="0"/>
              <a:t>		</a:t>
            </a:r>
            <a:r>
              <a:rPr lang="uk-UA" sz="2500" dirty="0"/>
              <a:t>	</a:t>
            </a:r>
            <a:r>
              <a:rPr lang="uk-UA" sz="2500" dirty="0" smtClean="0"/>
              <a:t>робоче, 		    поопераційне </a:t>
            </a:r>
          </a:p>
          <a:p>
            <a:endParaRPr lang="uk-UA" sz="2500" dirty="0"/>
          </a:p>
          <a:p>
            <a:r>
              <a:rPr lang="uk-UA" sz="2500" dirty="0" smtClean="0"/>
              <a:t>моделювання </a:t>
            </a:r>
            <a:r>
              <a:rPr lang="uk-UA" sz="2500" dirty="0"/>
              <a:t>технологічних процесів у твари­нництві, будівництві та експлу­атації тваринницьких об'єктів</a:t>
            </a:r>
            <a:r>
              <a:rPr lang="uk-UA" sz="2500" dirty="0" smtClean="0"/>
              <a:t>.</a:t>
            </a:r>
            <a:r>
              <a:rPr lang="uk-UA" b="1" dirty="0"/>
              <a:t> </a:t>
            </a:r>
            <a:r>
              <a:rPr lang="en-US" b="1" dirty="0" smtClean="0"/>
              <a:t>                                                                              </a:t>
            </a:r>
          </a:p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627784" y="3933056"/>
            <a:ext cx="1368152" cy="36004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076056" y="3933056"/>
            <a:ext cx="1512168" cy="36004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3563888" y="3933056"/>
            <a:ext cx="936104" cy="79208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788024" y="3933056"/>
            <a:ext cx="936104" cy="72008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1259632" y="1052736"/>
            <a:ext cx="936104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1259632" y="1772816"/>
            <a:ext cx="936104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6607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280920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 </a:t>
            </a:r>
            <a:r>
              <a:rPr lang="uk-UA" sz="3000" b="1" i="1" dirty="0"/>
              <a:t>2. Перспективні напрями розвитку тваринництва.                           </a:t>
            </a:r>
            <a:endParaRPr lang="ru-RU" sz="3000" b="1" i="1" dirty="0"/>
          </a:p>
          <a:p>
            <a:endParaRPr lang="uk-UA" sz="2500" dirty="0" smtClean="0"/>
          </a:p>
          <a:p>
            <a:r>
              <a:rPr lang="uk-UA" sz="2500" dirty="0" smtClean="0"/>
              <a:t>	</a:t>
            </a:r>
            <a:r>
              <a:rPr lang="uk-UA" sz="2500" u="sng" dirty="0" smtClean="0"/>
              <a:t>Досягти </a:t>
            </a:r>
            <a:r>
              <a:rPr lang="uk-UA" sz="2500" u="sng" dirty="0"/>
              <a:t>запланованого росту продуктивності </a:t>
            </a:r>
            <a:r>
              <a:rPr lang="uk-UA" sz="2500" u="sng" dirty="0" smtClean="0"/>
              <a:t>на прикладі молочного скотарства </a:t>
            </a:r>
            <a:r>
              <a:rPr lang="uk-UA" sz="2500" u="sng" dirty="0"/>
              <a:t>можна</a:t>
            </a:r>
            <a:r>
              <a:rPr lang="uk-UA" sz="2500" u="sng" dirty="0" smtClean="0"/>
              <a:t>:</a:t>
            </a:r>
          </a:p>
          <a:p>
            <a:r>
              <a:rPr lang="uk-UA" sz="2500" dirty="0" smtClean="0"/>
              <a:t> </a:t>
            </a:r>
            <a:endParaRPr lang="ru-RU" sz="2500" dirty="0"/>
          </a:p>
          <a:p>
            <a:pPr algn="just"/>
            <a:r>
              <a:rPr lang="uk-UA" sz="2500" dirty="0" smtClean="0"/>
              <a:t>	1</a:t>
            </a:r>
            <a:r>
              <a:rPr lang="uk-UA" sz="2500" dirty="0"/>
              <a:t>. Збалансованою повноцінною годівлею молочної худоби. Доведення загального рівня годівлі корів до 50–55 </a:t>
            </a:r>
            <a:r>
              <a:rPr lang="uk-UA" sz="2500" dirty="0" err="1"/>
              <a:t>цнт</a:t>
            </a:r>
            <a:r>
              <a:rPr lang="uk-UA" sz="2500" dirty="0"/>
              <a:t> кормових одиниць на рік  (перетравного </a:t>
            </a:r>
            <a:r>
              <a:rPr lang="uk-UA" sz="2500" dirty="0" err="1"/>
              <a:t>протиїну</a:t>
            </a:r>
            <a:r>
              <a:rPr lang="uk-UA" sz="2500" dirty="0"/>
              <a:t> 110 г на 1 корм. од.) при такій оптимальній структурі кормів (у відсотках</a:t>
            </a:r>
            <a:r>
              <a:rPr lang="uk-UA" sz="2500" dirty="0" smtClean="0"/>
              <a:t>).</a:t>
            </a:r>
          </a:p>
          <a:p>
            <a:pPr algn="just"/>
            <a:r>
              <a:rPr lang="uk-UA" sz="2500" dirty="0" smtClean="0"/>
              <a:t>	</a:t>
            </a:r>
          </a:p>
          <a:p>
            <a:pPr algn="just"/>
            <a:r>
              <a:rPr lang="uk-UA" sz="2500" dirty="0"/>
              <a:t>	</a:t>
            </a:r>
            <a:r>
              <a:rPr lang="uk-UA" sz="2500" dirty="0" smtClean="0"/>
              <a:t>2. Забезпечення </a:t>
            </a:r>
            <a:r>
              <a:rPr lang="uk-UA" sz="2500" dirty="0"/>
              <a:t>значного покращення рівня ведення селекційно-племінної роботи, як в </a:t>
            </a:r>
            <a:r>
              <a:rPr lang="uk-UA" sz="2500" dirty="0" err="1"/>
              <a:t>племгосподарствах</a:t>
            </a:r>
            <a:r>
              <a:rPr lang="uk-UA" sz="2500" dirty="0"/>
              <a:t>, так і на товарних фермах.</a:t>
            </a:r>
            <a:endParaRPr lang="en-US" sz="2500" dirty="0"/>
          </a:p>
          <a:p>
            <a:r>
              <a:rPr lang="uk-UA" sz="2500" dirty="0"/>
              <a:t> </a:t>
            </a:r>
            <a:endParaRPr lang="uk-UA" sz="2500" dirty="0"/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67544" y="2996952"/>
            <a:ext cx="936104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>
            <a:off x="467544" y="5301208"/>
            <a:ext cx="936104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6202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640960" cy="6632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500" dirty="0"/>
              <a:t> </a:t>
            </a:r>
            <a:r>
              <a:rPr lang="uk-UA" sz="2500" dirty="0" smtClean="0"/>
              <a:t>		</a:t>
            </a:r>
            <a:r>
              <a:rPr lang="en-US" sz="2500" dirty="0" smtClean="0"/>
              <a:t>3</a:t>
            </a:r>
            <a:r>
              <a:rPr lang="uk-UA" sz="2500" dirty="0"/>
              <a:t>. </a:t>
            </a:r>
            <a:r>
              <a:rPr lang="uk-UA" sz="2500" dirty="0"/>
              <a:t>Якісне поліпшення симентальської, української червоно</a:t>
            </a:r>
            <a:r>
              <a:rPr lang="uk-UA" sz="2500" dirty="0"/>
              <a:t> та чорно-рябої худоби за рахунок чистопородного розведення з застосуванням широкомасштабної </a:t>
            </a:r>
            <a:r>
              <a:rPr lang="uk-UA" sz="2500" dirty="0"/>
              <a:t>селекції</a:t>
            </a:r>
            <a:r>
              <a:rPr lang="en-US" sz="2500" dirty="0" smtClean="0"/>
              <a:t>.</a:t>
            </a:r>
            <a:endParaRPr lang="uk-UA" sz="2500" dirty="0" smtClean="0"/>
          </a:p>
          <a:p>
            <a:pPr algn="just"/>
            <a:endParaRPr lang="en-US" sz="2500" dirty="0"/>
          </a:p>
          <a:p>
            <a:pPr algn="just"/>
            <a:r>
              <a:rPr lang="uk-UA" sz="2500" dirty="0" smtClean="0"/>
              <a:t>		4</a:t>
            </a:r>
            <a:r>
              <a:rPr lang="uk-UA" sz="2500" dirty="0"/>
              <a:t>. Інтенсивним вирощуванням ремонтних телиць, яке забезпечить одержання живої маси при першому осіменінні не нижче 150 кг при висоті в холці не нижче 125 см. </a:t>
            </a:r>
            <a:endParaRPr lang="uk-UA" sz="2500" dirty="0" smtClean="0"/>
          </a:p>
          <a:p>
            <a:pPr algn="just"/>
            <a:endParaRPr lang="en-US" sz="2500" dirty="0"/>
          </a:p>
          <a:p>
            <a:pPr algn="just"/>
            <a:r>
              <a:rPr lang="uk-UA" sz="2500" dirty="0" smtClean="0"/>
              <a:t>	5</a:t>
            </a:r>
            <a:r>
              <a:rPr lang="uk-UA" sz="2500" dirty="0"/>
              <a:t>. Нормована годівля корів в залежності від </a:t>
            </a:r>
            <a:r>
              <a:rPr lang="uk-UA" sz="2500" dirty="0"/>
              <a:t>удою</a:t>
            </a:r>
            <a:r>
              <a:rPr lang="en-US" sz="2500" dirty="0" smtClean="0"/>
              <a:t>.</a:t>
            </a:r>
            <a:endParaRPr lang="uk-UA" sz="2500" dirty="0" smtClean="0"/>
          </a:p>
          <a:p>
            <a:pPr algn="just"/>
            <a:endParaRPr lang="en-US" sz="2500" dirty="0"/>
          </a:p>
          <a:p>
            <a:pPr algn="just"/>
            <a:r>
              <a:rPr lang="uk-UA" sz="2500" dirty="0" smtClean="0"/>
              <a:t>		6</a:t>
            </a:r>
            <a:r>
              <a:rPr lang="uk-UA" sz="2500" dirty="0"/>
              <a:t>. Широким впровадженням прогресивних методів штучного осіменіння корів і телиць та трансплантацією ембріонів</a:t>
            </a:r>
            <a:r>
              <a:rPr lang="uk-UA" sz="2500" dirty="0" smtClean="0"/>
              <a:t>.</a:t>
            </a:r>
          </a:p>
          <a:p>
            <a:pPr algn="just"/>
            <a:endParaRPr lang="ru-RU" sz="2500" dirty="0"/>
          </a:p>
          <a:p>
            <a:pPr algn="just"/>
            <a:r>
              <a:rPr lang="uk-UA" sz="2500" dirty="0" smtClean="0"/>
              <a:t>	</a:t>
            </a:r>
            <a:endParaRPr lang="ru-RU" dirty="0"/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924744" y="620688"/>
            <a:ext cx="936104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>
            <a:off x="1187624" y="5157192"/>
            <a:ext cx="936104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924744" y="2492896"/>
            <a:ext cx="936104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251520" y="4437112"/>
            <a:ext cx="936104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9578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836712"/>
            <a:ext cx="8496944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500" dirty="0" smtClean="0"/>
              <a:t>		7</a:t>
            </a:r>
            <a:r>
              <a:rPr lang="uk-UA" sz="2500" dirty="0"/>
              <a:t>. </a:t>
            </a:r>
            <a:r>
              <a:rPr lang="uk-UA" sz="2500" dirty="0"/>
              <a:t>Впровадженням прогресивних технологій виробництва молока. </a:t>
            </a:r>
            <a:endParaRPr lang="en-US" sz="2500" dirty="0"/>
          </a:p>
          <a:p>
            <a:pPr algn="just"/>
            <a:r>
              <a:rPr lang="uk-UA" sz="2500" dirty="0"/>
              <a:t>	</a:t>
            </a:r>
            <a:endParaRPr lang="uk-UA" sz="2500" dirty="0" smtClean="0"/>
          </a:p>
          <a:p>
            <a:pPr algn="just"/>
            <a:r>
              <a:rPr lang="uk-UA" sz="2500" dirty="0"/>
              <a:t>	</a:t>
            </a:r>
            <a:r>
              <a:rPr lang="uk-UA" sz="2500" dirty="0" smtClean="0"/>
              <a:t>8</a:t>
            </a:r>
            <a:r>
              <a:rPr lang="uk-UA" sz="2500" dirty="0"/>
              <a:t>. </a:t>
            </a:r>
            <a:r>
              <a:rPr lang="uk-UA" sz="2500" dirty="0"/>
              <a:t>Ефективною профілактикою захворювань тварин.</a:t>
            </a:r>
            <a:endParaRPr lang="ru-RU" sz="2500" dirty="0"/>
          </a:p>
          <a:p>
            <a:pPr algn="just"/>
            <a:r>
              <a:rPr lang="uk-UA" sz="2500" dirty="0"/>
              <a:t>	</a:t>
            </a:r>
            <a:endParaRPr lang="uk-UA" sz="2500" dirty="0" smtClean="0"/>
          </a:p>
          <a:p>
            <a:pPr algn="just"/>
            <a:r>
              <a:rPr lang="uk-UA" sz="2500" dirty="0"/>
              <a:t>	</a:t>
            </a:r>
            <a:r>
              <a:rPr lang="uk-UA" sz="2500" dirty="0" smtClean="0"/>
              <a:t>	9</a:t>
            </a:r>
            <a:r>
              <a:rPr lang="uk-UA" sz="2500" dirty="0"/>
              <a:t>. Удосконалення системи роботи та навчання з кадрами тваринництва. </a:t>
            </a:r>
            <a:endParaRPr lang="uk-UA" sz="2500" dirty="0" smtClean="0"/>
          </a:p>
          <a:p>
            <a:pPr algn="just"/>
            <a:endParaRPr lang="uk-UA" sz="2500" dirty="0"/>
          </a:p>
          <a:p>
            <a:pPr algn="just"/>
            <a:endParaRPr lang="uk-UA" sz="2500" dirty="0" smtClean="0"/>
          </a:p>
          <a:p>
            <a:pPr algn="just"/>
            <a:endParaRPr lang="uk-UA" sz="2500" dirty="0"/>
          </a:p>
          <a:p>
            <a:pPr algn="just"/>
            <a:endParaRPr lang="uk-UA" sz="2500" dirty="0" smtClean="0"/>
          </a:p>
          <a:p>
            <a:pPr algn="ctr"/>
            <a:r>
              <a:rPr lang="uk-UA" sz="4500" b="1" i="1" dirty="0" smtClean="0">
                <a:solidFill>
                  <a:schemeClr val="bg2">
                    <a:lumMod val="75000"/>
                  </a:schemeClr>
                </a:solidFill>
              </a:rPr>
              <a:t>Дякую за увагу!</a:t>
            </a:r>
            <a:r>
              <a:rPr lang="uk-UA" sz="4500" b="1" i="1" dirty="0" smtClean="0"/>
              <a:t>   </a:t>
            </a:r>
            <a:endParaRPr lang="ru-RU" sz="4500" b="1" i="1" dirty="0"/>
          </a:p>
          <a:p>
            <a:endParaRPr lang="ru-RU" dirty="0"/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1115616" y="1124744"/>
            <a:ext cx="936104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>
            <a:off x="1115616" y="2564904"/>
            <a:ext cx="936104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323528" y="1844824"/>
            <a:ext cx="936104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96065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130</TotalTime>
  <Words>186</Words>
  <Application>Microsoft Office PowerPoint</Application>
  <PresentationFormat>Экран (4:3)</PresentationFormat>
  <Paragraphs>59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Candara</vt:lpstr>
      <vt:lpstr>Symbol</vt:lpstr>
      <vt:lpstr>Times New Roman</vt:lpstr>
      <vt:lpstr>Волна</vt:lpstr>
      <vt:lpstr>Тема 1: Вступ. Теоретичне обґрунтування та методичні підходи до моделювання технологічних процесів та переробки продукції тваринництва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Chernyatyn220221</dc:creator>
  <cp:lastModifiedBy>MAPIHA</cp:lastModifiedBy>
  <cp:revision>10</cp:revision>
  <dcterms:created xsi:type="dcterms:W3CDTF">2021-06-01T09:33:55Z</dcterms:created>
  <dcterms:modified xsi:type="dcterms:W3CDTF">2021-06-02T21:25:01Z</dcterms:modified>
</cp:coreProperties>
</file>