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9" r:id="rId1"/>
  </p:sldMasterIdLst>
  <p:sldIdLst>
    <p:sldId id="256" r:id="rId2"/>
    <p:sldId id="257" r:id="rId3"/>
    <p:sldId id="258" r:id="rId4"/>
    <p:sldId id="260" r:id="rId5"/>
    <p:sldId id="263" r:id="rId6"/>
    <p:sldId id="265" r:id="rId7"/>
    <p:sldId id="267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15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2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6890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14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34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51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05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23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8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18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97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11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48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1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5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0979" y="2003368"/>
            <a:ext cx="8361229" cy="3566159"/>
          </a:xfrm>
        </p:spPr>
        <p:txBody>
          <a:bodyPr>
            <a:normAutofit fontScale="90000"/>
          </a:bodyPr>
          <a:lstStyle/>
          <a:p>
            <a:pPr algn="r"/>
            <a:r>
              <a:rPr lang="uk-UA" sz="3600" b="1" dirty="0"/>
              <a:t>Тема 5.</a:t>
            </a:r>
            <a:r>
              <a:rPr lang="uk-UA" b="1" dirty="0"/>
              <a:t> </a:t>
            </a: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</a:t>
            </a:r>
            <a:b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розведення тварин</a:t>
            </a:r>
            <a:b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перспективних технологій</a:t>
            </a:r>
            <a:r>
              <a:rPr lang="uk-UA" sz="5400" b="1" dirty="0" smtClean="0"/>
              <a:t/>
            </a:r>
            <a:br>
              <a:rPr lang="uk-UA" sz="5400" b="1" dirty="0" smtClean="0"/>
            </a:br>
            <a:r>
              <a:rPr lang="uk-UA" sz="2800" b="1" dirty="0" smtClean="0"/>
              <a:t>(частина </a:t>
            </a:r>
            <a:r>
              <a:rPr lang="uk-UA" sz="2800" b="1" dirty="0"/>
              <a:t>1)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6196" y="926661"/>
            <a:ext cx="4540568" cy="586255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Лекція 10</a:t>
            </a:r>
            <a:endParaRPr lang="ru-RU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854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/>
          <p:cNvSpPr>
            <a:spLocks noGrp="1"/>
          </p:cNvSpPr>
          <p:nvPr>
            <p:ph type="body" idx="1"/>
          </p:nvPr>
        </p:nvSpPr>
        <p:spPr>
          <a:xfrm>
            <a:off x="1703389" y="188913"/>
            <a:ext cx="8713787" cy="633571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cs typeface="Times New Roman" pitchFamily="18" charset="0"/>
              </a:rPr>
              <a:t>♦</a:t>
            </a:r>
            <a:r>
              <a:rPr lang="uk-UA" sz="3000" dirty="0">
                <a:cs typeface="Times New Roman" pitchFamily="18" charset="0"/>
              </a:rPr>
              <a:t> П</a:t>
            </a:r>
            <a:r>
              <a:rPr lang="uk-UA" sz="3000" dirty="0"/>
              <a:t>ри виведенні спеціалізованих ліній можуть застосовувати </a:t>
            </a:r>
            <a:r>
              <a:rPr lang="uk-UA" sz="3000" b="1" dirty="0">
                <a:solidFill>
                  <a:srgbClr val="003300"/>
                </a:solidFill>
              </a:rPr>
              <a:t>інбридинг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000" b="1" i="1" dirty="0">
                <a:solidFill>
                  <a:srgbClr val="003300"/>
                </a:solidFill>
              </a:rPr>
              <a:t>ипадки прояву інбредної депресії:</a:t>
            </a:r>
            <a:r>
              <a:rPr lang="uk-UA" sz="3000" dirty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  зниження продуктивності;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  прояв аномалій;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  поява потвор</a:t>
            </a:r>
            <a:r>
              <a:rPr lang="ru-RU" sz="3000" dirty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dirty="0"/>
              <a:t>Інбредна депресія найбільше проявляється на тих ознаках, за якими при схрещуванні найбільше проявляється ефект гетерозису.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dirty="0"/>
              <a:t>Використання інбредних </a:t>
            </a:r>
            <a:r>
              <a:rPr lang="uk-UA" sz="3000" dirty="0" err="1"/>
              <a:t>хряків</a:t>
            </a:r>
            <a:r>
              <a:rPr lang="uk-UA" sz="3000" dirty="0"/>
              <a:t> деяких спеціально виведених ліній на аутбредних свинках обумовлює збільшення багатоплідності свиноматок і масу поросят при відлученні у порівнянні з використанням аутбредних кнурів.</a:t>
            </a:r>
            <a:r>
              <a:rPr lang="ru-RU" sz="2000" dirty="0"/>
              <a:t> </a:t>
            </a:r>
          </a:p>
        </p:txBody>
      </p:sp>
      <p:sp>
        <p:nvSpPr>
          <p:cNvPr id="46082" name="Line 6"/>
          <p:cNvSpPr>
            <a:spLocks noChangeShapeType="1"/>
          </p:cNvSpPr>
          <p:nvPr/>
        </p:nvSpPr>
        <p:spPr bwMode="auto">
          <a:xfrm>
            <a:off x="2566988" y="1552168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6083" name="Line 6"/>
          <p:cNvSpPr>
            <a:spLocks noChangeShapeType="1"/>
          </p:cNvSpPr>
          <p:nvPr/>
        </p:nvSpPr>
        <p:spPr bwMode="auto">
          <a:xfrm>
            <a:off x="2591073" y="2011680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6084" name="Line 6"/>
          <p:cNvSpPr>
            <a:spLocks noChangeShapeType="1"/>
          </p:cNvSpPr>
          <p:nvPr/>
        </p:nvSpPr>
        <p:spPr bwMode="auto">
          <a:xfrm>
            <a:off x="2591073" y="2452189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4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/>
          </p:cNvSpPr>
          <p:nvPr>
            <p:ph type="body" idx="1"/>
          </p:nvPr>
        </p:nvSpPr>
        <p:spPr>
          <a:xfrm>
            <a:off x="1079863" y="260350"/>
            <a:ext cx="9408750" cy="64087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3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400" b="1" i="1" dirty="0">
                <a:solidFill>
                  <a:srgbClr val="003300"/>
                </a:solidFill>
              </a:rPr>
              <a:t>Інбридинг негативно впливає на:</a:t>
            </a:r>
          </a:p>
          <a:p>
            <a:pPr>
              <a:buFont typeface="Arial" charset="0"/>
              <a:buNone/>
            </a:pPr>
            <a:r>
              <a:rPr lang="uk-UA" sz="3400" dirty="0"/>
              <a:t>                 продуктивні якості свиней: </a:t>
            </a:r>
          </a:p>
          <a:p>
            <a:pPr>
              <a:buFont typeface="Arial" charset="0"/>
              <a:buNone/>
            </a:pPr>
            <a:r>
              <a:rPr lang="uk-UA" sz="3400" b="1" dirty="0">
                <a:solidFill>
                  <a:srgbClr val="003300"/>
                </a:solidFill>
              </a:rPr>
              <a:t>Одержані інбредні свинки</a:t>
            </a:r>
            <a:r>
              <a:rPr lang="uk-UA" sz="3400" dirty="0"/>
              <a:t> пізніше досягають статевої зрілості, мають меншу </a:t>
            </a:r>
            <a:r>
              <a:rPr lang="uk-UA" sz="3400" dirty="0" err="1"/>
              <a:t>багатоплід-ність</a:t>
            </a:r>
            <a:r>
              <a:rPr lang="uk-UA" sz="3400" dirty="0"/>
              <a:t>, молочність і є гіршими матерями;</a:t>
            </a:r>
          </a:p>
          <a:p>
            <a:pPr>
              <a:buFont typeface="Arial" charset="0"/>
              <a:buNone/>
            </a:pPr>
            <a:r>
              <a:rPr lang="uk-UA" sz="3400" b="1" dirty="0">
                <a:solidFill>
                  <a:srgbClr val="003300"/>
                </a:solidFill>
              </a:rPr>
              <a:t>Одержані</a:t>
            </a:r>
            <a:r>
              <a:rPr lang="uk-UA" sz="3400" dirty="0">
                <a:solidFill>
                  <a:srgbClr val="003300"/>
                </a:solidFill>
              </a:rPr>
              <a:t>  </a:t>
            </a:r>
            <a:r>
              <a:rPr lang="uk-UA" sz="3400" b="1" dirty="0">
                <a:solidFill>
                  <a:srgbClr val="003300"/>
                </a:solidFill>
              </a:rPr>
              <a:t>інбредні кнури</a:t>
            </a:r>
            <a:r>
              <a:rPr lang="uk-UA" sz="3400" dirty="0"/>
              <a:t> пізніше досягають статевої зрілості й рідко бувають добрими плідниками, нижче збереженість поросят і зниження їх життєздатності.</a:t>
            </a:r>
            <a:endParaRPr lang="ru-RU" sz="3400" dirty="0"/>
          </a:p>
        </p:txBody>
      </p:sp>
      <p:sp>
        <p:nvSpPr>
          <p:cNvPr id="47106" name="Line 6"/>
          <p:cNvSpPr>
            <a:spLocks noChangeShapeType="1"/>
          </p:cNvSpPr>
          <p:nvPr/>
        </p:nvSpPr>
        <p:spPr bwMode="auto">
          <a:xfrm>
            <a:off x="2239693" y="1257935"/>
            <a:ext cx="1081087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5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9566" y="905692"/>
            <a:ext cx="9735787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uk-UA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</a:p>
          <a:p>
            <a:pPr indent="540385" algn="ctr">
              <a:lnSpc>
                <a:spcPct val="150000"/>
              </a:lnSpc>
              <a:spcAft>
                <a:spcPts val="0"/>
              </a:spcAft>
            </a:pP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Чистопородне розведення тварин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Схрещування с.-г. тварин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sz="2500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Ефект селекції, гетерозису </a:t>
            </a:r>
            <a:r>
              <a:rPr lang="uk-UA" sz="2500" spc="-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інбредна депресія у свинарстві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2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922" y="629832"/>
            <a:ext cx="918002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Калетнік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Лихач В.Я., Лихач А.В.,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Palamarchyk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D. M.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methodology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estimate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extent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innovation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process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Formyvannya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runkovuh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vidnosun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v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Ykraini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vol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. 10 (125).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pp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. 101-105.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44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1375295"/>
            <a:ext cx="11305308" cy="5726545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err="1" smtClean="0">
                <a:solidFill>
                  <a:srgbClr val="339933"/>
                </a:solidFill>
              </a:rPr>
              <a:t>Методи</a:t>
            </a:r>
            <a:r>
              <a:rPr lang="ru-RU" b="1" i="1" dirty="0" smtClean="0">
                <a:solidFill>
                  <a:srgbClr val="339933"/>
                </a:solidFill>
              </a:rPr>
              <a:t> </a:t>
            </a:r>
            <a:r>
              <a:rPr lang="ru-RU" b="1" i="1" dirty="0" err="1">
                <a:solidFill>
                  <a:srgbClr val="339933"/>
                </a:solidFill>
              </a:rPr>
              <a:t>розведення</a:t>
            </a:r>
            <a:r>
              <a:rPr lang="ru-RU" dirty="0">
                <a:solidFill>
                  <a:srgbClr val="339933"/>
                </a:solidFill>
              </a:rPr>
              <a:t> </a:t>
            </a:r>
            <a:r>
              <a:rPr lang="ru-RU" dirty="0" smtClean="0"/>
              <a:t>– система </a:t>
            </a:r>
            <a:r>
              <a:rPr lang="ru-RU" dirty="0" err="1"/>
              <a:t>підбору</a:t>
            </a:r>
            <a:r>
              <a:rPr lang="ru-RU" dirty="0"/>
              <a:t> </a:t>
            </a:r>
            <a:r>
              <a:rPr lang="ru-RU" dirty="0" err="1"/>
              <a:t>тварин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видової</a:t>
            </a:r>
            <a:r>
              <a:rPr lang="ru-RU" dirty="0"/>
              <a:t>, </a:t>
            </a:r>
            <a:r>
              <a:rPr lang="ru-RU" dirty="0" err="1"/>
              <a:t>породної</a:t>
            </a:r>
            <a:r>
              <a:rPr lang="ru-RU" dirty="0"/>
              <a:t> та </a:t>
            </a:r>
            <a:r>
              <a:rPr lang="ru-RU" dirty="0" err="1"/>
              <a:t>лінійної</a:t>
            </a:r>
            <a:r>
              <a:rPr lang="ru-RU" dirty="0"/>
              <a:t> </a:t>
            </a:r>
            <a:r>
              <a:rPr lang="ru-RU" dirty="0" err="1"/>
              <a:t>належності</a:t>
            </a:r>
            <a:r>
              <a:rPr lang="ru-RU" dirty="0"/>
              <a:t>.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err="1">
                <a:solidFill>
                  <a:srgbClr val="339966"/>
                </a:solidFill>
              </a:rPr>
              <a:t>Методи</a:t>
            </a:r>
            <a:r>
              <a:rPr lang="ru-RU" b="1" i="1" dirty="0">
                <a:solidFill>
                  <a:srgbClr val="339966"/>
                </a:solidFill>
              </a:rPr>
              <a:t> </a:t>
            </a:r>
            <a:r>
              <a:rPr lang="ru-RU" b="1" i="1" dirty="0" err="1">
                <a:solidFill>
                  <a:srgbClr val="339966"/>
                </a:solidFill>
              </a:rPr>
              <a:t>розведення</a:t>
            </a:r>
            <a:endParaRPr lang="ru-RU" b="1" i="1" dirty="0">
              <a:solidFill>
                <a:srgbClr val="339966"/>
              </a:solidFill>
            </a:endParaRPr>
          </a:p>
          <a:p>
            <a:pPr marL="0" indent="0" algn="ctr">
              <a:buNone/>
            </a:pPr>
            <a:r>
              <a:rPr lang="ru-RU" sz="1600" b="1" i="1" dirty="0" smtClean="0"/>
              <a:t> 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       </a:t>
            </a:r>
            <a:r>
              <a:rPr lang="ru-RU" dirty="0" err="1" smtClean="0"/>
              <a:t>чистопородне</a:t>
            </a:r>
            <a:r>
              <a:rPr lang="ru-RU" dirty="0" smtClean="0"/>
              <a:t> </a:t>
            </a:r>
            <a:r>
              <a:rPr lang="ru-RU" dirty="0" smtClean="0"/>
              <a:t>		</a:t>
            </a:r>
            <a:r>
              <a:rPr lang="ru-RU" dirty="0" err="1" smtClean="0"/>
              <a:t>схрещування</a:t>
            </a:r>
            <a:r>
              <a:rPr lang="ru-RU" dirty="0" smtClean="0"/>
              <a:t> 		</a:t>
            </a:r>
            <a:r>
              <a:rPr lang="ru-RU" dirty="0" err="1" smtClean="0"/>
              <a:t>гібридизація</a:t>
            </a:r>
            <a:r>
              <a:rPr lang="ru-RU" dirty="0" smtClean="0"/>
              <a:t>	         </a:t>
            </a:r>
            <a:r>
              <a:rPr lang="ru-RU" dirty="0" smtClean="0"/>
              <a:t>	  </a:t>
            </a:r>
            <a:r>
              <a:rPr lang="ru-RU" dirty="0" err="1" smtClean="0"/>
              <a:t>розведення</a:t>
            </a:r>
            <a:endParaRPr lang="uk-UA" dirty="0" smtClean="0"/>
          </a:p>
          <a:p>
            <a:pPr algn="just"/>
            <a:r>
              <a:rPr lang="uk-UA" b="1" i="1" dirty="0">
                <a:solidFill>
                  <a:srgbClr val="339933"/>
                </a:solidFill>
              </a:rPr>
              <a:t>Чистопородним</a:t>
            </a:r>
            <a:r>
              <a:rPr lang="uk-UA" dirty="0" smtClean="0"/>
              <a:t> </a:t>
            </a:r>
            <a:r>
              <a:rPr lang="uk-UA" dirty="0"/>
              <a:t>називають парування тварин, які належать до однієї і тієї ж породи.</a:t>
            </a:r>
          </a:p>
          <a:p>
            <a:pPr algn="just"/>
            <a:r>
              <a:rPr lang="uk-UA" b="1" i="1" dirty="0">
                <a:solidFill>
                  <a:srgbClr val="339933"/>
                </a:solidFill>
              </a:rPr>
              <a:t>Схрещування тварин </a:t>
            </a:r>
            <a:r>
              <a:rPr lang="uk-UA" dirty="0"/>
              <a:t>– це парування тварин, які належать до різних порід, а також спаровування помісей, отриманих від вихідних порід, між собою. </a:t>
            </a:r>
            <a:r>
              <a:rPr lang="ru-RU" dirty="0" err="1"/>
              <a:t>Тварин</a:t>
            </a:r>
            <a:r>
              <a:rPr lang="ru-RU" dirty="0"/>
              <a:t>,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схрещування</a:t>
            </a:r>
            <a:r>
              <a:rPr lang="ru-RU" dirty="0"/>
              <a:t>,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b="1" dirty="0" err="1">
                <a:solidFill>
                  <a:srgbClr val="339933"/>
                </a:solidFill>
              </a:rPr>
              <a:t>помісями</a:t>
            </a:r>
            <a:r>
              <a:rPr lang="ru-RU" dirty="0"/>
              <a:t> (</a:t>
            </a:r>
            <a:r>
              <a:rPr lang="ru-RU" b="1" dirty="0">
                <a:solidFill>
                  <a:srgbClr val="339933"/>
                </a:solidFill>
              </a:rPr>
              <a:t>метисами</a:t>
            </a:r>
            <a:r>
              <a:rPr lang="ru-RU" dirty="0"/>
              <a:t>).</a:t>
            </a:r>
            <a:endParaRPr lang="uk-UA" dirty="0"/>
          </a:p>
          <a:p>
            <a:pPr algn="just"/>
            <a:r>
              <a:rPr lang="ru-RU" b="1" i="1" dirty="0" err="1">
                <a:solidFill>
                  <a:srgbClr val="339933"/>
                </a:solidFill>
              </a:rPr>
              <a:t>Гібридизацією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uk-UA" dirty="0" smtClean="0"/>
              <a:t>парування</a:t>
            </a:r>
            <a:r>
              <a:rPr lang="ru-RU" dirty="0" smtClean="0"/>
              <a:t> </a:t>
            </a:r>
            <a:r>
              <a:rPr lang="ru-RU" dirty="0" err="1"/>
              <a:t>тварин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належать до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. </a:t>
            </a:r>
            <a:r>
              <a:rPr lang="ru-RU" dirty="0" err="1"/>
              <a:t>Тварин</a:t>
            </a:r>
            <a:r>
              <a:rPr lang="ru-RU" dirty="0"/>
              <a:t>, </a:t>
            </a:r>
            <a:r>
              <a:rPr lang="ru-RU" dirty="0" err="1"/>
              <a:t>отриманих</a:t>
            </a:r>
            <a:r>
              <a:rPr lang="ru-RU" dirty="0"/>
              <a:t>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гібридизації</a:t>
            </a:r>
            <a:r>
              <a:rPr lang="ru-RU" dirty="0"/>
              <a:t>,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b="1" dirty="0" err="1">
                <a:solidFill>
                  <a:srgbClr val="339933"/>
                </a:solidFill>
              </a:rPr>
              <a:t>гібридами</a:t>
            </a:r>
            <a:r>
              <a:rPr lang="ru-RU" dirty="0"/>
              <a:t>. </a:t>
            </a:r>
            <a:endParaRPr lang="uk-UA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59823" y="490441"/>
            <a:ext cx="10771909" cy="563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3000" b="1" dirty="0">
                <a:solidFill>
                  <a:srgbClr val="33CC33"/>
                </a:solidFill>
              </a:rPr>
              <a:t>1. Чистопорідне розведення </a:t>
            </a:r>
            <a:r>
              <a:rPr lang="uk-UA" sz="3000" b="1" dirty="0" smtClean="0">
                <a:solidFill>
                  <a:srgbClr val="33CC33"/>
                </a:solidFill>
              </a:rPr>
              <a:t>тварин</a:t>
            </a:r>
            <a:endParaRPr lang="uk-UA" sz="3000" b="1" dirty="0">
              <a:solidFill>
                <a:srgbClr val="33CC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375759" y="2452649"/>
            <a:ext cx="1791854" cy="535709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068721" y="2452649"/>
            <a:ext cx="1644073" cy="535709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224154" y="2410690"/>
            <a:ext cx="10392" cy="535710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05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399" y="1173014"/>
            <a:ext cx="11215255" cy="5283204"/>
          </a:xfrm>
        </p:spPr>
        <p:txBody>
          <a:bodyPr>
            <a:normAutofit fontScale="92500"/>
          </a:bodyPr>
          <a:lstStyle/>
          <a:p>
            <a:pPr algn="just"/>
            <a:r>
              <a:rPr lang="uk-UA" sz="3000" b="1" i="1" dirty="0">
                <a:solidFill>
                  <a:schemeClr val="accent1">
                    <a:lumMod val="75000"/>
                  </a:schemeClr>
                </a:solidFill>
              </a:rPr>
              <a:t>Схрещування</a:t>
            </a:r>
            <a:r>
              <a:rPr lang="uk-UA" sz="3000" dirty="0"/>
              <a:t> </a:t>
            </a:r>
            <a:r>
              <a:rPr lang="ru-RU" sz="3000" dirty="0">
                <a:sym typeface="Symbol" panose="05050102010706020507" pitchFamily="18" charset="2"/>
              </a:rPr>
              <a:t></a:t>
            </a:r>
            <a:r>
              <a:rPr lang="uk-UA" sz="3000" dirty="0"/>
              <a:t> це метод розведення, за якого самець і самка належать до двох або більшої кількості порід. </a:t>
            </a:r>
            <a:endParaRPr lang="uk-UA" sz="3000" dirty="0" smtClean="0"/>
          </a:p>
          <a:p>
            <a:pPr algn="just"/>
            <a:r>
              <a:rPr lang="ru-RU" sz="3000" dirty="0" err="1" smtClean="0"/>
              <a:t>Тварин</a:t>
            </a:r>
            <a:r>
              <a:rPr lang="ru-RU" sz="3000" dirty="0"/>
              <a:t>, </a:t>
            </a:r>
            <a:r>
              <a:rPr lang="ru-RU" sz="3000" dirty="0" err="1"/>
              <a:t>одержаних</a:t>
            </a:r>
            <a:r>
              <a:rPr lang="ru-RU" sz="3000" dirty="0"/>
              <a:t> </a:t>
            </a:r>
            <a:r>
              <a:rPr lang="ru-RU" sz="3000" dirty="0" err="1"/>
              <a:t>під</a:t>
            </a:r>
            <a:r>
              <a:rPr lang="ru-RU" sz="3000" dirty="0"/>
              <a:t> час </a:t>
            </a:r>
            <a:r>
              <a:rPr lang="ru-RU" sz="3000" dirty="0" err="1"/>
              <a:t>схрещування</a:t>
            </a:r>
            <a:r>
              <a:rPr lang="ru-RU" sz="3000" dirty="0"/>
              <a:t> </a:t>
            </a:r>
            <a:r>
              <a:rPr lang="ru-RU" sz="3000" dirty="0" err="1"/>
              <a:t>називають</a:t>
            </a:r>
            <a:r>
              <a:rPr lang="ru-RU" sz="3000" dirty="0"/>
              <a:t> </a:t>
            </a:r>
            <a:r>
              <a:rPr lang="ru-RU" sz="3000" b="1" i="1" dirty="0" err="1">
                <a:solidFill>
                  <a:srgbClr val="660066"/>
                </a:solidFill>
              </a:rPr>
              <a:t>помісями</a:t>
            </a:r>
            <a:r>
              <a:rPr lang="ru-RU" sz="3000" b="1" i="1" dirty="0"/>
              <a:t>.</a:t>
            </a:r>
            <a:r>
              <a:rPr lang="ru-RU" sz="3000" dirty="0"/>
              <a:t> </a:t>
            </a:r>
            <a:endParaRPr lang="ru-RU" sz="3000" dirty="0" smtClean="0"/>
          </a:p>
          <a:p>
            <a:pPr algn="just"/>
            <a:r>
              <a:rPr lang="ru-RU" sz="3000" dirty="0" err="1" smtClean="0"/>
              <a:t>Схрещують</a:t>
            </a:r>
            <a:r>
              <a:rPr lang="ru-RU" sz="3000" dirty="0" smtClean="0"/>
              <a:t> </a:t>
            </a:r>
            <a:r>
              <a:rPr lang="ru-RU" sz="3000" dirty="0" err="1"/>
              <a:t>також</a:t>
            </a:r>
            <a:r>
              <a:rPr lang="ru-RU" sz="3000" dirty="0"/>
              <a:t> </a:t>
            </a:r>
            <a:r>
              <a:rPr lang="ru-RU" sz="3000" dirty="0" err="1"/>
              <a:t>помісей</a:t>
            </a:r>
            <a:r>
              <a:rPr lang="ru-RU" sz="3000" dirty="0"/>
              <a:t> </a:t>
            </a:r>
            <a:r>
              <a:rPr lang="ru-RU" sz="3000" dirty="0" err="1"/>
              <a:t>між</a:t>
            </a:r>
            <a:r>
              <a:rPr lang="ru-RU" sz="3000" dirty="0"/>
              <a:t> собою </a:t>
            </a:r>
            <a:r>
              <a:rPr lang="ru-RU" sz="3000" dirty="0" err="1"/>
              <a:t>або</a:t>
            </a:r>
            <a:r>
              <a:rPr lang="ru-RU" sz="3000" dirty="0"/>
              <a:t> з </a:t>
            </a:r>
            <a:r>
              <a:rPr lang="ru-RU" sz="3000" dirty="0" err="1"/>
              <a:t>тваринами</a:t>
            </a:r>
            <a:r>
              <a:rPr lang="ru-RU" sz="3000" dirty="0"/>
              <a:t> як </a:t>
            </a:r>
            <a:r>
              <a:rPr lang="ru-RU" sz="3000" dirty="0" err="1"/>
              <a:t>вихідних</a:t>
            </a:r>
            <a:r>
              <a:rPr lang="ru-RU" sz="3000" dirty="0"/>
              <a:t>, так і </a:t>
            </a:r>
            <a:r>
              <a:rPr lang="ru-RU" sz="3000" dirty="0" err="1"/>
              <a:t>інших</a:t>
            </a:r>
            <a:r>
              <a:rPr lang="ru-RU" sz="3000" dirty="0"/>
              <a:t> </a:t>
            </a:r>
            <a:r>
              <a:rPr lang="ru-RU" sz="3000" dirty="0" err="1"/>
              <a:t>груп</a:t>
            </a:r>
            <a:r>
              <a:rPr lang="ru-RU" sz="3000" dirty="0"/>
              <a:t>. </a:t>
            </a:r>
            <a:endParaRPr lang="ru-RU" sz="3000" dirty="0" smtClean="0"/>
          </a:p>
          <a:p>
            <a:pPr algn="just"/>
            <a:r>
              <a:rPr lang="ru-RU" sz="3000" dirty="0" err="1" smtClean="0"/>
              <a:t>Такий</a:t>
            </a:r>
            <a:r>
              <a:rPr lang="ru-RU" sz="3000" dirty="0" smtClean="0"/>
              <a:t> </a:t>
            </a:r>
            <a:r>
              <a:rPr lang="ru-RU" sz="3000" dirty="0"/>
              <a:t>метод за </a:t>
            </a:r>
            <a:r>
              <a:rPr lang="ru-RU" sz="3000" dirty="0" err="1"/>
              <a:t>всіма</a:t>
            </a:r>
            <a:r>
              <a:rPr lang="ru-RU" sz="3000" dirty="0"/>
              <a:t> </a:t>
            </a:r>
            <a:r>
              <a:rPr lang="ru-RU" sz="3000" dirty="0" err="1"/>
              <a:t>показниками</a:t>
            </a:r>
            <a:r>
              <a:rPr lang="ru-RU" sz="3000" dirty="0"/>
              <a:t> є </a:t>
            </a:r>
            <a:r>
              <a:rPr lang="ru-RU" sz="3000" dirty="0" err="1"/>
              <a:t>економічно</a:t>
            </a:r>
            <a:r>
              <a:rPr lang="ru-RU" sz="3000" dirty="0"/>
              <a:t> </a:t>
            </a:r>
            <a:r>
              <a:rPr lang="ru-RU" sz="3000" dirty="0" err="1"/>
              <a:t>вигідним</a:t>
            </a:r>
            <a:r>
              <a:rPr lang="ru-RU" sz="3000" dirty="0"/>
              <a:t>, тому </a:t>
            </a:r>
            <a:r>
              <a:rPr lang="ru-RU" sz="3000" dirty="0" err="1"/>
              <a:t>що</a:t>
            </a:r>
            <a:r>
              <a:rPr lang="ru-RU" sz="3000" dirty="0"/>
              <a:t> </a:t>
            </a:r>
            <a:r>
              <a:rPr lang="ru-RU" sz="3000" dirty="0" err="1"/>
              <a:t>створюються</a:t>
            </a:r>
            <a:r>
              <a:rPr lang="ru-RU" sz="3000" dirty="0"/>
              <a:t> </a:t>
            </a:r>
            <a:r>
              <a:rPr lang="ru-RU" sz="3000" dirty="0" err="1"/>
              <a:t>умови</a:t>
            </a:r>
            <a:r>
              <a:rPr lang="ru-RU" sz="3000" dirty="0"/>
              <a:t> для </a:t>
            </a:r>
            <a:r>
              <a:rPr lang="ru-RU" sz="3000" dirty="0" err="1"/>
              <a:t>прояву</a:t>
            </a:r>
            <a:r>
              <a:rPr lang="ru-RU" sz="3000" dirty="0"/>
              <a:t> </a:t>
            </a:r>
            <a:r>
              <a:rPr lang="ru-RU" sz="3000" dirty="0" err="1"/>
              <a:t>ефекту</a:t>
            </a:r>
            <a:r>
              <a:rPr lang="ru-RU" sz="3000" dirty="0"/>
              <a:t> гетерозису, </a:t>
            </a:r>
            <a:r>
              <a:rPr lang="ru-RU" sz="3000" dirty="0" err="1"/>
              <a:t>що</a:t>
            </a:r>
            <a:r>
              <a:rPr lang="ru-RU" sz="3000" dirty="0"/>
              <a:t> </a:t>
            </a:r>
            <a:r>
              <a:rPr lang="ru-RU" sz="3000" dirty="0" err="1"/>
              <a:t>зумовлює</a:t>
            </a:r>
            <a:r>
              <a:rPr lang="ru-RU" sz="3000" dirty="0"/>
              <a:t> </a:t>
            </a:r>
            <a:r>
              <a:rPr lang="ru-RU" sz="3000" dirty="0" err="1"/>
              <a:t>підвищення</a:t>
            </a:r>
            <a:r>
              <a:rPr lang="ru-RU" sz="3000" dirty="0"/>
              <a:t> </a:t>
            </a:r>
            <a:r>
              <a:rPr lang="ru-RU" sz="3000" dirty="0" err="1"/>
              <a:t>продуктивності</a:t>
            </a:r>
            <a:r>
              <a:rPr lang="ru-RU" sz="3000" dirty="0"/>
              <a:t>, </a:t>
            </a:r>
            <a:r>
              <a:rPr lang="ru-RU" sz="3000" dirty="0" err="1"/>
              <a:t>життєздатності</a:t>
            </a:r>
            <a:r>
              <a:rPr lang="ru-RU" sz="3000" dirty="0"/>
              <a:t> </a:t>
            </a:r>
            <a:r>
              <a:rPr lang="ru-RU" sz="3000" dirty="0" err="1"/>
              <a:t>тварин</a:t>
            </a:r>
            <a:r>
              <a:rPr lang="ru-RU" sz="3000" dirty="0"/>
              <a:t>. </a:t>
            </a:r>
            <a:endParaRPr lang="ru-RU" sz="3000" dirty="0" smtClean="0"/>
          </a:p>
          <a:p>
            <a:pPr algn="just"/>
            <a:r>
              <a:rPr lang="ru-RU" sz="3000" dirty="0" err="1" smtClean="0"/>
              <a:t>Цим</a:t>
            </a:r>
            <a:r>
              <a:rPr lang="ru-RU" sz="3000" dirty="0" smtClean="0"/>
              <a:t> </a:t>
            </a:r>
            <a:r>
              <a:rPr lang="ru-RU" sz="3000" dirty="0" err="1"/>
              <a:t>пояснюється</a:t>
            </a:r>
            <a:r>
              <a:rPr lang="ru-RU" sz="3000" dirty="0"/>
              <a:t> </a:t>
            </a:r>
            <a:r>
              <a:rPr lang="ru-RU" sz="3000" dirty="0" err="1"/>
              <a:t>переважне</a:t>
            </a:r>
            <a:r>
              <a:rPr lang="ru-RU" sz="3000" dirty="0"/>
              <a:t> </a:t>
            </a:r>
            <a:r>
              <a:rPr lang="ru-RU" sz="3000" dirty="0" err="1"/>
              <a:t>використання</a:t>
            </a:r>
            <a:r>
              <a:rPr lang="ru-RU" sz="3000" dirty="0"/>
              <a:t> гетерозису в товарному </a:t>
            </a:r>
            <a:r>
              <a:rPr lang="ru-RU" sz="3000" dirty="0" err="1"/>
              <a:t>тваринництві</a:t>
            </a:r>
            <a:r>
              <a:rPr lang="ru-RU" sz="3000" dirty="0" smtClean="0"/>
              <a:t>.</a:t>
            </a:r>
            <a:endParaRPr lang="uk-UA" sz="3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1301" y="306862"/>
            <a:ext cx="10839450" cy="766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</a:t>
            </a:r>
            <a:r>
              <a:rPr lang="uk-UA" sz="32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</a:t>
            </a:r>
            <a:r>
              <a:rPr lang="uk-UA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хрещування с.-г. тварин</a:t>
            </a:r>
            <a:endParaRPr lang="uk-UA" sz="3200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uk-UA" sz="4000" b="1" u="sng" dirty="0" smtClean="0"/>
              <a:t> </a:t>
            </a:r>
            <a:endParaRPr lang="uk-UA" sz="4000" b="1" u="sng" dirty="0"/>
          </a:p>
        </p:txBody>
      </p:sp>
    </p:spTree>
    <p:extLst>
      <p:ext uri="{BB962C8B-B14F-4D97-AF65-F5344CB8AC3E}">
        <p14:creationId xmlns:p14="http://schemas.microsoft.com/office/powerpoint/2010/main" val="305472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544" y="893804"/>
            <a:ext cx="11166763" cy="5436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3000" b="1" i="1" dirty="0">
                <a:solidFill>
                  <a:srgbClr val="008000"/>
                </a:solidFill>
              </a:rPr>
              <a:t>Промисловим схрещуванням</a:t>
            </a:r>
            <a:r>
              <a:rPr lang="uk-UA" sz="3000" dirty="0">
                <a:solidFill>
                  <a:srgbClr val="008000"/>
                </a:solidFill>
              </a:rPr>
              <a:t> </a:t>
            </a:r>
            <a:r>
              <a:rPr lang="uk-UA" sz="3000" dirty="0"/>
              <a:t>називають схрещування двох, або більше порід з метою одержання товарних тварин, що використовуються для отримання від них продукції. </a:t>
            </a:r>
            <a:endParaRPr lang="uk-UA" sz="3000" dirty="0" smtClean="0"/>
          </a:p>
          <a:p>
            <a:pPr algn="just"/>
            <a:r>
              <a:rPr lang="ru-RU" sz="3000" dirty="0" smtClean="0"/>
              <a:t>Для </a:t>
            </a:r>
            <a:r>
              <a:rPr lang="ru-RU" sz="3000" dirty="0" err="1"/>
              <a:t>подальшого</a:t>
            </a:r>
            <a:r>
              <a:rPr lang="ru-RU" sz="3000" dirty="0"/>
              <a:t> </a:t>
            </a:r>
            <a:r>
              <a:rPr lang="ru-RU" sz="3000" dirty="0" err="1"/>
              <a:t>розведення</a:t>
            </a:r>
            <a:r>
              <a:rPr lang="ru-RU" sz="3000" dirty="0"/>
              <a:t> </a:t>
            </a:r>
            <a:r>
              <a:rPr lang="ru-RU" sz="3000" dirty="0" err="1"/>
              <a:t>їх</a:t>
            </a:r>
            <a:r>
              <a:rPr lang="ru-RU" sz="3000" dirty="0"/>
              <a:t> не </a:t>
            </a:r>
            <a:r>
              <a:rPr lang="ru-RU" sz="3000" dirty="0" err="1"/>
              <a:t>використовують</a:t>
            </a:r>
            <a:r>
              <a:rPr lang="ru-RU" sz="3000" dirty="0"/>
              <a:t>. </a:t>
            </a:r>
            <a:endParaRPr lang="ru-RU" sz="3000" dirty="0" smtClean="0"/>
          </a:p>
          <a:p>
            <a:pPr algn="just"/>
            <a:r>
              <a:rPr lang="ru-RU" sz="3000" dirty="0" err="1" smtClean="0"/>
              <a:t>Промислове</a:t>
            </a:r>
            <a:r>
              <a:rPr lang="ru-RU" sz="3000" dirty="0" smtClean="0"/>
              <a:t> </a:t>
            </a:r>
            <a:r>
              <a:rPr lang="ru-RU" sz="3000" dirty="0" err="1"/>
              <a:t>схрещування</a:t>
            </a:r>
            <a:r>
              <a:rPr lang="ru-RU" sz="3000" dirty="0"/>
              <a:t> </a:t>
            </a:r>
            <a:r>
              <a:rPr lang="ru-RU" sz="3000" dirty="0" err="1"/>
              <a:t>використовується</a:t>
            </a:r>
            <a:r>
              <a:rPr lang="ru-RU" sz="3000" dirty="0"/>
              <a:t> з метою </a:t>
            </a:r>
            <a:r>
              <a:rPr lang="ru-RU" sz="3000" dirty="0" err="1"/>
              <a:t>поєднання</a:t>
            </a:r>
            <a:r>
              <a:rPr lang="ru-RU" sz="3000" dirty="0"/>
              <a:t> </a:t>
            </a:r>
            <a:r>
              <a:rPr lang="ru-RU" sz="3000" dirty="0" err="1"/>
              <a:t>бажаних</a:t>
            </a:r>
            <a:r>
              <a:rPr lang="ru-RU" sz="3000" dirty="0"/>
              <a:t> </a:t>
            </a:r>
            <a:r>
              <a:rPr lang="ru-RU" sz="3000" dirty="0" err="1"/>
              <a:t>ознак</a:t>
            </a:r>
            <a:r>
              <a:rPr lang="ru-RU" sz="3000" dirty="0"/>
              <a:t> </a:t>
            </a:r>
            <a:r>
              <a:rPr lang="ru-RU" sz="3000" dirty="0" err="1"/>
              <a:t>двох</a:t>
            </a:r>
            <a:r>
              <a:rPr lang="ru-RU" sz="3000" dirty="0"/>
              <a:t> і </a:t>
            </a:r>
            <a:r>
              <a:rPr lang="ru-RU" sz="3000" dirty="0" err="1"/>
              <a:t>більше</a:t>
            </a:r>
            <a:r>
              <a:rPr lang="ru-RU" sz="3000" dirty="0"/>
              <a:t> </a:t>
            </a:r>
            <a:r>
              <a:rPr lang="ru-RU" sz="3000" dirty="0" err="1"/>
              <a:t>порід</a:t>
            </a:r>
            <a:r>
              <a:rPr lang="ru-RU" sz="3000" dirty="0"/>
              <a:t> у </a:t>
            </a:r>
            <a:r>
              <a:rPr lang="ru-RU" sz="3000" dirty="0" err="1"/>
              <a:t>помісному</a:t>
            </a:r>
            <a:r>
              <a:rPr lang="ru-RU" sz="3000" dirty="0"/>
              <a:t> </a:t>
            </a:r>
            <a:r>
              <a:rPr lang="ru-RU" sz="3000" dirty="0" err="1"/>
              <a:t>потомстві</a:t>
            </a:r>
            <a:r>
              <a:rPr lang="ru-RU" sz="3000" dirty="0"/>
              <a:t>. </a:t>
            </a:r>
            <a:endParaRPr lang="ru-RU" sz="3000" dirty="0" smtClean="0"/>
          </a:p>
          <a:p>
            <a:pPr algn="just"/>
            <a:r>
              <a:rPr lang="ru-RU" sz="3000" b="1" u="sng" dirty="0" smtClean="0">
                <a:solidFill>
                  <a:srgbClr val="008000"/>
                </a:solidFill>
              </a:rPr>
              <a:t>У </a:t>
            </a:r>
            <a:r>
              <a:rPr lang="ru-RU" sz="3000" b="1" u="sng" dirty="0" err="1" smtClean="0">
                <a:solidFill>
                  <a:srgbClr val="008000"/>
                </a:solidFill>
              </a:rPr>
              <a:t>помісей</a:t>
            </a:r>
            <a:r>
              <a:rPr lang="ru-RU" sz="3000" b="1" u="sng" dirty="0" smtClean="0">
                <a:solidFill>
                  <a:srgbClr val="008000"/>
                </a:solidFill>
              </a:rPr>
              <a:t>:</a:t>
            </a:r>
            <a:r>
              <a:rPr lang="ru-RU" sz="3000" dirty="0" smtClean="0"/>
              <a:t>		</a:t>
            </a:r>
            <a:r>
              <a:rPr lang="ru-RU" sz="3000" dirty="0" smtClean="0"/>
              <a:t>	</a:t>
            </a:r>
            <a:r>
              <a:rPr lang="ru-RU" sz="3000" dirty="0" err="1" smtClean="0"/>
              <a:t>виявляється</a:t>
            </a:r>
            <a:r>
              <a:rPr lang="ru-RU" sz="3000" dirty="0" smtClean="0"/>
              <a:t> </a:t>
            </a:r>
            <a:r>
              <a:rPr lang="ru-RU" sz="3000" dirty="0" err="1"/>
              <a:t>ефект</a:t>
            </a:r>
            <a:r>
              <a:rPr lang="ru-RU" sz="3000" dirty="0"/>
              <a:t> гетерозису за </a:t>
            </a:r>
            <a:r>
              <a:rPr lang="ru-RU" sz="3000" dirty="0" err="1"/>
              <a:t>господарсько</a:t>
            </a:r>
            <a:r>
              <a:rPr lang="ru-RU" sz="3000" dirty="0"/>
              <a:t> </a:t>
            </a:r>
            <a:r>
              <a:rPr lang="ru-RU" sz="3000" dirty="0" err="1"/>
              <a:t>корисними</a:t>
            </a:r>
            <a:r>
              <a:rPr lang="ru-RU" sz="3000" dirty="0"/>
              <a:t> </a:t>
            </a:r>
            <a:r>
              <a:rPr lang="ru-RU" sz="3000" dirty="0" err="1"/>
              <a:t>ознаками</a:t>
            </a:r>
            <a:r>
              <a:rPr lang="ru-RU" sz="3000" dirty="0"/>
              <a:t>, </a:t>
            </a:r>
            <a:endParaRPr lang="ru-RU" sz="3000" dirty="0" smtClean="0"/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мають</a:t>
            </a:r>
            <a:r>
              <a:rPr lang="ru-RU" sz="3000" dirty="0" smtClean="0"/>
              <a:t> </a:t>
            </a:r>
            <a:r>
              <a:rPr lang="ru-RU" sz="3000" dirty="0" err="1"/>
              <a:t>підвищену</a:t>
            </a:r>
            <a:r>
              <a:rPr lang="ru-RU" sz="3000" dirty="0"/>
              <a:t> </a:t>
            </a:r>
            <a:r>
              <a:rPr lang="ru-RU" sz="3000" dirty="0" err="1"/>
              <a:t>життєздатність</a:t>
            </a:r>
            <a:r>
              <a:rPr lang="ru-RU" sz="3000" dirty="0"/>
              <a:t>, </a:t>
            </a:r>
            <a:endParaRPr lang="ru-RU" sz="3000" dirty="0" smtClean="0"/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smtClean="0"/>
              <a:t>	</a:t>
            </a:r>
            <a:r>
              <a:rPr lang="ru-RU" sz="3000" dirty="0" err="1" smtClean="0"/>
              <a:t>мають</a:t>
            </a:r>
            <a:r>
              <a:rPr lang="ru-RU" sz="3000" dirty="0" smtClean="0"/>
              <a:t> </a:t>
            </a:r>
            <a:r>
              <a:rPr lang="ru-RU" sz="3000" dirty="0" err="1" smtClean="0"/>
              <a:t>підвищену</a:t>
            </a:r>
            <a:r>
              <a:rPr lang="ru-RU" sz="3000" dirty="0" smtClean="0"/>
              <a:t> </a:t>
            </a:r>
            <a:r>
              <a:rPr lang="ru-RU" sz="3000" dirty="0" err="1" smtClean="0"/>
              <a:t>скоростиглість</a:t>
            </a:r>
            <a:r>
              <a:rPr lang="ru-RU" sz="3000" dirty="0"/>
              <a:t>, </a:t>
            </a:r>
            <a:endParaRPr lang="ru-RU" sz="3000" dirty="0" smtClean="0"/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err="1" smtClean="0"/>
              <a:t>характеризуються</a:t>
            </a:r>
            <a:r>
              <a:rPr lang="ru-RU" sz="3000" dirty="0" smtClean="0"/>
              <a:t> </a:t>
            </a:r>
            <a:r>
              <a:rPr lang="ru-RU" sz="3000" dirty="0" err="1" smtClean="0"/>
              <a:t>високою</a:t>
            </a:r>
            <a:r>
              <a:rPr lang="ru-RU" sz="3000" dirty="0" smtClean="0"/>
              <a:t> оплатою </a:t>
            </a:r>
            <a:r>
              <a:rPr lang="ru-RU" sz="3000" dirty="0"/>
              <a:t>корму </a:t>
            </a:r>
            <a:r>
              <a:rPr lang="ru-RU" sz="3000" dirty="0" err="1"/>
              <a:t>продукцією</a:t>
            </a:r>
            <a:r>
              <a:rPr lang="ru-RU" sz="3000" dirty="0"/>
              <a:t>, </a:t>
            </a:r>
            <a:endParaRPr lang="ru-RU" sz="3000" dirty="0" smtClean="0"/>
          </a:p>
          <a:p>
            <a:pPr marL="0" indent="0" algn="just">
              <a:buNone/>
            </a:pPr>
            <a:r>
              <a:rPr lang="ru-RU" sz="3000" dirty="0"/>
              <a:t>	</a:t>
            </a:r>
            <a:r>
              <a:rPr lang="ru-RU" sz="3000" dirty="0" smtClean="0"/>
              <a:t>	за </a:t>
            </a:r>
            <a:r>
              <a:rPr lang="ru-RU" sz="3000" dirty="0" err="1"/>
              <a:t>продуктивністю</a:t>
            </a:r>
            <a:r>
              <a:rPr lang="ru-RU" sz="3000" dirty="0"/>
              <a:t> </a:t>
            </a:r>
            <a:r>
              <a:rPr lang="ru-RU" sz="3000" dirty="0" err="1"/>
              <a:t>переважають</a:t>
            </a:r>
            <a:r>
              <a:rPr lang="ru-RU" sz="3000" dirty="0"/>
              <a:t> </a:t>
            </a:r>
            <a:r>
              <a:rPr lang="ru-RU" sz="3000" dirty="0" err="1"/>
              <a:t>тварин</a:t>
            </a:r>
            <a:r>
              <a:rPr lang="ru-RU" sz="3000" dirty="0"/>
              <a:t> </a:t>
            </a:r>
            <a:r>
              <a:rPr lang="ru-RU" sz="3000" dirty="0" err="1"/>
              <a:t>вихідних</a:t>
            </a:r>
            <a:r>
              <a:rPr lang="ru-RU" sz="3000" dirty="0"/>
              <a:t> </a:t>
            </a:r>
            <a:r>
              <a:rPr lang="ru-RU" sz="3000" dirty="0" err="1"/>
              <a:t>порід</a:t>
            </a:r>
            <a:r>
              <a:rPr lang="ru-RU" sz="3000" dirty="0"/>
              <a:t>.</a:t>
            </a:r>
            <a:endParaRPr lang="uk-UA" sz="3000" dirty="0"/>
          </a:p>
          <a:p>
            <a:endParaRPr lang="uk-UA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033519" y="3507301"/>
            <a:ext cx="854765" cy="0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76" y="4130412"/>
            <a:ext cx="1133954" cy="5547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66" y="4616813"/>
            <a:ext cx="1133954" cy="5547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76" y="5103214"/>
            <a:ext cx="1133954" cy="5547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66" y="5521232"/>
            <a:ext cx="1133954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64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757" y="354634"/>
            <a:ext cx="11367052" cy="60660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b="1" u="sng" dirty="0" err="1" smtClean="0">
                <a:solidFill>
                  <a:srgbClr val="008000"/>
                </a:solidFill>
              </a:rPr>
              <a:t>Види</a:t>
            </a:r>
            <a:r>
              <a:rPr lang="ru-RU" sz="3000" b="1" u="sng" dirty="0" smtClean="0">
                <a:solidFill>
                  <a:srgbClr val="008000"/>
                </a:solidFill>
              </a:rPr>
              <a:t> </a:t>
            </a:r>
            <a:r>
              <a:rPr lang="ru-RU" sz="3000" b="1" u="sng" dirty="0" err="1">
                <a:solidFill>
                  <a:srgbClr val="008000"/>
                </a:solidFill>
              </a:rPr>
              <a:t>промислового</a:t>
            </a:r>
            <a:r>
              <a:rPr lang="ru-RU" sz="3000" b="1" u="sng" dirty="0">
                <a:solidFill>
                  <a:srgbClr val="008000"/>
                </a:solidFill>
              </a:rPr>
              <a:t> </a:t>
            </a:r>
            <a:r>
              <a:rPr lang="ru-RU" sz="3000" b="1" u="sng" dirty="0" err="1" smtClean="0">
                <a:solidFill>
                  <a:srgbClr val="008000"/>
                </a:solidFill>
              </a:rPr>
              <a:t>схрещування</a:t>
            </a:r>
            <a:r>
              <a:rPr lang="ru-RU" sz="3000" b="1" u="sng" dirty="0" smtClean="0">
                <a:solidFill>
                  <a:srgbClr val="008000"/>
                </a:solidFill>
              </a:rPr>
              <a:t> </a:t>
            </a:r>
          </a:p>
          <a:p>
            <a:pPr marL="0" indent="0" algn="ctr">
              <a:buNone/>
            </a:pPr>
            <a:endParaRPr lang="ru-RU" sz="1000" b="1" u="sng" dirty="0" smtClean="0">
              <a:solidFill>
                <a:srgbClr val="008000"/>
              </a:solidFill>
            </a:endParaRPr>
          </a:p>
          <a:p>
            <a:pPr marL="0" indent="0" algn="just">
              <a:buNone/>
            </a:pPr>
            <a:r>
              <a:rPr lang="ru-RU" sz="3000" b="1" i="1" dirty="0" smtClean="0"/>
              <a:t>			</a:t>
            </a:r>
            <a:r>
              <a:rPr lang="ru-RU" sz="3000" b="1" i="1" dirty="0" smtClean="0"/>
              <a:t>				</a:t>
            </a:r>
            <a:r>
              <a:rPr lang="ru-RU" sz="3000" b="1" i="1" dirty="0" err="1" smtClean="0">
                <a:solidFill>
                  <a:srgbClr val="008000"/>
                </a:solidFill>
              </a:rPr>
              <a:t>просте</a:t>
            </a:r>
            <a:r>
              <a:rPr lang="ru-RU" sz="3000" b="1" i="1" dirty="0" smtClean="0">
                <a:solidFill>
                  <a:srgbClr val="008000"/>
                </a:solidFill>
              </a:rPr>
              <a:t>  </a:t>
            </a:r>
            <a:r>
              <a:rPr lang="ru-RU" sz="3000" b="1" i="1" dirty="0" smtClean="0">
                <a:solidFill>
                  <a:srgbClr val="008000"/>
                </a:solidFill>
              </a:rPr>
              <a:t>				складне</a:t>
            </a:r>
            <a:r>
              <a:rPr lang="ru-RU" sz="3000" dirty="0" smtClean="0">
                <a:solidFill>
                  <a:srgbClr val="008000"/>
                </a:solidFill>
              </a:rPr>
              <a:t> </a:t>
            </a:r>
          </a:p>
          <a:p>
            <a:pPr marL="0" indent="0" algn="just">
              <a:buNone/>
            </a:pPr>
            <a:endParaRPr lang="ru-RU" sz="200" dirty="0" smtClean="0"/>
          </a:p>
          <a:p>
            <a:pPr algn="just"/>
            <a:r>
              <a:rPr lang="ru-RU" sz="2500" dirty="0" smtClean="0"/>
              <a:t>При </a:t>
            </a:r>
            <a:r>
              <a:rPr lang="ru-RU" sz="2500" b="1" i="1" dirty="0">
                <a:solidFill>
                  <a:srgbClr val="008000"/>
                </a:solidFill>
              </a:rPr>
              <a:t>простому </a:t>
            </a:r>
            <a:r>
              <a:rPr lang="ru-RU" sz="2500" b="1" i="1" dirty="0" err="1">
                <a:solidFill>
                  <a:srgbClr val="008000"/>
                </a:solidFill>
              </a:rPr>
              <a:t>схрещуванні</a:t>
            </a:r>
            <a:r>
              <a:rPr lang="ru-RU" sz="2500" b="1" i="1" dirty="0">
                <a:solidFill>
                  <a:srgbClr val="008000"/>
                </a:solidFill>
              </a:rPr>
              <a:t> </a:t>
            </a:r>
            <a:r>
              <a:rPr lang="ru-RU" sz="2500" dirty="0"/>
              <a:t>маток </a:t>
            </a:r>
            <a:r>
              <a:rPr lang="ru-RU" sz="2500" dirty="0" err="1"/>
              <a:t>однієї</a:t>
            </a:r>
            <a:r>
              <a:rPr lang="ru-RU" sz="2500" dirty="0"/>
              <a:t> породи </a:t>
            </a:r>
            <a:r>
              <a:rPr lang="ru-RU" sz="2500" dirty="0" err="1"/>
              <a:t>парують</a:t>
            </a:r>
            <a:r>
              <a:rPr lang="ru-RU" sz="2500" dirty="0"/>
              <a:t> з </a:t>
            </a:r>
            <a:r>
              <a:rPr lang="ru-RU" sz="2500" dirty="0" err="1"/>
              <a:t>плідниками</a:t>
            </a:r>
            <a:r>
              <a:rPr lang="ru-RU" sz="2500" dirty="0"/>
              <a:t> </a:t>
            </a:r>
            <a:r>
              <a:rPr lang="ru-RU" sz="2500" dirty="0" err="1"/>
              <a:t>іншої</a:t>
            </a:r>
            <a:r>
              <a:rPr lang="ru-RU" sz="2500" dirty="0"/>
              <a:t>, </a:t>
            </a:r>
            <a:r>
              <a:rPr lang="ru-RU" sz="2500" dirty="0" err="1"/>
              <a:t>отримане</a:t>
            </a:r>
            <a:r>
              <a:rPr lang="ru-RU" sz="2500" dirty="0"/>
              <a:t> потомство </a:t>
            </a:r>
            <a:r>
              <a:rPr lang="ru-RU" sz="2500" dirty="0" err="1"/>
              <a:t>використовують</a:t>
            </a:r>
            <a:r>
              <a:rPr lang="ru-RU" sz="2500" dirty="0"/>
              <a:t> для </a:t>
            </a:r>
            <a:r>
              <a:rPr lang="ru-RU" sz="2500" dirty="0" err="1"/>
              <a:t>господарських</a:t>
            </a:r>
            <a:r>
              <a:rPr lang="ru-RU" sz="2500" dirty="0"/>
              <a:t> </a:t>
            </a:r>
            <a:r>
              <a:rPr lang="ru-RU" sz="2500" dirty="0" err="1"/>
              <a:t>цілей</a:t>
            </a:r>
            <a:r>
              <a:rPr lang="ru-RU" sz="2500" dirty="0"/>
              <a:t> (</a:t>
            </a:r>
            <a:r>
              <a:rPr lang="ru-RU" sz="2500" dirty="0" err="1"/>
              <a:t>відгодівля</a:t>
            </a:r>
            <a:r>
              <a:rPr lang="ru-RU" sz="2500" dirty="0"/>
              <a:t>, </a:t>
            </a:r>
            <a:r>
              <a:rPr lang="ru-RU" sz="2500" dirty="0" err="1"/>
              <a:t>отримання</a:t>
            </a:r>
            <a:r>
              <a:rPr lang="ru-RU" sz="2500" dirty="0"/>
              <a:t> молока, </a:t>
            </a:r>
            <a:r>
              <a:rPr lang="ru-RU" sz="2500" dirty="0" err="1"/>
              <a:t>яєць</a:t>
            </a:r>
            <a:r>
              <a:rPr lang="ru-RU" sz="2500" dirty="0"/>
              <a:t>, </a:t>
            </a:r>
            <a:r>
              <a:rPr lang="ru-RU" sz="2500" dirty="0" err="1"/>
              <a:t>вовни</a:t>
            </a:r>
            <a:r>
              <a:rPr lang="ru-RU" sz="2500" dirty="0"/>
              <a:t>). </a:t>
            </a:r>
            <a:endParaRPr lang="ru-RU" sz="2500" dirty="0" smtClean="0"/>
          </a:p>
          <a:p>
            <a:pPr algn="just"/>
            <a:r>
              <a:rPr lang="ru-RU" sz="2500" dirty="0" smtClean="0"/>
              <a:t>У </a:t>
            </a:r>
            <a:r>
              <a:rPr lang="ru-RU" sz="2500" b="1" i="1" dirty="0">
                <a:solidFill>
                  <a:srgbClr val="008000"/>
                </a:solidFill>
              </a:rPr>
              <a:t>складному </a:t>
            </a:r>
            <a:r>
              <a:rPr lang="ru-RU" sz="2500" b="1" i="1" dirty="0" err="1">
                <a:solidFill>
                  <a:srgbClr val="008000"/>
                </a:solidFill>
              </a:rPr>
              <a:t>промисловому</a:t>
            </a:r>
            <a:r>
              <a:rPr lang="ru-RU" sz="2500" b="1" i="1" dirty="0">
                <a:solidFill>
                  <a:srgbClr val="008000"/>
                </a:solidFill>
              </a:rPr>
              <a:t> </a:t>
            </a:r>
            <a:r>
              <a:rPr lang="ru-RU" sz="2500" b="1" i="1" dirty="0" err="1">
                <a:solidFill>
                  <a:srgbClr val="008000"/>
                </a:solidFill>
              </a:rPr>
              <a:t>схрещуванні</a:t>
            </a:r>
            <a:r>
              <a:rPr lang="ru-RU" sz="2500" b="1" i="1" dirty="0">
                <a:solidFill>
                  <a:srgbClr val="008000"/>
                </a:solidFill>
              </a:rPr>
              <a:t> </a:t>
            </a:r>
            <a:r>
              <a:rPr lang="ru-RU" sz="2500" dirty="0" err="1"/>
              <a:t>беруть</a:t>
            </a:r>
            <a:r>
              <a:rPr lang="ru-RU" sz="2500" dirty="0"/>
              <a:t> участь три і </a:t>
            </a:r>
            <a:r>
              <a:rPr lang="ru-RU" sz="2500" dirty="0" err="1"/>
              <a:t>більше</a:t>
            </a:r>
            <a:r>
              <a:rPr lang="ru-RU" sz="2500" dirty="0"/>
              <a:t> </a:t>
            </a:r>
            <a:r>
              <a:rPr lang="ru-RU" sz="2500" dirty="0" err="1"/>
              <a:t>порід</a:t>
            </a:r>
            <a:r>
              <a:rPr lang="ru-RU" sz="2500" dirty="0"/>
              <a:t>, </a:t>
            </a:r>
            <a:r>
              <a:rPr lang="ru-RU" sz="2500" dirty="0" err="1"/>
              <a:t>які</a:t>
            </a:r>
            <a:r>
              <a:rPr lang="ru-RU" sz="2500" dirty="0"/>
              <a:t> </a:t>
            </a:r>
            <a:r>
              <a:rPr lang="ru-RU" sz="2500" dirty="0" err="1"/>
              <a:t>схрещуються</a:t>
            </a:r>
            <a:r>
              <a:rPr lang="ru-RU" sz="2500" dirty="0"/>
              <a:t> за </a:t>
            </a:r>
            <a:r>
              <a:rPr lang="ru-RU" sz="2500" dirty="0" err="1"/>
              <a:t>певною</a:t>
            </a:r>
            <a:r>
              <a:rPr lang="ru-RU" sz="2500" dirty="0"/>
              <a:t> схемою, </a:t>
            </a:r>
            <a:r>
              <a:rPr lang="ru-RU" sz="2500" dirty="0" err="1"/>
              <a:t>відповідно</a:t>
            </a:r>
            <a:r>
              <a:rPr lang="ru-RU" sz="2500" dirty="0"/>
              <a:t> до </a:t>
            </a:r>
            <a:r>
              <a:rPr lang="ru-RU" sz="2500" dirty="0" err="1"/>
              <a:t>їхньої</a:t>
            </a:r>
            <a:r>
              <a:rPr lang="ru-RU" sz="2500" dirty="0"/>
              <a:t> </a:t>
            </a:r>
            <a:r>
              <a:rPr lang="ru-RU" sz="2500" dirty="0" err="1"/>
              <a:t>спеціалізації</a:t>
            </a:r>
            <a:r>
              <a:rPr lang="ru-RU" sz="2500" dirty="0"/>
              <a:t> та </a:t>
            </a:r>
            <a:r>
              <a:rPr lang="ru-RU" sz="2500" dirty="0" err="1"/>
              <a:t>поєднуваності</a:t>
            </a:r>
            <a:r>
              <a:rPr lang="ru-RU" sz="2500" dirty="0"/>
              <a:t> (</a:t>
            </a:r>
            <a:r>
              <a:rPr lang="ru-RU" sz="2500" dirty="0" err="1"/>
              <a:t>комбінаційної</a:t>
            </a:r>
            <a:r>
              <a:rPr lang="ru-RU" sz="2500" dirty="0"/>
              <a:t> </a:t>
            </a:r>
            <a:r>
              <a:rPr lang="ru-RU" sz="2500" dirty="0" err="1"/>
              <a:t>здатності</a:t>
            </a:r>
            <a:r>
              <a:rPr lang="ru-RU" sz="2500" dirty="0"/>
              <a:t>).</a:t>
            </a:r>
            <a:endParaRPr lang="uk-UA" sz="2500" dirty="0"/>
          </a:p>
          <a:p>
            <a:pPr algn="just"/>
            <a:r>
              <a:rPr lang="ru-RU" sz="2500" b="1" i="1" dirty="0" err="1">
                <a:solidFill>
                  <a:srgbClr val="008000"/>
                </a:solidFill>
              </a:rPr>
              <a:t>Двопородне</a:t>
            </a:r>
            <a:r>
              <a:rPr lang="ru-RU" sz="2500" b="1" i="1" dirty="0">
                <a:solidFill>
                  <a:srgbClr val="008000"/>
                </a:solidFill>
              </a:rPr>
              <a:t> </a:t>
            </a:r>
            <a:r>
              <a:rPr lang="ru-RU" sz="2500" b="1" i="1" dirty="0" err="1">
                <a:solidFill>
                  <a:srgbClr val="008000"/>
                </a:solidFill>
              </a:rPr>
              <a:t>схрещування</a:t>
            </a:r>
            <a:r>
              <a:rPr lang="ru-RU" sz="2500" b="1" i="1" dirty="0">
                <a:solidFill>
                  <a:srgbClr val="008000"/>
                </a:solidFill>
              </a:rPr>
              <a:t>.</a:t>
            </a:r>
            <a:r>
              <a:rPr lang="ru-RU" sz="2500" dirty="0">
                <a:solidFill>
                  <a:srgbClr val="008000"/>
                </a:solidFill>
              </a:rPr>
              <a:t> </a:t>
            </a:r>
            <a:r>
              <a:rPr lang="ru-RU" sz="2500" dirty="0" err="1"/>
              <a:t>Найбільш</a:t>
            </a:r>
            <a:r>
              <a:rPr lang="ru-RU" sz="2500" dirty="0"/>
              <a:t> простим в </a:t>
            </a:r>
            <a:r>
              <a:rPr lang="ru-RU" sz="2500" dirty="0" err="1"/>
              <a:t>організації</a:t>
            </a:r>
            <a:r>
              <a:rPr lang="ru-RU" sz="2500" dirty="0"/>
              <a:t> і </a:t>
            </a:r>
            <a:r>
              <a:rPr lang="ru-RU" sz="2500" dirty="0" err="1"/>
              <a:t>ефективним</a:t>
            </a:r>
            <a:r>
              <a:rPr lang="ru-RU" sz="2500" dirty="0"/>
              <a:t> за </a:t>
            </a:r>
            <a:r>
              <a:rPr lang="ru-RU" sz="2500" dirty="0" err="1"/>
              <a:t>результативністю</a:t>
            </a:r>
            <a:r>
              <a:rPr lang="ru-RU" sz="2500" dirty="0"/>
              <a:t> є </a:t>
            </a:r>
            <a:r>
              <a:rPr lang="ru-RU" sz="2500" dirty="0" err="1"/>
              <a:t>просте</a:t>
            </a:r>
            <a:r>
              <a:rPr lang="ru-RU" sz="2500" dirty="0"/>
              <a:t> (</a:t>
            </a:r>
            <a:r>
              <a:rPr lang="ru-RU" sz="2500" dirty="0" err="1"/>
              <a:t>двопородне</a:t>
            </a:r>
            <a:r>
              <a:rPr lang="ru-RU" sz="2500" dirty="0"/>
              <a:t>) </a:t>
            </a:r>
            <a:r>
              <a:rPr lang="ru-RU" sz="2500" dirty="0" err="1"/>
              <a:t>промислове</a:t>
            </a:r>
            <a:r>
              <a:rPr lang="ru-RU" sz="2500" dirty="0"/>
              <a:t> </a:t>
            </a:r>
            <a:r>
              <a:rPr lang="ru-RU" sz="2500" dirty="0" err="1"/>
              <a:t>схрещування</a:t>
            </a:r>
            <a:r>
              <a:rPr lang="ru-RU" sz="2500" dirty="0"/>
              <a:t>. </a:t>
            </a:r>
            <a:endParaRPr lang="ru-RU" sz="2500" dirty="0" smtClean="0"/>
          </a:p>
          <a:p>
            <a:pPr algn="just"/>
            <a:r>
              <a:rPr lang="ru-RU" sz="2500" dirty="0" err="1" smtClean="0"/>
              <a:t>Під</a:t>
            </a:r>
            <a:r>
              <a:rPr lang="ru-RU" sz="2500" dirty="0" smtClean="0"/>
              <a:t> </a:t>
            </a:r>
            <a:r>
              <a:rPr lang="ru-RU" sz="2500" dirty="0"/>
              <a:t>час </a:t>
            </a:r>
            <a:r>
              <a:rPr lang="ru-RU" sz="2500" dirty="0" err="1"/>
              <a:t>його</a:t>
            </a:r>
            <a:r>
              <a:rPr lang="ru-RU" sz="2500" dirty="0"/>
              <a:t> </a:t>
            </a:r>
            <a:r>
              <a:rPr lang="ru-RU" sz="2500" dirty="0" err="1"/>
              <a:t>організації</a:t>
            </a:r>
            <a:r>
              <a:rPr lang="ru-RU" sz="2500" dirty="0"/>
              <a:t> у товарному </a:t>
            </a:r>
            <a:r>
              <a:rPr lang="ru-RU" sz="2500" dirty="0" err="1"/>
              <a:t>тваринництві</a:t>
            </a:r>
            <a:r>
              <a:rPr lang="ru-RU" sz="2500" dirty="0"/>
              <a:t> не </a:t>
            </a:r>
            <a:r>
              <a:rPr lang="ru-RU" sz="2500" dirty="0" err="1"/>
              <a:t>потрібний</a:t>
            </a:r>
            <a:r>
              <a:rPr lang="ru-RU" sz="2500" dirty="0"/>
              <a:t> </a:t>
            </a:r>
            <a:r>
              <a:rPr lang="ru-RU" sz="2500" dirty="0" err="1"/>
              <a:t>зоотехнічний</a:t>
            </a:r>
            <a:r>
              <a:rPr lang="ru-RU" sz="2500" dirty="0"/>
              <a:t> </a:t>
            </a:r>
            <a:r>
              <a:rPr lang="ru-RU" sz="2500" dirty="0" err="1"/>
              <a:t>облік</a:t>
            </a:r>
            <a:r>
              <a:rPr lang="ru-RU" sz="2500" dirty="0"/>
              <a:t>, </a:t>
            </a:r>
            <a:r>
              <a:rPr lang="ru-RU" sz="2500" dirty="0" err="1"/>
              <a:t>що</a:t>
            </a:r>
            <a:r>
              <a:rPr lang="ru-RU" sz="2500" dirty="0"/>
              <a:t> </a:t>
            </a:r>
            <a:r>
              <a:rPr lang="ru-RU" sz="2500" dirty="0" err="1"/>
              <a:t>неможливо</a:t>
            </a:r>
            <a:r>
              <a:rPr lang="ru-RU" sz="2500" dirty="0"/>
              <a:t> в </a:t>
            </a:r>
            <a:r>
              <a:rPr lang="ru-RU" sz="2500" dirty="0" err="1"/>
              <a:t>умовах</a:t>
            </a:r>
            <a:r>
              <a:rPr lang="ru-RU" sz="2500" dirty="0"/>
              <a:t> </a:t>
            </a:r>
            <a:r>
              <a:rPr lang="ru-RU" sz="2500" dirty="0" err="1"/>
              <a:t>великої</a:t>
            </a:r>
            <a:r>
              <a:rPr lang="ru-RU" sz="2500" dirty="0"/>
              <a:t> </a:t>
            </a:r>
            <a:r>
              <a:rPr lang="ru-RU" sz="2500" dirty="0" err="1"/>
              <a:t>концентрації</a:t>
            </a:r>
            <a:r>
              <a:rPr lang="ru-RU" sz="2500" dirty="0"/>
              <a:t> </a:t>
            </a:r>
            <a:r>
              <a:rPr lang="ru-RU" sz="2500" dirty="0" err="1"/>
              <a:t>тварин</a:t>
            </a:r>
            <a:r>
              <a:rPr lang="ru-RU" sz="2500" dirty="0"/>
              <a:t>. </a:t>
            </a:r>
            <a:endParaRPr lang="uk-UA" sz="25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214191" y="795130"/>
            <a:ext cx="1391479" cy="367748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589643" y="795130"/>
            <a:ext cx="1282148" cy="367748"/>
          </a:xfrm>
          <a:prstGeom prst="straightConnector1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271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>
          <a:xfrm>
            <a:off x="1001486" y="115889"/>
            <a:ext cx="9415689" cy="1152525"/>
          </a:xfrm>
        </p:spPr>
        <p:txBody>
          <a:bodyPr>
            <a:normAutofit fontScale="90000"/>
          </a:bodyPr>
          <a:lstStyle/>
          <a:p>
            <a:r>
              <a:rPr lang="uk-UA" sz="3300" b="1" i="1" dirty="0" smtClean="0"/>
              <a:t>	3</a:t>
            </a:r>
            <a:r>
              <a:rPr lang="uk-UA" sz="3300" b="1" i="1" dirty="0"/>
              <a:t>. Ефект селекції, гетерозису та інбредна депресія у свинарстві</a:t>
            </a:r>
            <a:r>
              <a:rPr lang="ru-RU" sz="4000" dirty="0"/>
              <a:t> </a:t>
            </a:r>
          </a:p>
        </p:txBody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>
          <a:xfrm>
            <a:off x="1703388" y="1385888"/>
            <a:ext cx="8964612" cy="547211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dirty="0"/>
              <a:t>Ефективність селекції свиней залежить від: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інтенсивності відбору;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точності оцінки племінних якостей і відбору;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</a:t>
            </a:r>
            <a:r>
              <a:rPr lang="uk-UA" sz="3000" dirty="0" err="1"/>
              <a:t>генотипової</a:t>
            </a:r>
            <a:r>
              <a:rPr lang="uk-UA" sz="3000" dirty="0"/>
              <a:t> мінливості;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взаємозв’язку ознак;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/>
              <a:t>              інтервалу між поколіннями</a:t>
            </a:r>
            <a:r>
              <a:rPr lang="ru-RU" sz="3000" dirty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uk-UA" sz="1000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000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dirty="0"/>
              <a:t>У кожному окремому випадку співвідношення між генетичними факторами і умовами зовнішнього середовища різне.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3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3000" dirty="0"/>
              <a:t>Коефіцієнти успадкування одних і тих же ознак тваринами різних стад можуть відрізнятися.</a:t>
            </a:r>
            <a:endParaRPr lang="ru-RU" sz="3000" dirty="0"/>
          </a:p>
        </p:txBody>
      </p:sp>
      <p:sp>
        <p:nvSpPr>
          <p:cNvPr id="44035" name="Line 6"/>
          <p:cNvSpPr>
            <a:spLocks noChangeShapeType="1"/>
          </p:cNvSpPr>
          <p:nvPr/>
        </p:nvSpPr>
        <p:spPr bwMode="auto">
          <a:xfrm>
            <a:off x="2314530" y="1999615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>
            <a:off x="2314530" y="2391229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4037" name="Line 6"/>
          <p:cNvSpPr>
            <a:spLocks noChangeShapeType="1"/>
          </p:cNvSpPr>
          <p:nvPr/>
        </p:nvSpPr>
        <p:spPr bwMode="auto">
          <a:xfrm>
            <a:off x="2305323" y="3232331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2314530" y="3672840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4039" name="Line 6"/>
          <p:cNvSpPr>
            <a:spLocks noChangeShapeType="1"/>
          </p:cNvSpPr>
          <p:nvPr/>
        </p:nvSpPr>
        <p:spPr bwMode="auto">
          <a:xfrm>
            <a:off x="2305323" y="4148182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8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/>
          </p:cNvSpPr>
          <p:nvPr>
            <p:ph type="body" idx="1"/>
          </p:nvPr>
        </p:nvSpPr>
        <p:spPr>
          <a:xfrm>
            <a:off x="1703389" y="115888"/>
            <a:ext cx="8713787" cy="6553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b="1" i="1" dirty="0" smtClean="0">
                <a:solidFill>
                  <a:srgbClr val="003300"/>
                </a:solidFill>
              </a:rPr>
              <a:t>Схрещування застосовують: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для поліпшення відгодівельних, м’ясних і відтворювальних якостей;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зниження собівартості свинини;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материнські породи характеризуються високою плодючістю, інтенсивним ростом і стійкістю до стресу;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батьківські – інтенсивним ростом, добрими м’ясними якостями.</a:t>
            </a:r>
            <a:endParaRPr lang="ru-RU" sz="2700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uk-UA" sz="2700" dirty="0"/>
              <a:t>Селекція за обмеженою кількістю ознак та збереженню середніх показників, створюють спеціалізовані лінії.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uk-UA" sz="2700" dirty="0"/>
              <a:t> </a:t>
            </a:r>
            <a:r>
              <a:rPr lang="uk-UA" sz="2700" b="1" i="1" dirty="0">
                <a:solidFill>
                  <a:srgbClr val="003300"/>
                </a:solidFill>
              </a:rPr>
              <a:t>Ефект гетерозису проявляється за: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відгодівельними якостями,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плодючістю маток,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життєздатністю,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sz="2700" dirty="0"/>
              <a:t>                 високою продуктивністю.</a:t>
            </a:r>
            <a:r>
              <a:rPr lang="ru-RU" sz="2700" dirty="0"/>
              <a:t> </a:t>
            </a:r>
          </a:p>
        </p:txBody>
      </p:sp>
      <p:sp>
        <p:nvSpPr>
          <p:cNvPr id="45058" name="Line 6"/>
          <p:cNvSpPr>
            <a:spLocks noChangeShapeType="1"/>
          </p:cNvSpPr>
          <p:nvPr/>
        </p:nvSpPr>
        <p:spPr bwMode="auto">
          <a:xfrm>
            <a:off x="2359842" y="638084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59" name="Line 6"/>
          <p:cNvSpPr>
            <a:spLocks noChangeShapeType="1"/>
          </p:cNvSpPr>
          <p:nvPr/>
        </p:nvSpPr>
        <p:spPr bwMode="auto">
          <a:xfrm>
            <a:off x="2359842" y="1386705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0" name="Line 6"/>
          <p:cNvSpPr>
            <a:spLocks noChangeShapeType="1"/>
          </p:cNvSpPr>
          <p:nvPr/>
        </p:nvSpPr>
        <p:spPr bwMode="auto">
          <a:xfrm>
            <a:off x="2359842" y="1821861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>
            <a:off x="2359842" y="2805611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2495550" y="4745129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3" name="Line 6"/>
          <p:cNvSpPr>
            <a:spLocks noChangeShapeType="1"/>
          </p:cNvSpPr>
          <p:nvPr/>
        </p:nvSpPr>
        <p:spPr bwMode="auto">
          <a:xfrm>
            <a:off x="2495550" y="5176929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4" name="Line 6"/>
          <p:cNvSpPr>
            <a:spLocks noChangeShapeType="1"/>
          </p:cNvSpPr>
          <p:nvPr/>
        </p:nvSpPr>
        <p:spPr bwMode="auto">
          <a:xfrm>
            <a:off x="2495550" y="5594668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2495550" y="6061302"/>
            <a:ext cx="863600" cy="0"/>
          </a:xfrm>
          <a:prstGeom prst="line">
            <a:avLst/>
          </a:prstGeom>
          <a:ln w="889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32546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568</Words>
  <Application>Microsoft Office PowerPoint</Application>
  <PresentationFormat>Широкоэкранный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Тема 5. Методи розведення тварин за перспективних технологій (частина 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3. Ефект селекції, гетерозису та інбредна депресія у свинарстві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MAPIHA</cp:lastModifiedBy>
  <cp:revision>9</cp:revision>
  <dcterms:created xsi:type="dcterms:W3CDTF">2021-06-01T13:24:19Z</dcterms:created>
  <dcterms:modified xsi:type="dcterms:W3CDTF">2021-06-02T23:19:27Z</dcterms:modified>
</cp:coreProperties>
</file>