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9" r:id="rId1"/>
  </p:sldMasterIdLst>
  <p:sldIdLst>
    <p:sldId id="256" r:id="rId2"/>
    <p:sldId id="257" r:id="rId3"/>
    <p:sldId id="258" r:id="rId4"/>
    <p:sldId id="273" r:id="rId5"/>
    <p:sldId id="272" r:id="rId6"/>
    <p:sldId id="264" r:id="rId7"/>
    <p:sldId id="265" r:id="rId8"/>
    <p:sldId id="266" r:id="rId9"/>
    <p:sldId id="268" r:id="rId10"/>
    <p:sldId id="275" r:id="rId11"/>
    <p:sldId id="276" r:id="rId12"/>
    <p:sldId id="261" r:id="rId13"/>
    <p:sldId id="262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3D170A-9931-4E89-AD55-075565CAE92D}" type="doc">
      <dgm:prSet loTypeId="urn:microsoft.com/office/officeart/2005/8/layout/list1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8E060FC3-E8A1-496B-894B-8B3F5CA36DBC}">
      <dgm:prSet phldrT="[Текст]" custT="1"/>
      <dgm:spPr/>
      <dgm:t>
        <a:bodyPr/>
        <a:lstStyle/>
        <a:p>
          <a:r>
            <a:rPr lang="uk-UA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промислова 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815C3D-1E40-4B68-BDE7-2362020FD9ED}" type="parTrans" cxnId="{BC0A6235-B180-41DB-B3F0-ECA5136783F7}">
      <dgm:prSet/>
      <dgm:spPr/>
      <dgm:t>
        <a:bodyPr/>
        <a:lstStyle/>
        <a:p>
          <a:endParaRPr lang="ru-RU"/>
        </a:p>
      </dgm:t>
    </dgm:pt>
    <dgm:pt modelId="{DEEF9DDD-32BD-47B2-B276-0F881C812E78}" type="sibTrans" cxnId="{BC0A6235-B180-41DB-B3F0-ECA5136783F7}">
      <dgm:prSet/>
      <dgm:spPr/>
      <dgm:t>
        <a:bodyPr/>
        <a:lstStyle/>
        <a:p>
          <a:endParaRPr lang="ru-RU"/>
        </a:p>
      </dgm:t>
    </dgm:pt>
    <dgm:pt modelId="{FE617F13-7C79-4E19-A33D-43479D41EFAD}">
      <dgm:prSet phldrT="[Текст]" custT="1"/>
      <dgm:spPr/>
      <dgm:t>
        <a:bodyPr/>
        <a:lstStyle/>
        <a:p>
          <a:r>
            <a:rPr lang="uk-UA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поглинальна</a:t>
          </a:r>
          <a:r>
            <a:rPr lang="uk-UA" sz="1800" dirty="0"/>
            <a:t> </a:t>
          </a:r>
          <a:endParaRPr lang="ru-RU" sz="1800" dirty="0"/>
        </a:p>
      </dgm:t>
    </dgm:pt>
    <dgm:pt modelId="{87AE07FD-BC14-4739-B488-B11154706012}" type="parTrans" cxnId="{55ABA851-858A-4BFA-84A5-FCEA645C1081}">
      <dgm:prSet/>
      <dgm:spPr/>
      <dgm:t>
        <a:bodyPr/>
        <a:lstStyle/>
        <a:p>
          <a:endParaRPr lang="ru-RU"/>
        </a:p>
      </dgm:t>
    </dgm:pt>
    <dgm:pt modelId="{9819C122-EEE9-4261-9C35-86948EBA427A}" type="sibTrans" cxnId="{55ABA851-858A-4BFA-84A5-FCEA645C1081}">
      <dgm:prSet/>
      <dgm:spPr/>
      <dgm:t>
        <a:bodyPr/>
        <a:lstStyle/>
        <a:p>
          <a:endParaRPr lang="ru-RU"/>
        </a:p>
      </dgm:t>
    </dgm:pt>
    <dgm:pt modelId="{894D628E-BD65-466E-8905-D18C9D99C026}">
      <dgm:prSet phldrT="[Текст]" custT="1"/>
      <dgm:spPr/>
      <dgm:t>
        <a:bodyPr/>
        <a:lstStyle/>
        <a:p>
          <a:r>
            <a:rPr lang="uk-UA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ввідна 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830DD8-8264-48E8-BCC5-8F31AC5C174C}" type="parTrans" cxnId="{AACF1285-0987-47BE-9347-DB01AD2939F9}">
      <dgm:prSet/>
      <dgm:spPr/>
      <dgm:t>
        <a:bodyPr/>
        <a:lstStyle/>
        <a:p>
          <a:endParaRPr lang="ru-RU"/>
        </a:p>
      </dgm:t>
    </dgm:pt>
    <dgm:pt modelId="{F3A6ECB8-BBDB-43A2-AE76-768E1B6771AB}" type="sibTrans" cxnId="{AACF1285-0987-47BE-9347-DB01AD2939F9}">
      <dgm:prSet/>
      <dgm:spPr/>
      <dgm:t>
        <a:bodyPr/>
        <a:lstStyle/>
        <a:p>
          <a:endParaRPr lang="ru-RU"/>
        </a:p>
      </dgm:t>
    </dgm:pt>
    <dgm:pt modelId="{490B1E32-B554-4043-80F3-63E1E10CF573}">
      <dgm:prSet custT="1"/>
      <dgm:spPr/>
      <dgm:t>
        <a:bodyPr/>
        <a:lstStyle/>
        <a:p>
          <a:r>
            <a:rPr lang="uk-UA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відтворювальна 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BDC562-008C-48F4-A0E0-1F6DB6A0B83B}" type="parTrans" cxnId="{89AFDB09-F4BF-40C8-8B3E-7A7D838F36A5}">
      <dgm:prSet/>
      <dgm:spPr/>
      <dgm:t>
        <a:bodyPr/>
        <a:lstStyle/>
        <a:p>
          <a:endParaRPr lang="ru-RU"/>
        </a:p>
      </dgm:t>
    </dgm:pt>
    <dgm:pt modelId="{39654B46-4136-4170-B99F-8FFF62B32381}" type="sibTrans" cxnId="{89AFDB09-F4BF-40C8-8B3E-7A7D838F36A5}">
      <dgm:prSet/>
      <dgm:spPr/>
      <dgm:t>
        <a:bodyPr/>
        <a:lstStyle/>
        <a:p>
          <a:endParaRPr lang="ru-RU"/>
        </a:p>
      </dgm:t>
    </dgm:pt>
    <dgm:pt modelId="{0DB61149-D2E7-4834-8EDD-4216CBC96C6A}" type="pres">
      <dgm:prSet presAssocID="{613D170A-9931-4E89-AD55-075565CAE92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A6480BAE-DCDD-43CE-A7FB-CF10692B3CBC}" type="pres">
      <dgm:prSet presAssocID="{8E060FC3-E8A1-496B-894B-8B3F5CA36DBC}" presName="parentLin" presStyleCnt="0"/>
      <dgm:spPr/>
    </dgm:pt>
    <dgm:pt modelId="{7EC48042-1A7A-4C1A-BBD8-7DB4EB766F20}" type="pres">
      <dgm:prSet presAssocID="{8E060FC3-E8A1-496B-894B-8B3F5CA36DBC}" presName="parentLeftMargin" presStyleLbl="node1" presStyleIdx="0" presStyleCnt="4"/>
      <dgm:spPr/>
      <dgm:t>
        <a:bodyPr/>
        <a:lstStyle/>
        <a:p>
          <a:endParaRPr lang="uk-UA"/>
        </a:p>
      </dgm:t>
    </dgm:pt>
    <dgm:pt modelId="{0B8475F1-05FC-4470-A7A3-97963B20A8BE}" type="pres">
      <dgm:prSet presAssocID="{8E060FC3-E8A1-496B-894B-8B3F5CA36DB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F35A65B-CD04-406A-94AD-DA08856A4826}" type="pres">
      <dgm:prSet presAssocID="{8E060FC3-E8A1-496B-894B-8B3F5CA36DBC}" presName="negativeSpace" presStyleCnt="0"/>
      <dgm:spPr/>
    </dgm:pt>
    <dgm:pt modelId="{943C6C71-6699-45C6-ABDC-5CBE6887ADE8}" type="pres">
      <dgm:prSet presAssocID="{8E060FC3-E8A1-496B-894B-8B3F5CA36DBC}" presName="childText" presStyleLbl="conFgAcc1" presStyleIdx="0" presStyleCnt="4">
        <dgm:presLayoutVars>
          <dgm:bulletEnabled val="1"/>
        </dgm:presLayoutVars>
      </dgm:prSet>
      <dgm:spPr/>
    </dgm:pt>
    <dgm:pt modelId="{FDF2F739-5692-4A7C-947D-F973FC699951}" type="pres">
      <dgm:prSet presAssocID="{DEEF9DDD-32BD-47B2-B276-0F881C812E78}" presName="spaceBetweenRectangles" presStyleCnt="0"/>
      <dgm:spPr/>
    </dgm:pt>
    <dgm:pt modelId="{CED81034-6236-4EB4-9D7C-AF20CDAC5DDA}" type="pres">
      <dgm:prSet presAssocID="{FE617F13-7C79-4E19-A33D-43479D41EFAD}" presName="parentLin" presStyleCnt="0"/>
      <dgm:spPr/>
    </dgm:pt>
    <dgm:pt modelId="{79DC3A90-BCAE-44ED-81B3-9158E4F4C892}" type="pres">
      <dgm:prSet presAssocID="{FE617F13-7C79-4E19-A33D-43479D41EFAD}" presName="parentLeftMargin" presStyleLbl="node1" presStyleIdx="0" presStyleCnt="4"/>
      <dgm:spPr/>
      <dgm:t>
        <a:bodyPr/>
        <a:lstStyle/>
        <a:p>
          <a:endParaRPr lang="uk-UA"/>
        </a:p>
      </dgm:t>
    </dgm:pt>
    <dgm:pt modelId="{2DA81C93-4E80-4E1A-B43D-02F8648F1834}" type="pres">
      <dgm:prSet presAssocID="{FE617F13-7C79-4E19-A33D-43479D41EFA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E0926FB-B3BE-497E-8416-286CB5EC68A2}" type="pres">
      <dgm:prSet presAssocID="{FE617F13-7C79-4E19-A33D-43479D41EFAD}" presName="negativeSpace" presStyleCnt="0"/>
      <dgm:spPr/>
    </dgm:pt>
    <dgm:pt modelId="{70358E91-68BB-47E5-A587-CE75E4AF31AB}" type="pres">
      <dgm:prSet presAssocID="{FE617F13-7C79-4E19-A33D-43479D41EFAD}" presName="childText" presStyleLbl="conFgAcc1" presStyleIdx="1" presStyleCnt="4">
        <dgm:presLayoutVars>
          <dgm:bulletEnabled val="1"/>
        </dgm:presLayoutVars>
      </dgm:prSet>
      <dgm:spPr/>
    </dgm:pt>
    <dgm:pt modelId="{52BA6900-8ED7-464B-B5F4-76AF345593D5}" type="pres">
      <dgm:prSet presAssocID="{9819C122-EEE9-4261-9C35-86948EBA427A}" presName="spaceBetweenRectangles" presStyleCnt="0"/>
      <dgm:spPr/>
    </dgm:pt>
    <dgm:pt modelId="{A452DFA9-9D3B-4842-941B-0AF6E016F151}" type="pres">
      <dgm:prSet presAssocID="{894D628E-BD65-466E-8905-D18C9D99C026}" presName="parentLin" presStyleCnt="0"/>
      <dgm:spPr/>
    </dgm:pt>
    <dgm:pt modelId="{021992C4-6EE6-4E3D-AAA1-2DCB74130B54}" type="pres">
      <dgm:prSet presAssocID="{894D628E-BD65-466E-8905-D18C9D99C026}" presName="parentLeftMargin" presStyleLbl="node1" presStyleIdx="1" presStyleCnt="4"/>
      <dgm:spPr/>
      <dgm:t>
        <a:bodyPr/>
        <a:lstStyle/>
        <a:p>
          <a:endParaRPr lang="uk-UA"/>
        </a:p>
      </dgm:t>
    </dgm:pt>
    <dgm:pt modelId="{92137076-6D3C-4C6E-A929-6748FD16719D}" type="pres">
      <dgm:prSet presAssocID="{894D628E-BD65-466E-8905-D18C9D99C02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8A0E57F-AB3F-4FA5-979B-B5FAE33448FB}" type="pres">
      <dgm:prSet presAssocID="{894D628E-BD65-466E-8905-D18C9D99C026}" presName="negativeSpace" presStyleCnt="0"/>
      <dgm:spPr/>
    </dgm:pt>
    <dgm:pt modelId="{7E034541-29D2-47D9-AC31-FB9CE14BA98A}" type="pres">
      <dgm:prSet presAssocID="{894D628E-BD65-466E-8905-D18C9D99C026}" presName="childText" presStyleLbl="conFgAcc1" presStyleIdx="2" presStyleCnt="4">
        <dgm:presLayoutVars>
          <dgm:bulletEnabled val="1"/>
        </dgm:presLayoutVars>
      </dgm:prSet>
      <dgm:spPr/>
    </dgm:pt>
    <dgm:pt modelId="{C1975267-9B53-4121-81E2-A21085BFDBC5}" type="pres">
      <dgm:prSet presAssocID="{F3A6ECB8-BBDB-43A2-AE76-768E1B6771AB}" presName="spaceBetweenRectangles" presStyleCnt="0"/>
      <dgm:spPr/>
    </dgm:pt>
    <dgm:pt modelId="{8C0BFBFA-DE3C-4838-9663-8A1AC6C11FDF}" type="pres">
      <dgm:prSet presAssocID="{490B1E32-B554-4043-80F3-63E1E10CF573}" presName="parentLin" presStyleCnt="0"/>
      <dgm:spPr/>
    </dgm:pt>
    <dgm:pt modelId="{86D9617C-6DE2-4A2E-83B2-CF33AADFD6A7}" type="pres">
      <dgm:prSet presAssocID="{490B1E32-B554-4043-80F3-63E1E10CF573}" presName="parentLeftMargin" presStyleLbl="node1" presStyleIdx="2" presStyleCnt="4"/>
      <dgm:spPr/>
      <dgm:t>
        <a:bodyPr/>
        <a:lstStyle/>
        <a:p>
          <a:endParaRPr lang="uk-UA"/>
        </a:p>
      </dgm:t>
    </dgm:pt>
    <dgm:pt modelId="{F7AF1967-BBEF-4838-9568-021210F3E78F}" type="pres">
      <dgm:prSet presAssocID="{490B1E32-B554-4043-80F3-63E1E10CF57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9FF11DF-D307-4241-B798-5BC0526E3FEF}" type="pres">
      <dgm:prSet presAssocID="{490B1E32-B554-4043-80F3-63E1E10CF573}" presName="negativeSpace" presStyleCnt="0"/>
      <dgm:spPr/>
    </dgm:pt>
    <dgm:pt modelId="{C63B5C6C-50A7-449D-BF5F-50EEF8241C14}" type="pres">
      <dgm:prSet presAssocID="{490B1E32-B554-4043-80F3-63E1E10CF57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7AC3575-91B0-4BA7-9C4A-747D9210AE4C}" type="presOf" srcId="{613D170A-9931-4E89-AD55-075565CAE92D}" destId="{0DB61149-D2E7-4834-8EDD-4216CBC96C6A}" srcOrd="0" destOrd="0" presId="urn:microsoft.com/office/officeart/2005/8/layout/list1"/>
    <dgm:cxn modelId="{55ABA851-858A-4BFA-84A5-FCEA645C1081}" srcId="{613D170A-9931-4E89-AD55-075565CAE92D}" destId="{FE617F13-7C79-4E19-A33D-43479D41EFAD}" srcOrd="1" destOrd="0" parTransId="{87AE07FD-BC14-4739-B488-B11154706012}" sibTransId="{9819C122-EEE9-4261-9C35-86948EBA427A}"/>
    <dgm:cxn modelId="{E3DC8993-8ADA-48E5-AA89-E544E38C5FB0}" type="presOf" srcId="{FE617F13-7C79-4E19-A33D-43479D41EFAD}" destId="{79DC3A90-BCAE-44ED-81B3-9158E4F4C892}" srcOrd="0" destOrd="0" presId="urn:microsoft.com/office/officeart/2005/8/layout/list1"/>
    <dgm:cxn modelId="{BC7A9277-83DC-4865-AAEF-ECD5C39FCF84}" type="presOf" srcId="{894D628E-BD65-466E-8905-D18C9D99C026}" destId="{021992C4-6EE6-4E3D-AAA1-2DCB74130B54}" srcOrd="0" destOrd="0" presId="urn:microsoft.com/office/officeart/2005/8/layout/list1"/>
    <dgm:cxn modelId="{F9135C8C-7E18-4092-B537-D293A7E6C87E}" type="presOf" srcId="{490B1E32-B554-4043-80F3-63E1E10CF573}" destId="{F7AF1967-BBEF-4838-9568-021210F3E78F}" srcOrd="1" destOrd="0" presId="urn:microsoft.com/office/officeart/2005/8/layout/list1"/>
    <dgm:cxn modelId="{BC0A6235-B180-41DB-B3F0-ECA5136783F7}" srcId="{613D170A-9931-4E89-AD55-075565CAE92D}" destId="{8E060FC3-E8A1-496B-894B-8B3F5CA36DBC}" srcOrd="0" destOrd="0" parTransId="{C8815C3D-1E40-4B68-BDE7-2362020FD9ED}" sibTransId="{DEEF9DDD-32BD-47B2-B276-0F881C812E78}"/>
    <dgm:cxn modelId="{83FA3866-05B0-44F7-BE3F-DBC647741D7E}" type="presOf" srcId="{490B1E32-B554-4043-80F3-63E1E10CF573}" destId="{86D9617C-6DE2-4A2E-83B2-CF33AADFD6A7}" srcOrd="0" destOrd="0" presId="urn:microsoft.com/office/officeart/2005/8/layout/list1"/>
    <dgm:cxn modelId="{F6BE6366-C947-4368-BE39-EFF4092580DF}" type="presOf" srcId="{FE617F13-7C79-4E19-A33D-43479D41EFAD}" destId="{2DA81C93-4E80-4E1A-B43D-02F8648F1834}" srcOrd="1" destOrd="0" presId="urn:microsoft.com/office/officeart/2005/8/layout/list1"/>
    <dgm:cxn modelId="{543D393C-A89C-435D-83DC-B1AA0171869E}" type="presOf" srcId="{8E060FC3-E8A1-496B-894B-8B3F5CA36DBC}" destId="{7EC48042-1A7A-4C1A-BBD8-7DB4EB766F20}" srcOrd="0" destOrd="0" presId="urn:microsoft.com/office/officeart/2005/8/layout/list1"/>
    <dgm:cxn modelId="{89AFDB09-F4BF-40C8-8B3E-7A7D838F36A5}" srcId="{613D170A-9931-4E89-AD55-075565CAE92D}" destId="{490B1E32-B554-4043-80F3-63E1E10CF573}" srcOrd="3" destOrd="0" parTransId="{AEBDC562-008C-48F4-A0E0-1F6DB6A0B83B}" sibTransId="{39654B46-4136-4170-B99F-8FFF62B32381}"/>
    <dgm:cxn modelId="{AACF1285-0987-47BE-9347-DB01AD2939F9}" srcId="{613D170A-9931-4E89-AD55-075565CAE92D}" destId="{894D628E-BD65-466E-8905-D18C9D99C026}" srcOrd="2" destOrd="0" parTransId="{2E830DD8-8264-48E8-BCC5-8F31AC5C174C}" sibTransId="{F3A6ECB8-BBDB-43A2-AE76-768E1B6771AB}"/>
    <dgm:cxn modelId="{9FEF0C24-C11E-462B-9186-29E657DCE9C9}" type="presOf" srcId="{8E060FC3-E8A1-496B-894B-8B3F5CA36DBC}" destId="{0B8475F1-05FC-4470-A7A3-97963B20A8BE}" srcOrd="1" destOrd="0" presId="urn:microsoft.com/office/officeart/2005/8/layout/list1"/>
    <dgm:cxn modelId="{0E580D00-025E-4825-8EA4-8531112A1717}" type="presOf" srcId="{894D628E-BD65-466E-8905-D18C9D99C026}" destId="{92137076-6D3C-4C6E-A929-6748FD16719D}" srcOrd="1" destOrd="0" presId="urn:microsoft.com/office/officeart/2005/8/layout/list1"/>
    <dgm:cxn modelId="{13D02149-D164-4FA8-91A5-057B062C3953}" type="presParOf" srcId="{0DB61149-D2E7-4834-8EDD-4216CBC96C6A}" destId="{A6480BAE-DCDD-43CE-A7FB-CF10692B3CBC}" srcOrd="0" destOrd="0" presId="urn:microsoft.com/office/officeart/2005/8/layout/list1"/>
    <dgm:cxn modelId="{3AAE7938-C8C2-41F9-9630-80D8C6A5936B}" type="presParOf" srcId="{A6480BAE-DCDD-43CE-A7FB-CF10692B3CBC}" destId="{7EC48042-1A7A-4C1A-BBD8-7DB4EB766F20}" srcOrd="0" destOrd="0" presId="urn:microsoft.com/office/officeart/2005/8/layout/list1"/>
    <dgm:cxn modelId="{94785906-D6EF-411C-9940-58DE3821A7F5}" type="presParOf" srcId="{A6480BAE-DCDD-43CE-A7FB-CF10692B3CBC}" destId="{0B8475F1-05FC-4470-A7A3-97963B20A8BE}" srcOrd="1" destOrd="0" presId="urn:microsoft.com/office/officeart/2005/8/layout/list1"/>
    <dgm:cxn modelId="{FB339D14-2ECD-46F5-A84E-56605ABD964D}" type="presParOf" srcId="{0DB61149-D2E7-4834-8EDD-4216CBC96C6A}" destId="{DF35A65B-CD04-406A-94AD-DA08856A4826}" srcOrd="1" destOrd="0" presId="urn:microsoft.com/office/officeart/2005/8/layout/list1"/>
    <dgm:cxn modelId="{E37CB119-1795-41A2-8076-F1C32FBDB078}" type="presParOf" srcId="{0DB61149-D2E7-4834-8EDD-4216CBC96C6A}" destId="{943C6C71-6699-45C6-ABDC-5CBE6887ADE8}" srcOrd="2" destOrd="0" presId="urn:microsoft.com/office/officeart/2005/8/layout/list1"/>
    <dgm:cxn modelId="{FF04EF48-BC5A-40C2-9D7F-14C280A2B26F}" type="presParOf" srcId="{0DB61149-D2E7-4834-8EDD-4216CBC96C6A}" destId="{FDF2F739-5692-4A7C-947D-F973FC699951}" srcOrd="3" destOrd="0" presId="urn:microsoft.com/office/officeart/2005/8/layout/list1"/>
    <dgm:cxn modelId="{1E20EB38-AC5E-49DA-966B-E20A0230943E}" type="presParOf" srcId="{0DB61149-D2E7-4834-8EDD-4216CBC96C6A}" destId="{CED81034-6236-4EB4-9D7C-AF20CDAC5DDA}" srcOrd="4" destOrd="0" presId="urn:microsoft.com/office/officeart/2005/8/layout/list1"/>
    <dgm:cxn modelId="{BD22D9FE-857F-49FC-9120-DE1C583D66F7}" type="presParOf" srcId="{CED81034-6236-4EB4-9D7C-AF20CDAC5DDA}" destId="{79DC3A90-BCAE-44ED-81B3-9158E4F4C892}" srcOrd="0" destOrd="0" presId="urn:microsoft.com/office/officeart/2005/8/layout/list1"/>
    <dgm:cxn modelId="{68DC8121-C168-40F4-88DD-9F7CBDFFED9A}" type="presParOf" srcId="{CED81034-6236-4EB4-9D7C-AF20CDAC5DDA}" destId="{2DA81C93-4E80-4E1A-B43D-02F8648F1834}" srcOrd="1" destOrd="0" presId="urn:microsoft.com/office/officeart/2005/8/layout/list1"/>
    <dgm:cxn modelId="{BFD04F17-C918-4C2B-959D-81160055C2A7}" type="presParOf" srcId="{0DB61149-D2E7-4834-8EDD-4216CBC96C6A}" destId="{2E0926FB-B3BE-497E-8416-286CB5EC68A2}" srcOrd="5" destOrd="0" presId="urn:microsoft.com/office/officeart/2005/8/layout/list1"/>
    <dgm:cxn modelId="{C3E2CD93-5EFA-447C-8987-061129B78384}" type="presParOf" srcId="{0DB61149-D2E7-4834-8EDD-4216CBC96C6A}" destId="{70358E91-68BB-47E5-A587-CE75E4AF31AB}" srcOrd="6" destOrd="0" presId="urn:microsoft.com/office/officeart/2005/8/layout/list1"/>
    <dgm:cxn modelId="{77E0800E-A806-48FF-BF1B-5C37EE97A11B}" type="presParOf" srcId="{0DB61149-D2E7-4834-8EDD-4216CBC96C6A}" destId="{52BA6900-8ED7-464B-B5F4-76AF345593D5}" srcOrd="7" destOrd="0" presId="urn:microsoft.com/office/officeart/2005/8/layout/list1"/>
    <dgm:cxn modelId="{F52D387D-971A-467F-8C20-C23CA22148D1}" type="presParOf" srcId="{0DB61149-D2E7-4834-8EDD-4216CBC96C6A}" destId="{A452DFA9-9D3B-4842-941B-0AF6E016F151}" srcOrd="8" destOrd="0" presId="urn:microsoft.com/office/officeart/2005/8/layout/list1"/>
    <dgm:cxn modelId="{02583A94-8322-4ECF-A341-A871397FBF44}" type="presParOf" srcId="{A452DFA9-9D3B-4842-941B-0AF6E016F151}" destId="{021992C4-6EE6-4E3D-AAA1-2DCB74130B54}" srcOrd="0" destOrd="0" presId="urn:microsoft.com/office/officeart/2005/8/layout/list1"/>
    <dgm:cxn modelId="{094C9B8E-D71E-4D18-91C4-C8B611007B9B}" type="presParOf" srcId="{A452DFA9-9D3B-4842-941B-0AF6E016F151}" destId="{92137076-6D3C-4C6E-A929-6748FD16719D}" srcOrd="1" destOrd="0" presId="urn:microsoft.com/office/officeart/2005/8/layout/list1"/>
    <dgm:cxn modelId="{5CED7B2B-5977-4287-B90E-2FDE724630A3}" type="presParOf" srcId="{0DB61149-D2E7-4834-8EDD-4216CBC96C6A}" destId="{F8A0E57F-AB3F-4FA5-979B-B5FAE33448FB}" srcOrd="9" destOrd="0" presId="urn:microsoft.com/office/officeart/2005/8/layout/list1"/>
    <dgm:cxn modelId="{1DBCBBFB-9768-47D2-B12F-8FE81C8E4753}" type="presParOf" srcId="{0DB61149-D2E7-4834-8EDD-4216CBC96C6A}" destId="{7E034541-29D2-47D9-AC31-FB9CE14BA98A}" srcOrd="10" destOrd="0" presId="urn:microsoft.com/office/officeart/2005/8/layout/list1"/>
    <dgm:cxn modelId="{FF9CEED3-DF5E-4A90-B92B-6F293ADFBD28}" type="presParOf" srcId="{0DB61149-D2E7-4834-8EDD-4216CBC96C6A}" destId="{C1975267-9B53-4121-81E2-A21085BFDBC5}" srcOrd="11" destOrd="0" presId="urn:microsoft.com/office/officeart/2005/8/layout/list1"/>
    <dgm:cxn modelId="{9DFD4C02-797F-4437-903E-18533D3ADADD}" type="presParOf" srcId="{0DB61149-D2E7-4834-8EDD-4216CBC96C6A}" destId="{8C0BFBFA-DE3C-4838-9663-8A1AC6C11FDF}" srcOrd="12" destOrd="0" presId="urn:microsoft.com/office/officeart/2005/8/layout/list1"/>
    <dgm:cxn modelId="{52572D98-D27E-4136-9CCD-4B346C9B99A6}" type="presParOf" srcId="{8C0BFBFA-DE3C-4838-9663-8A1AC6C11FDF}" destId="{86D9617C-6DE2-4A2E-83B2-CF33AADFD6A7}" srcOrd="0" destOrd="0" presId="urn:microsoft.com/office/officeart/2005/8/layout/list1"/>
    <dgm:cxn modelId="{2D475B7D-8DBC-4D49-B455-432B63EAD9DB}" type="presParOf" srcId="{8C0BFBFA-DE3C-4838-9663-8A1AC6C11FDF}" destId="{F7AF1967-BBEF-4838-9568-021210F3E78F}" srcOrd="1" destOrd="0" presId="urn:microsoft.com/office/officeart/2005/8/layout/list1"/>
    <dgm:cxn modelId="{9A00170C-C893-40FB-88BB-0287DF5C1B04}" type="presParOf" srcId="{0DB61149-D2E7-4834-8EDD-4216CBC96C6A}" destId="{49FF11DF-D307-4241-B798-5BC0526E3FEF}" srcOrd="13" destOrd="0" presId="urn:microsoft.com/office/officeart/2005/8/layout/list1"/>
    <dgm:cxn modelId="{8528A9B4-3739-4715-98F2-47AA5084EF39}" type="presParOf" srcId="{0DB61149-D2E7-4834-8EDD-4216CBC96C6A}" destId="{C63B5C6C-50A7-449D-BF5F-50EEF8241C1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3C6C71-6699-45C6-ABDC-5CBE6887ADE8}">
      <dsp:nvSpPr>
        <dsp:cNvPr id="0" name=""/>
        <dsp:cNvSpPr/>
      </dsp:nvSpPr>
      <dsp:spPr>
        <a:xfrm>
          <a:off x="0" y="340257"/>
          <a:ext cx="96012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8475F1-05FC-4470-A7A3-97963B20A8BE}">
      <dsp:nvSpPr>
        <dsp:cNvPr id="0" name=""/>
        <dsp:cNvSpPr/>
      </dsp:nvSpPr>
      <dsp:spPr>
        <a:xfrm>
          <a:off x="480060" y="74577"/>
          <a:ext cx="6720840" cy="5313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промислова 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5999" y="100516"/>
        <a:ext cx="6668962" cy="479482"/>
      </dsp:txXfrm>
    </dsp:sp>
    <dsp:sp modelId="{70358E91-68BB-47E5-A587-CE75E4AF31AB}">
      <dsp:nvSpPr>
        <dsp:cNvPr id="0" name=""/>
        <dsp:cNvSpPr/>
      </dsp:nvSpPr>
      <dsp:spPr>
        <a:xfrm>
          <a:off x="0" y="1156737"/>
          <a:ext cx="96012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A81C93-4E80-4E1A-B43D-02F8648F1834}">
      <dsp:nvSpPr>
        <dsp:cNvPr id="0" name=""/>
        <dsp:cNvSpPr/>
      </dsp:nvSpPr>
      <dsp:spPr>
        <a:xfrm>
          <a:off x="480060" y="891057"/>
          <a:ext cx="6720840" cy="5313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поглинальна</a:t>
          </a:r>
          <a:r>
            <a:rPr lang="uk-UA" sz="1800" kern="1200" dirty="0"/>
            <a:t> </a:t>
          </a:r>
          <a:endParaRPr lang="ru-RU" sz="1800" kern="1200" dirty="0"/>
        </a:p>
      </dsp:txBody>
      <dsp:txXfrm>
        <a:off x="505999" y="916996"/>
        <a:ext cx="6668962" cy="479482"/>
      </dsp:txXfrm>
    </dsp:sp>
    <dsp:sp modelId="{7E034541-29D2-47D9-AC31-FB9CE14BA98A}">
      <dsp:nvSpPr>
        <dsp:cNvPr id="0" name=""/>
        <dsp:cNvSpPr/>
      </dsp:nvSpPr>
      <dsp:spPr>
        <a:xfrm>
          <a:off x="0" y="1973217"/>
          <a:ext cx="96012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137076-6D3C-4C6E-A929-6748FD16719D}">
      <dsp:nvSpPr>
        <dsp:cNvPr id="0" name=""/>
        <dsp:cNvSpPr/>
      </dsp:nvSpPr>
      <dsp:spPr>
        <a:xfrm>
          <a:off x="480060" y="1707537"/>
          <a:ext cx="6720840" cy="5313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ввідна 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5999" y="1733476"/>
        <a:ext cx="6668962" cy="479482"/>
      </dsp:txXfrm>
    </dsp:sp>
    <dsp:sp modelId="{C63B5C6C-50A7-449D-BF5F-50EEF8241C14}">
      <dsp:nvSpPr>
        <dsp:cNvPr id="0" name=""/>
        <dsp:cNvSpPr/>
      </dsp:nvSpPr>
      <dsp:spPr>
        <a:xfrm>
          <a:off x="0" y="2789697"/>
          <a:ext cx="96012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AF1967-BBEF-4838-9568-021210F3E78F}">
      <dsp:nvSpPr>
        <dsp:cNvPr id="0" name=""/>
        <dsp:cNvSpPr/>
      </dsp:nvSpPr>
      <dsp:spPr>
        <a:xfrm>
          <a:off x="480060" y="2524017"/>
          <a:ext cx="6720840" cy="5313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відтворювальна 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5999" y="2549956"/>
        <a:ext cx="666896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011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783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5527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785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0695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851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908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593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85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606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147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06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1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6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961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255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541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3848" y="2069870"/>
            <a:ext cx="8361229" cy="3566159"/>
          </a:xfrm>
        </p:spPr>
        <p:txBody>
          <a:bodyPr>
            <a:normAutofit fontScale="90000"/>
          </a:bodyPr>
          <a:lstStyle/>
          <a:p>
            <a:pPr algn="r"/>
            <a:r>
              <a:rPr lang="uk-UA" sz="3600" b="1" dirty="0"/>
              <a:t>Тема </a:t>
            </a:r>
            <a:r>
              <a:rPr lang="uk-UA" sz="3600" b="1" dirty="0" smtClean="0"/>
              <a:t>5:</a:t>
            </a:r>
            <a:r>
              <a:rPr lang="uk-UA" b="1" dirty="0" smtClean="0"/>
              <a:t> </a:t>
            </a:r>
            <a:r>
              <a:rPr lang="uk-U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</a:t>
            </a:r>
            <a:br>
              <a:rPr lang="uk-U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розведення тварин</a:t>
            </a:r>
            <a:br>
              <a:rPr lang="uk-U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перспективних технологій</a:t>
            </a:r>
            <a:r>
              <a:rPr lang="uk-UA" sz="5400" b="1" dirty="0" smtClean="0"/>
              <a:t/>
            </a:r>
            <a:br>
              <a:rPr lang="uk-UA" sz="5400" b="1" dirty="0" smtClean="0"/>
            </a:br>
            <a:r>
              <a:rPr lang="uk-UA" sz="2800" b="1" dirty="0" smtClean="0"/>
              <a:t>(частина </a:t>
            </a:r>
            <a:r>
              <a:rPr lang="uk-UA" sz="2800" b="1" dirty="0"/>
              <a:t>2</a:t>
            </a:r>
            <a:r>
              <a:rPr lang="uk-UA" sz="2800" b="1" dirty="0" smtClean="0"/>
              <a:t>)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04509" y="901723"/>
            <a:ext cx="4540568" cy="586255"/>
          </a:xfrm>
        </p:spPr>
        <p:txBody>
          <a:bodyPr>
            <a:normAutofit/>
          </a:bodyPr>
          <a:lstStyle/>
          <a:p>
            <a:pPr algn="r"/>
            <a:r>
              <a:rPr lang="uk-UA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Лекція 11</a:t>
            </a:r>
            <a:endParaRPr lang="ru-RU" sz="32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78541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762000"/>
            <a:ext cx="9601200" cy="1524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uk-UA" altLang="uk-UA" sz="32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altLang="uk-UA" sz="32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</a:br>
            <a:r>
              <a:rPr lang="uk-UA" altLang="uk-UA" sz="3200" b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Добір</a:t>
            </a:r>
            <a:r>
              <a:rPr lang="uk-UA" altLang="uk-UA" sz="32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 − це метод генетичного поліпшення тварин шляхом одержання потомства від найбільш господарсько цінних особин.</a:t>
            </a:r>
            <a:r>
              <a:rPr lang="ru-RU" altLang="uk-UA" sz="1600" smtClean="0">
                <a:ln>
                  <a:noFill/>
                </a:ln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uk-UA" sz="1600" smtClean="0">
                <a:ln>
                  <a:noFill/>
                </a:ln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altLang="uk-UA" sz="4000" smtClean="0">
              <a:ln>
                <a:noFill/>
              </a:ln>
            </a:endParaRPr>
          </a:p>
        </p:txBody>
      </p:sp>
      <p:sp>
        <p:nvSpPr>
          <p:cNvPr id="20483" name="Объект 2"/>
          <p:cNvSpPr>
            <a:spLocks noGrp="1" noChangeArrowheads="1"/>
          </p:cNvSpPr>
          <p:nvPr>
            <p:ph idx="1"/>
          </p:nvPr>
        </p:nvSpPr>
        <p:spPr>
          <a:xfrm>
            <a:off x="982134" y="2665686"/>
            <a:ext cx="8596668" cy="3880773"/>
          </a:xfrm>
        </p:spPr>
        <p:txBody>
          <a:bodyPr/>
          <a:lstStyle/>
          <a:p>
            <a:pPr algn="just" eaLnBrk="1" hangingPunct="1"/>
            <a:r>
              <a:rPr lang="uk-UA" altLang="uk-UA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Природний добір</a:t>
            </a:r>
            <a:r>
              <a:rPr lang="uk-UA" alt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− процес, що проявляється у виживанні і збереженні організмів, які краще пристосовуються до умов навколишнього середовища. </a:t>
            </a:r>
          </a:p>
          <a:p>
            <a:pPr algn="just" eaLnBrk="1" hangingPunct="1"/>
            <a:r>
              <a:rPr lang="uk-UA" altLang="uk-UA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Штучний добір</a:t>
            </a:r>
            <a:r>
              <a:rPr lang="uk-UA" alt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–відбір для розмноження тих особин, які мають високу племінну цінність і продуктивність та вилучення із процесу відтворення тих тварин, що не задовольняють вимоги селекційного процесу. </a:t>
            </a:r>
          </a:p>
          <a:p>
            <a:pPr algn="just" eaLnBrk="1" hangingPunct="1"/>
            <a:r>
              <a:rPr lang="uk-UA" altLang="uk-UA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Методичний добір </a:t>
            </a:r>
            <a:r>
              <a:rPr lang="uk-UA" altLang="uk-UA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процес удосконалення існуючих порід і створення нових в умовах культурного ведення тваринництва відбувається під дією. </a:t>
            </a:r>
          </a:p>
          <a:p>
            <a:pPr algn="just" eaLnBrk="1" hangingPunct="1"/>
            <a:r>
              <a:rPr lang="uk-UA" altLang="uk-UA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Стабілізуючий добір </a:t>
            </a:r>
            <a:r>
              <a:rPr lang="uk-UA" altLang="uk-UA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вибракування особин, які відхиляються від бажаного типу. </a:t>
            </a:r>
          </a:p>
          <a:p>
            <a:pPr algn="just" eaLnBrk="1" hangingPunct="1"/>
            <a:r>
              <a:rPr lang="uk-UA" altLang="uk-UA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Технологічний добір </a:t>
            </a:r>
            <a:r>
              <a:rPr lang="uk-UA" altLang="uk-UA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− відбір тварин, найкраще пристосованих до експлуатації у конкретних умовах середовища.</a:t>
            </a:r>
          </a:p>
          <a:p>
            <a:pPr eaLnBrk="1" hangingPunct="1"/>
            <a:endParaRPr lang="ru-RU" altLang="uk-UA" dirty="0" smtClean="0"/>
          </a:p>
        </p:txBody>
      </p:sp>
    </p:spTree>
    <p:extLst>
      <p:ext uri="{BB962C8B-B14F-4D97-AF65-F5344CB8AC3E}">
        <p14:creationId xmlns:p14="http://schemas.microsoft.com/office/powerpoint/2010/main" val="3373458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uk-UA" altLang="uk-UA" sz="28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altLang="uk-UA" sz="28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</a:br>
            <a:r>
              <a:rPr lang="uk-UA" altLang="uk-UA" sz="2800" b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Племінний підбір </a:t>
            </a:r>
            <a:r>
              <a:rPr lang="uk-UA" altLang="uk-UA" sz="28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− це вибір батьківських пар з метою отримання потомків бажаного типу і рівня продуктивності.</a:t>
            </a:r>
            <a:r>
              <a:rPr lang="ru-RU" altLang="uk-UA" sz="1600" smtClean="0">
                <a:ln>
                  <a:noFill/>
                </a:ln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uk-UA" sz="1600" smtClean="0">
                <a:ln>
                  <a:noFill/>
                </a:ln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altLang="uk-UA" sz="4000" smtClean="0">
              <a:ln>
                <a:noFill/>
              </a:ln>
            </a:endParaRPr>
          </a:p>
        </p:txBody>
      </p:sp>
      <p:sp>
        <p:nvSpPr>
          <p:cNvPr id="4" name="Прямоугольник: скругленные углы 3"/>
          <p:cNvSpPr/>
          <p:nvPr/>
        </p:nvSpPr>
        <p:spPr>
          <a:xfrm>
            <a:off x="1059871" y="2558473"/>
            <a:ext cx="1094509" cy="342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Підбір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формою практичного використання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: скругленные углы 8"/>
          <p:cNvSpPr/>
          <p:nvPr/>
        </p:nvSpPr>
        <p:spPr>
          <a:xfrm>
            <a:off x="2459038" y="2917825"/>
            <a:ext cx="3533775" cy="9286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Індивідуальний підбір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: скругленные углы 9"/>
          <p:cNvSpPr/>
          <p:nvPr/>
        </p:nvSpPr>
        <p:spPr>
          <a:xfrm>
            <a:off x="2459038" y="4503738"/>
            <a:ext cx="3435350" cy="928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Груповий підбір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: изогнутая вверх 11"/>
          <p:cNvSpPr/>
          <p:nvPr/>
        </p:nvSpPr>
        <p:spPr>
          <a:xfrm>
            <a:off x="1966913" y="5457825"/>
            <a:ext cx="2300287" cy="70167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: изогнутая вниз 12"/>
          <p:cNvSpPr/>
          <p:nvPr/>
        </p:nvSpPr>
        <p:spPr>
          <a:xfrm>
            <a:off x="1925638" y="2206625"/>
            <a:ext cx="2300287" cy="70167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: скругленные углы 13"/>
          <p:cNvSpPr/>
          <p:nvPr/>
        </p:nvSpPr>
        <p:spPr>
          <a:xfrm>
            <a:off x="6296891" y="2390677"/>
            <a:ext cx="1094509" cy="3318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Підбір</a:t>
            </a:r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типом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: скругленные углы 17"/>
          <p:cNvSpPr/>
          <p:nvPr/>
        </p:nvSpPr>
        <p:spPr>
          <a:xfrm>
            <a:off x="7646988" y="2965450"/>
            <a:ext cx="3533775" cy="927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Однорідний підбір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: скругленные углы 18"/>
          <p:cNvSpPr/>
          <p:nvPr/>
        </p:nvSpPr>
        <p:spPr>
          <a:xfrm>
            <a:off x="7646988" y="4386263"/>
            <a:ext cx="3533775" cy="928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Різнорідний підбір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трелка: изогнутая вниз 19"/>
          <p:cNvSpPr/>
          <p:nvPr/>
        </p:nvSpPr>
        <p:spPr>
          <a:xfrm>
            <a:off x="7218363" y="2260600"/>
            <a:ext cx="2300287" cy="7032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Стрелка: изогнутая вверх 20"/>
          <p:cNvSpPr/>
          <p:nvPr/>
        </p:nvSpPr>
        <p:spPr>
          <a:xfrm>
            <a:off x="7304088" y="5313363"/>
            <a:ext cx="2300287" cy="70326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782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7600" y="251829"/>
            <a:ext cx="9983585" cy="6144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Виранжування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видалення із стада особин, які мають незадовільні ознаки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Добір за фенотипом називають масовим, а за генотипом – індивідуальним.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Генотип тварин визначають за трьома методами: за власним фенотипом тварини, за фенотипом предків та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сибсів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чи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напівсибсів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за фенотипом потомства.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Різниця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між середньою продуктивністю стада і кращою її частиною, відібраною в селекційне ядро, називається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селекційним диференціалом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визначення ефекту добір за певними ознаками селекційний диференціал множать на коефіцієнт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успадковуваності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(D h2) і чим вищий D і h2 в стаді, тим вищий здвиг продуктивності в потомстві.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Племінний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підбір − це вибір батьківських пар з метою отримання потомків бажаного типу і рівня продуктивності.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формою практичного використання підбір може бути індивідуальним і груповим, а за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типом – однорідний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 різнорідний.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індивідуальному підборі конкретно для кожної самки підбирається плідник для парування чи штучного осіменіння. Основна його мета − одержання високопродуктивного молодняка, в основному плідників.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його використання застосовують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внутрішньолінійне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розведення. При груповій формі підбору за групою маток, які подібні за рядом ознак, підбирають одного або двох плідників відповідної племінної цінності (як правило на клас вище, ніж маток) і походження.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567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3524" y="499797"/>
            <a:ext cx="10316094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Однорідний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(гомогенний) підбір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парування тварин, які подібні за основними ознаками. Його використовують з метою створення, збереження і підсилення в потомстві цінних, найбільш бажаних спадкових ознак.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Різнорідний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(гетерогенний) підбір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підбираються батьківські пари, які відрізняються за селекційними і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екстер'єрно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-конституціональними ознаками.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Крайньою межею є схрещування і внутрішньовидова гібридизація, які забезпечують підвищення продуктивності шляхом прояву ефекту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гетерозису.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Віковий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підбір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урахування віку тварин для одержання потомства найвищої якості. Рекомендується до молодих маток підбирати плідників середнього віку, до маток середнього віку – будь-яких плідників, до маток старшого віку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плідників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середнього віку.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Споріднений підбір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(інбридинг) – парування особин, що мають спільних одного або декількох предків в межах до 4-5 поколінь родоводу.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Лінійно-груповий підбір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окремими групами маток або стадами закріплюють 1-2 плідників, що походять з однієї генеалогічної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групи.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Інші </a:t>
            </a: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види підбору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індивідуально-груповий,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поліпшувальний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зрівняльний,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гетероекологічний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гетерогенеалогічний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неспоріднений підбір, розведення «в собі», внутрішньо лінійний, чистопородний, між лінійний, міжпородний, гібридизаційний, підбір для одержання товарних гібридів, з урахуванням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препотентності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періодичної заміни плідників тощо.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223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223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04109" y="1280162"/>
            <a:ext cx="8911244" cy="1754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uk-UA" sz="2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endParaRPr lang="ru-RU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Гібридизація тварин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</a:pP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Добір і підбір тварин, їх види і форми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420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1545" y="794503"/>
            <a:ext cx="936013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Література: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1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Калетнік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Г.М., Кулик М.Ф., Петриченко В.Ф. та ін. Основи перспективних технологій виробництва продукції тваринництва. Вінниця, 2007. 584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2.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Лихач В.Я., Лихач А.В.,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Шебанін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В.О. Інноваційні технології виробництва продукції тваринництва. Миколаїв. МНАУ. 2015. 365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3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Шалімов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М.О. Інноваційні технології виробництва і переробки продукції тваринництва. Одеса. ОДАУ. 2020. 181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4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Palamarchyk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D. M.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methodology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estimate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extent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innovation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process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Formyvannya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runkovuh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vidnosun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v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Ykraini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vol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10 (125).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pp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101-105.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441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63"/>
            <a:ext cx="9601200" cy="776287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uk-UA" altLang="uk-UA" sz="3200" b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Гібридизація </a:t>
            </a:r>
            <a:r>
              <a:rPr lang="uk-UA" altLang="uk-UA" sz="3200" smtClean="0">
                <a:ln>
                  <a:noFill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схрещування тварин, які належать до різних видів .</a:t>
            </a:r>
            <a:endParaRPr lang="ru-RU" altLang="uk-UA" sz="3200" smtClean="0">
              <a:ln>
                <a:noFill/>
              </a:ln>
              <a:solidFill>
                <a:srgbClr val="C00000"/>
              </a:solidFill>
            </a:endParaRPr>
          </a:p>
        </p:txBody>
      </p:sp>
      <p:pic>
        <p:nvPicPr>
          <p:cNvPr id="17411" name="Объект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38463" y="4340225"/>
            <a:ext cx="6315075" cy="1516063"/>
          </a:xfrm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1398588" y="2646363"/>
            <a:ext cx="94980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uk-UA" altLang="uk-UA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Отримане потомство називають гібридами, яких одержують також при схрещуванні гібридів різного чи однакового походження.</a:t>
            </a:r>
          </a:p>
        </p:txBody>
      </p:sp>
    </p:spTree>
    <p:extLst>
      <p:ext uri="{BB962C8B-B14F-4D97-AF65-F5344CB8AC3E}">
        <p14:creationId xmlns:p14="http://schemas.microsoft.com/office/powerpoint/2010/main" val="4095511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Види гібридизації тварин: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4111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3989" y="314147"/>
            <a:ext cx="11231418" cy="5772727"/>
          </a:xfrm>
        </p:spPr>
        <p:txBody>
          <a:bodyPr>
            <a:noAutofit/>
          </a:bodyPr>
          <a:lstStyle/>
          <a:p>
            <a:pPr algn="just"/>
            <a:r>
              <a:rPr lang="uk-UA" sz="3000" b="1" i="1" dirty="0" smtClean="0">
                <a:solidFill>
                  <a:srgbClr val="009900"/>
                </a:solidFill>
              </a:rPr>
              <a:t>Міжвидова гібридизація </a:t>
            </a:r>
            <a:r>
              <a:rPr lang="uk-UA" sz="3000" dirty="0"/>
              <a:t>(</a:t>
            </a:r>
            <a:r>
              <a:rPr lang="uk-UA" sz="3000" dirty="0" smtClean="0"/>
              <a:t>віддалена) – схрещування </a:t>
            </a:r>
            <a:r>
              <a:rPr lang="uk-UA" sz="3000" dirty="0"/>
              <a:t>тварин, які належать до різних видів. </a:t>
            </a:r>
            <a:endParaRPr lang="uk-UA" sz="3000" dirty="0" smtClean="0"/>
          </a:p>
          <a:p>
            <a:pPr algn="just"/>
            <a:r>
              <a:rPr lang="ru-RU" sz="3000" dirty="0" err="1" smtClean="0"/>
              <a:t>Отримане</a:t>
            </a:r>
            <a:r>
              <a:rPr lang="ru-RU" sz="3000" dirty="0" smtClean="0"/>
              <a:t> </a:t>
            </a:r>
            <a:r>
              <a:rPr lang="ru-RU" sz="3000" dirty="0"/>
              <a:t>потомство </a:t>
            </a:r>
            <a:r>
              <a:rPr lang="ru-RU" sz="3000" dirty="0" err="1"/>
              <a:t>називають</a:t>
            </a:r>
            <a:r>
              <a:rPr lang="ru-RU" sz="3000" dirty="0"/>
              <a:t> </a:t>
            </a:r>
            <a:r>
              <a:rPr lang="ru-RU" sz="3000" b="1" i="1" dirty="0" err="1">
                <a:solidFill>
                  <a:srgbClr val="009900"/>
                </a:solidFill>
              </a:rPr>
              <a:t>гібридами</a:t>
            </a:r>
            <a:r>
              <a:rPr lang="ru-RU" sz="3000" b="1" i="1" dirty="0"/>
              <a:t>,</a:t>
            </a:r>
            <a:r>
              <a:rPr lang="ru-RU" sz="3000" dirty="0"/>
              <a:t> </a:t>
            </a:r>
            <a:r>
              <a:rPr lang="ru-RU" sz="3000" dirty="0" err="1"/>
              <a:t>їх</a:t>
            </a:r>
            <a:r>
              <a:rPr lang="ru-RU" sz="3000" dirty="0"/>
              <a:t> </a:t>
            </a:r>
            <a:r>
              <a:rPr lang="ru-RU" sz="3000" dirty="0" err="1"/>
              <a:t>одержують</a:t>
            </a:r>
            <a:r>
              <a:rPr lang="ru-RU" sz="3000" dirty="0"/>
              <a:t> </a:t>
            </a:r>
            <a:r>
              <a:rPr lang="ru-RU" sz="3000" dirty="0" err="1"/>
              <a:t>також</a:t>
            </a:r>
            <a:r>
              <a:rPr lang="ru-RU" sz="3000" dirty="0"/>
              <a:t> і при </a:t>
            </a:r>
            <a:r>
              <a:rPr lang="ru-RU" sz="3000" dirty="0" err="1"/>
              <a:t>схрещуванні</a:t>
            </a:r>
            <a:r>
              <a:rPr lang="ru-RU" sz="3000" dirty="0"/>
              <a:t> </a:t>
            </a:r>
            <a:r>
              <a:rPr lang="ru-RU" sz="3000" dirty="0" err="1"/>
              <a:t>гібридів</a:t>
            </a:r>
            <a:r>
              <a:rPr lang="ru-RU" sz="3000" dirty="0"/>
              <a:t> </a:t>
            </a:r>
            <a:r>
              <a:rPr lang="ru-RU" sz="3000" dirty="0" err="1"/>
              <a:t>між</a:t>
            </a:r>
            <a:r>
              <a:rPr lang="ru-RU" sz="3000" dirty="0"/>
              <a:t> собою. </a:t>
            </a:r>
            <a:endParaRPr lang="ru-RU" sz="3000" dirty="0" smtClean="0"/>
          </a:p>
          <a:p>
            <a:pPr algn="just"/>
            <a:r>
              <a:rPr lang="ru-RU" sz="3000" b="1" dirty="0" err="1" smtClean="0">
                <a:solidFill>
                  <a:schemeClr val="accent6">
                    <a:lumMod val="75000"/>
                  </a:schemeClr>
                </a:solidFill>
              </a:rPr>
              <a:t>Завдяки</a:t>
            </a:r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000" b="1" dirty="0">
                <a:solidFill>
                  <a:schemeClr val="accent6">
                    <a:lumMod val="75000"/>
                  </a:schemeClr>
                </a:solidFill>
              </a:rPr>
              <a:t>методу </a:t>
            </a:r>
            <a:r>
              <a:rPr lang="ru-RU" sz="3000" b="1" dirty="0" err="1" smtClean="0">
                <a:solidFill>
                  <a:schemeClr val="accent6">
                    <a:lumMod val="75000"/>
                  </a:schemeClr>
                </a:solidFill>
              </a:rPr>
              <a:t>гібридизації</a:t>
            </a:r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 marL="0" indent="0" algn="just">
              <a:buNone/>
            </a:pPr>
            <a:r>
              <a:rPr lang="ru-RU" sz="3000" dirty="0" smtClean="0"/>
              <a:t>	до </a:t>
            </a:r>
            <a:r>
              <a:rPr lang="ru-RU" sz="3000" dirty="0" err="1"/>
              <a:t>розведення</a:t>
            </a:r>
            <a:r>
              <a:rPr lang="ru-RU" sz="3000" dirty="0"/>
              <a:t> </a:t>
            </a:r>
            <a:r>
              <a:rPr lang="ru-RU" sz="3000" dirty="0" err="1"/>
              <a:t>залучаються</a:t>
            </a:r>
            <a:r>
              <a:rPr lang="ru-RU" sz="3000" dirty="0"/>
              <a:t> </a:t>
            </a:r>
            <a:r>
              <a:rPr lang="ru-RU" sz="3000" dirty="0" err="1"/>
              <a:t>дикі</a:t>
            </a:r>
            <a:r>
              <a:rPr lang="ru-RU" sz="3000" dirty="0"/>
              <a:t> і </a:t>
            </a:r>
            <a:r>
              <a:rPr lang="ru-RU" sz="3000" dirty="0" err="1"/>
              <a:t>напівдикі</a:t>
            </a:r>
            <a:r>
              <a:rPr lang="ru-RU" sz="3000" dirty="0"/>
              <a:t> </a:t>
            </a:r>
            <a:r>
              <a:rPr lang="ru-RU" sz="3000" dirty="0" err="1"/>
              <a:t>форми</a:t>
            </a:r>
            <a:r>
              <a:rPr lang="ru-RU" sz="3000" dirty="0"/>
              <a:t> </a:t>
            </a:r>
            <a:r>
              <a:rPr lang="ru-RU" sz="3000" dirty="0" err="1"/>
              <a:t>тваринного</a:t>
            </a:r>
            <a:r>
              <a:rPr lang="ru-RU" sz="3000" dirty="0"/>
              <a:t> </a:t>
            </a:r>
            <a:r>
              <a:rPr lang="ru-RU" sz="3000" dirty="0" err="1" smtClean="0"/>
              <a:t>світу</a:t>
            </a:r>
            <a:r>
              <a:rPr lang="ru-RU" sz="3000" dirty="0"/>
              <a:t>;</a:t>
            </a:r>
            <a:r>
              <a:rPr lang="ru-RU" sz="3000" dirty="0" smtClean="0"/>
              <a:t> </a:t>
            </a:r>
          </a:p>
          <a:p>
            <a:pPr marL="0" indent="0" algn="just">
              <a:buNone/>
            </a:pPr>
            <a:r>
              <a:rPr lang="ru-RU" sz="3000" dirty="0"/>
              <a:t>	</a:t>
            </a:r>
            <a:r>
              <a:rPr lang="ru-RU" sz="3000" dirty="0" err="1" smtClean="0"/>
              <a:t>забезпечуюється</a:t>
            </a:r>
            <a:r>
              <a:rPr lang="ru-RU" sz="3000" dirty="0" smtClean="0"/>
              <a:t> </a:t>
            </a:r>
            <a:r>
              <a:rPr lang="ru-RU" sz="3000" dirty="0" err="1"/>
              <a:t>прискорене</a:t>
            </a:r>
            <a:r>
              <a:rPr lang="ru-RU" sz="3000" dirty="0"/>
              <a:t> </a:t>
            </a:r>
            <a:r>
              <a:rPr lang="ru-RU" sz="3000" dirty="0" err="1"/>
              <a:t>створення</a:t>
            </a:r>
            <a:r>
              <a:rPr lang="ru-RU" sz="3000" dirty="0"/>
              <a:t> </a:t>
            </a:r>
            <a:r>
              <a:rPr lang="ru-RU" sz="3000" dirty="0" err="1"/>
              <a:t>нових</a:t>
            </a:r>
            <a:r>
              <a:rPr lang="ru-RU" sz="3000" dirty="0"/>
              <a:t> </a:t>
            </a:r>
            <a:r>
              <a:rPr lang="ru-RU" sz="3000" dirty="0" err="1"/>
              <a:t>порід</a:t>
            </a:r>
            <a:r>
              <a:rPr lang="ru-RU" sz="3000" dirty="0"/>
              <a:t> та </a:t>
            </a:r>
            <a:r>
              <a:rPr lang="ru-RU" sz="3000" dirty="0" err="1" smtClean="0"/>
              <a:t>гібридів</a:t>
            </a:r>
            <a:r>
              <a:rPr lang="ru-RU" sz="3000" dirty="0"/>
              <a:t>;</a:t>
            </a:r>
            <a:r>
              <a:rPr lang="ru-RU" sz="3000" dirty="0" smtClean="0"/>
              <a:t> </a:t>
            </a:r>
          </a:p>
          <a:p>
            <a:pPr marL="0" indent="0" algn="just">
              <a:buNone/>
            </a:pPr>
            <a:r>
              <a:rPr lang="ru-RU" sz="3000" dirty="0"/>
              <a:t>	</a:t>
            </a:r>
            <a:r>
              <a:rPr lang="ru-RU" sz="3000" dirty="0" err="1" smtClean="0"/>
              <a:t>отримують</a:t>
            </a:r>
            <a:r>
              <a:rPr lang="ru-RU" sz="3000" dirty="0" smtClean="0"/>
              <a:t> </a:t>
            </a:r>
            <a:r>
              <a:rPr lang="ru-RU" sz="3000" dirty="0" err="1"/>
              <a:t>максимальний</a:t>
            </a:r>
            <a:r>
              <a:rPr lang="ru-RU" sz="3000" dirty="0"/>
              <a:t> </a:t>
            </a:r>
            <a:r>
              <a:rPr lang="ru-RU" sz="3000" dirty="0" err="1"/>
              <a:t>ефект</a:t>
            </a:r>
            <a:r>
              <a:rPr lang="ru-RU" sz="3000" dirty="0"/>
              <a:t> </a:t>
            </a:r>
            <a:r>
              <a:rPr lang="ru-RU" sz="3000" dirty="0" smtClean="0"/>
              <a:t>гетерозису</a:t>
            </a:r>
            <a:r>
              <a:rPr lang="ru-RU" sz="3000" dirty="0"/>
              <a:t>;</a:t>
            </a:r>
            <a:endParaRPr lang="ru-RU" sz="3000" dirty="0" smtClean="0"/>
          </a:p>
          <a:p>
            <a:pPr marL="0" indent="0" algn="just">
              <a:buNone/>
            </a:pPr>
            <a:r>
              <a:rPr lang="ru-RU" sz="3000" dirty="0"/>
              <a:t>	</a:t>
            </a:r>
            <a:r>
              <a:rPr lang="ru-RU" sz="3000" dirty="0" err="1" smtClean="0"/>
              <a:t>вивчається</a:t>
            </a:r>
            <a:r>
              <a:rPr lang="ru-RU" sz="3000" dirty="0" smtClean="0"/>
              <a:t> </a:t>
            </a:r>
            <a:r>
              <a:rPr lang="ru-RU" sz="3000" dirty="0" err="1"/>
              <a:t>ступінь</a:t>
            </a:r>
            <a:r>
              <a:rPr lang="ru-RU" sz="3000" dirty="0"/>
              <a:t> </a:t>
            </a:r>
            <a:r>
              <a:rPr lang="ru-RU" sz="3000" dirty="0" err="1"/>
              <a:t>спорідненості</a:t>
            </a:r>
            <a:r>
              <a:rPr lang="ru-RU" sz="3000" dirty="0"/>
              <a:t> </a:t>
            </a:r>
            <a:r>
              <a:rPr lang="ru-RU" sz="3000" dirty="0" err="1"/>
              <a:t>окремих</a:t>
            </a:r>
            <a:r>
              <a:rPr lang="ru-RU" sz="3000" dirty="0"/>
              <a:t> </a:t>
            </a:r>
            <a:r>
              <a:rPr lang="ru-RU" sz="3000" dirty="0" err="1"/>
              <a:t>видів</a:t>
            </a:r>
            <a:r>
              <a:rPr lang="ru-RU" sz="3000" dirty="0"/>
              <a:t> через </a:t>
            </a:r>
            <a:r>
              <a:rPr lang="ru-RU" sz="3000" dirty="0" err="1"/>
              <a:t>отримання</a:t>
            </a:r>
            <a:r>
              <a:rPr lang="ru-RU" sz="3000" dirty="0"/>
              <a:t> </a:t>
            </a:r>
            <a:r>
              <a:rPr lang="ru-RU" sz="3000" dirty="0" err="1"/>
              <a:t>плодючих</a:t>
            </a:r>
            <a:r>
              <a:rPr lang="ru-RU" sz="3000" dirty="0"/>
              <a:t> </a:t>
            </a:r>
            <a:r>
              <a:rPr lang="ru-RU" sz="3000" dirty="0" err="1" smtClean="0"/>
              <a:t>гібридів</a:t>
            </a:r>
            <a:r>
              <a:rPr lang="ru-RU" sz="3000" dirty="0"/>
              <a:t>;</a:t>
            </a:r>
            <a:r>
              <a:rPr lang="ru-RU" sz="3000" dirty="0" smtClean="0"/>
              <a:t> </a:t>
            </a:r>
          </a:p>
        </p:txBody>
      </p:sp>
      <p:sp>
        <p:nvSpPr>
          <p:cNvPr id="7" name="Стрелка вправо с вырезом 6"/>
          <p:cNvSpPr/>
          <p:nvPr/>
        </p:nvSpPr>
        <p:spPr>
          <a:xfrm>
            <a:off x="340925" y="3186126"/>
            <a:ext cx="737897" cy="277091"/>
          </a:xfrm>
          <a:prstGeom prst="notchedRightArrow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92" y="4220262"/>
            <a:ext cx="768163" cy="3170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91" y="5153568"/>
            <a:ext cx="768163" cy="3170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59" y="5769855"/>
            <a:ext cx="768163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043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455" y="304800"/>
            <a:ext cx="11369963" cy="616065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000" dirty="0" smtClean="0"/>
              <a:t>	</a:t>
            </a:r>
            <a:r>
              <a:rPr lang="ru-RU" sz="3000" dirty="0" err="1" smtClean="0"/>
              <a:t>отримують</a:t>
            </a:r>
            <a:r>
              <a:rPr lang="ru-RU" sz="3000" dirty="0" smtClean="0"/>
              <a:t> </a:t>
            </a:r>
            <a:r>
              <a:rPr lang="ru-RU" sz="3000" dirty="0" err="1"/>
              <a:t>якісно</a:t>
            </a:r>
            <a:r>
              <a:rPr lang="ru-RU" sz="3000" dirty="0"/>
              <a:t> </a:t>
            </a:r>
            <a:r>
              <a:rPr lang="ru-RU" sz="3000" dirty="0" err="1"/>
              <a:t>нові</a:t>
            </a:r>
            <a:r>
              <a:rPr lang="ru-RU" sz="3000" dirty="0"/>
              <a:t> </a:t>
            </a:r>
            <a:r>
              <a:rPr lang="ru-RU" sz="3000" dirty="0" err="1"/>
              <a:t>генотипи</a:t>
            </a:r>
            <a:r>
              <a:rPr lang="ru-RU" sz="3000" dirty="0"/>
              <a:t> при </a:t>
            </a:r>
            <a:r>
              <a:rPr lang="ru-RU" sz="3000" dirty="0" err="1"/>
              <a:t>об’єднанні</a:t>
            </a:r>
            <a:r>
              <a:rPr lang="ru-RU" sz="3000" dirty="0"/>
              <a:t> </a:t>
            </a:r>
            <a:r>
              <a:rPr lang="ru-RU" sz="3000" dirty="0" err="1"/>
              <a:t>спадкових</a:t>
            </a:r>
            <a:r>
              <a:rPr lang="ru-RU" sz="3000" dirty="0"/>
              <a:t> </a:t>
            </a:r>
            <a:r>
              <a:rPr lang="ru-RU" sz="3000" dirty="0" err="1"/>
              <a:t>ознак</a:t>
            </a:r>
            <a:r>
              <a:rPr lang="ru-RU" sz="3000" dirty="0"/>
              <a:t> </a:t>
            </a:r>
            <a:r>
              <a:rPr lang="ru-RU" sz="3000" dirty="0" err="1"/>
              <a:t>різних</a:t>
            </a:r>
            <a:r>
              <a:rPr lang="ru-RU" sz="3000" dirty="0"/>
              <a:t> </a:t>
            </a:r>
            <a:r>
              <a:rPr lang="ru-RU" sz="3000" dirty="0" err="1"/>
              <a:t>видів</a:t>
            </a:r>
            <a:r>
              <a:rPr lang="ru-RU" sz="3000" dirty="0"/>
              <a:t> </a:t>
            </a:r>
            <a:r>
              <a:rPr lang="uk-UA" sz="3000" dirty="0"/>
              <a:t>с.-г.</a:t>
            </a:r>
            <a:r>
              <a:rPr lang="ru-RU" sz="3000" dirty="0"/>
              <a:t> </a:t>
            </a:r>
            <a:r>
              <a:rPr lang="ru-RU" sz="3000" dirty="0" err="1" smtClean="0"/>
              <a:t>тварин</a:t>
            </a:r>
            <a:r>
              <a:rPr lang="ru-RU" sz="3000" dirty="0"/>
              <a:t>;</a:t>
            </a:r>
            <a:r>
              <a:rPr lang="ru-RU" sz="3000" dirty="0" smtClean="0"/>
              <a:t> </a:t>
            </a:r>
          </a:p>
          <a:p>
            <a:pPr marL="0" indent="0" algn="just">
              <a:buNone/>
            </a:pPr>
            <a:r>
              <a:rPr lang="ru-RU" sz="3000" dirty="0"/>
              <a:t>	</a:t>
            </a:r>
            <a:r>
              <a:rPr lang="ru-RU" sz="3000" dirty="0" err="1" smtClean="0"/>
              <a:t>вводять</a:t>
            </a:r>
            <a:r>
              <a:rPr lang="ru-RU" sz="3000" dirty="0" smtClean="0"/>
              <a:t> </a:t>
            </a:r>
            <a:r>
              <a:rPr lang="ru-RU" sz="3000" dirty="0" err="1"/>
              <a:t>генні</a:t>
            </a:r>
            <a:r>
              <a:rPr lang="ru-RU" sz="3000" dirty="0"/>
              <a:t> </a:t>
            </a:r>
            <a:r>
              <a:rPr lang="ru-RU" sz="3000" dirty="0" err="1"/>
              <a:t>комплекси</a:t>
            </a:r>
            <a:r>
              <a:rPr lang="ru-RU" sz="3000" dirty="0"/>
              <a:t> диких форм у геном </a:t>
            </a:r>
            <a:r>
              <a:rPr lang="ru-RU" sz="3000" dirty="0" err="1"/>
              <a:t>домашніх</a:t>
            </a:r>
            <a:r>
              <a:rPr lang="ru-RU" sz="3000" dirty="0"/>
              <a:t> </a:t>
            </a:r>
            <a:r>
              <a:rPr lang="ru-RU" sz="3000" dirty="0" err="1"/>
              <a:t>тварин</a:t>
            </a:r>
            <a:r>
              <a:rPr lang="ru-RU" sz="3000" dirty="0"/>
              <a:t>, </a:t>
            </a:r>
            <a:r>
              <a:rPr lang="ru-RU" sz="3000" dirty="0" err="1"/>
              <a:t>які</a:t>
            </a:r>
            <a:r>
              <a:rPr lang="ru-RU" sz="3000" dirty="0"/>
              <a:t> </a:t>
            </a:r>
            <a:r>
              <a:rPr lang="ru-RU" sz="3000" dirty="0" err="1"/>
              <a:t>дають</a:t>
            </a:r>
            <a:r>
              <a:rPr lang="ru-RU" sz="3000" dirty="0"/>
              <a:t> </a:t>
            </a:r>
            <a:r>
              <a:rPr lang="ru-RU" sz="3000" dirty="0" err="1"/>
              <a:t>можливість</a:t>
            </a:r>
            <a:r>
              <a:rPr lang="ru-RU" sz="3000" dirty="0"/>
              <a:t> </a:t>
            </a:r>
            <a:r>
              <a:rPr lang="ru-RU" sz="3000" dirty="0" err="1"/>
              <a:t>використовувати</a:t>
            </a:r>
            <a:r>
              <a:rPr lang="ru-RU" sz="3000" dirty="0"/>
              <a:t> </a:t>
            </a:r>
            <a:r>
              <a:rPr lang="ru-RU" sz="3000" dirty="0" err="1"/>
              <a:t>високопродуктивні</a:t>
            </a:r>
            <a:r>
              <a:rPr lang="ru-RU" sz="3000" dirty="0"/>
              <a:t> породи в </a:t>
            </a:r>
            <a:r>
              <a:rPr lang="ru-RU" sz="3000" dirty="0" err="1"/>
              <a:t>екстремальних</a:t>
            </a:r>
            <a:r>
              <a:rPr lang="ru-RU" sz="3000" dirty="0"/>
              <a:t> </a:t>
            </a:r>
            <a:r>
              <a:rPr lang="ru-RU" sz="3000" dirty="0" err="1"/>
              <a:t>умовах</a:t>
            </a:r>
            <a:r>
              <a:rPr lang="ru-RU" sz="3000" dirty="0"/>
              <a:t> природно-</a:t>
            </a:r>
            <a:r>
              <a:rPr lang="ru-RU" sz="3000" dirty="0" err="1"/>
              <a:t>кліматичних</a:t>
            </a:r>
            <a:r>
              <a:rPr lang="ru-RU" sz="3000" dirty="0"/>
              <a:t> зон </a:t>
            </a:r>
            <a:r>
              <a:rPr lang="ru-RU" sz="3000" dirty="0" err="1"/>
              <a:t>чи</a:t>
            </a:r>
            <a:r>
              <a:rPr lang="ru-RU" sz="3000" dirty="0"/>
              <a:t> </a:t>
            </a:r>
            <a:r>
              <a:rPr lang="ru-RU" sz="3000" dirty="0" err="1"/>
              <a:t>екологічно</a:t>
            </a:r>
            <a:r>
              <a:rPr lang="ru-RU" sz="3000" dirty="0"/>
              <a:t> </a:t>
            </a:r>
            <a:r>
              <a:rPr lang="ru-RU" sz="3000" dirty="0" err="1"/>
              <a:t>неблагополучних</a:t>
            </a:r>
            <a:r>
              <a:rPr lang="ru-RU" sz="3000" dirty="0"/>
              <a:t> </a:t>
            </a:r>
            <a:r>
              <a:rPr lang="ru-RU" sz="3000" dirty="0" err="1" smtClean="0"/>
              <a:t>територій</a:t>
            </a:r>
            <a:r>
              <a:rPr lang="ru-RU" sz="3000" dirty="0"/>
              <a:t>;</a:t>
            </a:r>
            <a:r>
              <a:rPr lang="ru-RU" sz="3000" dirty="0" smtClean="0"/>
              <a:t> </a:t>
            </a:r>
          </a:p>
          <a:p>
            <a:pPr marL="0" indent="0" algn="just">
              <a:buNone/>
            </a:pPr>
            <a:r>
              <a:rPr lang="ru-RU" sz="3000" dirty="0"/>
              <a:t>	</a:t>
            </a:r>
            <a:r>
              <a:rPr lang="ru-RU" sz="3000" dirty="0" err="1" smtClean="0"/>
              <a:t>сприяють</a:t>
            </a:r>
            <a:r>
              <a:rPr lang="ru-RU" sz="3000" dirty="0" smtClean="0"/>
              <a:t> </a:t>
            </a:r>
            <a:r>
              <a:rPr lang="ru-RU" sz="3000" dirty="0" err="1"/>
              <a:t>підвищенню</a:t>
            </a:r>
            <a:r>
              <a:rPr lang="ru-RU" sz="3000" dirty="0"/>
              <a:t> </a:t>
            </a:r>
            <a:r>
              <a:rPr lang="ru-RU" sz="3000" dirty="0" err="1"/>
              <a:t>стійкості</a:t>
            </a:r>
            <a:r>
              <a:rPr lang="ru-RU" sz="3000" dirty="0"/>
              <a:t> </a:t>
            </a:r>
            <a:r>
              <a:rPr lang="ru-RU" sz="3000" dirty="0" err="1"/>
              <a:t>тварин</a:t>
            </a:r>
            <a:r>
              <a:rPr lang="ru-RU" sz="3000" dirty="0"/>
              <a:t> до </a:t>
            </a:r>
            <a:r>
              <a:rPr lang="ru-RU" sz="3000" dirty="0" err="1"/>
              <a:t>захворювань</a:t>
            </a:r>
            <a:r>
              <a:rPr lang="ru-RU" sz="3000" dirty="0"/>
              <a:t>.</a:t>
            </a:r>
            <a:endParaRPr lang="uk-UA" sz="3000" dirty="0"/>
          </a:p>
          <a:p>
            <a:pPr algn="just"/>
            <a:r>
              <a:rPr lang="ru-RU" dirty="0">
                <a:solidFill>
                  <a:srgbClr val="008000"/>
                </a:solidFill>
              </a:rPr>
              <a:t> </a:t>
            </a:r>
            <a:r>
              <a:rPr lang="ru-RU" dirty="0" smtClean="0">
                <a:solidFill>
                  <a:srgbClr val="008000"/>
                </a:solidFill>
              </a:rPr>
              <a:t>  </a:t>
            </a:r>
            <a:r>
              <a:rPr lang="ru-RU" b="1" u="sng" dirty="0" err="1" smtClean="0"/>
              <a:t>Наприклад</a:t>
            </a:r>
            <a:r>
              <a:rPr lang="ru-RU" b="1" u="sng" dirty="0" smtClean="0">
                <a:solidFill>
                  <a:srgbClr val="008000"/>
                </a:solidFill>
              </a:rPr>
              <a:t>:</a:t>
            </a:r>
            <a:r>
              <a:rPr lang="ru-RU" i="1" dirty="0" smtClean="0">
                <a:solidFill>
                  <a:srgbClr val="008000"/>
                </a:solidFill>
              </a:rPr>
              <a:t>   </a:t>
            </a:r>
            <a:r>
              <a:rPr lang="ru-RU" i="1" dirty="0" err="1" smtClean="0"/>
              <a:t>гібриди</a:t>
            </a:r>
            <a:r>
              <a:rPr lang="ru-RU" i="1" dirty="0" smtClean="0"/>
              <a:t> </a:t>
            </a:r>
            <a:r>
              <a:rPr lang="ru-RU" i="1" dirty="0" err="1"/>
              <a:t>великої</a:t>
            </a:r>
            <a:r>
              <a:rPr lang="ru-RU" i="1" dirty="0"/>
              <a:t> </a:t>
            </a:r>
            <a:r>
              <a:rPr lang="ru-RU" i="1" dirty="0" err="1"/>
              <a:t>рогатої</a:t>
            </a:r>
            <a:r>
              <a:rPr lang="ru-RU" i="1" dirty="0"/>
              <a:t> </a:t>
            </a:r>
            <a:r>
              <a:rPr lang="ru-RU" i="1" dirty="0" err="1"/>
              <a:t>худоби</a:t>
            </a:r>
            <a:r>
              <a:rPr lang="ru-RU" i="1" dirty="0"/>
              <a:t> </a:t>
            </a:r>
            <a:r>
              <a:rPr lang="ru-RU" i="1" dirty="0" err="1"/>
              <a:t>із</a:t>
            </a:r>
            <a:r>
              <a:rPr lang="ru-RU" i="1" dirty="0"/>
              <a:t> зубрами </a:t>
            </a:r>
            <a:r>
              <a:rPr lang="ru-RU" i="1" dirty="0" err="1"/>
              <a:t>ефективно</a:t>
            </a:r>
            <a:r>
              <a:rPr lang="ru-RU" i="1" dirty="0"/>
              <a:t> </a:t>
            </a:r>
            <a:r>
              <a:rPr lang="ru-RU" i="1" dirty="0" err="1"/>
              <a:t>використовують</a:t>
            </a:r>
            <a:r>
              <a:rPr lang="ru-RU" i="1" dirty="0"/>
              <a:t> </a:t>
            </a:r>
            <a:r>
              <a:rPr lang="ru-RU" i="1" dirty="0" err="1"/>
              <a:t>гілковий</a:t>
            </a:r>
            <a:r>
              <a:rPr lang="ru-RU" i="1" dirty="0"/>
              <a:t> корм</a:t>
            </a:r>
            <a:r>
              <a:rPr lang="ru-RU" i="1" dirty="0" smtClean="0"/>
              <a:t>.</a:t>
            </a:r>
          </a:p>
          <a:p>
            <a:pPr marL="0" indent="0" algn="just">
              <a:buNone/>
            </a:pPr>
            <a:endParaRPr lang="ru-RU" sz="500" i="1" dirty="0" smtClean="0"/>
          </a:p>
          <a:p>
            <a:pPr algn="just"/>
            <a:r>
              <a:rPr lang="uk-UA" sz="3000" dirty="0"/>
              <a:t>Практичне значення віддаленої гібридизації в тому, що цей метод розведення дає можливість поєднати в гібридному потомстві бажані ознаки різних організмів, які втратили подібність у процесі багатовікової еволюції.</a:t>
            </a:r>
          </a:p>
          <a:p>
            <a:pPr algn="just"/>
            <a:endParaRPr lang="uk-UA" sz="3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" y="423773"/>
            <a:ext cx="768163" cy="3170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0" y="1331130"/>
            <a:ext cx="768163" cy="3170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0" y="3127595"/>
            <a:ext cx="768163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347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0" y="295564"/>
            <a:ext cx="11286836" cy="636385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uk-UA" sz="3000" dirty="0"/>
              <a:t>Гібридизація домашніх тварин відома з давнини, зокрема, в працях </a:t>
            </a:r>
            <a:r>
              <a:rPr lang="uk-UA" sz="3000" dirty="0" err="1"/>
              <a:t>Арістотеля</a:t>
            </a:r>
            <a:r>
              <a:rPr lang="uk-UA" sz="3000" dirty="0"/>
              <a:t> описані мули, гібриди </a:t>
            </a:r>
            <a:r>
              <a:rPr lang="uk-UA" sz="3000" dirty="0" err="1"/>
              <a:t>овець</a:t>
            </a:r>
            <a:r>
              <a:rPr lang="uk-UA" sz="3000" dirty="0"/>
              <a:t> і муфлонів, домашніх свиней і диких кабанів. </a:t>
            </a:r>
            <a:r>
              <a:rPr lang="ru-RU" sz="3000" dirty="0" err="1"/>
              <a:t>Проте</a:t>
            </a:r>
            <a:r>
              <a:rPr lang="ru-RU" sz="3000" dirty="0"/>
              <a:t>, </a:t>
            </a:r>
            <a:r>
              <a:rPr lang="ru-RU" sz="3000" dirty="0" err="1"/>
              <a:t>цей</a:t>
            </a:r>
            <a:r>
              <a:rPr lang="ru-RU" sz="3000" dirty="0"/>
              <a:t> </a:t>
            </a:r>
            <a:r>
              <a:rPr lang="ru-RU" sz="3000" dirty="0" err="1"/>
              <a:t>древній</a:t>
            </a:r>
            <a:r>
              <a:rPr lang="ru-RU" sz="3000" dirty="0"/>
              <a:t> </a:t>
            </a:r>
            <a:r>
              <a:rPr lang="ru-RU" sz="3000" dirty="0" err="1"/>
              <a:t>етап</a:t>
            </a:r>
            <a:r>
              <a:rPr lang="ru-RU" sz="3000" dirty="0"/>
              <a:t> </a:t>
            </a:r>
            <a:r>
              <a:rPr lang="ru-RU" sz="3000" dirty="0" err="1"/>
              <a:t>гібридизації</a:t>
            </a:r>
            <a:r>
              <a:rPr lang="ru-RU" sz="3000" dirty="0"/>
              <a:t> </a:t>
            </a:r>
            <a:r>
              <a:rPr lang="ru-RU" sz="3000" dirty="0" err="1"/>
              <a:t>був</a:t>
            </a:r>
            <a:r>
              <a:rPr lang="ru-RU" sz="3000" dirty="0"/>
              <a:t> в основному </a:t>
            </a:r>
            <a:r>
              <a:rPr lang="ru-RU" sz="3000" dirty="0" err="1"/>
              <a:t>стихійним</a:t>
            </a:r>
            <a:r>
              <a:rPr lang="ru-RU" sz="3000" dirty="0"/>
              <a:t>. </a:t>
            </a:r>
            <a:endParaRPr lang="uk-UA" sz="3000" dirty="0"/>
          </a:p>
          <a:p>
            <a:pPr algn="just"/>
            <a:r>
              <a:rPr lang="uk-UA" sz="3000" b="1" dirty="0">
                <a:solidFill>
                  <a:schemeClr val="accent6">
                    <a:lumMod val="75000"/>
                  </a:schemeClr>
                </a:solidFill>
              </a:rPr>
              <a:t>Проблеми гібридизації пов’язані з багатьма факторами: </a:t>
            </a:r>
            <a:endParaRPr lang="uk-UA" sz="3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uk-UA" sz="3000" dirty="0"/>
              <a:t>	</a:t>
            </a:r>
            <a:r>
              <a:rPr lang="uk-UA" sz="3000" dirty="0" smtClean="0"/>
              <a:t>	відмінностями </a:t>
            </a:r>
            <a:r>
              <a:rPr lang="uk-UA" sz="3000" dirty="0"/>
              <a:t>в будові статевих органів різних видів тварин, що ускладнюють акт спаровування; </a:t>
            </a:r>
            <a:endParaRPr lang="uk-UA" sz="3000" dirty="0" smtClean="0"/>
          </a:p>
          <a:p>
            <a:pPr marL="0" indent="0" algn="just">
              <a:buNone/>
            </a:pPr>
            <a:r>
              <a:rPr lang="uk-UA" sz="3000" dirty="0"/>
              <a:t>	</a:t>
            </a:r>
            <a:r>
              <a:rPr lang="uk-UA" sz="3000" dirty="0" smtClean="0"/>
              <a:t>відсутністю </a:t>
            </a:r>
            <a:r>
              <a:rPr lang="uk-UA" sz="3000" dirty="0"/>
              <a:t>статевого рефлексу у самця на самку іншого виду; </a:t>
            </a:r>
            <a:endParaRPr lang="uk-UA" sz="3000" dirty="0" smtClean="0"/>
          </a:p>
          <a:p>
            <a:pPr marL="0" indent="0" algn="just">
              <a:buNone/>
            </a:pPr>
            <a:r>
              <a:rPr lang="uk-UA" sz="3000" dirty="0"/>
              <a:t>	</a:t>
            </a:r>
            <a:r>
              <a:rPr lang="uk-UA" sz="3000" dirty="0" smtClean="0"/>
              <a:t>	відсутністю </a:t>
            </a:r>
            <a:r>
              <a:rPr lang="uk-UA" sz="3000" dirty="0"/>
              <a:t>реакції сперматозоїдів на яйцеклітину самок іншого виду; </a:t>
            </a:r>
            <a:endParaRPr lang="uk-UA" sz="3000" dirty="0" smtClean="0"/>
          </a:p>
          <a:p>
            <a:pPr marL="0" indent="0" algn="just">
              <a:buNone/>
            </a:pPr>
            <a:r>
              <a:rPr lang="uk-UA" sz="3000" dirty="0"/>
              <a:t>	</a:t>
            </a:r>
            <a:r>
              <a:rPr lang="uk-UA" sz="3000" dirty="0" smtClean="0"/>
              <a:t>загибеллю </a:t>
            </a:r>
            <a:r>
              <a:rPr lang="uk-UA" sz="3000" dirty="0"/>
              <a:t>зиготи; </a:t>
            </a:r>
            <a:endParaRPr lang="uk-UA" sz="3000" dirty="0" smtClean="0"/>
          </a:p>
          <a:p>
            <a:pPr marL="0" indent="0" algn="just">
              <a:buNone/>
            </a:pPr>
            <a:r>
              <a:rPr lang="uk-UA" sz="3000" dirty="0"/>
              <a:t>	</a:t>
            </a:r>
            <a:r>
              <a:rPr lang="uk-UA" sz="3000" dirty="0" smtClean="0"/>
              <a:t>	порушеннями </a:t>
            </a:r>
            <a:r>
              <a:rPr lang="uk-UA" sz="3000" dirty="0"/>
              <a:t>в розвитку плода, що призводить до появи виродків; </a:t>
            </a:r>
            <a:endParaRPr lang="uk-UA" sz="3000" dirty="0" smtClean="0"/>
          </a:p>
          <a:p>
            <a:pPr marL="0" indent="0" algn="just">
              <a:buNone/>
            </a:pPr>
            <a:r>
              <a:rPr lang="uk-UA" sz="3000" dirty="0"/>
              <a:t>	</a:t>
            </a:r>
            <a:r>
              <a:rPr lang="uk-UA" sz="3000" dirty="0" smtClean="0"/>
              <a:t>повним </a:t>
            </a:r>
            <a:r>
              <a:rPr lang="uk-UA" sz="3000" dirty="0"/>
              <a:t>або частковим безпліддям гібридів.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900" y="2518795"/>
            <a:ext cx="768163" cy="3170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18" y="3450100"/>
            <a:ext cx="768163" cy="3170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99" y="3946667"/>
            <a:ext cx="768163" cy="3170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48" y="4840699"/>
            <a:ext cx="768163" cy="3170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21" y="5348674"/>
            <a:ext cx="768163" cy="3170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39" y="6261547"/>
            <a:ext cx="768163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154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5" y="360218"/>
            <a:ext cx="11342255" cy="6114473"/>
          </a:xfrm>
        </p:spPr>
        <p:txBody>
          <a:bodyPr>
            <a:noAutofit/>
          </a:bodyPr>
          <a:lstStyle/>
          <a:p>
            <a:pPr algn="just"/>
            <a:r>
              <a:rPr lang="uk-UA" sz="3000" b="1" dirty="0">
                <a:solidFill>
                  <a:schemeClr val="accent6">
                    <a:lumMod val="75000"/>
                  </a:schemeClr>
                </a:solidFill>
              </a:rPr>
              <a:t>Особливості гібридів: </a:t>
            </a:r>
          </a:p>
          <a:p>
            <a:pPr marL="0" indent="0" algn="just">
              <a:buNone/>
            </a:pPr>
            <a:r>
              <a:rPr lang="uk-UA" sz="3000" dirty="0"/>
              <a:t>	</a:t>
            </a:r>
            <a:r>
              <a:rPr lang="uk-UA" sz="3000" dirty="0" smtClean="0"/>
              <a:t>підвищена </a:t>
            </a:r>
            <a:r>
              <a:rPr lang="uk-UA" sz="3000" dirty="0"/>
              <a:t>мінливість типу будови тіла, масті, особливостей вовнового покриву, показників продуктивності, інтер’єру. </a:t>
            </a:r>
            <a:endParaRPr lang="uk-UA" sz="3000" dirty="0" smtClean="0"/>
          </a:p>
          <a:p>
            <a:pPr marL="0" indent="0" algn="just">
              <a:buNone/>
            </a:pPr>
            <a:r>
              <a:rPr lang="uk-UA" sz="3000" dirty="0" smtClean="0"/>
              <a:t>Порівняно </a:t>
            </a:r>
            <a:r>
              <a:rPr lang="uk-UA" sz="3000" dirty="0"/>
              <a:t>із батьківськими формами, гібриди характеризуються рядом нових фізіологічних показників, </a:t>
            </a:r>
            <a:r>
              <a:rPr lang="uk-UA" sz="3000" b="1" u="sng" dirty="0"/>
              <a:t>наприклад:</a:t>
            </a:r>
          </a:p>
          <a:p>
            <a:pPr marL="0" indent="0" algn="just">
              <a:buNone/>
            </a:pPr>
            <a:r>
              <a:rPr lang="uk-UA" sz="3000" dirty="0" smtClean="0"/>
              <a:t>	швидкість </a:t>
            </a:r>
            <a:r>
              <a:rPr lang="uk-UA" sz="3000" dirty="0"/>
              <a:t>ембріонального і постембріонального росту, </a:t>
            </a:r>
            <a:endParaRPr lang="uk-UA" sz="3000" dirty="0" smtClean="0"/>
          </a:p>
          <a:p>
            <a:pPr marL="0" indent="0" algn="just">
              <a:buNone/>
            </a:pPr>
            <a:r>
              <a:rPr lang="uk-UA" sz="3000" dirty="0"/>
              <a:t>	</a:t>
            </a:r>
            <a:r>
              <a:rPr lang="uk-UA" sz="3000" dirty="0" smtClean="0"/>
              <a:t>інтенсивність </a:t>
            </a:r>
            <a:r>
              <a:rPr lang="uk-UA" sz="3000" dirty="0"/>
              <a:t>статевого дозрівання, </a:t>
            </a:r>
            <a:endParaRPr lang="uk-UA" sz="3000" dirty="0" smtClean="0"/>
          </a:p>
          <a:p>
            <a:pPr marL="0" indent="0" algn="just">
              <a:buNone/>
            </a:pPr>
            <a:r>
              <a:rPr lang="uk-UA" sz="3000" dirty="0"/>
              <a:t>	</a:t>
            </a:r>
            <a:r>
              <a:rPr lang="uk-UA" sz="3000" dirty="0" smtClean="0"/>
              <a:t>склад </a:t>
            </a:r>
            <a:r>
              <a:rPr lang="uk-UA" sz="3000" dirty="0"/>
              <a:t>крові, </a:t>
            </a:r>
            <a:endParaRPr lang="uk-UA" sz="3000" dirty="0" smtClean="0"/>
          </a:p>
          <a:p>
            <a:pPr marL="0" indent="0" algn="just">
              <a:buNone/>
            </a:pPr>
            <a:r>
              <a:rPr lang="uk-UA" sz="3000" dirty="0"/>
              <a:t>	</a:t>
            </a:r>
            <a:r>
              <a:rPr lang="uk-UA" sz="3000" dirty="0" smtClean="0"/>
              <a:t>реакція </a:t>
            </a:r>
            <a:r>
              <a:rPr lang="uk-UA" sz="3000" dirty="0"/>
              <a:t>на зміну зовнішніх умов. </a:t>
            </a:r>
            <a:endParaRPr lang="uk-UA" sz="3000" dirty="0" smtClean="0"/>
          </a:p>
          <a:p>
            <a:pPr algn="just"/>
            <a:r>
              <a:rPr lang="uk-UA" sz="3000" dirty="0"/>
              <a:t>Тривалість вагітності у гібридів відрізняється від вихідних батьківських форм. Гібриди проявляють більшу турботу про потомство.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122" y="1114858"/>
            <a:ext cx="768163" cy="3170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232" y="5915908"/>
            <a:ext cx="768163" cy="3170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06" y="5272218"/>
            <a:ext cx="768163" cy="3170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06" y="4129933"/>
            <a:ext cx="768163" cy="3170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398" y="4688716"/>
            <a:ext cx="768163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35168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</TotalTime>
  <Words>766</Words>
  <Application>Microsoft Office PowerPoint</Application>
  <PresentationFormat>Широкоэкранный</PresentationFormat>
  <Paragraphs>76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Аспект</vt:lpstr>
      <vt:lpstr>Тема 5: Методи розведення тварин за перспективних технологій (частина 2)</vt:lpstr>
      <vt:lpstr>Презентация PowerPoint</vt:lpstr>
      <vt:lpstr>Презентация PowerPoint</vt:lpstr>
      <vt:lpstr>Гібридизація - схрещування тварин, які належать до різних видів .</vt:lpstr>
      <vt:lpstr>Види гібридизації тварин:</vt:lpstr>
      <vt:lpstr>Презентация PowerPoint</vt:lpstr>
      <vt:lpstr>Презентация PowerPoint</vt:lpstr>
      <vt:lpstr>Презентация PowerPoint</vt:lpstr>
      <vt:lpstr>Презентация PowerPoint</vt:lpstr>
      <vt:lpstr> Добір − це метод генетичного поліпшення тварин шляхом одержання потомства від найбільш господарсько цінних особин. </vt:lpstr>
      <vt:lpstr> Племінний підбір − це вибір батьківських пар з метою отримання потомків бажаного типу і рівня продуктивності.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MAPIHA</cp:lastModifiedBy>
  <cp:revision>10</cp:revision>
  <dcterms:created xsi:type="dcterms:W3CDTF">2021-06-01T13:24:19Z</dcterms:created>
  <dcterms:modified xsi:type="dcterms:W3CDTF">2021-06-02T23:41:21Z</dcterms:modified>
</cp:coreProperties>
</file>