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58" r:id="rId5"/>
    <p:sldId id="262" r:id="rId6"/>
    <p:sldId id="271" r:id="rId7"/>
    <p:sldId id="272" r:id="rId8"/>
    <p:sldId id="273" r:id="rId9"/>
    <p:sldId id="274" r:id="rId10"/>
    <p:sldId id="276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38054" y="389238"/>
            <a:ext cx="2566558" cy="780535"/>
          </a:xfrm>
        </p:spPr>
        <p:txBody>
          <a:bodyPr>
            <a:normAutofit/>
          </a:bodyPr>
          <a:lstStyle/>
          <a:p>
            <a:r>
              <a:rPr lang="uk-UA" sz="4000" dirty="0" smtClean="0">
                <a:latin typeface="Georgia" panose="02040502050405020303" pitchFamily="18" charset="0"/>
              </a:rPr>
              <a:t>Лекція 12</a:t>
            </a:r>
            <a:endParaRPr lang="ru-RU" sz="4000" dirty="0"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0273" y="2248930"/>
            <a:ext cx="8915399" cy="3039761"/>
          </a:xfrm>
        </p:spPr>
        <p:txBody>
          <a:bodyPr anchor="ctr">
            <a:normAutofit/>
          </a:bodyPr>
          <a:lstStyle/>
          <a:p>
            <a:pPr algn="ctr"/>
            <a:r>
              <a:rPr lang="uk-UA" sz="4000" dirty="0" smtClean="0">
                <a:latin typeface="Georgia" panose="02040502050405020303" pitchFamily="18" charset="0"/>
              </a:rPr>
              <a:t>Тема 5. МЕТОДИ РОЗВЕДЕННЯ ТВАРИН ЗА ПЕРСПЕКТИВНИХ ТЕХНОЛОГІЙ (частина 3)</a:t>
            </a:r>
            <a:endParaRPr lang="ru-RU" sz="4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628785"/>
      </p:ext>
    </p:extLst>
  </p:cSld>
  <p:clrMapOvr>
    <a:masterClrMapping/>
  </p:clrMapOvr>
  <p:transition spd="med" advTm="296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4294967295"/>
          </p:nvPr>
        </p:nvSpPr>
        <p:spPr>
          <a:xfrm>
            <a:off x="1846263" y="188914"/>
            <a:ext cx="8570912" cy="640873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uk-UA" sz="28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Мета селекції тварин для одержання приплоду, який вирощується для ремонту стада</a:t>
            </a:r>
            <a:r>
              <a:rPr lang="uk-UA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           поліпшення відтворної здатності і молочності корів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           зміна типу будови тіла новонароджених телят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           зменшення тяжких отелень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           підвищення збереженості і живої маси молодняку на час відлучення 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z="3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Одержання молодняку для відгодівлі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— живої маси у 18-21-місячному віці, забійних якостей, витрат кормів на одиницю продукції, маси туші, товщини внутрішнього жиру і площі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„м’язового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вічка”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мармуровості м’яса.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Line 5"/>
          <p:cNvSpPr>
            <a:spLocks noChangeShapeType="1"/>
          </p:cNvSpPr>
          <p:nvPr/>
        </p:nvSpPr>
        <p:spPr bwMode="auto">
          <a:xfrm>
            <a:off x="1847851" y="1238704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>
            <a:off x="1846263" y="2076177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4" name="Line 5"/>
          <p:cNvSpPr>
            <a:spLocks noChangeShapeType="1"/>
          </p:cNvSpPr>
          <p:nvPr/>
        </p:nvSpPr>
        <p:spPr bwMode="auto">
          <a:xfrm>
            <a:off x="1846263" y="2899592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1846263" y="3394120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38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92313" y="1"/>
            <a:ext cx="8229600" cy="981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Великомасштабна селекція в м’ясному скотарстві</a:t>
            </a:r>
            <a:endParaRPr lang="ru-RU" sz="3200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4294967295"/>
          </p:nvPr>
        </p:nvSpPr>
        <p:spPr>
          <a:xfrm>
            <a:off x="1703388" y="1196975"/>
            <a:ext cx="8786812" cy="5214938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Головне завдання селекційної роботи в м’ясному скотарстві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 – створення тварин, які поєднують велику плодючість і молочність, здатних ефективно використовувати корми, особливо грубі, соковиті і зелені, при високій оплаті корму приростами, крупній живій масі в молодому віці – 15-18 міс., міцній конституції (кінцівки, копитний ріг), </a:t>
            </a:r>
            <a:r>
              <a:rPr lang="uk-UA" sz="2700" dirty="0" err="1">
                <a:latin typeface="Times New Roman" pitchFamily="18" charset="0"/>
                <a:cs typeface="Times New Roman" pitchFamily="18" charset="0"/>
              </a:rPr>
              <a:t>стресостійких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Важливий елемент у системі селекційної роботи, який забезпечує реалізацію генетичного потенціалу      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              розвиток дешевої кормової бази,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              енергоощадних технологій,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              раціональної організації інформаційних систем при управлінні відтворення поголів’я.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Line 5"/>
          <p:cNvSpPr>
            <a:spLocks noChangeShapeType="1"/>
          </p:cNvSpPr>
          <p:nvPr/>
        </p:nvSpPr>
        <p:spPr bwMode="auto">
          <a:xfrm>
            <a:off x="1919289" y="4628379"/>
            <a:ext cx="936625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80" name="Line 5"/>
          <p:cNvSpPr>
            <a:spLocks noChangeShapeType="1"/>
          </p:cNvSpPr>
          <p:nvPr/>
        </p:nvSpPr>
        <p:spPr bwMode="auto">
          <a:xfrm>
            <a:off x="1919289" y="5103723"/>
            <a:ext cx="936625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1919289" y="5563416"/>
            <a:ext cx="936625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84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Содержимое 2"/>
          <p:cNvSpPr>
            <a:spLocks noGrp="1"/>
          </p:cNvSpPr>
          <p:nvPr>
            <p:ph idx="4294967295"/>
          </p:nvPr>
        </p:nvSpPr>
        <p:spPr>
          <a:xfrm>
            <a:off x="1703389" y="260350"/>
            <a:ext cx="8713787" cy="63119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2700">
                <a:latin typeface="Times New Roman" pitchFamily="18" charset="0"/>
                <a:cs typeface="Times New Roman" pitchFamily="18" charset="0"/>
              </a:rPr>
              <a:t>Великомасштабна селекція в м’ясному скотарстві базується на поєднанні спільної роботи спеціалізованих господарств різного напряму продуктивності: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uk-UA" sz="2700">
                <a:latin typeface="Times New Roman" pitchFamily="18" charset="0"/>
                <a:cs typeface="Times New Roman" pitchFamily="18" charset="0"/>
              </a:rPr>
              <a:t>                  племінних і товарних,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uk-UA" sz="2700">
                <a:latin typeface="Times New Roman" pitchFamily="18" charset="0"/>
                <a:cs typeface="Times New Roman" pitchFamily="18" charset="0"/>
              </a:rPr>
              <a:t>                  підприємств (об’єднань) з племінної справи,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uk-UA" sz="2700">
                <a:latin typeface="Times New Roman" pitchFamily="18" charset="0"/>
                <a:cs typeface="Times New Roman" pitchFamily="18" charset="0"/>
              </a:rPr>
              <a:t>                  контрольно-випробувальних ферм при племінних заводах.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endParaRPr lang="uk-UA" sz="2700" b="1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7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Великомасштабна селекція</a:t>
            </a:r>
            <a:r>
              <a:rPr lang="uk-UA" sz="2700" b="1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>
                <a:latin typeface="Times New Roman" pitchFamily="18" charset="0"/>
                <a:cs typeface="Times New Roman" pitchFamily="18" charset="0"/>
              </a:rPr>
              <a:t>– централізована система племінної роботи, спрямована на створення в племінних стадах високоцінних тварин та інтенсивне розмноження їх нащадків у товарних стадах.</a:t>
            </a:r>
            <a:endParaRPr lang="ru-RU" sz="27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2" name="Line 5"/>
          <p:cNvSpPr>
            <a:spLocks noChangeShapeType="1"/>
          </p:cNvSpPr>
          <p:nvPr/>
        </p:nvSpPr>
        <p:spPr bwMode="auto">
          <a:xfrm>
            <a:off x="2135189" y="2060575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03" name="Line 5"/>
          <p:cNvSpPr>
            <a:spLocks noChangeShapeType="1"/>
          </p:cNvSpPr>
          <p:nvPr/>
        </p:nvSpPr>
        <p:spPr bwMode="auto">
          <a:xfrm>
            <a:off x="2135189" y="2492375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04" name="Line 5"/>
          <p:cNvSpPr>
            <a:spLocks noChangeShapeType="1"/>
          </p:cNvSpPr>
          <p:nvPr/>
        </p:nvSpPr>
        <p:spPr bwMode="auto">
          <a:xfrm>
            <a:off x="2135189" y="2997200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2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Содержимое 2"/>
          <p:cNvSpPr>
            <a:spLocks noGrp="1"/>
          </p:cNvSpPr>
          <p:nvPr>
            <p:ph idx="4294967295"/>
          </p:nvPr>
        </p:nvSpPr>
        <p:spPr>
          <a:xfrm>
            <a:off x="1774826" y="188914"/>
            <a:ext cx="8678863" cy="6480175"/>
          </a:xfrm>
        </p:spPr>
        <p:txBody>
          <a:bodyPr/>
          <a:lstStyle/>
          <a:p>
            <a:pPr algn="just" eaLnBrk="1" hangingPunct="1"/>
            <a:r>
              <a:rPr lang="uk-UA" sz="3000">
                <a:latin typeface="Times New Roman" pitchFamily="18" charset="0"/>
                <a:cs typeface="Times New Roman" pitchFamily="18" charset="0"/>
              </a:rPr>
              <a:t>В селекції м’ясної худоби </a:t>
            </a:r>
          </a:p>
          <a:p>
            <a:pPr algn="just" eaLnBrk="1" hangingPunct="1">
              <a:buFont typeface="Arial" charset="0"/>
              <a:buNone/>
            </a:pPr>
            <a:r>
              <a:rPr lang="uk-UA" sz="3000" b="1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ерефордська порода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(в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иведена в Англії для 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промислово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 схрещуванн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я з 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кор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овами молочного напрямку) </a:t>
            </a:r>
          </a:p>
          <a:p>
            <a:pPr algn="just" eaLnBrk="1" hangingPunct="1">
              <a:buFontTx/>
              <a:buChar char="-"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передають потомству добру пристосованість і стійкість до несприятливих умов, </a:t>
            </a:r>
          </a:p>
          <a:p>
            <a:pPr algn="just" eaLnBrk="1" hangingPunct="1">
              <a:buFontTx/>
              <a:buChar char="-"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плодючість при обмеженому рівні годівлі, </a:t>
            </a:r>
          </a:p>
          <a:p>
            <a:pPr algn="just" eaLnBrk="1" hangingPunct="1">
              <a:buFontTx/>
              <a:buChar char="-"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середня жива маса в дорослому стані. 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Ш"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 бугай Повер 105 – комолий, великий, 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         - жива маса у 44 місяці – 1040 кг. 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         - від корів – 122 ембріони (Головний селекційний центр).</a:t>
            </a:r>
          </a:p>
        </p:txBody>
      </p:sp>
      <p:sp>
        <p:nvSpPr>
          <p:cNvPr id="52226" name="Line 5"/>
          <p:cNvSpPr>
            <a:spLocks noChangeShapeType="1"/>
          </p:cNvSpPr>
          <p:nvPr/>
        </p:nvSpPr>
        <p:spPr bwMode="auto">
          <a:xfrm>
            <a:off x="2424114" y="1052513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227" name="Line 5"/>
          <p:cNvSpPr>
            <a:spLocks noChangeShapeType="1"/>
          </p:cNvSpPr>
          <p:nvPr/>
        </p:nvSpPr>
        <p:spPr bwMode="auto">
          <a:xfrm>
            <a:off x="6672263" y="549275"/>
            <a:ext cx="10795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0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3389" y="0"/>
            <a:ext cx="57054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AutoShape 7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3209925" y="1576389"/>
            <a:ext cx="57721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3251" name="AutoShape 9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3209925" y="1576389"/>
            <a:ext cx="57721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3252" name="AutoShape 11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4305300" y="2295525"/>
            <a:ext cx="35814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pic>
        <p:nvPicPr>
          <p:cNvPr id="53253" name="Picture 13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5414" y="3019426"/>
            <a:ext cx="6580187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Rectangle 14"/>
          <p:cNvSpPr>
            <a:spLocks noChangeArrowheads="1"/>
          </p:cNvSpPr>
          <p:nvPr/>
        </p:nvSpPr>
        <p:spPr bwMode="auto">
          <a:xfrm>
            <a:off x="7358731" y="765175"/>
            <a:ext cx="344036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3200" b="1" u="sng">
                <a:solidFill>
                  <a:srgbClr val="660033"/>
                </a:solidFill>
              </a:rPr>
              <a:t>г</a:t>
            </a:r>
            <a:r>
              <a:rPr lang="ru-RU" sz="3200" b="1" u="sng">
                <a:solidFill>
                  <a:srgbClr val="660033"/>
                </a:solidFill>
              </a:rPr>
              <a:t>ерефордська </a:t>
            </a:r>
          </a:p>
          <a:p>
            <a:pPr algn="ctr"/>
            <a:r>
              <a:rPr lang="ru-RU" sz="3200" b="1" u="sng">
                <a:solidFill>
                  <a:srgbClr val="660033"/>
                </a:solidFill>
              </a:rPr>
              <a:t>порода</a:t>
            </a:r>
          </a:p>
        </p:txBody>
      </p:sp>
    </p:spTree>
    <p:extLst>
      <p:ext uri="{BB962C8B-B14F-4D97-AF65-F5344CB8AC3E}">
        <p14:creationId xmlns:p14="http://schemas.microsoft.com/office/powerpoint/2010/main" val="41392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Содержимое 2"/>
          <p:cNvSpPr>
            <a:spLocks noGrp="1"/>
          </p:cNvSpPr>
          <p:nvPr>
            <p:ph idx="4294967295"/>
          </p:nvPr>
        </p:nvSpPr>
        <p:spPr>
          <a:xfrm>
            <a:off x="1703389" y="188914"/>
            <a:ext cx="8821737" cy="638333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000" b="1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Абердин-ангуська порода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 (Шотландія)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uk-UA" sz="300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інне стадо породи вітчизняної селекції у племзаводі "Ворзель" Київської області –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           - 191 голова, у т.ч. 78 корів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uk-UA" sz="3000">
                <a:latin typeface="Times New Roman" pitchFamily="18" charset="0"/>
                <a:cs typeface="Times New Roman" pitchFamily="18" charset="0"/>
              </a:rPr>
              <a:t>маточне поголів'я племзаводу "Ворзель" – дві заводські лінії бугаїв Героя 105 і Гібрида 83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від корів 418 ембріонів (Головний селекційний центр)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ru-RU" sz="3000">
                <a:latin typeface="Times New Roman" pitchFamily="18" charset="0"/>
                <a:cs typeface="Times New Roman" pitchFamily="18" charset="0"/>
              </a:rPr>
              <a:t>частину ембріонів пересаджено у господарствах різних областей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uk-UA" sz="3000">
                <a:latin typeface="Times New Roman" pitchFamily="18" charset="0"/>
                <a:cs typeface="Times New Roman" pitchFamily="18" charset="0"/>
              </a:rPr>
              <a:t>на племпідприємствах нагромаджено 481,6 тис. спермодоз глибокозамороженого сім'я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uk-UA" sz="3000">
                <a:latin typeface="Times New Roman" pitchFamily="18" charset="0"/>
                <a:cs typeface="Times New Roman" pitchFamily="18" charset="0"/>
              </a:rPr>
              <a:t>в Україні з використанням абердин-ангусів вивели </a:t>
            </a:r>
            <a:r>
              <a:rPr lang="uk-UA" sz="30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волинську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30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поліську м’ясні породи</a:t>
            </a:r>
            <a:endParaRPr lang="ru-RU" sz="3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4" name="Line 5"/>
          <p:cNvSpPr>
            <a:spLocks noChangeShapeType="1"/>
          </p:cNvSpPr>
          <p:nvPr/>
        </p:nvSpPr>
        <p:spPr bwMode="auto">
          <a:xfrm>
            <a:off x="2208214" y="476250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9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1"/>
            <a:ext cx="6048375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7" descr="&amp;Kcy;&amp;acy;&amp;rcy;&amp;tcy;&amp;icy;&amp;ncy;&amp;kcy;&amp;icy; &amp;pcy;&amp;ocy; &amp;zcy;&amp;acy;&amp;pcy;&amp;rcy;&amp;ocy;&amp;scy;&amp;ucy; &amp;acy;&amp;bcy;&amp;iecy;&amp;rcy;&amp;dcy;&amp;icy;&amp;ncy;-&amp;acy;&amp;ncy;&amp;gcy;&amp;ucy;&amp;scy;&amp;softcy;&amp;kcy;&amp;acy;  &amp;pcy;&amp;ocy;&amp;rcy;&amp;ocy;&amp;dcy;&amp;acy; &amp;kcy;&amp;ocy;&amp;rcy;&amp;iukcy;&amp;vcy; &amp;fcy;&amp;ocy;&amp;t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8300" y="3148014"/>
            <a:ext cx="52197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8"/>
          <p:cNvSpPr>
            <a:spLocks noChangeArrowheads="1"/>
          </p:cNvSpPr>
          <p:nvPr/>
        </p:nvSpPr>
        <p:spPr bwMode="auto">
          <a:xfrm>
            <a:off x="7896226" y="692150"/>
            <a:ext cx="24479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solidFill>
                  <a:srgbClr val="660033"/>
                </a:solidFill>
              </a:rPr>
              <a:t>абердин-</a:t>
            </a:r>
          </a:p>
          <a:p>
            <a:pPr algn="ctr"/>
            <a:r>
              <a:rPr lang="ru-RU" sz="3200" b="1" u="sng">
                <a:solidFill>
                  <a:srgbClr val="660033"/>
                </a:solidFill>
              </a:rPr>
              <a:t>ангуська </a:t>
            </a:r>
          </a:p>
          <a:p>
            <a:pPr algn="ctr"/>
            <a:r>
              <a:rPr lang="ru-RU" sz="3200" b="1" u="sng">
                <a:solidFill>
                  <a:srgbClr val="660033"/>
                </a:solidFill>
              </a:rPr>
              <a:t>порода</a:t>
            </a:r>
          </a:p>
        </p:txBody>
      </p:sp>
    </p:spTree>
    <p:extLst>
      <p:ext uri="{BB962C8B-B14F-4D97-AF65-F5344CB8AC3E}">
        <p14:creationId xmlns:p14="http://schemas.microsoft.com/office/powerpoint/2010/main" val="92874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Содержимое 2"/>
          <p:cNvSpPr>
            <a:spLocks noGrp="1"/>
          </p:cNvSpPr>
          <p:nvPr>
            <p:ph idx="4294967295"/>
          </p:nvPr>
        </p:nvSpPr>
        <p:spPr>
          <a:xfrm>
            <a:off x="1774826" y="619126"/>
            <a:ext cx="8678863" cy="54022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Лімузинська порода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(Франція)</a:t>
            </a:r>
          </a:p>
          <a:p>
            <a:pPr algn="just" eaLnBrk="1" hangingPunct="1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використовують у схрещуванні при створенні маточних стад, як материнську форму, особливо коли необхідно швидко поліпшити м’ясність і запобігти ускладнень при отеленнях. </a:t>
            </a:r>
          </a:p>
          <a:p>
            <a:pPr algn="just" eaLnBrk="1" hangingPunct="1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використовують як донорів ембріонів</a:t>
            </a:r>
          </a:p>
          <a:p>
            <a:pPr algn="just" eaLnBrk="1" hangingPunct="1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заморожено у рідкому азоті 131 ембріон (Головний селекційний центр корів)</a:t>
            </a:r>
          </a:p>
        </p:txBody>
      </p:sp>
      <p:sp>
        <p:nvSpPr>
          <p:cNvPr id="56322" name="Line 5"/>
          <p:cNvSpPr>
            <a:spLocks noChangeShapeType="1"/>
          </p:cNvSpPr>
          <p:nvPr/>
        </p:nvSpPr>
        <p:spPr bwMode="auto">
          <a:xfrm>
            <a:off x="1711825" y="803547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02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AutoShape 5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3209925" y="1804989"/>
            <a:ext cx="57721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7346" name="AutoShape 7" descr="img-20141015103148-945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pic>
        <p:nvPicPr>
          <p:cNvPr id="57347" name="Picture 11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0"/>
            <a:ext cx="5580063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1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2400" y="3235326"/>
            <a:ext cx="543560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Rectangle 13"/>
          <p:cNvSpPr>
            <a:spLocks noChangeArrowheads="1"/>
          </p:cNvSpPr>
          <p:nvPr/>
        </p:nvSpPr>
        <p:spPr bwMode="auto">
          <a:xfrm>
            <a:off x="7535294" y="1196975"/>
            <a:ext cx="2711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u="sng">
                <a:solidFill>
                  <a:srgbClr val="660033"/>
                </a:solidFill>
              </a:rPr>
              <a:t>лімузинська</a:t>
            </a:r>
          </a:p>
          <a:p>
            <a:pPr algn="ctr"/>
            <a:r>
              <a:rPr lang="ru-RU" sz="3200" b="1" u="sng">
                <a:solidFill>
                  <a:srgbClr val="660033"/>
                </a:solidFill>
              </a:rPr>
              <a:t>порода</a:t>
            </a:r>
          </a:p>
        </p:txBody>
      </p:sp>
    </p:spTree>
    <p:extLst>
      <p:ext uri="{BB962C8B-B14F-4D97-AF65-F5344CB8AC3E}">
        <p14:creationId xmlns:p14="http://schemas.microsoft.com/office/powerpoint/2010/main" val="243025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Содержимое 2"/>
          <p:cNvSpPr>
            <a:spLocks noGrp="1"/>
          </p:cNvSpPr>
          <p:nvPr>
            <p:ph idx="4294967295"/>
          </p:nvPr>
        </p:nvSpPr>
        <p:spPr>
          <a:xfrm>
            <a:off x="1847850" y="188914"/>
            <a:ext cx="8605838" cy="666908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uk-UA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uk-UA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Поліська м’ясна порода</a:t>
            </a:r>
            <a:r>
              <a:rPr lang="uk-UA" sz="25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500">
                <a:latin typeface="Times New Roman" pitchFamily="18" charset="0"/>
                <a:cs typeface="Times New Roman" pitchFamily="18" charset="0"/>
              </a:rPr>
              <a:t>- створена шляхом складного відтворного схрещування чернігівського (ЧМ-1), придніпровського (ПМ-1) та створюваного знам’янського типів;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- в породі 7 ліній та 16 родин;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- найбільшого поширення в породі набули лінії: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5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5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i="1">
                <a:latin typeface="Times New Roman" pitchFamily="18" charset="0"/>
                <a:cs typeface="Times New Roman" pitchFamily="18" charset="0"/>
              </a:rPr>
              <a:t>Каскадера – 530 (22%)            </a:t>
            </a:r>
            <a:r>
              <a:rPr lang="ru-RU" sz="25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500" b="1" i="1">
                <a:latin typeface="Times New Roman" pitchFamily="18" charset="0"/>
                <a:cs typeface="Times New Roman" pitchFamily="18" charset="0"/>
              </a:rPr>
              <a:t> Іриса – 559 (18%).</a:t>
            </a:r>
            <a:r>
              <a:rPr lang="ru-RU" sz="25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задовільно розвиваються лінії: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5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500" b="1" i="1">
                <a:latin typeface="Times New Roman" pitchFamily="18" charset="0"/>
                <a:cs typeface="Times New Roman" pitchFamily="18" charset="0"/>
              </a:rPr>
              <a:t> Покета – 93 (11%)                     </a:t>
            </a:r>
            <a:r>
              <a:rPr lang="ru-RU" sz="25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500" b="1" i="1">
                <a:latin typeface="Times New Roman" pitchFamily="18" charset="0"/>
                <a:cs typeface="Times New Roman" pitchFamily="18" charset="0"/>
              </a:rPr>
              <a:t> Лайнера – 65 (8%).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- набула поширення у господарствах Житомирської, Вінницької та Рівненської областей;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- розводиться в 3-х плем. заводах, 11 плем. репродукторах;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- селекційна робота з породою спрямовується на: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підвищення м’ясної продуктивності,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одержання тварин з високою швидкістю росту, високою плодючістю,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здатних до поїдання великої кількості об’ємистих кормів</a:t>
            </a:r>
          </a:p>
        </p:txBody>
      </p:sp>
      <p:sp>
        <p:nvSpPr>
          <p:cNvPr id="58370" name="Line 5"/>
          <p:cNvSpPr>
            <a:spLocks noChangeShapeType="1"/>
          </p:cNvSpPr>
          <p:nvPr/>
        </p:nvSpPr>
        <p:spPr bwMode="auto">
          <a:xfrm>
            <a:off x="1776323" y="345621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371" name="Line 4"/>
          <p:cNvSpPr>
            <a:spLocks noChangeShapeType="1"/>
          </p:cNvSpPr>
          <p:nvPr/>
        </p:nvSpPr>
        <p:spPr bwMode="auto">
          <a:xfrm>
            <a:off x="1847850" y="5063762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372" name="Line 5"/>
          <p:cNvSpPr>
            <a:spLocks noChangeShapeType="1"/>
          </p:cNvSpPr>
          <p:nvPr/>
        </p:nvSpPr>
        <p:spPr bwMode="auto">
          <a:xfrm>
            <a:off x="1847850" y="5493794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373" name="Line 6"/>
          <p:cNvSpPr>
            <a:spLocks noChangeShapeType="1"/>
          </p:cNvSpPr>
          <p:nvPr/>
        </p:nvSpPr>
        <p:spPr bwMode="auto">
          <a:xfrm>
            <a:off x="1847850" y="6158911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92798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Georgia" panose="02040502050405020303" pitchFamily="18" charset="0"/>
              </a:rPr>
              <a:t>План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1169773"/>
          </a:xfrm>
        </p:spPr>
        <p:txBody>
          <a:bodyPr>
            <a:normAutofit/>
          </a:bodyPr>
          <a:lstStyle/>
          <a:p>
            <a:r>
              <a:rPr lang="uk-UA" sz="2000" dirty="0" smtClean="0">
                <a:latin typeface="Georgia" panose="02040502050405020303" pitchFamily="18" charset="0"/>
              </a:rPr>
              <a:t>1. Напрям і мета селекції м’ясної худоби</a:t>
            </a:r>
          </a:p>
          <a:p>
            <a:r>
              <a:rPr lang="uk-UA" sz="2000" dirty="0" smtClean="0">
                <a:latin typeface="Georgia" panose="02040502050405020303" pitchFamily="18" charset="0"/>
              </a:rPr>
              <a:t>2. Великомасштабна селекція в м’ясному скотарстві</a:t>
            </a:r>
            <a:endParaRPr lang="uk-UA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310133"/>
      </p:ext>
    </p:extLst>
  </p:cSld>
  <p:clrMapOvr>
    <a:masterClrMapping/>
  </p:clrMapOvr>
  <p:transition spd="med" advTm="938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7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543560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8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8300" y="2943226"/>
            <a:ext cx="52197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Rectangle 9"/>
          <p:cNvSpPr>
            <a:spLocks noChangeArrowheads="1"/>
          </p:cNvSpPr>
          <p:nvPr/>
        </p:nvSpPr>
        <p:spPr bwMode="auto">
          <a:xfrm>
            <a:off x="7680325" y="692150"/>
            <a:ext cx="23050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200" b="1" u="sng">
                <a:solidFill>
                  <a:srgbClr val="660033"/>
                </a:solidFill>
              </a:rPr>
              <a:t>поліська </a:t>
            </a:r>
          </a:p>
          <a:p>
            <a:pPr algn="ctr"/>
            <a:r>
              <a:rPr lang="uk-UA" sz="3200" b="1" u="sng">
                <a:solidFill>
                  <a:srgbClr val="660033"/>
                </a:solidFill>
              </a:rPr>
              <a:t>м’ясна </a:t>
            </a:r>
          </a:p>
          <a:p>
            <a:pPr algn="ctr"/>
            <a:r>
              <a:rPr lang="uk-UA" sz="3200" b="1" u="sng">
                <a:solidFill>
                  <a:srgbClr val="660033"/>
                </a:solidFill>
              </a:rPr>
              <a:t>порода</a:t>
            </a:r>
            <a:endParaRPr lang="ru-RU" sz="3200" b="1" u="sng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80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Содержимое 2"/>
          <p:cNvSpPr>
            <a:spLocks noGrp="1"/>
          </p:cNvSpPr>
          <p:nvPr>
            <p:ph idx="4294967295"/>
          </p:nvPr>
        </p:nvSpPr>
        <p:spPr>
          <a:xfrm>
            <a:off x="1774826" y="0"/>
            <a:ext cx="8678863" cy="659765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Волинська м’ясна порода</a:t>
            </a:r>
            <a:r>
              <a:rPr lang="ru-RU" sz="25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b="1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виведена методом складного відтворного схрещування чорно-рябої, лімузинської, абердин-ангуської та герефордської худоби.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створено 6 ліній: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3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Цебрика – 3888 (29,4 %)        </a:t>
            </a:r>
            <a:r>
              <a:rPr lang="ru-RU" sz="23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Красавчика – 3004 (7,3 %)     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3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Буйного – 3042 (26,4 %)         </a:t>
            </a:r>
            <a:r>
              <a:rPr lang="ru-RU" sz="23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Ямба – 3066 (19,4 %)</a:t>
            </a:r>
            <a:endParaRPr lang="ru-RU" sz="23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3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Мудрого – 3426 (10,3 %)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300" b="1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 b="1" i="1">
                <a:latin typeface="Times New Roman" pitchFamily="18" charset="0"/>
                <a:cs typeface="Times New Roman" pitchFamily="18" charset="0"/>
              </a:rPr>
              <a:t> Сонного-Кактуса – 3307-9828 (7,1 %)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поширена в зоні Карпат, Волинській, Львівській, Івано-Франківській та ін. Областях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розводиться в 2-х племінних заводах та 14 племінних репродукторах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поголів’я корів – 2,3 тис. голів або 20,3%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генофондний запас сім'я – більше 300 тис. спермодоз (випробувальна станція Ковельського племпідприємства Волинської області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- селекційна робота з породою спрямовується на: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     комолість,                                червону масть,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     підвищення молочності корів та швидкості росту молодняку</a:t>
            </a:r>
          </a:p>
        </p:txBody>
      </p:sp>
      <p:sp>
        <p:nvSpPr>
          <p:cNvPr id="60418" name="Line 5"/>
          <p:cNvSpPr>
            <a:spLocks noChangeShapeType="1"/>
          </p:cNvSpPr>
          <p:nvPr/>
        </p:nvSpPr>
        <p:spPr bwMode="auto">
          <a:xfrm>
            <a:off x="1638800" y="164556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0419" name="Line 4"/>
          <p:cNvSpPr>
            <a:spLocks noChangeShapeType="1"/>
          </p:cNvSpPr>
          <p:nvPr/>
        </p:nvSpPr>
        <p:spPr bwMode="auto">
          <a:xfrm>
            <a:off x="2208213" y="5575482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0420" name="Line 5"/>
          <p:cNvSpPr>
            <a:spLocks noChangeShapeType="1"/>
          </p:cNvSpPr>
          <p:nvPr/>
        </p:nvSpPr>
        <p:spPr bwMode="auto">
          <a:xfrm>
            <a:off x="2208213" y="6021342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0421" name="Line 6"/>
          <p:cNvSpPr>
            <a:spLocks noChangeShapeType="1"/>
          </p:cNvSpPr>
          <p:nvPr/>
        </p:nvSpPr>
        <p:spPr bwMode="auto">
          <a:xfrm>
            <a:off x="5488215" y="5594895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4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7" descr="55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3838" y="2833688"/>
            <a:ext cx="5364162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8" descr="55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54356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9"/>
          <p:cNvSpPr>
            <a:spLocks noChangeArrowheads="1"/>
          </p:cNvSpPr>
          <p:nvPr/>
        </p:nvSpPr>
        <p:spPr bwMode="auto">
          <a:xfrm>
            <a:off x="7535864" y="620713"/>
            <a:ext cx="25923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solidFill>
                  <a:srgbClr val="660033"/>
                </a:solidFill>
              </a:rPr>
              <a:t>волинська м’ясна порода</a:t>
            </a:r>
          </a:p>
        </p:txBody>
      </p:sp>
    </p:spTree>
    <p:extLst>
      <p:ext uri="{BB962C8B-B14F-4D97-AF65-F5344CB8AC3E}">
        <p14:creationId xmlns:p14="http://schemas.microsoft.com/office/powerpoint/2010/main" val="249577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Line 5"/>
          <p:cNvSpPr>
            <a:spLocks noChangeShapeType="1"/>
          </p:cNvSpPr>
          <p:nvPr/>
        </p:nvSpPr>
        <p:spPr bwMode="auto">
          <a:xfrm>
            <a:off x="2063750" y="404813"/>
            <a:ext cx="935038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66" name="Line 4"/>
          <p:cNvSpPr>
            <a:spLocks noChangeShapeType="1"/>
          </p:cNvSpPr>
          <p:nvPr/>
        </p:nvSpPr>
        <p:spPr bwMode="auto">
          <a:xfrm>
            <a:off x="2208213" y="3357563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67" name="Line 5"/>
          <p:cNvSpPr>
            <a:spLocks noChangeShapeType="1"/>
          </p:cNvSpPr>
          <p:nvPr/>
        </p:nvSpPr>
        <p:spPr bwMode="auto">
          <a:xfrm>
            <a:off x="2208213" y="3789363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62468" name="Picture 7" descr="&amp;Kcy;&amp;acy;&amp;rcy;&amp;tcy;&amp;icy;&amp;ncy;&amp;kcy;&amp;icy; &amp;pcy;&amp;ocy; &amp;zcy;&amp;acy;&amp;pcy;&amp;rcy;&amp;ocy;&amp;scy;&amp;ucy; &amp;shcy;&amp;acy;&amp;rcy;&amp;ocy;&amp;lcy;&amp;iecy; &amp;pcy;&amp;ocy;&amp;rcy;&amp;ocy;&amp;dcy;&amp;acy; &amp;kcy;&amp;o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4200" y="3482976"/>
            <a:ext cx="50038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Содержимое 2"/>
          <p:cNvSpPr>
            <a:spLocks/>
          </p:cNvSpPr>
          <p:nvPr/>
        </p:nvSpPr>
        <p:spPr bwMode="auto">
          <a:xfrm>
            <a:off x="1703388" y="188914"/>
            <a:ext cx="87503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32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b="1" u="sng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Шароле</a:t>
            </a:r>
            <a:r>
              <a:rPr lang="ru-RU" sz="2500">
                <a:latin typeface="Times New Roman" pitchFamily="18" charset="0"/>
                <a:cs typeface="Times New Roman" pitchFamily="18" charset="0"/>
              </a:rPr>
              <a:t> (Франція)</a:t>
            </a:r>
            <a:endParaRPr lang="uk-UA" sz="25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при схрещуванні з молочними і комбінованими породами відбувається: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- збільшення живої маси помісних новонароджених телят,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- зміна у них будови тіла,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- підвищення кількості тяжких отелень і мертвонародженості телят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селекційна робота з породою спрямовується на: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       зменшення частки важких отелень,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           усунення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 екстер’єрних недоліків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при збереженні хорошої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молочності корів і м’ясної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  продуктивності молодняку.</a:t>
            </a:r>
          </a:p>
        </p:txBody>
      </p:sp>
    </p:spTree>
    <p:extLst>
      <p:ext uri="{BB962C8B-B14F-4D97-AF65-F5344CB8AC3E}">
        <p14:creationId xmlns:p14="http://schemas.microsoft.com/office/powerpoint/2010/main" val="398094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4"/>
          <p:cNvSpPr>
            <a:spLocks noChangeArrowheads="1"/>
          </p:cNvSpPr>
          <p:nvPr/>
        </p:nvSpPr>
        <p:spPr bwMode="auto">
          <a:xfrm>
            <a:off x="1774825" y="260351"/>
            <a:ext cx="8642350" cy="65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b="1" u="sng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Симентальська м’ясна порода</a:t>
            </a:r>
            <a:r>
              <a:rPr lang="ru-RU"/>
              <a:t> </a:t>
            </a:r>
          </a:p>
          <a:p>
            <a:endParaRPr lang="ru-RU"/>
          </a:p>
          <a:p>
            <a:pPr>
              <a:buFontTx/>
              <a:buChar char="-"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створена шляхом парування самок місцевого симентала з бугаями імпортної селекції </a:t>
            </a:r>
          </a:p>
          <a:p>
            <a:pPr>
              <a:buFontTx/>
              <a:buChar char="-"/>
            </a:pPr>
            <a:r>
              <a:rPr lang="uk-UA" sz="2500">
                <a:latin typeface="Times New Roman" pitchFamily="18" charset="0"/>
                <a:cs typeface="Times New Roman" pitchFamily="18" charset="0"/>
              </a:rPr>
              <a:t> м’ясні симентали найпоширеніші в світі</a:t>
            </a:r>
          </a:p>
          <a:p>
            <a:pPr>
              <a:buFontTx/>
              <a:buChar char="-"/>
            </a:pPr>
            <a:r>
              <a:rPr lang="uk-UA" sz="2500">
                <a:latin typeface="Times New Roman" pitchFamily="18" charset="0"/>
                <a:cs typeface="Times New Roman" pitchFamily="18" charset="0"/>
              </a:rPr>
              <a:t> робота по виведенню вітчизняної м'ясної симентальської породи здійснюється під методичним керівництвом Укрплемоб'єднання Інститутом розведення і генетики тварин НААН</a:t>
            </a:r>
          </a:p>
          <a:p>
            <a:pPr>
              <a:buFontTx/>
              <a:buChar char="-"/>
            </a:pPr>
            <a:r>
              <a:rPr lang="ru-RU" sz="2500">
                <a:latin typeface="Times New Roman" pitchFamily="18" charset="0"/>
                <a:cs typeface="Times New Roman" pitchFamily="18" charset="0"/>
              </a:rPr>
              <a:t> подальше удосконалення </a:t>
            </a:r>
          </a:p>
          <a:p>
            <a:r>
              <a:rPr lang="ru-RU" sz="2500">
                <a:latin typeface="Times New Roman" pitchFamily="18" charset="0"/>
                <a:cs typeface="Times New Roman" pitchFamily="18" charset="0"/>
              </a:rPr>
              <a:t>     породи слід вести на:</a:t>
            </a:r>
          </a:p>
          <a:p>
            <a:r>
              <a:rPr lang="ru-RU" sz="2500">
                <a:latin typeface="Times New Roman" pitchFamily="18" charset="0"/>
                <a:cs typeface="Times New Roman" pitchFamily="18" charset="0"/>
              </a:rPr>
              <a:t>          зменшення вмісту </a:t>
            </a:r>
          </a:p>
          <a:p>
            <a:r>
              <a:rPr lang="ru-RU" sz="2500">
                <a:latin typeface="Times New Roman" pitchFamily="18" charset="0"/>
                <a:cs typeface="Times New Roman" pitchFamily="18" charset="0"/>
              </a:rPr>
              <a:t>                           кісток у туші </a:t>
            </a:r>
          </a:p>
          <a:p>
            <a:r>
              <a:rPr lang="ru-RU" sz="2500">
                <a:latin typeface="Times New Roman" pitchFamily="18" charset="0"/>
                <a:cs typeface="Times New Roman" pitchFamily="18" charset="0"/>
              </a:rPr>
              <a:t>          підвищення виходу </a:t>
            </a:r>
          </a:p>
          <a:p>
            <a:r>
              <a:rPr lang="ru-RU" sz="2500">
                <a:latin typeface="Times New Roman" pitchFamily="18" charset="0"/>
                <a:cs typeface="Times New Roman" pitchFamily="18" charset="0"/>
              </a:rPr>
              <a:t>                                         туші.</a:t>
            </a:r>
          </a:p>
          <a:p>
            <a:endParaRPr lang="ru-RU" sz="2500">
              <a:latin typeface="Times New Roman" pitchFamily="18" charset="0"/>
              <a:cs typeface="Times New Roman" pitchFamily="18" charset="0"/>
            </a:endParaRPr>
          </a:p>
          <a:p>
            <a:endParaRPr lang="ru-RU" sz="2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0" name="Line 5"/>
          <p:cNvSpPr>
            <a:spLocks noChangeShapeType="1"/>
          </p:cNvSpPr>
          <p:nvPr/>
        </p:nvSpPr>
        <p:spPr bwMode="auto">
          <a:xfrm>
            <a:off x="2063750" y="549275"/>
            <a:ext cx="935038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3491" name="Line 6"/>
          <p:cNvSpPr>
            <a:spLocks noChangeShapeType="1"/>
          </p:cNvSpPr>
          <p:nvPr/>
        </p:nvSpPr>
        <p:spPr bwMode="auto">
          <a:xfrm>
            <a:off x="1847850" y="4724400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3492" name="Line 7"/>
          <p:cNvSpPr>
            <a:spLocks noChangeShapeType="1"/>
          </p:cNvSpPr>
          <p:nvPr/>
        </p:nvSpPr>
        <p:spPr bwMode="auto">
          <a:xfrm>
            <a:off x="1847850" y="5516563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63493" name="Picture 9" descr="63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1538" y="3319464"/>
            <a:ext cx="4716462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018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Содержимое 2"/>
          <p:cNvSpPr>
            <a:spLocks noGrp="1"/>
          </p:cNvSpPr>
          <p:nvPr>
            <p:ph idx="4294967295"/>
          </p:nvPr>
        </p:nvSpPr>
        <p:spPr>
          <a:xfrm>
            <a:off x="1774826" y="188914"/>
            <a:ext cx="8678863" cy="638333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Українська м’ясна порода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кінець ХХ ст. (1993 р.) шляхом складного відтворного схрещування шаролезької, кіанської симентальської і сірої української порід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uk-UA" sz="2300">
                <a:latin typeface="Times New Roman" pitchFamily="18" charset="0"/>
                <a:cs typeface="Times New Roman" pitchFamily="18" charset="0"/>
              </a:rPr>
              <a:t>в породі апробовано два внутрішньопородні (чернігівський “ЧМ-І” і придніпровський “ПМ-І”) та два заводські (“Лохвицько-Золотоніський” та “Головеньківський”) типи.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найбільша кількість самок до заводських ліній: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Сома – 0418 (17,3%)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Тайника – 1821 (15,7%)  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Осокора – 0109 (13,3%)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Хижого – 1599 (15,0% )  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Лосося – 2391 (11,0%).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в стадах апробовано 42 заводські родини. Найбільш чисельні із них: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Самари – 2333       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Линьки – 2122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Вайни – 2514         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Чародійки – 3314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Волошки – 1197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- племінне поголів’я розводять у 4 племінних заводах і 7 племінних репродукторах, яке складає 14,4% від загальної кількості племінних маток м’ясної худоби</a:t>
            </a:r>
          </a:p>
        </p:txBody>
      </p:sp>
      <p:sp>
        <p:nvSpPr>
          <p:cNvPr id="64514" name="Line 5"/>
          <p:cNvSpPr>
            <a:spLocks noChangeShapeType="1"/>
          </p:cNvSpPr>
          <p:nvPr/>
        </p:nvSpPr>
        <p:spPr bwMode="auto">
          <a:xfrm>
            <a:off x="1637030" y="302078"/>
            <a:ext cx="935038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4"/>
          <p:cNvSpPr>
            <a:spLocks noChangeArrowheads="1"/>
          </p:cNvSpPr>
          <p:nvPr/>
        </p:nvSpPr>
        <p:spPr bwMode="auto">
          <a:xfrm>
            <a:off x="1774825" y="260350"/>
            <a:ext cx="8713788" cy="581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генофондний запас сімені бугаїв – понад 3 млн спермодоз   </a:t>
            </a:r>
          </a:p>
          <a:p>
            <a:r>
              <a:rPr lang="ru-RU" sz="2300">
                <a:latin typeface="Times New Roman" pitchFamily="18" charset="0"/>
                <a:cs typeface="Times New Roman" pitchFamily="18" charset="0"/>
              </a:rPr>
              <a:t>    (Інститут розведення і генетики тварин, випробувальна станція    </a:t>
            </a:r>
          </a:p>
          <a:p>
            <a:r>
              <a:rPr lang="ru-RU" sz="2300">
                <a:latin typeface="Times New Roman" pitchFamily="18" charset="0"/>
                <a:cs typeface="Times New Roman" pitchFamily="18" charset="0"/>
              </a:rPr>
              <a:t>     Ковельського племпідприємства (Волинська область)</a:t>
            </a:r>
          </a:p>
          <a:p>
            <a:pPr>
              <a:buFontTx/>
              <a:buChar char="-"/>
            </a:pPr>
            <a:r>
              <a:rPr lang="uk-UA" sz="2300">
                <a:latin typeface="Times New Roman" pitchFamily="18" charset="0"/>
                <a:cs typeface="Times New Roman" pitchFamily="18" charset="0"/>
              </a:rPr>
              <a:t> удосконалення породи слід вести методом чистопородного  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     розведення у напрямку підвищення :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	      відтворної здатності (в т.ч. легкості отелень через встановлення оптимальної живої маси і типу будови тіла новонароджених), 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	     молочності корів,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            ділового виходу 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потомків до відлучення, 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при збереженні досягнутих 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рівнів середньодобового 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приросту живої маси і виходу</a:t>
            </a:r>
          </a:p>
          <a:p>
            <a:r>
              <a:rPr lang="uk-UA" sz="2300">
                <a:latin typeface="Times New Roman" pitchFamily="18" charset="0"/>
                <a:cs typeface="Times New Roman" pitchFamily="18" charset="0"/>
              </a:rPr>
              <a:t>туш молодняку.</a:t>
            </a:r>
            <a:endParaRPr lang="ru-RU" sz="23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endParaRPr lang="ru-RU" sz="2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6" descr="65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4200" y="2781300"/>
            <a:ext cx="50038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Line 7"/>
          <p:cNvSpPr>
            <a:spLocks noChangeShapeType="1"/>
          </p:cNvSpPr>
          <p:nvPr/>
        </p:nvSpPr>
        <p:spPr bwMode="auto">
          <a:xfrm>
            <a:off x="1992313" y="2250350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5540" name="Line 8"/>
          <p:cNvSpPr>
            <a:spLocks noChangeShapeType="1"/>
          </p:cNvSpPr>
          <p:nvPr/>
        </p:nvSpPr>
        <p:spPr bwMode="auto">
          <a:xfrm>
            <a:off x="1992313" y="3293247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5541" name="Line 9"/>
          <p:cNvSpPr>
            <a:spLocks noChangeShapeType="1"/>
          </p:cNvSpPr>
          <p:nvPr/>
        </p:nvSpPr>
        <p:spPr bwMode="auto">
          <a:xfrm>
            <a:off x="1992313" y="3644900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Содержимое 2"/>
          <p:cNvSpPr>
            <a:spLocks noGrp="1"/>
          </p:cNvSpPr>
          <p:nvPr>
            <p:ph idx="4294967295"/>
          </p:nvPr>
        </p:nvSpPr>
        <p:spPr>
          <a:xfrm>
            <a:off x="1774826" y="188913"/>
            <a:ext cx="8677275" cy="6335712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u="sng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Південна м’ясна порода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відноситься до зебувидних порід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у південній та центральній зонах України з використанням у схрещуванні маточного поголів’я червоної степової та симентальської порід з шароле, абердин-ангусом, герефордом, санта-гертрудою та кубинським зебу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- розводять у 15 репродукторах Херсонської, Запорізької та Кіровоградської областей.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- загальне поголів’я корів – 1691 гол.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В породі розпочато роботу по створенню ліній: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Саніла – 8            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Ідеала – 133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Асканійця – 9150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Комета – 8072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Радиста – 13        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Дарованого – 400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3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 Малиша – 863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- селекційну роботу з породою слід спрямовувати на: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  консолідацію,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            підвищення відтворної здатності і молочності в умовах центру і півдня України</a:t>
            </a:r>
          </a:p>
        </p:txBody>
      </p:sp>
      <p:sp>
        <p:nvSpPr>
          <p:cNvPr id="66562" name="Line 5"/>
          <p:cNvSpPr>
            <a:spLocks noChangeShapeType="1"/>
          </p:cNvSpPr>
          <p:nvPr/>
        </p:nvSpPr>
        <p:spPr bwMode="auto">
          <a:xfrm>
            <a:off x="1682343" y="361270"/>
            <a:ext cx="935037" cy="0"/>
          </a:xfrm>
          <a:prstGeom prst="line">
            <a:avLst/>
          </a:prstGeom>
          <a:noFill/>
          <a:ln w="793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63" name="Line 4"/>
          <p:cNvSpPr>
            <a:spLocks noChangeShapeType="1"/>
          </p:cNvSpPr>
          <p:nvPr/>
        </p:nvSpPr>
        <p:spPr bwMode="auto">
          <a:xfrm>
            <a:off x="2063750" y="5377225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64" name="Line 5"/>
          <p:cNvSpPr>
            <a:spLocks noChangeShapeType="1"/>
          </p:cNvSpPr>
          <p:nvPr/>
        </p:nvSpPr>
        <p:spPr bwMode="auto">
          <a:xfrm>
            <a:off x="2063750" y="5772423"/>
            <a:ext cx="647700" cy="0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2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210273" y="2248930"/>
            <a:ext cx="8915399" cy="30397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4000" dirty="0" smtClean="0">
                <a:latin typeface="Georgia" panose="02040502050405020303" pitchFamily="18" charset="0"/>
              </a:rPr>
              <a:t>    Дякую за увагу</a:t>
            </a:r>
            <a:endParaRPr lang="ru-RU" sz="4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6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latin typeface="Georgia" panose="02040502050405020303" pitchFamily="18" charset="0"/>
              </a:rPr>
              <a:t>Література</a:t>
            </a:r>
            <a:r>
              <a:rPr lang="ru-RU" dirty="0">
                <a:latin typeface="Georgia" panose="02040502050405020303" pitchFamily="18" charset="0"/>
              </a:rPr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just">
              <a:buNone/>
            </a:pPr>
            <a:r>
              <a:rPr lang="ru-RU" sz="2000" dirty="0">
                <a:latin typeface="Georgia" panose="02040502050405020303" pitchFamily="18" charset="0"/>
              </a:rPr>
              <a:t>1. </a:t>
            </a:r>
            <a:r>
              <a:rPr lang="uk-UA" sz="2000" dirty="0" err="1" smtClean="0">
                <a:latin typeface="Georgia" panose="02040502050405020303" pitchFamily="18" charset="0"/>
              </a:rPr>
              <a:t>Калетнік</a:t>
            </a:r>
            <a:r>
              <a:rPr lang="uk-UA" sz="2000" dirty="0" smtClean="0">
                <a:latin typeface="Georgia" panose="02040502050405020303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</a:p>
          <a:p>
            <a:pPr marL="0" indent="0" algn="just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2. Лихач В.Я., Лихач А.В., </a:t>
            </a:r>
            <a:r>
              <a:rPr lang="uk-UA" sz="2000" dirty="0" err="1" smtClean="0">
                <a:latin typeface="Georgia" panose="02040502050405020303" pitchFamily="18" charset="0"/>
              </a:rPr>
              <a:t>Шебанін</a:t>
            </a:r>
            <a:r>
              <a:rPr lang="uk-UA" sz="2000" dirty="0" smtClean="0">
                <a:latin typeface="Georgia" panose="02040502050405020303" pitchFamily="18" charset="0"/>
              </a:rPr>
              <a:t> В.О. Інноваційні технології виробництва продукції тваринництва. Миколаїв. МНАУ. 2015. 365 с.</a:t>
            </a:r>
          </a:p>
          <a:p>
            <a:pPr marL="0" indent="0" algn="just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3. </a:t>
            </a:r>
            <a:r>
              <a:rPr lang="uk-UA" sz="2000" dirty="0" err="1" smtClean="0">
                <a:latin typeface="Georgia" panose="02040502050405020303" pitchFamily="18" charset="0"/>
              </a:rPr>
              <a:t>Шалімов</a:t>
            </a:r>
            <a:r>
              <a:rPr lang="uk-UA" sz="2000" dirty="0" smtClean="0">
                <a:latin typeface="Georgia" panose="02040502050405020303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4</a:t>
            </a:r>
            <a:r>
              <a:rPr lang="ru-RU" sz="2000" dirty="0">
                <a:latin typeface="Georgia" panose="02040502050405020303" pitchFamily="18" charset="0"/>
              </a:rPr>
              <a:t>. </a:t>
            </a:r>
            <a:r>
              <a:rPr lang="en-US" sz="2000" dirty="0" err="1">
                <a:latin typeface="Georgia" panose="02040502050405020303" pitchFamily="18" charset="0"/>
              </a:rPr>
              <a:t>Palamarchyk</a:t>
            </a:r>
            <a:r>
              <a:rPr lang="en-US" sz="2000" dirty="0">
                <a:latin typeface="Georgia" panose="02040502050405020303" pitchFamily="18" charset="0"/>
              </a:rPr>
              <a:t> D. M. The methodology to estimate the extent of the innovation process. </a:t>
            </a:r>
            <a:r>
              <a:rPr lang="en-US" sz="2000" dirty="0" err="1">
                <a:latin typeface="Georgia" panose="02040502050405020303" pitchFamily="18" charset="0"/>
              </a:rPr>
              <a:t>Formyvannya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r>
              <a:rPr lang="en-US" sz="2000" dirty="0" err="1">
                <a:latin typeface="Georgia" panose="02040502050405020303" pitchFamily="18" charset="0"/>
              </a:rPr>
              <a:t>runkovuh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r>
              <a:rPr lang="en-US" sz="2000" dirty="0" err="1">
                <a:latin typeface="Georgia" panose="02040502050405020303" pitchFamily="18" charset="0"/>
              </a:rPr>
              <a:t>vidnosun</a:t>
            </a:r>
            <a:r>
              <a:rPr lang="en-US" sz="2000" dirty="0">
                <a:latin typeface="Georgia" panose="02040502050405020303" pitchFamily="18" charset="0"/>
              </a:rPr>
              <a:t> v </a:t>
            </a:r>
            <a:r>
              <a:rPr lang="en-US" sz="2000" dirty="0" err="1">
                <a:latin typeface="Georgia" panose="02040502050405020303" pitchFamily="18" charset="0"/>
              </a:rPr>
              <a:t>Ykraini</a:t>
            </a:r>
            <a:r>
              <a:rPr lang="en-US" sz="2000" dirty="0">
                <a:latin typeface="Georgia" panose="02040502050405020303" pitchFamily="18" charset="0"/>
              </a:rPr>
              <a:t>. vol. 10 (125). pp. 101-105.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423159"/>
      </p:ext>
    </p:extLst>
  </p:cSld>
  <p:clrMapOvr>
    <a:masterClrMapping/>
  </p:clrMapOvr>
  <p:transition spd="med" advTm="4891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5133"/>
          </a:xfrm>
        </p:spPr>
        <p:txBody>
          <a:bodyPr/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1. </a:t>
            </a:r>
            <a:r>
              <a:rPr lang="uk-UA" dirty="0" smtClean="0">
                <a:latin typeface="Georgia" panose="02040502050405020303" pitchFamily="18" charset="0"/>
              </a:rPr>
              <a:t>Напрям і мета селекції м’ясної худоби</a:t>
            </a:r>
            <a:endParaRPr lang="uk-UA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6465" y="1359242"/>
            <a:ext cx="9618147" cy="5132173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Для перших представників м’ясних порід характерними були великі розміри. У подальшому селекцію спрямували на скороспілість (формування), здатність давати „мармурове” м’ясо, мати високий забійний вихід. За такої спеціалізації отримали тварин, схильних відкладати внутрішній жир у молодому віці, з округлими формами тіла, які забезпечують високий вихід кращих сортів м’яса з малою часткою кісток. Селекція за скороспілістю формування зумовила зниження приросту тварин, а швидке осалювання – збільшення витрат корму на приріст. У результаті у корів різко знизилася молочність, тварини стали </a:t>
            </a:r>
            <a:r>
              <a:rPr lang="uk-UA" sz="2000" dirty="0" err="1" smtClean="0">
                <a:latin typeface="Georgia" panose="02040502050405020303" pitchFamily="18" charset="0"/>
              </a:rPr>
              <a:t>низьконогими</a:t>
            </a:r>
            <a:r>
              <a:rPr lang="uk-UA" sz="2000" dirty="0" smtClean="0">
                <a:latin typeface="Georgia" panose="02040502050405020303" pitchFamily="18" charset="0"/>
              </a:rPr>
              <a:t>, почала з’являтися карликовість.</a:t>
            </a:r>
          </a:p>
          <a:p>
            <a:pPr marL="0" indent="0" algn="just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В останній час, перевагу віддають </a:t>
            </a:r>
            <a:r>
              <a:rPr lang="uk-UA" sz="2000" dirty="0" err="1" smtClean="0">
                <a:latin typeface="Georgia" panose="02040502050405020303" pitchFamily="18" charset="0"/>
              </a:rPr>
              <a:t>довгорослим</a:t>
            </a:r>
            <a:r>
              <a:rPr lang="uk-UA" sz="2000" dirty="0" smtClean="0">
                <a:latin typeface="Georgia" panose="02040502050405020303" pitchFamily="18" charset="0"/>
              </a:rPr>
              <a:t> тваринам, оскільки вони характеризуються вищою м’ясною продуктивністю. Цей тип має довгий, на більш високих ногах тулуб і більшу кінцеву живу масу. Його представники тривалий час зберігають високі прирости і максимальної живої маси досягають пізніше, ніж тварини скороспілого типу. Вони мають більший середньодобовий приріст і менший вміст внутрішнього жиру та краще оплачують корми приростом.</a:t>
            </a:r>
            <a:endParaRPr lang="uk-UA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019872"/>
      </p:ext>
    </p:extLst>
  </p:cSld>
  <p:clrMapOvr>
    <a:masterClrMapping/>
  </p:clrMapOvr>
  <p:transition spd="med" advTm="1168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2939" y="733167"/>
            <a:ext cx="9214493" cy="563468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За будовою тіла, продуктивними і біологічними характеристиками сучасні культурні м’ясні породи поділяють на чотири групи</a:t>
            </a:r>
            <a:r>
              <a:rPr lang="uk-UA" sz="2000" b="1" dirty="0" smtClean="0">
                <a:latin typeface="Georgia" panose="02040502050405020303" pitchFamily="18" charset="0"/>
              </a:rPr>
              <a:t>: скороспілі, середні, крупні </a:t>
            </a:r>
            <a:r>
              <a:rPr lang="uk-UA" sz="2000" b="1" dirty="0" err="1" smtClean="0">
                <a:latin typeface="Georgia" panose="02040502050405020303" pitchFamily="18" charset="0"/>
              </a:rPr>
              <a:t>довгорослі</a:t>
            </a:r>
            <a:r>
              <a:rPr lang="uk-UA" sz="2000" b="1" dirty="0" smtClean="0">
                <a:latin typeface="Georgia" panose="02040502050405020303" pitchFamily="18" charset="0"/>
              </a:rPr>
              <a:t> і зебуподібні породи.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Georgia" panose="02040502050405020303" pitchFamily="18" charset="0"/>
              </a:rPr>
              <a:t>Представники першої </a:t>
            </a:r>
            <a:r>
              <a:rPr lang="uk-UA" sz="2000" dirty="0" smtClean="0">
                <a:latin typeface="Georgia" panose="02040502050405020303" pitchFamily="18" charset="0"/>
              </a:rPr>
              <a:t>групи різняться невеликою живою масою в дорослому стані, дуже високою скороспілістю формування й інтенсивним відкладенням внутрішнього жиру. Вони мають пишно розвинені м’язи шиї, грудної клітки, спини, попереку й заду, що надає їм округлих форм. </a:t>
            </a:r>
            <a:r>
              <a:rPr lang="uk-UA" sz="2000" b="1" dirty="0" smtClean="0">
                <a:latin typeface="Georgia" panose="02040502050405020303" pitchFamily="18" charset="0"/>
              </a:rPr>
              <a:t>До групи скороспілих </a:t>
            </a:r>
            <a:r>
              <a:rPr lang="uk-UA" sz="2000" dirty="0" smtClean="0">
                <a:latin typeface="Georgia" panose="02040502050405020303" pitchFamily="18" charset="0"/>
              </a:rPr>
              <a:t>порід, що розводять в Україні, відносять </a:t>
            </a:r>
            <a:r>
              <a:rPr lang="uk-UA" sz="2000" dirty="0" err="1" smtClean="0">
                <a:latin typeface="Georgia" panose="02040502050405020303" pitchFamily="18" charset="0"/>
              </a:rPr>
              <a:t>герефордську</a:t>
            </a:r>
            <a:r>
              <a:rPr lang="uk-UA" sz="2000" dirty="0" smtClean="0">
                <a:latin typeface="Georgia" panose="02040502050405020303" pitchFamily="18" charset="0"/>
              </a:rPr>
              <a:t>, </a:t>
            </a:r>
            <a:r>
              <a:rPr lang="uk-UA" sz="2000" dirty="0" err="1" smtClean="0">
                <a:latin typeface="Georgia" panose="02040502050405020303" pitchFamily="18" charset="0"/>
              </a:rPr>
              <a:t>абердин-ангуську</a:t>
            </a:r>
            <a:r>
              <a:rPr lang="uk-UA" sz="2000" dirty="0" smtClean="0">
                <a:latin typeface="Georgia" panose="02040502050405020303" pitchFamily="18" charset="0"/>
              </a:rPr>
              <a:t>, поліську м’ясну та волинську м’ясну.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Georgia" panose="02040502050405020303" pitchFamily="18" charset="0"/>
              </a:rPr>
              <a:t>Тварини </a:t>
            </a:r>
            <a:r>
              <a:rPr lang="uk-UA" sz="2000" b="1" dirty="0" err="1" smtClean="0">
                <a:latin typeface="Georgia" panose="02040502050405020303" pitchFamily="18" charset="0"/>
              </a:rPr>
              <a:t>довгорослих</a:t>
            </a:r>
            <a:r>
              <a:rPr lang="uk-UA" sz="2000" b="1" dirty="0" smtClean="0">
                <a:latin typeface="Georgia" panose="02040502050405020303" pitchFamily="18" charset="0"/>
              </a:rPr>
              <a:t> </a:t>
            </a:r>
            <a:r>
              <a:rPr lang="uk-UA" sz="2000" dirty="0" smtClean="0">
                <a:latin typeface="Georgia" panose="02040502050405020303" pitchFamily="18" charset="0"/>
              </a:rPr>
              <a:t>порід характеризуються високими приростами до 21-місячного віку, невеликим нагромадженням внутрішнього жиру, достатнім виходом і якістю туш, скороспілістю росту і великою живою масою в дорослому стані, подовженим тулубом з тонкою шиєю, порівняно вузькими, але глибокими грудьми. Такі тварини, за наявності достатньої кількості кормів, переважають за продуктивністю ровесників скороспілих порід. До групи </a:t>
            </a:r>
            <a:r>
              <a:rPr lang="uk-UA" sz="2000" dirty="0" err="1" smtClean="0">
                <a:latin typeface="Georgia" panose="02040502050405020303" pitchFamily="18" charset="0"/>
              </a:rPr>
              <a:t>довгорослих</a:t>
            </a:r>
            <a:r>
              <a:rPr lang="uk-UA" sz="2000" dirty="0" smtClean="0">
                <a:latin typeface="Georgia" panose="02040502050405020303" pitchFamily="18" charset="0"/>
              </a:rPr>
              <a:t> порід, що розводять в Україні відносять українську м’ясну, симентальську, </a:t>
            </a:r>
            <a:r>
              <a:rPr lang="uk-UA" sz="2000" dirty="0" err="1" smtClean="0">
                <a:latin typeface="Georgia" panose="02040502050405020303" pitchFamily="18" charset="0"/>
              </a:rPr>
              <a:t>шароле</a:t>
            </a:r>
            <a:r>
              <a:rPr lang="uk-UA" sz="2000" dirty="0" smtClean="0">
                <a:latin typeface="Georgia" panose="02040502050405020303" pitchFamily="18" charset="0"/>
              </a:rPr>
              <a:t>, </a:t>
            </a:r>
            <a:r>
              <a:rPr lang="uk-UA" sz="2000" dirty="0" err="1" smtClean="0">
                <a:latin typeface="Georgia" panose="02040502050405020303" pitchFamily="18" charset="0"/>
              </a:rPr>
              <a:t>п’ємонтезе</a:t>
            </a:r>
            <a:r>
              <a:rPr lang="uk-UA" sz="2000" dirty="0" smtClean="0">
                <a:latin typeface="Georgia" panose="02040502050405020303" pitchFamily="18" charset="0"/>
              </a:rPr>
              <a:t>.</a:t>
            </a:r>
            <a:endParaRPr lang="uk-UA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019872"/>
      </p:ext>
    </p:extLst>
  </p:cSld>
  <p:clrMapOvr>
    <a:masterClrMapping/>
  </p:clrMapOvr>
  <p:transition spd="med" advTm="18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1712097" y="672919"/>
            <a:ext cx="8786812" cy="56896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Для перших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представників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м’ясних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порід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характерними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розміри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b="1" u="sng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Напрямки </a:t>
            </a:r>
            <a:r>
              <a:rPr lang="ru-RU" sz="3000" b="1" u="sng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селекції</a:t>
            </a:r>
            <a:r>
              <a:rPr lang="ru-RU" sz="3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            на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скороспілість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давати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мармурове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м’ясо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високий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забійний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вихід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Ш"/>
            </a:pPr>
            <a:r>
              <a:rPr lang="ru-RU" sz="30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u="sng" dirty="0" err="1">
                <a:latin typeface="Times New Roman" pitchFamily="18" charset="0"/>
                <a:cs typeface="Times New Roman" pitchFamily="18" charset="0"/>
              </a:rPr>
              <a:t>Селекція</a:t>
            </a:r>
            <a:r>
              <a:rPr lang="ru-RU" sz="3000" u="sng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000" u="sng" dirty="0" err="1">
                <a:latin typeface="Times New Roman" pitchFamily="18" charset="0"/>
                <a:cs typeface="Times New Roman" pitchFamily="18" charset="0"/>
              </a:rPr>
              <a:t>скороспілістю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зумовила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приросту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швидке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осалювання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корму на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приріст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корів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різко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знизилася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молочність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тварини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стали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низьконогими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почала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з’являтися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карликовість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411" name="Line 4"/>
          <p:cNvSpPr>
            <a:spLocks noChangeShapeType="1"/>
          </p:cNvSpPr>
          <p:nvPr/>
        </p:nvSpPr>
        <p:spPr bwMode="auto">
          <a:xfrm>
            <a:off x="2293033" y="2090013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2293033" y="2523581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2293033" y="3000512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8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>
          <a:xfrm>
            <a:off x="1774825" y="260350"/>
            <a:ext cx="8281988" cy="63119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перевагу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віддають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довгорослим</a:t>
            </a:r>
            <a:r>
              <a:rPr lang="ru-RU" sz="25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тваринам</a:t>
            </a:r>
            <a:r>
              <a:rPr lang="ru-RU" sz="25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uk-UA" sz="2500" i="1" dirty="0" err="1" smtClean="0">
                <a:latin typeface="Times New Roman" pitchFamily="18" charset="0"/>
                <a:cs typeface="Times New Roman" pitchFamily="18" charset="0"/>
              </a:rPr>
              <a:t>ща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м’ясна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продуктивність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довгий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ногах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тулуб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,  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більша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кінцева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жива </a:t>
            </a:r>
            <a:r>
              <a:rPr lang="ru-RU" sz="2500" i="1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8434" name="Рисунок 3" descr="Без назван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0775" y="2605314"/>
            <a:ext cx="37433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4380775" y="4466590"/>
            <a:ext cx="3743325" cy="0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6" name="Line 5"/>
          <p:cNvSpPr>
            <a:spLocks noChangeShapeType="1"/>
          </p:cNvSpPr>
          <p:nvPr/>
        </p:nvSpPr>
        <p:spPr bwMode="auto">
          <a:xfrm>
            <a:off x="1647553" y="1040221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1647553" y="1485855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1577885" y="2062117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5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4294967295"/>
          </p:nvPr>
        </p:nvSpPr>
        <p:spPr>
          <a:xfrm>
            <a:off x="1774825" y="333375"/>
            <a:ext cx="8605838" cy="5951538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Tx/>
              <a:buNone/>
            </a:pP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000" u="sng" dirty="0" err="1">
                <a:latin typeface="Times New Roman" pitchFamily="18" charset="0"/>
                <a:cs typeface="Times New Roman" pitchFamily="18" charset="0"/>
              </a:rPr>
              <a:t>будовою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err="1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u="sng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err="1">
                <a:latin typeface="Times New Roman" pitchFamily="18" charset="0"/>
                <a:cs typeface="Times New Roman" pitchFamily="18" charset="0"/>
              </a:rPr>
              <a:t>продуктивними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err="1">
                <a:latin typeface="Times New Roman" pitchFamily="18" charset="0"/>
                <a:cs typeface="Times New Roman" pitchFamily="18" charset="0"/>
              </a:rPr>
              <a:t>біологічними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 характеристиками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м’ясні</a:t>
            </a:r>
            <a:r>
              <a:rPr lang="ru-RU" sz="4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породи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поділяють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скороспілі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																		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середні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крупні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довгорослі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зебуподібні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породи</a:t>
            </a:r>
          </a:p>
        </p:txBody>
      </p:sp>
      <p:sp>
        <p:nvSpPr>
          <p:cNvPr id="19458" name="Line 5"/>
          <p:cNvSpPr>
            <a:spLocks noChangeShapeType="1"/>
          </p:cNvSpPr>
          <p:nvPr/>
        </p:nvSpPr>
        <p:spPr bwMode="auto">
          <a:xfrm>
            <a:off x="8691154" y="2081349"/>
            <a:ext cx="262364" cy="940525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Line 5"/>
          <p:cNvSpPr>
            <a:spLocks noChangeShapeType="1"/>
          </p:cNvSpPr>
          <p:nvPr/>
        </p:nvSpPr>
        <p:spPr bwMode="auto">
          <a:xfrm flipH="1">
            <a:off x="4381488" y="2143117"/>
            <a:ext cx="3286148" cy="1225549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5"/>
          <p:cNvSpPr>
            <a:spLocks noChangeShapeType="1"/>
          </p:cNvSpPr>
          <p:nvPr/>
        </p:nvSpPr>
        <p:spPr bwMode="auto">
          <a:xfrm flipH="1">
            <a:off x="5310181" y="2214555"/>
            <a:ext cx="2714644" cy="1730373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7096131" y="2214555"/>
            <a:ext cx="1357322" cy="3021015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13478034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3476" y="2997201"/>
            <a:ext cx="5580063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254034" y="115889"/>
            <a:ext cx="9306016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Скороспілі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</a:rPr>
              <a:t>м’ясні</a:t>
            </a:r>
            <a:r>
              <a:rPr lang="ru-RU" sz="3200" dirty="0">
                <a:latin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породи: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невелика жива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дорослому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стані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скороспілість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інтенсивне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відкладення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жиру,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пишно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розвинен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язи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шиї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грудної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клітки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попереку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й заду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округлі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/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розводять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3200" b="1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абердин-ангуську</a:t>
            </a: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герефордську</a:t>
            </a: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поліську</a:t>
            </a:r>
            <a:r>
              <a:rPr lang="uk-UA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м’ясну</a:t>
            </a: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волинську</a:t>
            </a:r>
            <a:r>
              <a:rPr lang="uk-UA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м’ясну</a:t>
            </a:r>
            <a:r>
              <a:rPr lang="ru-RU" sz="3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483" name="Line 5"/>
          <p:cNvSpPr>
            <a:spLocks noChangeShapeType="1"/>
          </p:cNvSpPr>
          <p:nvPr/>
        </p:nvSpPr>
        <p:spPr bwMode="auto">
          <a:xfrm>
            <a:off x="1586594" y="1181328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1586594" y="2048556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586594" y="1621565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>
            <a:off x="1516925" y="2473143"/>
            <a:ext cx="1152525" cy="0"/>
          </a:xfrm>
          <a:prstGeom prst="line">
            <a:avLst/>
          </a:prstGeom>
          <a:noFill/>
          <a:ln w="952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2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1833</Words>
  <Application>Microsoft Office PowerPoint</Application>
  <PresentationFormat>Широкоэкранный</PresentationFormat>
  <Paragraphs>190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Century Gothic</vt:lpstr>
      <vt:lpstr>Georgia</vt:lpstr>
      <vt:lpstr>Times New Roman</vt:lpstr>
      <vt:lpstr>Wingdings</vt:lpstr>
      <vt:lpstr>Wingdings 3</vt:lpstr>
      <vt:lpstr>Легкий дым</vt:lpstr>
      <vt:lpstr>Лекція 12</vt:lpstr>
      <vt:lpstr>План </vt:lpstr>
      <vt:lpstr>Література: </vt:lpstr>
      <vt:lpstr>1. Напрям і мета селекції м’ясної худоби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Великомасштабна селекція в м’ясному скотарстві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12</dc:title>
  <dc:creator>пк 4</dc:creator>
  <cp:lastModifiedBy>MAPIHA</cp:lastModifiedBy>
  <cp:revision>9</cp:revision>
  <dcterms:created xsi:type="dcterms:W3CDTF">2021-06-01T09:17:46Z</dcterms:created>
  <dcterms:modified xsi:type="dcterms:W3CDTF">2021-06-02T23:33:27Z</dcterms:modified>
</cp:coreProperties>
</file>