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881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161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1464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181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1043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916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19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514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21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5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92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843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8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0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329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93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3813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47478" y="-91531"/>
            <a:ext cx="2743657" cy="1646302"/>
          </a:xfrm>
        </p:spPr>
        <p:txBody>
          <a:bodyPr/>
          <a:lstStyle/>
          <a:p>
            <a:r>
              <a:rPr lang="uk-UA" sz="2000" dirty="0" smtClean="0">
                <a:solidFill>
                  <a:srgbClr val="FFFF00"/>
                </a:solidFill>
                <a:latin typeface="Georgia" panose="02040502050405020303" pitchFamily="18" charset="0"/>
              </a:rPr>
              <a:t>Лекція 14</a:t>
            </a:r>
            <a:endParaRPr lang="ru-RU" sz="2000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834" y="1919416"/>
            <a:ext cx="7766936" cy="2957384"/>
          </a:xfrm>
        </p:spPr>
        <p:txBody>
          <a:bodyPr anchor="ctr">
            <a:noAutofit/>
          </a:bodyPr>
          <a:lstStyle/>
          <a:p>
            <a:pPr algn="ctr"/>
            <a:r>
              <a:rPr lang="uk-UA" sz="4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Тема 6. ПЕРСПЕКТИВНІ ТЕХНОЛОГІЇ У ПЛЕМІННОМУ ТВАРИННИЦТВІ (частина 2)</a:t>
            </a:r>
            <a:endParaRPr lang="ru-RU" sz="40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74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uk-UA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План</a:t>
            </a:r>
            <a:endParaRPr lang="ru-RU" b="1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2000" dirty="0" smtClean="0">
                <a:latin typeface="Georgia" panose="02040502050405020303" pitchFamily="18" charset="0"/>
              </a:rPr>
              <a:t>1. </a:t>
            </a:r>
            <a:r>
              <a:rPr lang="uk-UA" sz="2000" dirty="0">
                <a:latin typeface="Georgia" panose="02040502050405020303" pitchFamily="18" charset="0"/>
              </a:rPr>
              <a:t>Особливості повноцінної годівлі племінних плідників при різних режимах їх використання.</a:t>
            </a:r>
          </a:p>
          <a:p>
            <a:pPr marL="0" indent="0">
              <a:buNone/>
            </a:pPr>
            <a:r>
              <a:rPr lang="uk-UA" sz="2000" dirty="0">
                <a:latin typeface="Georgia" panose="02040502050405020303" pitchFamily="18" charset="0"/>
              </a:rPr>
              <a:t>2. Методи одержання сперми у плідників сільськогосподарських тварин.</a:t>
            </a:r>
          </a:p>
          <a:p>
            <a:pPr marL="0" indent="0">
              <a:buNone/>
            </a:pPr>
            <a:r>
              <a:rPr lang="uk-UA" sz="2000" dirty="0">
                <a:latin typeface="Georgia" panose="02040502050405020303" pitchFamily="18" charset="0"/>
              </a:rPr>
              <a:t>3. Розрідження сперми</a:t>
            </a:r>
          </a:p>
          <a:p>
            <a:pPr marL="0" indent="0">
              <a:buNone/>
            </a:pPr>
            <a:r>
              <a:rPr lang="uk-UA" sz="2000" dirty="0" smtClean="0">
                <a:latin typeface="Georgia" panose="02040502050405020303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89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Література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Georgia" panose="02040502050405020303" pitchFamily="18" charset="0"/>
              </a:rPr>
              <a:t>1. </a:t>
            </a:r>
            <a:r>
              <a:rPr lang="ru-RU" sz="2000" dirty="0" err="1">
                <a:latin typeface="Georgia" panose="02040502050405020303" pitchFamily="18" charset="0"/>
              </a:rPr>
              <a:t>Калетнік</a:t>
            </a:r>
            <a:r>
              <a:rPr lang="ru-RU" sz="2000" dirty="0">
                <a:latin typeface="Georgia" panose="02040502050405020303" pitchFamily="18" charset="0"/>
              </a:rPr>
              <a:t> Г.М., Кулик М.Ф., Петриченко В.Ф. та </a:t>
            </a:r>
            <a:r>
              <a:rPr lang="ru-RU" sz="2000" dirty="0" err="1">
                <a:latin typeface="Georgia" panose="02040502050405020303" pitchFamily="18" charset="0"/>
              </a:rPr>
              <a:t>ін</a:t>
            </a:r>
            <a:r>
              <a:rPr lang="ru-RU" sz="2000" dirty="0">
                <a:latin typeface="Georgia" panose="02040502050405020303" pitchFamily="18" charset="0"/>
              </a:rPr>
              <a:t>. </a:t>
            </a:r>
            <a:r>
              <a:rPr lang="ru-RU" sz="2000" dirty="0" err="1">
                <a:latin typeface="Georgia" panose="02040502050405020303" pitchFamily="18" charset="0"/>
              </a:rPr>
              <a:t>Основи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перспективних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технологій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виробництва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продукції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тваринництва</a:t>
            </a:r>
            <a:r>
              <a:rPr lang="ru-RU" sz="2000" dirty="0">
                <a:latin typeface="Georgia" panose="02040502050405020303" pitchFamily="18" charset="0"/>
              </a:rPr>
              <a:t>. </a:t>
            </a:r>
            <a:r>
              <a:rPr lang="ru-RU" sz="2000" dirty="0" err="1">
                <a:latin typeface="Georgia" panose="02040502050405020303" pitchFamily="18" charset="0"/>
              </a:rPr>
              <a:t>Вінниця</a:t>
            </a:r>
            <a:r>
              <a:rPr lang="ru-RU" sz="2000" dirty="0">
                <a:latin typeface="Georgia" panose="02040502050405020303" pitchFamily="18" charset="0"/>
              </a:rPr>
              <a:t>, 2007. 584 с.</a:t>
            </a:r>
          </a:p>
          <a:p>
            <a:r>
              <a:rPr lang="ru-RU" sz="2000" dirty="0">
                <a:latin typeface="Georgia" panose="02040502050405020303" pitchFamily="18" charset="0"/>
              </a:rPr>
              <a:t>2. Лихач В.Я., Лихач А.В., </a:t>
            </a:r>
            <a:r>
              <a:rPr lang="ru-RU" sz="2000" dirty="0" err="1">
                <a:latin typeface="Georgia" panose="02040502050405020303" pitchFamily="18" charset="0"/>
              </a:rPr>
              <a:t>Шебанін</a:t>
            </a:r>
            <a:r>
              <a:rPr lang="ru-RU" sz="2000" dirty="0">
                <a:latin typeface="Georgia" panose="02040502050405020303" pitchFamily="18" charset="0"/>
              </a:rPr>
              <a:t> В.О. </a:t>
            </a:r>
            <a:r>
              <a:rPr lang="ru-RU" sz="2000" dirty="0" err="1">
                <a:latin typeface="Georgia" panose="02040502050405020303" pitchFamily="18" charset="0"/>
              </a:rPr>
              <a:t>Інноваційні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технології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виробництва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продукції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тваринництва</a:t>
            </a:r>
            <a:r>
              <a:rPr lang="ru-RU" sz="2000" dirty="0">
                <a:latin typeface="Georgia" panose="02040502050405020303" pitchFamily="18" charset="0"/>
              </a:rPr>
              <a:t>. </a:t>
            </a:r>
            <a:r>
              <a:rPr lang="ru-RU" sz="2000" dirty="0" err="1">
                <a:latin typeface="Georgia" panose="02040502050405020303" pitchFamily="18" charset="0"/>
              </a:rPr>
              <a:t>Миколаїв</a:t>
            </a:r>
            <a:r>
              <a:rPr lang="ru-RU" sz="2000" dirty="0">
                <a:latin typeface="Georgia" panose="02040502050405020303" pitchFamily="18" charset="0"/>
              </a:rPr>
              <a:t>. МНАУ. 2015. 365 с.</a:t>
            </a:r>
          </a:p>
          <a:p>
            <a:r>
              <a:rPr lang="ru-RU" sz="2000" dirty="0">
                <a:latin typeface="Georgia" panose="02040502050405020303" pitchFamily="18" charset="0"/>
              </a:rPr>
              <a:t>3. </a:t>
            </a:r>
            <a:r>
              <a:rPr lang="ru-RU" sz="2000" dirty="0" err="1">
                <a:latin typeface="Georgia" panose="02040502050405020303" pitchFamily="18" charset="0"/>
              </a:rPr>
              <a:t>Шалімов</a:t>
            </a:r>
            <a:r>
              <a:rPr lang="ru-RU" sz="2000" dirty="0">
                <a:latin typeface="Georgia" panose="02040502050405020303" pitchFamily="18" charset="0"/>
              </a:rPr>
              <a:t> М.О. </a:t>
            </a:r>
            <a:r>
              <a:rPr lang="ru-RU" sz="2000" dirty="0" err="1">
                <a:latin typeface="Georgia" panose="02040502050405020303" pitchFamily="18" charset="0"/>
              </a:rPr>
              <a:t>Інноваційні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технології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виробництва</a:t>
            </a:r>
            <a:r>
              <a:rPr lang="ru-RU" sz="2000" dirty="0">
                <a:latin typeface="Georgia" panose="02040502050405020303" pitchFamily="18" charset="0"/>
              </a:rPr>
              <a:t> і </a:t>
            </a:r>
            <a:r>
              <a:rPr lang="ru-RU" sz="2000" dirty="0" err="1">
                <a:latin typeface="Georgia" panose="02040502050405020303" pitchFamily="18" charset="0"/>
              </a:rPr>
              <a:t>переробки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продукції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тваринництва</a:t>
            </a:r>
            <a:r>
              <a:rPr lang="ru-RU" sz="2000" dirty="0">
                <a:latin typeface="Georgia" panose="02040502050405020303" pitchFamily="18" charset="0"/>
              </a:rPr>
              <a:t>. Одеса. ОДАУ. 2020. 181 с.</a:t>
            </a:r>
          </a:p>
          <a:p>
            <a:r>
              <a:rPr lang="ru-RU" sz="2000" dirty="0">
                <a:latin typeface="Georgia" panose="02040502050405020303" pitchFamily="18" charset="0"/>
              </a:rPr>
              <a:t>4. </a:t>
            </a:r>
            <a:r>
              <a:rPr lang="en-US" sz="2000" dirty="0" err="1">
                <a:latin typeface="Georgia" panose="02040502050405020303" pitchFamily="18" charset="0"/>
              </a:rPr>
              <a:t>Palamarchyk</a:t>
            </a:r>
            <a:r>
              <a:rPr lang="en-US" sz="2000" dirty="0">
                <a:latin typeface="Georgia" panose="02040502050405020303" pitchFamily="18" charset="0"/>
              </a:rPr>
              <a:t> D.M. The methodology to estimate the extent of the innovation process. </a:t>
            </a:r>
            <a:r>
              <a:rPr lang="en-US" sz="2000" dirty="0" err="1">
                <a:latin typeface="Georgia" panose="02040502050405020303" pitchFamily="18" charset="0"/>
              </a:rPr>
              <a:t>Formyvannya</a:t>
            </a:r>
            <a:r>
              <a:rPr lang="en-US" sz="2000" dirty="0">
                <a:latin typeface="Georgia" panose="02040502050405020303" pitchFamily="18" charset="0"/>
              </a:rPr>
              <a:t> </a:t>
            </a:r>
            <a:r>
              <a:rPr lang="en-US" sz="2000" dirty="0" err="1">
                <a:latin typeface="Georgia" panose="02040502050405020303" pitchFamily="18" charset="0"/>
              </a:rPr>
              <a:t>runkovuh</a:t>
            </a:r>
            <a:r>
              <a:rPr lang="en-US" sz="2000" dirty="0">
                <a:latin typeface="Georgia" panose="02040502050405020303" pitchFamily="18" charset="0"/>
              </a:rPr>
              <a:t> </a:t>
            </a:r>
            <a:r>
              <a:rPr lang="en-US" sz="2000" dirty="0" err="1">
                <a:latin typeface="Georgia" panose="02040502050405020303" pitchFamily="18" charset="0"/>
              </a:rPr>
              <a:t>vidnosun</a:t>
            </a:r>
            <a:r>
              <a:rPr lang="en-US" sz="2000" dirty="0">
                <a:latin typeface="Georgia" panose="02040502050405020303" pitchFamily="18" charset="0"/>
              </a:rPr>
              <a:t> v </a:t>
            </a:r>
            <a:r>
              <a:rPr lang="en-US" sz="2000" dirty="0" err="1">
                <a:latin typeface="Georgia" panose="02040502050405020303" pitchFamily="18" charset="0"/>
              </a:rPr>
              <a:t>Ykraini</a:t>
            </a:r>
            <a:r>
              <a:rPr lang="en-US" sz="2000" dirty="0">
                <a:latin typeface="Georgia" panose="02040502050405020303" pitchFamily="18" charset="0"/>
              </a:rPr>
              <a:t>. vol. 10 (125). pp. 101-105.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2712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solidFill>
                  <a:srgbClr val="FFFF00"/>
                </a:solidFill>
                <a:latin typeface="Georgia" panose="02040502050405020303" pitchFamily="18" charset="0"/>
              </a:rPr>
              <a:t>1.</a:t>
            </a:r>
            <a:r>
              <a:rPr lang="ru-RU" sz="3200" dirty="0" smtClean="0">
                <a:solidFill>
                  <a:srgbClr val="FFFF00"/>
                </a:solidFill>
                <a:latin typeface="Georgia" panose="02040502050405020303" pitchFamily="18" charset="0"/>
              </a:rPr>
              <a:t> </a:t>
            </a:r>
            <a:r>
              <a:rPr lang="uk-UA" sz="3200" dirty="0" smtClean="0">
                <a:solidFill>
                  <a:srgbClr val="FFFF00"/>
                </a:solidFill>
                <a:latin typeface="Georgia" panose="02040502050405020303" pitchFamily="18" charset="0"/>
              </a:rPr>
              <a:t>Особливості повноцінної годівлі племінних плідників при різних режимах їх використання </a:t>
            </a:r>
            <a:endParaRPr lang="uk-UA" sz="3200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65871"/>
            <a:ext cx="8596668" cy="4007707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Правильне утримання, використання і повноцінна годівля плідників —основні фактори, які забезпечують підвищення статевої активності, високі показники </a:t>
            </a:r>
            <a:r>
              <a:rPr lang="uk-UA" dirty="0" err="1">
                <a:latin typeface="Georgia" panose="02040502050405020303" pitchFamily="18" charset="0"/>
              </a:rPr>
              <a:t>спермопродуктивності</a:t>
            </a:r>
            <a:r>
              <a:rPr lang="uk-UA" dirty="0">
                <a:latin typeface="Georgia" panose="02040502050405020303" pitchFamily="18" charset="0"/>
              </a:rPr>
              <a:t>, стійкість проти захворювань (особливо кінцівок), запобігання статевих відхилень тощо.</a:t>
            </a:r>
          </a:p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Найважливішим фактором одержання високоякісної сперми є повноцінна годівля </a:t>
            </a:r>
            <a:r>
              <a:rPr lang="uk-UA" dirty="0" smtClean="0">
                <a:latin typeface="Georgia" panose="02040502050405020303" pitchFamily="18" charset="0"/>
              </a:rPr>
              <a:t>плідників, </a:t>
            </a:r>
            <a:r>
              <a:rPr lang="uk-UA" dirty="0">
                <a:latin typeface="Georgia" panose="02040502050405020303" pitchFamily="18" charset="0"/>
              </a:rPr>
              <a:t>їм треба згодовувати достатню кількість кормів високої якості, багатих на білки, вітаміни (особливо А і Е) та мінеральні речовини (передусім кальцій і фосфор</a:t>
            </a:r>
            <a:r>
              <a:rPr lang="uk-UA" dirty="0" smtClean="0">
                <a:latin typeface="Georgia" panose="02040502050405020303" pitchFamily="18" charset="0"/>
              </a:rPr>
              <a:t>).</a:t>
            </a:r>
          </a:p>
          <a:p>
            <a:pPr marL="0" indent="0" algn="just">
              <a:buNone/>
            </a:pPr>
            <a:r>
              <a:rPr lang="uk-UA" dirty="0" smtClean="0">
                <a:latin typeface="Georgia" panose="02040502050405020303" pitchFamily="18" charset="0"/>
              </a:rPr>
              <a:t>Повноцінна годівля кнурів має надзвичайно велике значення, оскільки рівень </a:t>
            </a:r>
            <a:r>
              <a:rPr lang="uk-UA" dirty="0" err="1" smtClean="0">
                <a:latin typeface="Georgia" panose="02040502050405020303" pitchFamily="18" charset="0"/>
              </a:rPr>
              <a:t>спермопродуктивності</a:t>
            </a:r>
            <a:r>
              <a:rPr lang="uk-UA" dirty="0" smtClean="0">
                <a:latin typeface="Georgia" panose="02040502050405020303" pitchFamily="18" charset="0"/>
              </a:rPr>
              <a:t> і затрати енергії при садці у них вищі, ніж в інших плідників.</a:t>
            </a:r>
          </a:p>
          <a:p>
            <a:pPr marL="0" indent="0" algn="just">
              <a:buNone/>
            </a:pPr>
            <a:r>
              <a:rPr lang="uk-UA" dirty="0" smtClean="0">
                <a:latin typeface="Georgia" panose="02040502050405020303" pitchFamily="18" charset="0"/>
              </a:rPr>
              <a:t>Рекомендується давати дріжджовані корми. Згодовують корми у вигляді вологої суміші три рази на добу.</a:t>
            </a:r>
            <a:endParaRPr lang="uk-UA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68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475" y="214184"/>
            <a:ext cx="8596668" cy="13208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FF00"/>
                </a:solidFill>
                <a:latin typeface="Georgia" panose="02040502050405020303" pitchFamily="18" charset="0"/>
              </a:rPr>
              <a:t>2.Методи одержання сперми у плідників сільськогосподарських тварин</a:t>
            </a:r>
            <a:endParaRPr lang="uk-UA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34984"/>
            <a:ext cx="8596668" cy="467634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dirty="0" smtClean="0">
                <a:latin typeface="Georgia" panose="02040502050405020303" pitchFamily="18" charset="0"/>
              </a:rPr>
              <a:t>Сучасний і найефективніший метод одержання сперми - з використанням штучної </a:t>
            </a:r>
            <a:r>
              <a:rPr lang="uk-UA" dirty="0" err="1" smtClean="0">
                <a:latin typeface="Georgia" panose="02040502050405020303" pitchFamily="18" charset="0"/>
              </a:rPr>
              <a:t>вагіни</a:t>
            </a:r>
            <a:r>
              <a:rPr lang="uk-UA" dirty="0" smtClean="0">
                <a:latin typeface="Georgia" panose="02040502050405020303" pitchFamily="18" charset="0"/>
              </a:rPr>
              <a:t>. Для взяття сперми використовують прилад, у якому відтворені всі умови, потрібні для прояву рефлексу </a:t>
            </a:r>
            <a:r>
              <a:rPr lang="uk-UA" dirty="0" err="1" smtClean="0">
                <a:latin typeface="Georgia" panose="02040502050405020303" pitchFamily="18" charset="0"/>
              </a:rPr>
              <a:t>еякуляції</a:t>
            </a:r>
            <a:r>
              <a:rPr lang="uk-UA" dirty="0" smtClean="0">
                <a:latin typeface="Georgia" panose="02040502050405020303" pitchFamily="18" charset="0"/>
              </a:rPr>
              <a:t>, тобто для виділення сперми. Він дає змогу імітувати умови піхви самки: відповідну температуру, тиск, стикання статевого члена з гладкою слизькою поверхнею. Для кожного виду плідників виготовляють </a:t>
            </a:r>
            <a:r>
              <a:rPr lang="uk-UA" dirty="0" err="1" smtClean="0">
                <a:latin typeface="Georgia" panose="02040502050405020303" pitchFamily="18" charset="0"/>
              </a:rPr>
              <a:t>вагіни</a:t>
            </a:r>
            <a:r>
              <a:rPr lang="uk-UA" dirty="0" smtClean="0">
                <a:latin typeface="Georgia" panose="02040502050405020303" pitchFamily="18" charset="0"/>
              </a:rPr>
              <a:t>, розміри яких відповідають розміру статевого члена самця. Проте схема і принцип будови штучних </a:t>
            </a:r>
            <a:r>
              <a:rPr lang="uk-UA" dirty="0" err="1" smtClean="0">
                <a:latin typeface="Georgia" panose="02040502050405020303" pitchFamily="18" charset="0"/>
              </a:rPr>
              <a:t>вагін</a:t>
            </a:r>
            <a:r>
              <a:rPr lang="uk-UA" dirty="0" smtClean="0">
                <a:latin typeface="Georgia" panose="02040502050405020303" pitchFamily="18" charset="0"/>
              </a:rPr>
              <a:t> для всіх видів тварин однакові.</a:t>
            </a:r>
          </a:p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Штучна </a:t>
            </a:r>
            <a:r>
              <a:rPr lang="uk-UA" dirty="0" err="1">
                <a:latin typeface="Georgia" panose="02040502050405020303" pitchFamily="18" charset="0"/>
              </a:rPr>
              <a:t>вагіна</a:t>
            </a:r>
            <a:r>
              <a:rPr lang="uk-UA" dirty="0">
                <a:latin typeface="Georgia" panose="02040502050405020303" pitchFamily="18" charset="0"/>
              </a:rPr>
              <a:t> складається з циліндра (</a:t>
            </a:r>
            <a:r>
              <a:rPr lang="uk-UA" dirty="0" err="1">
                <a:latin typeface="Georgia" panose="02040502050405020303" pitchFamily="18" charset="0"/>
              </a:rPr>
              <a:t>корпуса</a:t>
            </a:r>
            <a:r>
              <a:rPr lang="uk-UA" dirty="0">
                <a:latin typeface="Georgia" panose="02040502050405020303" pitchFamily="18" charset="0"/>
              </a:rPr>
              <a:t>), тонкостінної гумової камери, гумових </a:t>
            </a:r>
            <a:r>
              <a:rPr lang="uk-UA" dirty="0" err="1">
                <a:latin typeface="Georgia" panose="02040502050405020303" pitchFamily="18" charset="0"/>
              </a:rPr>
              <a:t>кілець</a:t>
            </a:r>
            <a:r>
              <a:rPr lang="uk-UA" dirty="0">
                <a:latin typeface="Georgia" panose="02040502050405020303" pitchFamily="18" charset="0"/>
              </a:rPr>
              <a:t> для фіксації камери на циліндрі, </a:t>
            </a:r>
            <a:r>
              <a:rPr lang="uk-UA" dirty="0" err="1">
                <a:latin typeface="Georgia" panose="02040502050405020303" pitchFamily="18" charset="0"/>
              </a:rPr>
              <a:t>спермоприймача</a:t>
            </a:r>
            <a:r>
              <a:rPr lang="uk-UA" dirty="0">
                <a:latin typeface="Georgia" panose="02040502050405020303" pitchFamily="18" charset="0"/>
              </a:rPr>
              <a:t>, ебонітового або пластмасового крана, гумового тримача </a:t>
            </a:r>
            <a:r>
              <a:rPr lang="uk-UA" dirty="0" err="1">
                <a:latin typeface="Georgia" panose="02040502050405020303" pitchFamily="18" charset="0"/>
              </a:rPr>
              <a:t>спермоприймача</a:t>
            </a:r>
            <a:r>
              <a:rPr lang="uk-UA" dirty="0">
                <a:latin typeface="Georgia" panose="02040502050405020303" pitchFamily="18" charset="0"/>
              </a:rPr>
              <a:t> (застосовується тільки у </a:t>
            </a:r>
            <a:r>
              <a:rPr lang="uk-UA" dirty="0" err="1">
                <a:latin typeface="Georgia" panose="02040502050405020303" pitchFamily="18" charset="0"/>
              </a:rPr>
              <a:t>вагіні</a:t>
            </a:r>
            <a:r>
              <a:rPr lang="uk-UA" dirty="0">
                <a:latin typeface="Georgia" panose="02040502050405020303" pitchFamily="18" charset="0"/>
              </a:rPr>
              <a:t> для </a:t>
            </a:r>
            <a:r>
              <a:rPr lang="uk-UA" dirty="0" err="1">
                <a:latin typeface="Georgia" panose="02040502050405020303" pitchFamily="18" charset="0"/>
              </a:rPr>
              <a:t>бугая</a:t>
            </a:r>
            <a:r>
              <a:rPr lang="uk-UA" dirty="0">
                <a:latin typeface="Georgia" panose="02040502050405020303" pitchFamily="18" charset="0"/>
              </a:rPr>
              <a:t>), поролонової еластичної накладки, призначеної для очищання статевого члена від забруднень. Зібрані штучні </a:t>
            </a:r>
            <a:r>
              <a:rPr lang="uk-UA" dirty="0" err="1">
                <a:latin typeface="Georgia" panose="02040502050405020303" pitchFamily="18" charset="0"/>
              </a:rPr>
              <a:t>вагіни</a:t>
            </a:r>
            <a:r>
              <a:rPr lang="uk-UA" dirty="0">
                <a:latin typeface="Georgia" panose="02040502050405020303" pitchFamily="18" charset="0"/>
              </a:rPr>
              <a:t> до або після їхнього використання миють теплим 2-3% -м розчином кальцинованої соди або 1-1,5%-м розчином питної соди. Після миття </a:t>
            </a:r>
            <a:r>
              <a:rPr lang="uk-UA" dirty="0" err="1">
                <a:latin typeface="Georgia" panose="02040502050405020303" pitchFamily="18" charset="0"/>
              </a:rPr>
              <a:t>вагіну</a:t>
            </a:r>
            <a:r>
              <a:rPr lang="uk-UA" dirty="0">
                <a:latin typeface="Georgia" panose="02040502050405020303" pitchFamily="18" charset="0"/>
              </a:rPr>
              <a:t> стерилізують (знезаражують). На практиці для цього найчастіше використовують </a:t>
            </a:r>
            <a:r>
              <a:rPr lang="uk-UA" dirty="0" err="1">
                <a:latin typeface="Georgia" panose="02040502050405020303" pitchFamily="18" charset="0"/>
              </a:rPr>
              <a:t>автоклавування</a:t>
            </a:r>
            <a:r>
              <a:rPr lang="uk-UA" dirty="0">
                <a:latin typeface="Georgia" panose="02040502050405020303" pitchFamily="18" charset="0"/>
              </a:rPr>
              <a:t> протягом 10-15 хв. у дистильованій воді при 105°С і тиску 30-40 кПа. </a:t>
            </a:r>
          </a:p>
        </p:txBody>
      </p:sp>
    </p:spTree>
    <p:extLst>
      <p:ext uri="{BB962C8B-B14F-4D97-AF65-F5344CB8AC3E}">
        <p14:creationId xmlns:p14="http://schemas.microsoft.com/office/powerpoint/2010/main" val="4049623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425" y="189470"/>
            <a:ext cx="8596668" cy="1103871"/>
          </a:xfrm>
        </p:spPr>
        <p:txBody>
          <a:bodyPr anchor="ctr"/>
          <a:lstStyle/>
          <a:p>
            <a:pPr algn="ctr"/>
            <a:r>
              <a:rPr lang="uk-UA" dirty="0">
                <a:solidFill>
                  <a:srgbClr val="FFFF00"/>
                </a:solidFill>
                <a:latin typeface="Georgia" panose="02040502050405020303" pitchFamily="18" charset="0"/>
              </a:rPr>
              <a:t>3. Розрідження сперми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6822" y="1194487"/>
            <a:ext cx="8137180" cy="4846876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Сперму розбавляють, з метою створення оптимальних умов для життєдіяльності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. Цього досягають частковою заміною плазми сперми розріджувачем, до складу якого входять цукри і цитрат натрію. При осіменінні самок піхвового типу (корови, вівці) збільшення об'єму дає можливість поділити еякулят на велику кількість доз та уникнути введення доз малого об'єму, що технічно незручно; пригнічення розвитку мікрофлори в спермі, для чого в розріджувач вводять бактерицидні і бактеріостатичні речовини. </a:t>
            </a:r>
          </a:p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Незалежно від способу зберігання сперми, розріджувач повинен забезпечувати тривалу виживаність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 та високу запліднювальну здатність. Розріджувачі готують тільки у скляному посуді, заздалегідь добре вимитому, простерилізованому і висушеному безпосередньо перед взяттям сперми від плідників</a:t>
            </a:r>
            <a:r>
              <a:rPr lang="uk-UA" dirty="0" smtClean="0">
                <a:latin typeface="Georgia" panose="020405020504050203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314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384" y="1194487"/>
            <a:ext cx="7840618" cy="4846876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uk-UA" dirty="0" smtClean="0">
                <a:latin typeface="Georgia" panose="02040502050405020303" pitchFamily="18" charset="0"/>
              </a:rPr>
              <a:t>Після </a:t>
            </a:r>
            <a:r>
              <a:rPr lang="uk-UA" dirty="0">
                <a:latin typeface="Georgia" panose="02040502050405020303" pitchFamily="18" charset="0"/>
              </a:rPr>
              <a:t>взяття сперми від плідників її відразу розбавляють, якщо вона придатна для використання. Сперму </a:t>
            </a:r>
            <a:r>
              <a:rPr lang="uk-UA" dirty="0" err="1">
                <a:latin typeface="Georgia" panose="02040502050405020303" pitchFamily="18" charset="0"/>
              </a:rPr>
              <a:t>бугая</a:t>
            </a:r>
            <a:r>
              <a:rPr lang="uk-UA" dirty="0">
                <a:latin typeface="Georgia" panose="02040502050405020303" pitchFamily="18" charset="0"/>
              </a:rPr>
              <a:t> спочатку розбавляють у співвідношенні 1:1 (або 1:2) безпосередньо в </a:t>
            </a:r>
            <a:r>
              <a:rPr lang="uk-UA" dirty="0" err="1">
                <a:latin typeface="Georgia" panose="02040502050405020303" pitchFamily="18" charset="0"/>
              </a:rPr>
              <a:t>спермоприймачі</a:t>
            </a:r>
            <a:r>
              <a:rPr lang="uk-UA" dirty="0">
                <a:latin typeface="Georgia" panose="02040502050405020303" pitchFamily="18" charset="0"/>
              </a:rPr>
              <a:t> і через 5-10хв переливають у градуйований змішувач, в якому її розбавляють остаточно. Ступінь розбавляння залежить від концентрації та активності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endParaRPr lang="uk-UA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В 1 мл розбавленої сперми має бути не менш як 15 мли активних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. Сперму барана розбавляють у 2 (1:1)-4 (1:3) рази з наявністю не менш як 80 млн активних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; кнура — в 2 (1:1)-6 (1:5) разів, щоб у дозі було не менш як 3 млрд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, жеребця — З (1:2)-4 (1:3) рази з концентрацією в дозі не менш як 3 млрд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.</a:t>
            </a:r>
          </a:p>
          <a:p>
            <a:pPr marL="0" indent="0" algn="just">
              <a:buNone/>
            </a:pPr>
            <a:endParaRPr lang="uk-UA" dirty="0" smtClean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14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725</Words>
  <Application>Microsoft Office PowerPoint</Application>
  <PresentationFormat>Широкоэкранный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Georgia</vt:lpstr>
      <vt:lpstr>Trebuchet MS</vt:lpstr>
      <vt:lpstr>Wingdings 3</vt:lpstr>
      <vt:lpstr>Грань</vt:lpstr>
      <vt:lpstr>Лекція 14</vt:lpstr>
      <vt:lpstr>План</vt:lpstr>
      <vt:lpstr>Література</vt:lpstr>
      <vt:lpstr>1. Особливості повноцінної годівлі племінних плідників при різних режимах їх використання </vt:lpstr>
      <vt:lpstr>2.Методи одержання сперми у плідників сільськогосподарських тварин</vt:lpstr>
      <vt:lpstr>3. Розрідження сперми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13</dc:title>
  <dc:creator>пк 4</dc:creator>
  <cp:lastModifiedBy>РОЗКЛАД</cp:lastModifiedBy>
  <cp:revision>6</cp:revision>
  <dcterms:created xsi:type="dcterms:W3CDTF">2021-06-01T11:07:18Z</dcterms:created>
  <dcterms:modified xsi:type="dcterms:W3CDTF">2021-06-01T14:42:40Z</dcterms:modified>
</cp:coreProperties>
</file>