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881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161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1464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181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1043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916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19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514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21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5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92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843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8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0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329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93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3813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47478" y="-91531"/>
            <a:ext cx="2743657" cy="1646302"/>
          </a:xfrm>
        </p:spPr>
        <p:txBody>
          <a:bodyPr/>
          <a:lstStyle/>
          <a:p>
            <a:r>
              <a:rPr lang="uk-UA" sz="2000" dirty="0" smtClean="0">
                <a:solidFill>
                  <a:srgbClr val="FFFF00"/>
                </a:solidFill>
                <a:latin typeface="Georgia" panose="02040502050405020303" pitchFamily="18" charset="0"/>
              </a:rPr>
              <a:t>Лекція 15</a:t>
            </a:r>
            <a:endParaRPr lang="ru-RU" sz="2000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834" y="1919416"/>
            <a:ext cx="7766936" cy="2957384"/>
          </a:xfrm>
        </p:spPr>
        <p:txBody>
          <a:bodyPr anchor="ctr">
            <a:noAutofit/>
          </a:bodyPr>
          <a:lstStyle/>
          <a:p>
            <a:pPr algn="ctr"/>
            <a:r>
              <a:rPr lang="uk-UA" sz="4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Тема 6. ПЕРСПЕКТИВНІ ТЕХНОЛОГІЇ У ПЛЕМІННОМУ ТВАРИННИЦТВІ (частина 3)</a:t>
            </a:r>
            <a:endParaRPr lang="ru-RU" sz="40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74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uk-UA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План</a:t>
            </a:r>
            <a:endParaRPr lang="ru-RU" b="1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>
                <a:latin typeface="Georgia" panose="02040502050405020303" pitchFamily="18" charset="0"/>
              </a:rPr>
              <a:t>1</a:t>
            </a:r>
            <a:r>
              <a:rPr lang="uk-UA" sz="2000" dirty="0" smtClean="0">
                <a:latin typeface="Georgia" panose="02040502050405020303" pitchFamily="18" charset="0"/>
              </a:rPr>
              <a:t>. Методи коротко- і довготривалого зберігання сперми.</a:t>
            </a:r>
          </a:p>
          <a:p>
            <a:pPr marL="0" indent="0">
              <a:buNone/>
            </a:pPr>
            <a:r>
              <a:rPr lang="uk-UA" sz="2000" dirty="0" smtClean="0">
                <a:latin typeface="Georgia" panose="02040502050405020303" pitchFamily="18" charset="0"/>
              </a:rPr>
              <a:t>2. Методи штучного осіменіння самок сільськогосподарських тварин.</a:t>
            </a:r>
          </a:p>
          <a:p>
            <a:pPr marL="0" indent="0">
              <a:buNone/>
            </a:pPr>
            <a:r>
              <a:rPr lang="uk-UA" sz="2000" dirty="0" smtClean="0">
                <a:latin typeface="Georgia" panose="02040502050405020303" pitchFamily="18" charset="0"/>
              </a:rPr>
              <a:t>3. Запліднення. Вагітність</a:t>
            </a:r>
            <a:endParaRPr lang="uk-UA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89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Література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Georgia" panose="02040502050405020303" pitchFamily="18" charset="0"/>
              </a:rPr>
              <a:t>1. </a:t>
            </a:r>
            <a:r>
              <a:rPr lang="uk-UA" sz="2000" dirty="0" err="1" smtClean="0">
                <a:latin typeface="Georgia" panose="02040502050405020303" pitchFamily="18" charset="0"/>
              </a:rPr>
              <a:t>Калетнік</a:t>
            </a:r>
            <a:r>
              <a:rPr lang="uk-UA" sz="2000" dirty="0" smtClean="0">
                <a:latin typeface="Georgia" panose="02040502050405020303" pitchFamily="18" charset="0"/>
              </a:rPr>
              <a:t> Г.М., Кулик М.Ф., Петриченко В.Ф. та ін. Основи перспективних технологій виробництва продукції тваринництва. Вінниця, 2007. 584 с.</a:t>
            </a:r>
          </a:p>
          <a:p>
            <a:r>
              <a:rPr lang="uk-UA" sz="2000" dirty="0" smtClean="0">
                <a:latin typeface="Georgia" panose="02040502050405020303" pitchFamily="18" charset="0"/>
              </a:rPr>
              <a:t>2. Лихач В.Я., Лихач А.В., </a:t>
            </a:r>
            <a:r>
              <a:rPr lang="uk-UA" sz="2000" dirty="0" err="1" smtClean="0">
                <a:latin typeface="Georgia" panose="02040502050405020303" pitchFamily="18" charset="0"/>
              </a:rPr>
              <a:t>Шебанін</a:t>
            </a:r>
            <a:r>
              <a:rPr lang="uk-UA" sz="2000" dirty="0" smtClean="0">
                <a:latin typeface="Georgia" panose="02040502050405020303" pitchFamily="18" charset="0"/>
              </a:rPr>
              <a:t> В.О. Інноваційні технології виробництва продукції тваринництва. Миколаїв. МНАУ. 2015. 365 с.</a:t>
            </a:r>
          </a:p>
          <a:p>
            <a:r>
              <a:rPr lang="uk-UA" sz="2000" dirty="0" smtClean="0">
                <a:latin typeface="Georgia" panose="02040502050405020303" pitchFamily="18" charset="0"/>
              </a:rPr>
              <a:t>3. </a:t>
            </a:r>
            <a:r>
              <a:rPr lang="uk-UA" sz="2000" dirty="0" err="1" smtClean="0">
                <a:latin typeface="Georgia" panose="02040502050405020303" pitchFamily="18" charset="0"/>
              </a:rPr>
              <a:t>Шалімов</a:t>
            </a:r>
            <a:r>
              <a:rPr lang="uk-UA" sz="2000" dirty="0" smtClean="0">
                <a:latin typeface="Georgia" panose="02040502050405020303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</a:p>
          <a:p>
            <a:r>
              <a:rPr lang="ru-RU" sz="2000" dirty="0" smtClean="0">
                <a:latin typeface="Georgia" panose="02040502050405020303" pitchFamily="18" charset="0"/>
              </a:rPr>
              <a:t>4</a:t>
            </a:r>
            <a:r>
              <a:rPr lang="ru-RU" sz="2000" dirty="0">
                <a:latin typeface="Georgia" panose="02040502050405020303" pitchFamily="18" charset="0"/>
              </a:rPr>
              <a:t>. </a:t>
            </a:r>
            <a:r>
              <a:rPr lang="en-US" sz="2000" dirty="0" err="1">
                <a:latin typeface="Georgia" panose="02040502050405020303" pitchFamily="18" charset="0"/>
              </a:rPr>
              <a:t>Palamarchyk</a:t>
            </a:r>
            <a:r>
              <a:rPr lang="en-US" sz="2000" dirty="0">
                <a:latin typeface="Georgia" panose="02040502050405020303" pitchFamily="18" charset="0"/>
              </a:rPr>
              <a:t> D.M. The methodology to estimate the extent of the innovation process. </a:t>
            </a:r>
            <a:r>
              <a:rPr lang="en-US" sz="2000" dirty="0" err="1">
                <a:latin typeface="Georgia" panose="02040502050405020303" pitchFamily="18" charset="0"/>
              </a:rPr>
              <a:t>Formyvannya</a:t>
            </a:r>
            <a:r>
              <a:rPr lang="en-US" sz="2000" dirty="0">
                <a:latin typeface="Georgia" panose="02040502050405020303" pitchFamily="18" charset="0"/>
              </a:rPr>
              <a:t> </a:t>
            </a:r>
            <a:r>
              <a:rPr lang="en-US" sz="2000" dirty="0" err="1">
                <a:latin typeface="Georgia" panose="02040502050405020303" pitchFamily="18" charset="0"/>
              </a:rPr>
              <a:t>runkovuh</a:t>
            </a:r>
            <a:r>
              <a:rPr lang="en-US" sz="2000" dirty="0">
                <a:latin typeface="Georgia" panose="02040502050405020303" pitchFamily="18" charset="0"/>
              </a:rPr>
              <a:t> </a:t>
            </a:r>
            <a:r>
              <a:rPr lang="en-US" sz="2000" dirty="0" err="1">
                <a:latin typeface="Georgia" panose="02040502050405020303" pitchFamily="18" charset="0"/>
              </a:rPr>
              <a:t>vidnosun</a:t>
            </a:r>
            <a:r>
              <a:rPr lang="en-US" sz="2000" dirty="0">
                <a:latin typeface="Georgia" panose="02040502050405020303" pitchFamily="18" charset="0"/>
              </a:rPr>
              <a:t> v </a:t>
            </a:r>
            <a:r>
              <a:rPr lang="en-US" sz="2000" dirty="0" err="1">
                <a:latin typeface="Georgia" panose="02040502050405020303" pitchFamily="18" charset="0"/>
              </a:rPr>
              <a:t>Ykraini</a:t>
            </a:r>
            <a:r>
              <a:rPr lang="en-US" sz="2000" dirty="0">
                <a:latin typeface="Georgia" panose="02040502050405020303" pitchFamily="18" charset="0"/>
              </a:rPr>
              <a:t>. vol. 10 (125). pp. 101-105.</a:t>
            </a:r>
          </a:p>
          <a:p>
            <a:endParaRPr lang="en-US" sz="20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2712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8282"/>
            <a:ext cx="8596668" cy="114506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rgbClr val="FFFF00"/>
                </a:solidFill>
                <a:latin typeface="Georgia" panose="02040502050405020303" pitchFamily="18" charset="0"/>
              </a:rPr>
              <a:t>1</a:t>
            </a:r>
            <a:r>
              <a:rPr lang="ru-RU" sz="3200" dirty="0" smtClean="0">
                <a:solidFill>
                  <a:srgbClr val="FFFF00"/>
                </a:solidFill>
                <a:latin typeface="Georgia" panose="02040502050405020303" pitchFamily="18" charset="0"/>
              </a:rPr>
              <a:t>. </a:t>
            </a:r>
            <a:r>
              <a:rPr lang="uk-UA" sz="3200" dirty="0" smtClean="0">
                <a:solidFill>
                  <a:srgbClr val="FFFF00"/>
                </a:solidFill>
                <a:latin typeface="Georgia" panose="02040502050405020303" pitchFamily="18" charset="0"/>
              </a:rPr>
              <a:t>Методи коротко- та довготривалого зберігання сперми</a:t>
            </a:r>
            <a:endParaRPr lang="uk-UA" sz="3200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93343"/>
            <a:ext cx="8596668" cy="4580236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uk-UA" dirty="0" smtClean="0">
                <a:latin typeface="Georgia" panose="02040502050405020303" pitchFamily="18" charset="0"/>
              </a:rPr>
              <a:t>Існує </a:t>
            </a:r>
            <a:r>
              <a:rPr lang="uk-UA" dirty="0">
                <a:latin typeface="Georgia" panose="02040502050405020303" pitchFamily="18" charset="0"/>
              </a:rPr>
              <a:t>кілька способів зберігання сперми поза організмом: короткочасне зберігання сперми </a:t>
            </a:r>
            <a:r>
              <a:rPr lang="uk-UA" dirty="0" err="1">
                <a:latin typeface="Georgia" panose="02040502050405020303" pitchFamily="18" charset="0"/>
              </a:rPr>
              <a:t>бугая</a:t>
            </a:r>
            <a:r>
              <a:rPr lang="uk-UA" dirty="0">
                <a:latin typeface="Georgia" panose="02040502050405020303" pitchFamily="18" charset="0"/>
              </a:rPr>
              <a:t>, барана та жеребця при температурі 2-4°С; зберігання сперми </a:t>
            </a:r>
            <a:r>
              <a:rPr lang="uk-UA" dirty="0" err="1">
                <a:latin typeface="Georgia" panose="02040502050405020303" pitchFamily="18" charset="0"/>
              </a:rPr>
              <a:t>бугая</a:t>
            </a:r>
            <a:r>
              <a:rPr lang="uk-UA" dirty="0">
                <a:latin typeface="Georgia" panose="02040502050405020303" pitchFamily="18" charset="0"/>
              </a:rPr>
              <a:t>, барана і кнура за допомогою інактивації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 кислотами; зберігання сперми кнура в середовищах, що містять </a:t>
            </a:r>
            <a:r>
              <a:rPr lang="uk-UA" dirty="0" err="1">
                <a:latin typeface="Georgia" panose="02040502050405020303" pitchFamily="18" charset="0"/>
              </a:rPr>
              <a:t>хелатон</a:t>
            </a:r>
            <a:r>
              <a:rPr lang="uk-UA" dirty="0">
                <a:latin typeface="Georgia" panose="02040502050405020303" pitchFamily="18" charset="0"/>
              </a:rPr>
              <a:t>; тривале зберігання сперми </a:t>
            </a:r>
            <a:r>
              <a:rPr lang="uk-UA" dirty="0" err="1">
                <a:latin typeface="Georgia" panose="02040502050405020303" pitchFamily="18" charset="0"/>
              </a:rPr>
              <a:t>бугая</a:t>
            </a:r>
            <a:r>
              <a:rPr lang="uk-UA" dirty="0">
                <a:latin typeface="Georgia" panose="02040502050405020303" pitchFamily="18" charset="0"/>
              </a:rPr>
              <a:t>, барана і жеребця в рідкому азоті. Доставлена на пункти штучного осіменіння сперма </a:t>
            </a:r>
            <a:r>
              <a:rPr lang="uk-UA" dirty="0" err="1">
                <a:latin typeface="Georgia" panose="02040502050405020303" pitchFamily="18" charset="0"/>
              </a:rPr>
              <a:t>бугая</a:t>
            </a:r>
            <a:r>
              <a:rPr lang="uk-UA" dirty="0">
                <a:latin typeface="Georgia" panose="02040502050405020303" pitchFamily="18" charset="0"/>
              </a:rPr>
              <a:t> при правильній організації її зберігання придатна для осіменіння протягом 2-3 діб, а барана — до 1,0-1,5 доби. </a:t>
            </a:r>
            <a:endParaRPr lang="uk-UA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Строк зберігання сперми </a:t>
            </a:r>
            <a:r>
              <a:rPr lang="uk-UA" dirty="0" smtClean="0">
                <a:latin typeface="Georgia" panose="02040502050405020303" pitchFamily="18" charset="0"/>
              </a:rPr>
              <a:t> </a:t>
            </a:r>
            <a:r>
              <a:rPr lang="uk-UA" dirty="0">
                <a:latin typeface="Georgia" panose="02040502050405020303" pitchFamily="18" charset="0"/>
              </a:rPr>
              <a:t>можна збільшити способом подальшого зниження температури. Для того, щоб уникнути негативних явищ, які призводять до загибелі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, застосовують спеціальні способи обробки й охолодження сперми: розбавляння сперми спеціальними середовищами; короткочасне зберігання сперми перед заморожуванням; оптимальні режими заморожування; зберігання замороженої сперми при постійній низькій температурі; використання оптимального режиму розморожування сперми тощо.</a:t>
            </a:r>
            <a:endParaRPr lang="uk-UA" dirty="0" smtClean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68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475" y="214184"/>
            <a:ext cx="8596668" cy="80730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Georgia" panose="02040502050405020303" pitchFamily="18" charset="0"/>
              </a:rPr>
              <a:t>2</a:t>
            </a:r>
            <a:r>
              <a:rPr lang="uk-UA" dirty="0" smtClean="0">
                <a:solidFill>
                  <a:srgbClr val="FFFF00"/>
                </a:solidFill>
                <a:latin typeface="Georgia" panose="02040502050405020303" pitchFamily="18" charset="0"/>
              </a:rPr>
              <a:t>. Методи штучного осіменіння самок сільськогосподарських тварин</a:t>
            </a:r>
            <a:endParaRPr lang="uk-UA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94486"/>
            <a:ext cx="8596668" cy="50168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Суть штучного осіменіння зводиться до введення сперми у статеві шляхи самки за допомогою спеціальних інструментів. </a:t>
            </a:r>
            <a:r>
              <a:rPr lang="uk-UA" dirty="0" smtClean="0">
                <a:latin typeface="Georgia" panose="02040502050405020303" pitchFamily="18" charset="0"/>
              </a:rPr>
              <a:t>Штучне </a:t>
            </a:r>
            <a:r>
              <a:rPr lang="uk-UA" dirty="0">
                <a:latin typeface="Georgia" panose="02040502050405020303" pitchFamily="18" charset="0"/>
              </a:rPr>
              <a:t>осіменіння підвищує запліднюваність самок. При штучному осіменінні знижуються витрати на осіменіння тварин і поліпшується зоотехнічний облік. Виключення при штучному осіменінні контакту між тваринами, використання лише здорових плідників та контроль за станом статевих органів самок є ефективним заходом профілактики заразних </a:t>
            </a:r>
            <a:r>
              <a:rPr lang="uk-UA" dirty="0" err="1" smtClean="0">
                <a:latin typeface="Georgia" panose="02040502050405020303" pitchFamily="18" charset="0"/>
              </a:rPr>
              <a:t>хвороб</a:t>
            </a:r>
            <a:r>
              <a:rPr lang="uk-UA" dirty="0" smtClean="0">
                <a:latin typeface="Georgia" panose="02040502050405020303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latin typeface="Georgia" panose="02040502050405020303" pitchFamily="18" charset="0"/>
              </a:rPr>
              <a:t>В </a:t>
            </a:r>
            <a:r>
              <a:rPr lang="ru-RU" dirty="0" err="1">
                <a:latin typeface="Georgia" panose="02040502050405020303" pitchFamily="18" charset="0"/>
              </a:rPr>
              <a:t>залежності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від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техніки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введення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сперми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відрізняють</a:t>
            </a:r>
            <a:r>
              <a:rPr lang="ru-RU" dirty="0">
                <a:latin typeface="Georgia" panose="02040502050405020303" pitchFamily="18" charset="0"/>
              </a:rPr>
              <a:t>: </a:t>
            </a:r>
            <a:r>
              <a:rPr lang="ru-RU" b="1" dirty="0" err="1">
                <a:solidFill>
                  <a:srgbClr val="FFC000"/>
                </a:solidFill>
                <a:latin typeface="Georgia" panose="02040502050405020303" pitchFamily="18" charset="0"/>
              </a:rPr>
              <a:t>візо-цервікальний</a:t>
            </a:r>
            <a:r>
              <a:rPr lang="ru-RU" dirty="0">
                <a:latin typeface="Georgia" panose="02040502050405020303" pitchFamily="18" charset="0"/>
              </a:rPr>
              <a:t> (з </a:t>
            </a:r>
            <a:r>
              <a:rPr lang="ru-RU" dirty="0" err="1">
                <a:latin typeface="Georgia" panose="02040502050405020303" pitchFamily="18" charset="0"/>
              </a:rPr>
              <a:t>допомогою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дзеркала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під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візуальним</a:t>
            </a:r>
            <a:r>
              <a:rPr lang="ru-RU" dirty="0">
                <a:latin typeface="Georgia" panose="02040502050405020303" pitchFamily="18" charset="0"/>
              </a:rPr>
              <a:t> контролем), </a:t>
            </a:r>
            <a:r>
              <a:rPr lang="ru-RU" b="1" dirty="0" err="1">
                <a:solidFill>
                  <a:srgbClr val="FFC000"/>
                </a:solidFill>
                <a:latin typeface="Georgia" panose="02040502050405020303" pitchFamily="18" charset="0"/>
              </a:rPr>
              <a:t>мано-цервікальний</a:t>
            </a:r>
            <a:r>
              <a:rPr lang="ru-RU" dirty="0">
                <a:latin typeface="Georgia" panose="02040502050405020303" pitchFamily="18" charset="0"/>
              </a:rPr>
              <a:t> (рукою з </a:t>
            </a:r>
            <a:r>
              <a:rPr lang="ru-RU" dirty="0" err="1">
                <a:latin typeface="Georgia" panose="02040502050405020303" pitchFamily="18" charset="0"/>
              </a:rPr>
              <a:t>використанням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піпетки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довжиною</a:t>
            </a:r>
            <a:r>
              <a:rPr lang="ru-RU" dirty="0">
                <a:latin typeface="Georgia" panose="02040502050405020303" pitchFamily="18" charset="0"/>
              </a:rPr>
              <a:t> до 10 см), </a:t>
            </a:r>
            <a:r>
              <a:rPr lang="ru-RU" b="1" dirty="0" err="1">
                <a:solidFill>
                  <a:srgbClr val="FFC000"/>
                </a:solidFill>
                <a:latin typeface="Georgia" panose="02040502050405020303" pitchFamily="18" charset="0"/>
              </a:rPr>
              <a:t>ректо-цервікальний</a:t>
            </a:r>
            <a:r>
              <a:rPr lang="ru-RU" dirty="0">
                <a:latin typeface="Georgia" panose="02040502050405020303" pitchFamily="18" charset="0"/>
              </a:rPr>
              <a:t> (з </a:t>
            </a:r>
            <a:r>
              <a:rPr lang="ru-RU" dirty="0" err="1">
                <a:latin typeface="Georgia" panose="02040502050405020303" pitchFamily="18" charset="0"/>
              </a:rPr>
              <a:t>фіксацією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шийки</a:t>
            </a:r>
            <a:r>
              <a:rPr lang="ru-RU" dirty="0">
                <a:latin typeface="Georgia" panose="02040502050405020303" pitchFamily="18" charset="0"/>
              </a:rPr>
              <a:t> матки рукою через </a:t>
            </a:r>
            <a:r>
              <a:rPr lang="ru-RU" dirty="0" err="1">
                <a:latin typeface="Georgia" panose="02040502050405020303" pitchFamily="18" charset="0"/>
              </a:rPr>
              <a:t>пряму</a:t>
            </a:r>
            <a:r>
              <a:rPr lang="ru-RU" dirty="0">
                <a:latin typeface="Georgia" panose="02040502050405020303" pitchFamily="18" charset="0"/>
              </a:rPr>
              <a:t> кишку); </a:t>
            </a:r>
            <a:r>
              <a:rPr lang="ru-RU" b="1" dirty="0" err="1">
                <a:solidFill>
                  <a:srgbClr val="FFC000"/>
                </a:solidFill>
                <a:latin typeface="Georgia" panose="02040502050405020303" pitchFamily="18" charset="0"/>
              </a:rPr>
              <a:t>матковий</a:t>
            </a:r>
            <a:r>
              <a:rPr lang="ru-RU" b="1" dirty="0">
                <a:latin typeface="Georgia" panose="02040502050405020303" pitchFamily="18" charset="0"/>
              </a:rPr>
              <a:t> - сперма </a:t>
            </a:r>
            <a:r>
              <a:rPr lang="ru-RU" dirty="0">
                <a:latin typeface="Georgia" panose="02040502050405020303" pitchFamily="18" charset="0"/>
              </a:rPr>
              <a:t>вводиться до </a:t>
            </a:r>
            <a:r>
              <a:rPr lang="ru-RU" dirty="0" err="1">
                <a:latin typeface="Georgia" panose="02040502050405020303" pitchFamily="18" charset="0"/>
              </a:rPr>
              <a:t>порожнини</a:t>
            </a:r>
            <a:r>
              <a:rPr lang="ru-RU" dirty="0">
                <a:latin typeface="Georgia" panose="02040502050405020303" pitchFamily="18" charset="0"/>
              </a:rPr>
              <a:t> матки; </a:t>
            </a:r>
            <a:r>
              <a:rPr lang="ru-RU" b="1" dirty="0" err="1">
                <a:solidFill>
                  <a:srgbClr val="FFC000"/>
                </a:solidFill>
                <a:latin typeface="Georgia" panose="02040502050405020303" pitchFamily="18" charset="0"/>
              </a:rPr>
              <a:t>трубний</a:t>
            </a:r>
            <a:r>
              <a:rPr lang="ru-RU" dirty="0">
                <a:solidFill>
                  <a:srgbClr val="FFC000"/>
                </a:solidFill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- сперма вводиться в </a:t>
            </a:r>
            <a:r>
              <a:rPr lang="ru-RU" dirty="0" err="1">
                <a:latin typeface="Georgia" panose="02040502050405020303" pitchFamily="18" charset="0"/>
              </a:rPr>
              <a:t>яйцепроводи</a:t>
            </a:r>
            <a:r>
              <a:rPr lang="ru-RU" dirty="0">
                <a:latin typeface="Georgia" panose="02040502050405020303" pitchFamily="18" charset="0"/>
              </a:rPr>
              <a:t> (при штучному </a:t>
            </a:r>
            <a:r>
              <a:rPr lang="ru-RU" dirty="0" err="1">
                <a:latin typeface="Georgia" panose="02040502050405020303" pitchFamily="18" charset="0"/>
              </a:rPr>
              <a:t>осіменінні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птахів</a:t>
            </a:r>
            <a:r>
              <a:rPr lang="ru-RU" dirty="0">
                <a:latin typeface="Georgia" panose="02040502050405020303" pitchFamily="18" charset="0"/>
              </a:rPr>
              <a:t>).</a:t>
            </a:r>
            <a:endParaRPr lang="uk-UA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Введення сперми у статеві шляхи самки є завершальним етапом у багатоступінчастій технології штучного осіменіння, яка розроблена з урахуванням анатомічних особливостей </a:t>
            </a:r>
            <a:r>
              <a:rPr lang="uk-UA" dirty="0" err="1">
                <a:latin typeface="Georgia" panose="02040502050405020303" pitchFamily="18" charset="0"/>
              </a:rPr>
              <a:t>геніталій</a:t>
            </a:r>
            <a:r>
              <a:rPr lang="uk-UA" dirty="0">
                <a:latin typeface="Georgia" panose="02040502050405020303" pitchFamily="18" charset="0"/>
              </a:rPr>
              <a:t> самок, фізіологічних процесів, що відбуваються в них протягом статевого циклу</a:t>
            </a:r>
            <a:r>
              <a:rPr lang="uk-UA" dirty="0" smtClean="0">
                <a:latin typeface="Georgia" panose="020405020504050203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9623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187" y="90617"/>
            <a:ext cx="8596668" cy="757881"/>
          </a:xfrm>
        </p:spPr>
        <p:txBody>
          <a:bodyPr anchor="ctr"/>
          <a:lstStyle/>
          <a:p>
            <a:pPr algn="ctr"/>
            <a:r>
              <a:rPr lang="uk-UA" dirty="0">
                <a:solidFill>
                  <a:srgbClr val="FFFF00"/>
                </a:solidFill>
                <a:latin typeface="Georgia" panose="02040502050405020303" pitchFamily="18" charset="0"/>
              </a:rPr>
              <a:t>3. Запліднення. Вагітність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6821" y="1235675"/>
            <a:ext cx="8987481" cy="4703805"/>
          </a:xfrm>
        </p:spPr>
        <p:txBody>
          <a:bodyPr anchor="ctr">
            <a:normAutofit lnSpcReduction="10000"/>
          </a:bodyPr>
          <a:lstStyle/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Запліднення - фізіологічний процес, що полягає у злитті яйцеклітини і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 з подальшою їх асиміляцією і дисиміляції, в результаті чого утворюється нова клітина (зигота), що володіє подвійний спадковістю. Під час запліднення відбуваються взаємна асиміляція і дисиміляція яйця і </a:t>
            </a:r>
            <a:r>
              <a:rPr lang="uk-UA" dirty="0" err="1">
                <a:latin typeface="Georgia" panose="02040502050405020303" pitchFamily="18" charset="0"/>
              </a:rPr>
              <a:t>спермія</a:t>
            </a:r>
            <a:r>
              <a:rPr lang="uk-UA" dirty="0">
                <a:latin typeface="Georgia" panose="02040502050405020303" pitchFamily="18" charset="0"/>
              </a:rPr>
              <a:t>, в результаті яких утворюється нова, третя клітина -зигота, не тотожна її двом. </a:t>
            </a:r>
          </a:p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Запліднення у тварин складається з декількох стадій. </a:t>
            </a:r>
            <a:r>
              <a:rPr lang="uk-UA" b="1" dirty="0">
                <a:solidFill>
                  <a:srgbClr val="FFC000"/>
                </a:solidFill>
                <a:latin typeface="Georgia" panose="02040502050405020303" pitchFamily="18" charset="0"/>
              </a:rPr>
              <a:t>Перша стадія </a:t>
            </a:r>
            <a:r>
              <a:rPr lang="uk-UA" dirty="0">
                <a:latin typeface="Georgia" panose="02040502050405020303" pitchFamily="18" charset="0"/>
              </a:rPr>
              <a:t>–</a:t>
            </a:r>
            <a:r>
              <a:rPr lang="uk-UA" dirty="0">
                <a:solidFill>
                  <a:schemeClr val="tx1"/>
                </a:solidFill>
                <a:latin typeface="Georgia" panose="02040502050405020303" pitchFamily="18" charset="0"/>
              </a:rPr>
              <a:t>денудація </a:t>
            </a:r>
            <a:r>
              <a:rPr lang="uk-UA" dirty="0">
                <a:latin typeface="Georgia" panose="02040502050405020303" pitchFamily="18" charset="0"/>
              </a:rPr>
              <a:t>- характеризується тим, що яйцеклітина, проходячи по яйцепроводу, звільняється від оточуючих її фолікулярних клітин (променистого вінця);</a:t>
            </a:r>
          </a:p>
          <a:p>
            <a:pPr marL="0" indent="0" algn="just">
              <a:buNone/>
            </a:pPr>
            <a:r>
              <a:rPr lang="uk-UA" b="1" dirty="0">
                <a:solidFill>
                  <a:srgbClr val="FFC000"/>
                </a:solidFill>
                <a:latin typeface="Georgia" panose="02040502050405020303" pitchFamily="18" charset="0"/>
              </a:rPr>
              <a:t>Друга стадія </a:t>
            </a:r>
            <a:r>
              <a:rPr lang="uk-UA" dirty="0">
                <a:latin typeface="Georgia" panose="02040502050405020303" pitchFamily="18" charset="0"/>
              </a:rPr>
              <a:t>- закінчується дозрівання яйцеклітини - ядро, що містить </a:t>
            </a:r>
            <a:r>
              <a:rPr lang="uk-UA" dirty="0" err="1">
                <a:latin typeface="Georgia" panose="02040502050405020303" pitchFamily="18" charset="0"/>
              </a:rPr>
              <a:t>гаплоїдное</a:t>
            </a:r>
            <a:r>
              <a:rPr lang="uk-UA" dirty="0">
                <a:latin typeface="Georgia" panose="02040502050405020303" pitchFamily="18" charset="0"/>
              </a:rPr>
              <a:t> число хромосом, перетворюється в жіночий </a:t>
            </a:r>
            <a:r>
              <a:rPr lang="uk-UA" dirty="0" err="1">
                <a:latin typeface="Georgia" panose="02040502050405020303" pitchFamily="18" charset="0"/>
              </a:rPr>
              <a:t>пронуклеус</a:t>
            </a:r>
            <a:r>
              <a:rPr lang="uk-UA" dirty="0">
                <a:latin typeface="Georgia" panose="02040502050405020303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uk-UA" b="1" dirty="0">
                <a:solidFill>
                  <a:srgbClr val="FFC000"/>
                </a:solidFill>
                <a:latin typeface="Georgia" panose="02040502050405020303" pitchFamily="18" charset="0"/>
              </a:rPr>
              <a:t>Третя стадія </a:t>
            </a:r>
            <a:r>
              <a:rPr lang="uk-UA" dirty="0">
                <a:latin typeface="Georgia" panose="02040502050405020303" pitchFamily="18" charset="0"/>
              </a:rPr>
              <a:t>- один, рідше кілька </a:t>
            </a:r>
            <a:r>
              <a:rPr lang="uk-UA" dirty="0" err="1">
                <a:latin typeface="Georgia" panose="02040502050405020303" pitchFamily="18" charset="0"/>
              </a:rPr>
              <a:t>сперміїв</a:t>
            </a:r>
            <a:r>
              <a:rPr lang="uk-UA" dirty="0">
                <a:latin typeface="Georgia" panose="02040502050405020303" pitchFamily="18" charset="0"/>
              </a:rPr>
              <a:t> проникають через жовтковий оболонку яйцеклітини в її цитоплазму. </a:t>
            </a:r>
          </a:p>
          <a:p>
            <a:pPr marL="0" indent="0" algn="just">
              <a:buNone/>
            </a:pPr>
            <a:r>
              <a:rPr lang="uk-UA" b="1" dirty="0">
                <a:solidFill>
                  <a:srgbClr val="FFC000"/>
                </a:solidFill>
                <a:latin typeface="Georgia" panose="02040502050405020303" pitchFamily="18" charset="0"/>
              </a:rPr>
              <a:t>Четверта стадія </a:t>
            </a:r>
            <a:r>
              <a:rPr lang="uk-UA" dirty="0">
                <a:latin typeface="Georgia" panose="02040502050405020303" pitchFamily="18" charset="0"/>
              </a:rPr>
              <a:t>- </a:t>
            </a:r>
            <a:r>
              <a:rPr lang="uk-UA" dirty="0" err="1">
                <a:latin typeface="Georgia" panose="02040502050405020303" pitchFamily="18" charset="0"/>
              </a:rPr>
              <a:t>пронуклеус</a:t>
            </a:r>
            <a:r>
              <a:rPr lang="uk-UA" dirty="0">
                <a:latin typeface="Georgia" panose="02040502050405020303" pitchFamily="18" charset="0"/>
              </a:rPr>
              <a:t> (ядра яйцеклітини і </a:t>
            </a:r>
            <a:r>
              <a:rPr lang="uk-UA" dirty="0" err="1">
                <a:latin typeface="Georgia" panose="02040502050405020303" pitchFamily="18" charset="0"/>
              </a:rPr>
              <a:t>спермія</a:t>
            </a:r>
            <a:r>
              <a:rPr lang="uk-UA" dirty="0">
                <a:latin typeface="Georgia" panose="02040502050405020303" pitchFamily="18" charset="0"/>
              </a:rPr>
              <a:t>) поступово зближуються, вступають у тісний контакт, швидко зменшуються в об'ємі і повністю зливаються. </a:t>
            </a:r>
            <a:endParaRPr lang="uk-UA" dirty="0" smtClean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14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6821" y="1046205"/>
            <a:ext cx="8987481" cy="4893276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uk-UA" smtClean="0">
                <a:latin typeface="Georgia" panose="02040502050405020303" pitchFamily="18" charset="0"/>
              </a:rPr>
              <a:t>Нормальне </a:t>
            </a:r>
            <a:r>
              <a:rPr lang="uk-UA" dirty="0">
                <a:latin typeface="Georgia" panose="02040502050405020303" pitchFamily="18" charset="0"/>
              </a:rPr>
              <a:t>протікання вагітності може порушитись і легко перейти в патологічне із-за різноманітних причин: недоліків годівлі й утримання, спадкових аномалій, інфекційних та інвазійних захворювань. </a:t>
            </a:r>
          </a:p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У цілому ряді випадків вагітність може бути порушена і навіть обірвана в першій або другій половині її протікання. </a:t>
            </a:r>
          </a:p>
          <a:p>
            <a:pPr marL="0" indent="0" algn="just">
              <a:buNone/>
            </a:pPr>
            <a:r>
              <a:rPr lang="uk-UA" dirty="0">
                <a:latin typeface="Georgia" panose="02040502050405020303" pitchFamily="18" charset="0"/>
              </a:rPr>
              <a:t>Порушення вагітності можуть проявлятися у різних клінічних формах. А коли вагітність обривається в ембріональний період, то це відмічають як ембріональну смертність, а коли в плідний - то спостерігаються аборт.</a:t>
            </a:r>
          </a:p>
          <a:p>
            <a:pPr marL="0" indent="0" algn="just">
              <a:buNone/>
            </a:pPr>
            <a:endParaRPr lang="uk-UA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endParaRPr lang="uk-UA" dirty="0" smtClean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14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702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Georgia</vt:lpstr>
      <vt:lpstr>Trebuchet MS</vt:lpstr>
      <vt:lpstr>Wingdings 3</vt:lpstr>
      <vt:lpstr>Грань</vt:lpstr>
      <vt:lpstr>Лекція 15</vt:lpstr>
      <vt:lpstr>План</vt:lpstr>
      <vt:lpstr>Література</vt:lpstr>
      <vt:lpstr>1. Методи коротко- та довготривалого зберігання сперми</vt:lpstr>
      <vt:lpstr>2. Методи штучного осіменіння самок сільськогосподарських тварин</vt:lpstr>
      <vt:lpstr>3. Запліднення. Вагітність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13</dc:title>
  <dc:creator>пк 4</dc:creator>
  <cp:lastModifiedBy>РОЗКЛАД</cp:lastModifiedBy>
  <cp:revision>9</cp:revision>
  <dcterms:created xsi:type="dcterms:W3CDTF">2021-06-01T11:07:18Z</dcterms:created>
  <dcterms:modified xsi:type="dcterms:W3CDTF">2021-06-01T14:43:01Z</dcterms:modified>
</cp:coreProperties>
</file>