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70"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6/3/2021</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6/3/2021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6/3/2021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6/3/2021</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36907" y="478972"/>
            <a:ext cx="8791575" cy="738430"/>
          </a:xfrm>
        </p:spPr>
        <p:txBody>
          <a:bodyPr>
            <a:normAutofit fontScale="90000"/>
          </a:bodyPr>
          <a:lstStyle/>
          <a:p>
            <a:pPr algn="ctr"/>
            <a:r>
              <a:rPr lang="uk-UA" b="1" dirty="0">
                <a:effectLst/>
              </a:rPr>
              <a:t>. </a:t>
            </a:r>
            <a:r>
              <a:rPr lang="uk-UA" b="1" dirty="0" smtClean="0">
                <a:solidFill>
                  <a:srgbClr val="002060"/>
                </a:solidFill>
                <a:effectLst/>
              </a:rPr>
              <a:t>Лекція 17</a:t>
            </a:r>
            <a:endParaRPr lang="ru-RU" dirty="0">
              <a:solidFill>
                <a:srgbClr val="002060"/>
              </a:solidFill>
            </a:endParaRPr>
          </a:p>
        </p:txBody>
      </p:sp>
      <p:sp>
        <p:nvSpPr>
          <p:cNvPr id="3" name="Заголовок 1"/>
          <p:cNvSpPr txBox="1">
            <a:spLocks/>
          </p:cNvSpPr>
          <p:nvPr/>
        </p:nvSpPr>
        <p:spPr>
          <a:xfrm>
            <a:off x="1739479" y="1934406"/>
            <a:ext cx="8791575" cy="3133981"/>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90000"/>
              </a:lnSpc>
              <a:spcBef>
                <a:spcPct val="0"/>
              </a:spcBef>
              <a:buNone/>
              <a:defRPr sz="4800" kern="1200" cap="all" baseline="0">
                <a:solidFill>
                  <a:schemeClr val="tx1"/>
                </a:solidFill>
                <a:effectLst>
                  <a:outerShdw blurRad="177800" dist="38100" dir="2700000" algn="tl">
                    <a:srgbClr val="000000">
                      <a:alpha val="24000"/>
                    </a:srgbClr>
                  </a:outerShdw>
                </a:effectLst>
                <a:latin typeface="+mj-lt"/>
                <a:ea typeface="+mj-ea"/>
                <a:cs typeface="+mj-cs"/>
              </a:defRPr>
            </a:lvl1pPr>
          </a:lstStyle>
          <a:p>
            <a:pPr algn="ctr"/>
            <a:r>
              <a:rPr lang="uk-UA" b="1" dirty="0" smtClean="0">
                <a:effectLst/>
              </a:rPr>
              <a:t>. Тема 7: </a:t>
            </a:r>
          </a:p>
          <a:p>
            <a:pPr algn="ctr"/>
            <a:endParaRPr lang="uk-UA" b="1" dirty="0">
              <a:solidFill>
                <a:srgbClr val="002060"/>
              </a:solidFill>
              <a:effectLst/>
            </a:endParaRPr>
          </a:p>
          <a:p>
            <a:pPr algn="ctr"/>
            <a:r>
              <a:rPr lang="uk-UA" b="1" dirty="0" smtClean="0">
                <a:solidFill>
                  <a:srgbClr val="002060"/>
                </a:solidFill>
                <a:effectLst/>
              </a:rPr>
              <a:t>ПЕРСПЕКТИВНІ ТЕХНОЛОГІЇ У товарному ТВАРИННИЦТВІ (частина </a:t>
            </a:r>
            <a:r>
              <a:rPr lang="ru-RU" b="1" dirty="0" smtClean="0">
                <a:solidFill>
                  <a:srgbClr val="002060"/>
                </a:solidFill>
                <a:effectLst/>
              </a:rPr>
              <a:t>1</a:t>
            </a:r>
            <a:r>
              <a:rPr lang="uk-UA" b="1" dirty="0" smtClean="0">
                <a:solidFill>
                  <a:srgbClr val="002060"/>
                </a:solidFill>
                <a:effectLst/>
              </a:rPr>
              <a:t>)</a:t>
            </a:r>
            <a:r>
              <a:rPr lang="ru-RU" dirty="0" smtClean="0">
                <a:solidFill>
                  <a:srgbClr val="002060"/>
                </a:solidFill>
                <a:effectLst/>
              </a:rPr>
              <a:t/>
            </a:r>
            <a:br>
              <a:rPr lang="ru-RU" dirty="0" smtClean="0">
                <a:solidFill>
                  <a:srgbClr val="002060"/>
                </a:solidFill>
                <a:effectLst/>
              </a:rPr>
            </a:br>
            <a:endParaRPr lang="ru-RU" dirty="0">
              <a:solidFill>
                <a:srgbClr val="002060"/>
              </a:solidFill>
            </a:endParaRPr>
          </a:p>
        </p:txBody>
      </p:sp>
    </p:spTree>
    <p:extLst>
      <p:ext uri="{BB962C8B-B14F-4D97-AF65-F5344CB8AC3E}">
        <p14:creationId xmlns:p14="http://schemas.microsoft.com/office/powerpoint/2010/main" val="651406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08338" y="206062"/>
            <a:ext cx="10444765" cy="6156101"/>
          </a:xfrm>
          <a:solidFill>
            <a:schemeClr val="accent6">
              <a:lumMod val="40000"/>
              <a:lumOff val="60000"/>
            </a:schemeClr>
          </a:solidFill>
        </p:spPr>
        <p:txBody>
          <a:bodyPr>
            <a:normAutofit/>
          </a:bodyPr>
          <a:lstStyle/>
          <a:p>
            <a:pPr algn="just"/>
            <a:r>
              <a:rPr lang="en-US" sz="1800" dirty="0" smtClean="0">
                <a:solidFill>
                  <a:srgbClr val="002060"/>
                </a:solidFill>
                <a:effectLst/>
              </a:rPr>
              <a:t>      </a:t>
            </a:r>
            <a:r>
              <a:rPr lang="uk-UA" sz="1800" dirty="0" smtClean="0">
                <a:solidFill>
                  <a:srgbClr val="002060"/>
                </a:solidFill>
                <a:effectLst/>
              </a:rPr>
              <a:t>Секція обладнання складається iз стійлової рами, яка має стояки з кронштейнами для кріплення молочного і вакуумного трубопроводів, основи і напувалками, що виконує одночасно і функцію водопроводу, огорожі та прив'язі з пасткою. Бокові елементи служать напрямними для підвіски, що забезпечує надійне підведення останньої до засувного пристрою пастки. Пастка з фіксуючою пластиною встановлюється в кожному стійлі перед годівницею на висоті 0,4-0,5 м від підлоги. Фіксуючі пластини закріплені на загальній тязі, що розміщена вздовж годівниць. На кінці тяги є важіль, який має два положення: для фіксації і розфіксації. Прив'язь складається із закритої та відкритої напрямних, а також підтримуючого кронштейна, жорстко закріплених на монтажній плиті.</a:t>
            </a:r>
          </a:p>
          <a:p>
            <a:pPr algn="just"/>
            <a:r>
              <a:rPr lang="uk-UA" sz="1800" dirty="0" smtClean="0">
                <a:solidFill>
                  <a:srgbClr val="002060"/>
                </a:solidFill>
                <a:effectLst/>
              </a:rPr>
              <a:t>       Нашийник з підвіскою надівається на шию тварини І взаємодіє з пасткою при підході корови до годівниці. Перед пуском тварин у стійлове приміщення годівниці заповнюють кормами. Важіль повертають у положення, щоб пластини зайшли в зону відкритих напрямних. Коли корова підходить до годівниці, ланцюгова підвіска потрапляє між напрямними і фіксується за допомогою гумового тягарця. Для відв'язування корови необхідно важелем вивести запірну пластину із зони відкритої напрямної. Тоді тягарець може вільно вийти з пастки.</a:t>
            </a:r>
          </a:p>
          <a:p>
            <a:endParaRPr lang="ru-RU" sz="1800" dirty="0"/>
          </a:p>
        </p:txBody>
      </p:sp>
    </p:spTree>
    <p:extLst>
      <p:ext uri="{BB962C8B-B14F-4D97-AF65-F5344CB8AC3E}">
        <p14:creationId xmlns:p14="http://schemas.microsoft.com/office/powerpoint/2010/main" val="3703276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9745" y="5242033"/>
            <a:ext cx="10423815" cy="1478570"/>
          </a:xfrm>
        </p:spPr>
        <p:txBody>
          <a:bodyPr>
            <a:normAutofit/>
          </a:bodyPr>
          <a:lstStyle/>
          <a:p>
            <a:r>
              <a:rPr lang="uk-UA" sz="1400" i="1" dirty="0" smtClean="0">
                <a:effectLst/>
              </a:rPr>
              <a:t>Рис.4 </a:t>
            </a:r>
            <a:r>
              <a:rPr lang="uk-UA" sz="1400" dirty="0" smtClean="0">
                <a:effectLst/>
              </a:rPr>
              <a:t> </a:t>
            </a:r>
            <a:r>
              <a:rPr lang="uk-UA" sz="1400" b="1" dirty="0" smtClean="0">
                <a:effectLst/>
              </a:rPr>
              <a:t>Стійлове обладнання з автоматичною прив'яззю ОСП - Ф – 26: а - загальний вигляд: 1 - стояк; 2 - годівниця; 3 - тяга; 4 - автонапувалка; 5 - пасіка; 6 - плечовий обмежувач; 7 - водопровід; б - будова пастки: 1 – закрита напрямна; 2 - відкрита напрямна; 3 - підтримуючий кронштейн; 4 – монтажна плита; 5 - тяга; 6 - пластина; 7 - петля; в - схема автоматичного прив'язування: 1 - ланцюг; 2 - гумовий тягар; г - підвіска, зафіксована у пастці; д - розфіксоване положення підвіски</a:t>
            </a:r>
            <a:r>
              <a:rPr lang="uk-UA" sz="1400" dirty="0" smtClean="0">
                <a:effectLst/>
              </a:rPr>
              <a:t/>
            </a:r>
            <a:br>
              <a:rPr lang="uk-UA" sz="1400" dirty="0" smtClean="0">
                <a:effectLst/>
              </a:rPr>
            </a:br>
            <a:endParaRPr lang="uk-UA" sz="1400" dirty="0"/>
          </a:p>
        </p:txBody>
      </p:sp>
      <p:pic>
        <p:nvPicPr>
          <p:cNvPr id="4" name="Объект 3"/>
          <p:cNvPicPr>
            <a:picLocks noGrp="1"/>
          </p:cNvPicPr>
          <p:nvPr>
            <p:ph idx="1"/>
          </p:nvPr>
        </p:nvPicPr>
        <p:blipFill>
          <a:blip r:embed="rId2"/>
          <a:srcRect/>
          <a:stretch>
            <a:fillRect/>
          </a:stretch>
        </p:blipFill>
        <p:spPr bwMode="auto">
          <a:xfrm>
            <a:off x="2662192" y="180305"/>
            <a:ext cx="6597718" cy="5061727"/>
          </a:xfrm>
          <a:prstGeom prst="rect">
            <a:avLst/>
          </a:prstGeom>
          <a:noFill/>
          <a:ln w="9525">
            <a:noFill/>
            <a:miter lim="800000"/>
            <a:headEnd/>
            <a:tailEnd/>
          </a:ln>
        </p:spPr>
      </p:pic>
    </p:spTree>
    <p:extLst>
      <p:ext uri="{BB962C8B-B14F-4D97-AF65-F5344CB8AC3E}">
        <p14:creationId xmlns:p14="http://schemas.microsoft.com/office/powerpoint/2010/main" val="1499532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4400" y="579548"/>
            <a:ext cx="10133011" cy="5795493"/>
          </a:xfrm>
          <a:solidFill>
            <a:schemeClr val="accent6">
              <a:lumMod val="40000"/>
              <a:lumOff val="60000"/>
            </a:schemeClr>
          </a:solidFill>
        </p:spPr>
        <p:txBody>
          <a:bodyPr>
            <a:normAutofit/>
          </a:bodyPr>
          <a:lstStyle/>
          <a:p>
            <a:pPr algn="just"/>
            <a:r>
              <a:rPr lang="uk-UA" sz="2200" dirty="0" smtClean="0">
                <a:solidFill>
                  <a:srgbClr val="002060"/>
                </a:solidFill>
                <a:effectLst/>
              </a:rPr>
              <a:t>     </a:t>
            </a:r>
            <a:r>
              <a:rPr lang="uk-UA" sz="1900" dirty="0" smtClean="0">
                <a:solidFill>
                  <a:srgbClr val="002060"/>
                </a:solidFill>
                <a:effectLst/>
              </a:rPr>
              <a:t>У корівниках прив'язного утримання найчастіше застосовують доїння в стійлах у загальний молокопровід чи переносні відра. Новонароджені телята до 20- денного віку знаходяться в індивідуальних клітках типу КИТ профілакторію родильного відділення. Від 20-денного до 3-місячного віку їх утримують безприв'язно в індивідуальних клітках КИТ-Ф-12 або в групових станках ОСТ-Ф-32 по 10-15 голів; після 3-місячного віку - в групових станках по 25-30 голів.</a:t>
            </a:r>
          </a:p>
          <a:p>
            <a:pPr algn="just"/>
            <a:r>
              <a:rPr lang="uk-UA" sz="1900" dirty="0" smtClean="0">
                <a:solidFill>
                  <a:srgbClr val="002060"/>
                </a:solidFill>
                <a:effectLst/>
              </a:rPr>
              <a:t>      При безприв'язному утриманні створюється можливість впровадження високопродуктивних машин (мобільні агрегати для роздавання кормів, прибирання гною, доїльні установки, змонтовані в спеціальних приміщеннях, тощо), які здатні обслуговувати велику кількість поголів'я чи кілька тваринницьких приміщень. Завдяки цьому значно підвищується коефіцієнт використання технічних засобів (до 0,7-0,9) і різко скорочуються капіталовкладення в механізацію виробничих процесів.</a:t>
            </a:r>
            <a:endParaRPr lang="uk-UA" sz="1900" dirty="0">
              <a:solidFill>
                <a:srgbClr val="002060"/>
              </a:solidFill>
              <a:effectLst/>
            </a:endParaRPr>
          </a:p>
        </p:txBody>
      </p:sp>
    </p:spTree>
    <p:extLst>
      <p:ext uri="{BB962C8B-B14F-4D97-AF65-F5344CB8AC3E}">
        <p14:creationId xmlns:p14="http://schemas.microsoft.com/office/powerpoint/2010/main" val="2536439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46975" y="656823"/>
            <a:ext cx="10300437" cy="5937160"/>
          </a:xfrm>
          <a:solidFill>
            <a:schemeClr val="accent6">
              <a:lumMod val="40000"/>
              <a:lumOff val="60000"/>
            </a:schemeClr>
          </a:solidFill>
        </p:spPr>
        <p:txBody>
          <a:bodyPr>
            <a:noAutofit/>
          </a:bodyPr>
          <a:lstStyle/>
          <a:p>
            <a:pPr marL="0" indent="0" algn="just">
              <a:buNone/>
            </a:pPr>
            <a:r>
              <a:rPr lang="ru-RU" sz="1800" dirty="0" smtClean="0">
                <a:solidFill>
                  <a:srgbClr val="002060"/>
                </a:solidFill>
                <a:effectLst/>
              </a:rPr>
              <a:t>     </a:t>
            </a:r>
            <a:r>
              <a:rPr lang="uk-UA" sz="1800" dirty="0" smtClean="0">
                <a:solidFill>
                  <a:srgbClr val="002060"/>
                </a:solidFill>
                <a:effectLst/>
              </a:rPr>
              <a:t>Доїння провадять на доїльних установках високої пропускної здатності, що змонтовані в спеціальному приміщенні. Для вільного переходу тварин у доїльний зал і назад, а також для інших переміщень груп у приміщеннях з безприв'язним утриманням обладнують скотопрогінні коридори. У місцях скупчення тварин (перед доїнням, санітарною обробкою в спеціальних станках) влаштовують нагромаджувачі з розрахунку 1,8 м</a:t>
            </a:r>
            <a:r>
              <a:rPr lang="uk-UA" sz="1800" baseline="30000" dirty="0" smtClean="0">
                <a:solidFill>
                  <a:srgbClr val="002060"/>
                </a:solidFill>
                <a:effectLst/>
              </a:rPr>
              <a:t>2</a:t>
            </a:r>
            <a:r>
              <a:rPr lang="uk-UA" sz="1800" dirty="0" smtClean="0">
                <a:solidFill>
                  <a:srgbClr val="002060"/>
                </a:solidFill>
                <a:effectLst/>
              </a:rPr>
              <a:t> площі на одну корову.</a:t>
            </a:r>
          </a:p>
          <a:p>
            <a:pPr algn="just"/>
            <a:r>
              <a:rPr lang="uk-UA" sz="1800" dirty="0" smtClean="0">
                <a:solidFill>
                  <a:srgbClr val="002060"/>
                </a:solidFill>
                <a:effectLst/>
              </a:rPr>
              <a:t>    Конвеєрний спосіб обслуговування тварин поєднує в собі позитивні риси прив'язного утримання і усуває недоліки безприв'язного способу. При цьому способі корови постійно знаходяться на прив'язі або в пересувних станках-візках. До стаціонарних пунктів виробничого обслуговування вони переміщуються за допомогою механізованих пристосувань (транс портерів, тягових ланцюгів або канатів тощо). Останні разом із групою тварин, що переміщуються, і утворюють своєрідний механізований конвеєр.</a:t>
            </a:r>
          </a:p>
          <a:p>
            <a:pPr marL="0" indent="0" algn="just">
              <a:buNone/>
            </a:pPr>
            <a:r>
              <a:rPr lang="uk-UA" sz="1800" dirty="0" smtClean="0">
                <a:solidFill>
                  <a:srgbClr val="002060"/>
                </a:solidFill>
                <a:effectLst/>
              </a:rPr>
              <a:t>        У даний час відомі два типи конвеєрів такого призначення: кільцевий, багатовізковий.</a:t>
            </a:r>
          </a:p>
          <a:p>
            <a:pPr marL="0" indent="0" algn="just">
              <a:buNone/>
            </a:pPr>
            <a:endParaRPr lang="ru-RU" sz="1800" dirty="0">
              <a:solidFill>
                <a:srgbClr val="002060"/>
              </a:solidFill>
            </a:endParaRPr>
          </a:p>
        </p:txBody>
      </p:sp>
    </p:spTree>
    <p:extLst>
      <p:ext uri="{BB962C8B-B14F-4D97-AF65-F5344CB8AC3E}">
        <p14:creationId xmlns:p14="http://schemas.microsoft.com/office/powerpoint/2010/main" val="42120686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0077" y="0"/>
            <a:ext cx="9427336" cy="1208445"/>
          </a:xfrm>
        </p:spPr>
        <p:txBody>
          <a:bodyPr>
            <a:normAutofit/>
          </a:bodyPr>
          <a:lstStyle/>
          <a:p>
            <a:r>
              <a:rPr lang="ru-RU" sz="3200" b="1" dirty="0">
                <a:solidFill>
                  <a:srgbClr val="002060"/>
                </a:solidFill>
                <a:effectLst/>
                <a:latin typeface="Times New Roman" panose="02020603050405020304" pitchFamily="18" charset="0"/>
                <a:cs typeface="Times New Roman" panose="02020603050405020304" pitchFamily="18" charset="0"/>
              </a:rPr>
              <a:t>2.Технології виробництва свинини</a:t>
            </a:r>
            <a:endParaRPr lang="ru-RU" sz="3200" dirty="0">
              <a:solidFill>
                <a:srgbClr val="002060"/>
              </a:solidFill>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18186" y="978794"/>
            <a:ext cx="11062951" cy="5782614"/>
          </a:xfrm>
          <a:solidFill>
            <a:schemeClr val="accent6">
              <a:lumMod val="40000"/>
              <a:lumOff val="60000"/>
            </a:schemeClr>
          </a:solidFill>
        </p:spPr>
        <p:txBody>
          <a:bodyPr>
            <a:normAutofit/>
          </a:bodyPr>
          <a:lstStyle/>
          <a:p>
            <a:pPr lvl="0" algn="just"/>
            <a:r>
              <a:rPr lang="uk-UA" sz="1400" dirty="0">
                <a:solidFill>
                  <a:srgbClr val="002060"/>
                </a:solidFill>
                <a:effectLst/>
              </a:rPr>
              <a:t> </a:t>
            </a:r>
            <a:r>
              <a:rPr lang="uk-UA" sz="1400" dirty="0" smtClean="0">
                <a:solidFill>
                  <a:srgbClr val="002060"/>
                </a:solidFill>
                <a:effectLst/>
              </a:rPr>
              <a:t>   </a:t>
            </a:r>
            <a:r>
              <a:rPr lang="uk-UA" sz="1600" dirty="0" smtClean="0">
                <a:solidFill>
                  <a:srgbClr val="002060"/>
                </a:solidFill>
                <a:effectLst/>
              </a:rPr>
              <a:t>Для </a:t>
            </a:r>
            <a:r>
              <a:rPr lang="uk-UA" sz="1600" dirty="0">
                <a:solidFill>
                  <a:srgbClr val="002060"/>
                </a:solidFill>
                <a:effectLst/>
              </a:rPr>
              <a:t>свинарських ферм і комплексів найдоцільніший так званий павільйонний тип забудови, коли свинарники розміщені автономно один від одного. При такій забудові можлива організація вигулів та забезпечення природного освітлення приміщень. Технологічні розриви між свинарниками повинні становити 18-20 м.</a:t>
            </a:r>
            <a:endParaRPr lang="ru-RU" sz="1600" dirty="0">
              <a:solidFill>
                <a:srgbClr val="002060"/>
              </a:solidFill>
              <a:effectLst/>
            </a:endParaRPr>
          </a:p>
          <a:p>
            <a:pPr lvl="0" algn="just"/>
            <a:r>
              <a:rPr lang="uk-UA" sz="1600" dirty="0">
                <a:solidFill>
                  <a:srgbClr val="002060"/>
                </a:solidFill>
                <a:effectLst/>
              </a:rPr>
              <a:t>    Для зручності проведення заходів санітарної обробки і дезінфекції приміщень свинарники розділяють суцільними перегородками на ізольовані секції. Останні використовуються за принципом "все зайняте-все вільне". Місткість секцій визначається залежно від розміру технологічних груп, але не повинна перевищувати 60 маток у свинарниках-маточниках, 600 відлучених поросят, 1200 свиней на відгодівлі. </a:t>
            </a:r>
            <a:endParaRPr lang="ru-RU" sz="1600" dirty="0">
              <a:solidFill>
                <a:srgbClr val="002060"/>
              </a:solidFill>
              <a:effectLst/>
            </a:endParaRPr>
          </a:p>
          <a:p>
            <a:pPr lvl="0" algn="just"/>
            <a:r>
              <a:rPr lang="uk-UA" sz="1600" dirty="0">
                <a:solidFill>
                  <a:srgbClr val="002060"/>
                </a:solidFill>
                <a:effectLst/>
              </a:rPr>
              <a:t>   Залежно від виробничого напряму і типорозміру ферми застосовують такі основні системи утримання свиней: безвигульну і вигульну.</a:t>
            </a:r>
            <a:endParaRPr lang="ru-RU" sz="1600" dirty="0">
              <a:solidFill>
                <a:srgbClr val="002060"/>
              </a:solidFill>
              <a:effectLst/>
            </a:endParaRPr>
          </a:p>
          <a:p>
            <a:pPr lvl="0" algn="just"/>
            <a:r>
              <a:rPr lang="uk-UA" sz="1600" dirty="0">
                <a:solidFill>
                  <a:srgbClr val="002060"/>
                </a:solidFill>
                <a:effectLst/>
              </a:rPr>
              <a:t>     Безвигульна система утримання найбільш поширена у великих тваринницьких підприємствах. При цій системі утримання тварини від народження до реалізації знаходяться в приміщеннях з індивідуальними або груповими станками. Іноді практикують клітково-ярусне утримання. </a:t>
            </a:r>
            <a:endParaRPr lang="ru-RU" sz="1600" dirty="0">
              <a:solidFill>
                <a:srgbClr val="002060"/>
              </a:solidFill>
              <a:effectLst/>
            </a:endParaRPr>
          </a:p>
          <a:p>
            <a:pPr lvl="0" algn="just"/>
            <a:r>
              <a:rPr lang="uk-UA" sz="1600" dirty="0">
                <a:solidFill>
                  <a:srgbClr val="002060"/>
                </a:solidFill>
                <a:effectLst/>
              </a:rPr>
              <a:t>    Вигульна система утримання підрозділяється на режимно-вигульну і вільно-вигульну. При режимно-вигульному утриманні тваринам надається можливість виходу з приміщень на вигульні майданчики лише в час, передбачений розпорядком дня; у варіанті вільно-вигульного утримання тварини мають можливість постійного доступу до місця вигулу. Вигульні майданчики розміщують переважно уздовж стін свинарників і розділяють на окремі секції.</a:t>
            </a:r>
            <a:endParaRPr lang="ru-RU" sz="1600" dirty="0">
              <a:solidFill>
                <a:srgbClr val="002060"/>
              </a:solidFill>
            </a:endParaRPr>
          </a:p>
        </p:txBody>
      </p:sp>
    </p:spTree>
    <p:extLst>
      <p:ext uri="{BB962C8B-B14F-4D97-AF65-F5344CB8AC3E}">
        <p14:creationId xmlns:p14="http://schemas.microsoft.com/office/powerpoint/2010/main" val="2641212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3640" y="171888"/>
            <a:ext cx="10766737" cy="6387922"/>
          </a:xfrm>
        </p:spPr>
        <p:txBody>
          <a:bodyPr>
            <a:normAutofit/>
          </a:bodyPr>
          <a:lstStyle/>
          <a:p>
            <a:pPr marL="0" indent="0" algn="just">
              <a:buNone/>
            </a:pPr>
            <a:r>
              <a:rPr lang="uk-UA" sz="1800" dirty="0">
                <a:effectLst/>
              </a:rPr>
              <a:t>Для опоросу свиноматок і утримання їх з поросятами до 30-60-денного віку використовують обладнання з дво- (ОСМ-120) або трибоксовими (ОСМ-60, СОС-Ф-35) станками, а також спарені двосекційні станки (типу ССД).</a:t>
            </a:r>
            <a:endParaRPr lang="uk-UA" sz="1800" dirty="0"/>
          </a:p>
        </p:txBody>
      </p:sp>
      <p:pic>
        <p:nvPicPr>
          <p:cNvPr id="4" name="Рисунок 3"/>
          <p:cNvPicPr/>
          <p:nvPr/>
        </p:nvPicPr>
        <p:blipFill>
          <a:blip r:embed="rId2"/>
          <a:srcRect/>
          <a:stretch>
            <a:fillRect/>
          </a:stretch>
        </p:blipFill>
        <p:spPr bwMode="auto">
          <a:xfrm>
            <a:off x="2768958" y="1558345"/>
            <a:ext cx="5671813" cy="3734872"/>
          </a:xfrm>
          <a:prstGeom prst="rect">
            <a:avLst/>
          </a:prstGeom>
          <a:noFill/>
          <a:ln w="9525">
            <a:noFill/>
            <a:miter lim="800000"/>
            <a:headEnd/>
            <a:tailEnd/>
          </a:ln>
        </p:spPr>
      </p:pic>
      <p:sp>
        <p:nvSpPr>
          <p:cNvPr id="5" name="Прямоугольник 4"/>
          <p:cNvSpPr/>
          <p:nvPr/>
        </p:nvSpPr>
        <p:spPr>
          <a:xfrm>
            <a:off x="3327041" y="5546328"/>
            <a:ext cx="6096000" cy="923330"/>
          </a:xfrm>
          <a:prstGeom prst="rect">
            <a:avLst/>
          </a:prstGeom>
        </p:spPr>
        <p:txBody>
          <a:bodyPr>
            <a:spAutoFit/>
          </a:bodyPr>
          <a:lstStyle/>
          <a:p>
            <a:r>
              <a:rPr lang="uk-UA" i="1" dirty="0" smtClean="0">
                <a:latin typeface="Times New Roman" panose="02020603050405020304" pitchFamily="18" charset="0"/>
                <a:ea typeface="Calibri" panose="020F0502020204030204" pitchFamily="34" charset="0"/>
              </a:rPr>
              <a:t>Рис.5</a:t>
            </a:r>
            <a:r>
              <a:rPr lang="uk-UA" dirty="0" smtClean="0">
                <a:latin typeface="Times New Roman" panose="02020603050405020304" pitchFamily="18" charset="0"/>
                <a:ea typeface="Calibri" panose="020F0502020204030204" pitchFamily="34" charset="0"/>
              </a:rPr>
              <a:t>  </a:t>
            </a:r>
            <a:r>
              <a:rPr lang="uk-UA" b="1" dirty="0">
                <a:latin typeface="Times New Roman" panose="02020603050405020304" pitchFamily="18" charset="0"/>
                <a:ea typeface="Calibri" panose="020F0502020204030204" pitchFamily="34" charset="0"/>
              </a:rPr>
              <a:t>Схема станкового обладнання свинарників – маточників: І - бокс для свиноматки; ІІ - бокс для годівлі поросят; ІІІ - бокс для відпочинку поросят.</a:t>
            </a:r>
            <a:endParaRPr lang="uk-UA" dirty="0"/>
          </a:p>
        </p:txBody>
      </p:sp>
    </p:spTree>
    <p:extLst>
      <p:ext uri="{BB962C8B-B14F-4D97-AF65-F5344CB8AC3E}">
        <p14:creationId xmlns:p14="http://schemas.microsoft.com/office/powerpoint/2010/main" val="2049549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190" y="321972"/>
            <a:ext cx="10004222" cy="6220496"/>
          </a:xfrm>
        </p:spPr>
        <p:txBody>
          <a:bodyPr/>
          <a:lstStyle/>
          <a:p>
            <a:r>
              <a:rPr lang="uk-UA" sz="2000" dirty="0">
                <a:effectLst/>
              </a:rPr>
              <a:t>Відгодівельне поголів'я утримують у спеціальних </a:t>
            </a:r>
            <a:r>
              <a:rPr lang="uk-UA" sz="2000" dirty="0" smtClean="0">
                <a:effectLst/>
              </a:rPr>
              <a:t>приміщеннях </a:t>
            </a:r>
            <a:r>
              <a:rPr lang="uk-UA" sz="2000" dirty="0">
                <a:effectLst/>
              </a:rPr>
              <a:t>розміщуючи їх групами по 10-15 (але не більше 25) голів у станку. </a:t>
            </a:r>
            <a:endParaRPr lang="ru-RU" sz="2000" dirty="0">
              <a:effectLst/>
            </a:endParaRPr>
          </a:p>
          <a:p>
            <a:endParaRPr lang="uk-UA" dirty="0"/>
          </a:p>
        </p:txBody>
      </p:sp>
      <p:pic>
        <p:nvPicPr>
          <p:cNvPr id="4" name="Рисунок 3"/>
          <p:cNvPicPr/>
          <p:nvPr/>
        </p:nvPicPr>
        <p:blipFill>
          <a:blip r:embed="rId2"/>
          <a:srcRect/>
          <a:stretch>
            <a:fillRect/>
          </a:stretch>
        </p:blipFill>
        <p:spPr bwMode="auto">
          <a:xfrm>
            <a:off x="2962141" y="1171978"/>
            <a:ext cx="5978022" cy="4346619"/>
          </a:xfrm>
          <a:prstGeom prst="rect">
            <a:avLst/>
          </a:prstGeom>
          <a:noFill/>
          <a:ln w="9525">
            <a:noFill/>
            <a:miter lim="800000"/>
            <a:headEnd/>
            <a:tailEnd/>
          </a:ln>
        </p:spPr>
      </p:pic>
      <p:sp>
        <p:nvSpPr>
          <p:cNvPr id="5" name="Прямоугольник 4"/>
          <p:cNvSpPr/>
          <p:nvPr/>
        </p:nvSpPr>
        <p:spPr>
          <a:xfrm>
            <a:off x="3627549" y="5707367"/>
            <a:ext cx="6096000" cy="646331"/>
          </a:xfrm>
          <a:prstGeom prst="rect">
            <a:avLst/>
          </a:prstGeom>
        </p:spPr>
        <p:txBody>
          <a:bodyPr>
            <a:spAutoFit/>
          </a:bodyPr>
          <a:lstStyle/>
          <a:p>
            <a:r>
              <a:rPr lang="uk-UA" i="1" dirty="0">
                <a:latin typeface="Times New Roman" panose="02020603050405020304" pitchFamily="18" charset="0"/>
                <a:ea typeface="Calibri" panose="020F0502020204030204" pitchFamily="34" charset="0"/>
              </a:rPr>
              <a:t>Рис.</a:t>
            </a:r>
            <a:r>
              <a:rPr lang="uk-UA" dirty="0">
                <a:latin typeface="Times New Roman" panose="02020603050405020304" pitchFamily="18" charset="0"/>
                <a:ea typeface="Calibri" panose="020F0502020204030204" pitchFamily="34" charset="0"/>
              </a:rPr>
              <a:t>  </a:t>
            </a:r>
            <a:r>
              <a:rPr lang="uk-UA" b="1" dirty="0">
                <a:latin typeface="Times New Roman" panose="02020603050405020304" pitchFamily="18" charset="0"/>
                <a:ea typeface="Calibri" panose="020F0502020204030204" pitchFamily="34" charset="0"/>
              </a:rPr>
              <a:t>Свинарник – відгодівельник: а - схема; б - поперечний розріз</a:t>
            </a:r>
            <a:endParaRPr lang="uk-UA" dirty="0"/>
          </a:p>
        </p:txBody>
      </p:sp>
    </p:spTree>
    <p:extLst>
      <p:ext uri="{BB962C8B-B14F-4D97-AF65-F5344CB8AC3E}">
        <p14:creationId xmlns:p14="http://schemas.microsoft.com/office/powerpoint/2010/main" val="19900245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uk-UA" sz="3600" dirty="0" smtClean="0">
                <a:solidFill>
                  <a:schemeClr val="bg1"/>
                </a:solidFill>
              </a:rPr>
              <a:t>Д Я К У Ю   З А  У В А Г У!</a:t>
            </a:r>
            <a:endParaRPr lang="uk-UA" sz="3600" dirty="0">
              <a:solidFill>
                <a:schemeClr val="bg1"/>
              </a:solidFill>
            </a:endParaRPr>
          </a:p>
        </p:txBody>
      </p:sp>
    </p:spTree>
    <p:extLst>
      <p:ext uri="{BB962C8B-B14F-4D97-AF65-F5344CB8AC3E}">
        <p14:creationId xmlns:p14="http://schemas.microsoft.com/office/powerpoint/2010/main" val="1672801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indent="450215" algn="ctr">
              <a:lnSpc>
                <a:spcPct val="115000"/>
              </a:lnSpc>
              <a:spcAft>
                <a:spcPts val="0"/>
              </a:spcAft>
            </a:pPr>
            <a:r>
              <a:rPr lang="uk-UA" b="1" dirty="0" smtClean="0">
                <a:effectLst/>
                <a:latin typeface="Times New Roman" panose="02020603050405020304" pitchFamily="18" charset="0"/>
                <a:ea typeface="Calibri" panose="020F0502020204030204" pitchFamily="34" charset="0"/>
              </a:rPr>
              <a:t/>
            </a:r>
            <a:br>
              <a:rPr lang="uk-UA" b="1" dirty="0" smtClean="0">
                <a:effectLst/>
                <a:latin typeface="Times New Roman" panose="02020603050405020304" pitchFamily="18" charset="0"/>
                <a:ea typeface="Calibri" panose="020F0502020204030204" pitchFamily="34" charset="0"/>
              </a:rPr>
            </a:br>
            <a:r>
              <a:rPr lang="uk-UA" b="1" dirty="0">
                <a:effectLst/>
                <a:latin typeface="Times New Roman" panose="02020603050405020304" pitchFamily="18" charset="0"/>
                <a:ea typeface="Calibri" panose="020F0502020204030204" pitchFamily="34" charset="0"/>
              </a:rPr>
              <a:t/>
            </a:r>
            <a:br>
              <a:rPr lang="uk-UA" b="1" dirty="0">
                <a:effectLst/>
                <a:latin typeface="Times New Roman" panose="02020603050405020304" pitchFamily="18" charset="0"/>
                <a:ea typeface="Calibri" panose="020F0502020204030204" pitchFamily="34" charset="0"/>
              </a:rPr>
            </a:br>
            <a:r>
              <a:rPr lang="uk-UA" b="1" dirty="0" smtClean="0">
                <a:effectLst/>
                <a:latin typeface="Times New Roman" panose="02020603050405020304" pitchFamily="18" charset="0"/>
                <a:ea typeface="Calibri" panose="020F0502020204030204" pitchFamily="34" charset="0"/>
              </a:rPr>
              <a:t/>
            </a:r>
            <a:br>
              <a:rPr lang="uk-UA" b="1" dirty="0" smtClean="0">
                <a:effectLst/>
                <a:latin typeface="Times New Roman" panose="02020603050405020304" pitchFamily="18" charset="0"/>
                <a:ea typeface="Calibri" panose="020F0502020204030204" pitchFamily="34" charset="0"/>
              </a:rPr>
            </a:br>
            <a:r>
              <a:rPr lang="uk-UA" b="1" dirty="0">
                <a:effectLst/>
                <a:latin typeface="Times New Roman" panose="02020603050405020304" pitchFamily="18" charset="0"/>
                <a:ea typeface="Calibri" panose="020F0502020204030204" pitchFamily="34" charset="0"/>
              </a:rPr>
              <a:t/>
            </a:r>
            <a:br>
              <a:rPr lang="uk-UA" b="1" dirty="0">
                <a:effectLst/>
                <a:latin typeface="Times New Roman" panose="02020603050405020304" pitchFamily="18" charset="0"/>
                <a:ea typeface="Calibri" panose="020F0502020204030204" pitchFamily="34" charset="0"/>
              </a:rPr>
            </a:br>
            <a:r>
              <a:rPr lang="uk-UA" b="1" dirty="0" smtClean="0">
                <a:effectLst/>
                <a:latin typeface="Times New Roman" panose="02020603050405020304" pitchFamily="18" charset="0"/>
                <a:ea typeface="Calibri" panose="020F0502020204030204" pitchFamily="34" charset="0"/>
              </a:rPr>
              <a:t/>
            </a:r>
            <a:br>
              <a:rPr lang="uk-UA" b="1" dirty="0" smtClean="0">
                <a:effectLst/>
                <a:latin typeface="Times New Roman" panose="02020603050405020304" pitchFamily="18" charset="0"/>
                <a:ea typeface="Calibri" panose="020F0502020204030204" pitchFamily="34" charset="0"/>
              </a:rPr>
            </a:br>
            <a:r>
              <a:rPr lang="uk-UA" b="1" dirty="0">
                <a:effectLst/>
                <a:latin typeface="Times New Roman" panose="02020603050405020304" pitchFamily="18" charset="0"/>
                <a:ea typeface="Calibri" panose="020F0502020204030204" pitchFamily="34" charset="0"/>
              </a:rPr>
              <a:t/>
            </a:r>
            <a:br>
              <a:rPr lang="uk-UA" b="1" dirty="0">
                <a:effectLst/>
                <a:latin typeface="Times New Roman" panose="02020603050405020304" pitchFamily="18" charset="0"/>
                <a:ea typeface="Calibri" panose="020F0502020204030204" pitchFamily="34" charset="0"/>
              </a:rPr>
            </a:br>
            <a:r>
              <a:rPr lang="uk-UA" b="1" dirty="0" smtClean="0">
                <a:solidFill>
                  <a:srgbClr val="002060"/>
                </a:solidFill>
                <a:effectLst/>
                <a:latin typeface="Times New Roman" panose="02020603050405020304" pitchFamily="18" charset="0"/>
                <a:ea typeface="Calibri" panose="020F0502020204030204" pitchFamily="34" charset="0"/>
              </a:rPr>
              <a:t>1</a:t>
            </a:r>
            <a:r>
              <a:rPr lang="uk-UA" b="1" dirty="0">
                <a:solidFill>
                  <a:srgbClr val="002060"/>
                </a:solidFill>
                <a:effectLst/>
                <a:latin typeface="Times New Roman" panose="02020603050405020304" pitchFamily="18" charset="0"/>
                <a:ea typeface="Calibri" panose="020F0502020204030204" pitchFamily="34" charset="0"/>
              </a:rPr>
              <a:t>. Технології виробництва молока та яловичини</a:t>
            </a:r>
            <a:r>
              <a:rPr lang="uk-UA" b="1" dirty="0" smtClean="0">
                <a:solidFill>
                  <a:srgbClr val="002060"/>
                </a:solidFill>
                <a:effectLst/>
                <a:latin typeface="Times New Roman" panose="02020603050405020304" pitchFamily="18" charset="0"/>
                <a:ea typeface="Calibri" panose="020F0502020204030204" pitchFamily="34" charset="0"/>
              </a:rPr>
              <a:t>.</a:t>
            </a:r>
            <a:r>
              <a:rPr lang="en-US" b="1" dirty="0" smtClean="0">
                <a:solidFill>
                  <a:srgbClr val="002060"/>
                </a:solidFill>
                <a:effectLst/>
                <a:latin typeface="Times New Roman" panose="02020603050405020304" pitchFamily="18" charset="0"/>
                <a:ea typeface="Calibri" panose="020F0502020204030204" pitchFamily="34" charset="0"/>
              </a:rPr>
              <a:t/>
            </a:r>
            <a:br>
              <a:rPr lang="en-US" b="1" dirty="0" smtClean="0">
                <a:solidFill>
                  <a:srgbClr val="002060"/>
                </a:solidFill>
                <a:effectLst/>
                <a:latin typeface="Times New Roman" panose="02020603050405020304" pitchFamily="18" charset="0"/>
                <a:ea typeface="Calibri" panose="020F0502020204030204" pitchFamily="34" charset="0"/>
              </a:rPr>
            </a:br>
            <a:r>
              <a:rPr lang="ru-RU" dirty="0">
                <a:solidFill>
                  <a:srgbClr val="002060"/>
                </a:solidFill>
                <a:effectLst/>
                <a:latin typeface="Times New Roman" panose="02020603050405020304" pitchFamily="18" charset="0"/>
                <a:ea typeface="Times New Roman" panose="02020603050405020304" pitchFamily="18" charset="0"/>
              </a:rPr>
              <a:t/>
            </a:r>
            <a:br>
              <a:rPr lang="ru-RU" dirty="0">
                <a:solidFill>
                  <a:srgbClr val="002060"/>
                </a:solidFill>
                <a:effectLst/>
                <a:latin typeface="Times New Roman" panose="02020603050405020304" pitchFamily="18" charset="0"/>
                <a:ea typeface="Times New Roman" panose="02020603050405020304" pitchFamily="18" charset="0"/>
              </a:rPr>
            </a:br>
            <a:r>
              <a:rPr lang="uk-UA" b="1" dirty="0">
                <a:solidFill>
                  <a:srgbClr val="002060"/>
                </a:solidFill>
                <a:effectLst/>
                <a:latin typeface="Times New Roman" panose="02020603050405020304" pitchFamily="18" charset="0"/>
                <a:ea typeface="Calibri" panose="020F0502020204030204" pitchFamily="34" charset="0"/>
              </a:rPr>
              <a:t>2. Технології виробництва свинини</a:t>
            </a:r>
            <a:r>
              <a:rPr lang="uk-UA" b="1" dirty="0">
                <a:solidFill>
                  <a:srgbClr val="0070C0"/>
                </a:solidFill>
                <a:effectLst/>
                <a:latin typeface="Times New Roman" panose="02020603050405020304" pitchFamily="18" charset="0"/>
                <a:ea typeface="Calibri" panose="020F0502020204030204" pitchFamily="34" charset="0"/>
              </a:rPr>
              <a:t>. </a:t>
            </a:r>
            <a:endParaRPr lang="ru-RU" dirty="0">
              <a:solidFill>
                <a:srgbClr val="0070C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7084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solidFill>
                  <a:srgbClr val="002060"/>
                </a:solidFill>
                <a:effectLst/>
                <a:latin typeface="Times New Roman" panose="02020603050405020304" pitchFamily="18" charset="0"/>
                <a:ea typeface="Times New Roman" panose="02020603050405020304" pitchFamily="18" charset="0"/>
              </a:rPr>
              <a:t>Література</a:t>
            </a:r>
            <a:r>
              <a:rPr lang="ru-RU" dirty="0">
                <a:solidFill>
                  <a:srgbClr val="002060"/>
                </a:solidFill>
                <a:effectLst/>
                <a:latin typeface="Times New Roman" panose="02020603050405020304" pitchFamily="18" charset="0"/>
                <a:ea typeface="Times New Roman" panose="02020603050405020304" pitchFamily="18" charset="0"/>
              </a:rPr>
              <a:t/>
            </a:r>
            <a:br>
              <a:rPr lang="ru-RU" dirty="0">
                <a:solidFill>
                  <a:srgbClr val="002060"/>
                </a:solidFill>
                <a:effectLst/>
                <a:latin typeface="Times New Roman" panose="02020603050405020304" pitchFamily="18" charset="0"/>
                <a:ea typeface="Times New Roman" panose="02020603050405020304" pitchFamily="18" charset="0"/>
              </a:rPr>
            </a:br>
            <a:endParaRPr lang="ru-RU" dirty="0">
              <a:solidFill>
                <a:srgbClr val="002060"/>
              </a:solidFill>
            </a:endParaRPr>
          </a:p>
        </p:txBody>
      </p:sp>
      <p:sp>
        <p:nvSpPr>
          <p:cNvPr id="3" name="Объект 2"/>
          <p:cNvSpPr>
            <a:spLocks noGrp="1"/>
          </p:cNvSpPr>
          <p:nvPr>
            <p:ph idx="1"/>
          </p:nvPr>
        </p:nvSpPr>
        <p:spPr>
          <a:xfrm>
            <a:off x="1004552" y="1506828"/>
            <a:ext cx="10042859" cy="4284373"/>
          </a:xfrm>
          <a:solidFill>
            <a:schemeClr val="accent6">
              <a:lumMod val="40000"/>
              <a:lumOff val="60000"/>
            </a:schemeClr>
          </a:solidFill>
        </p:spPr>
        <p:txBody>
          <a:bodyPr>
            <a:normAutofit fontScale="92500"/>
          </a:bodyPr>
          <a:lstStyle/>
          <a:p>
            <a:pPr indent="450215" algn="just">
              <a:lnSpc>
                <a:spcPct val="115000"/>
              </a:lnSpc>
              <a:spcAft>
                <a:spcPts val="0"/>
              </a:spcAft>
            </a:pPr>
            <a:r>
              <a:rPr lang="uk-UA" dirty="0" smtClean="0">
                <a:solidFill>
                  <a:srgbClr val="002060"/>
                </a:solidFill>
                <a:effectLst/>
                <a:latin typeface="Times New Roman" panose="02020603050405020304" pitchFamily="18" charset="0"/>
                <a:ea typeface="Times New Roman" panose="02020603050405020304" pitchFamily="18" charset="0"/>
              </a:rPr>
              <a:t>1</a:t>
            </a:r>
            <a:r>
              <a:rPr lang="uk-UA" dirty="0">
                <a:solidFill>
                  <a:srgbClr val="002060"/>
                </a:solidFill>
                <a:effectLst/>
                <a:latin typeface="Times New Roman" panose="02020603050405020304" pitchFamily="18" charset="0"/>
                <a:ea typeface="Times New Roman" panose="02020603050405020304" pitchFamily="18" charset="0"/>
              </a:rPr>
              <a:t>. Калетнік Г.М., Кулик М.Ф., Петриченко В.Ф. та ін. Основи перспективних технологій виробництва продукції тваринництва. Вінниця, 2007. 584 с.</a:t>
            </a:r>
            <a:endParaRPr lang="ru-RU" dirty="0">
              <a:solidFill>
                <a:srgbClr val="002060"/>
              </a:solidFill>
              <a:effectLst/>
              <a:latin typeface="Times New Roman" panose="02020603050405020304" pitchFamily="18" charset="0"/>
              <a:ea typeface="Times New Roman" panose="02020603050405020304" pitchFamily="18" charset="0"/>
            </a:endParaRPr>
          </a:p>
          <a:p>
            <a:pPr indent="450215" algn="just">
              <a:lnSpc>
                <a:spcPct val="115000"/>
              </a:lnSpc>
              <a:spcAft>
                <a:spcPts val="0"/>
              </a:spcAft>
            </a:pPr>
            <a:r>
              <a:rPr lang="uk-UA" dirty="0">
                <a:solidFill>
                  <a:srgbClr val="002060"/>
                </a:solidFill>
                <a:effectLst/>
                <a:latin typeface="Times New Roman" panose="02020603050405020304" pitchFamily="18" charset="0"/>
                <a:ea typeface="Times New Roman" panose="02020603050405020304" pitchFamily="18" charset="0"/>
              </a:rPr>
              <a:t>2. Лихач В.Я., Лихач А.В., Шебанін В.О. Інноваційні технології виробництва продукції тваринництва. Миколаїв. МНАУ. 2015. 365 с.</a:t>
            </a:r>
            <a:endParaRPr lang="ru-RU" dirty="0">
              <a:solidFill>
                <a:srgbClr val="002060"/>
              </a:solidFill>
              <a:effectLst/>
              <a:latin typeface="Times New Roman" panose="02020603050405020304" pitchFamily="18" charset="0"/>
              <a:ea typeface="Times New Roman" panose="02020603050405020304" pitchFamily="18" charset="0"/>
            </a:endParaRPr>
          </a:p>
          <a:p>
            <a:pPr indent="450215" algn="just">
              <a:lnSpc>
                <a:spcPct val="115000"/>
              </a:lnSpc>
              <a:spcAft>
                <a:spcPts val="0"/>
              </a:spcAft>
            </a:pPr>
            <a:r>
              <a:rPr lang="uk-UA" dirty="0">
                <a:solidFill>
                  <a:srgbClr val="002060"/>
                </a:solidFill>
                <a:effectLst/>
                <a:latin typeface="Times New Roman" panose="02020603050405020304" pitchFamily="18" charset="0"/>
                <a:ea typeface="Times New Roman" panose="02020603050405020304" pitchFamily="18" charset="0"/>
              </a:rPr>
              <a:t>3. Шалімов М.О. Інноваційні технології виробництва і переробки продукції тваринництва. Одеса. ОДАУ. 2020. 181 с.</a:t>
            </a:r>
            <a:endParaRPr lang="ru-RU" dirty="0">
              <a:solidFill>
                <a:srgbClr val="002060"/>
              </a:solidFill>
              <a:effectLst/>
              <a:latin typeface="Times New Roman" panose="02020603050405020304" pitchFamily="18" charset="0"/>
              <a:ea typeface="Times New Roman" panose="02020603050405020304" pitchFamily="18" charset="0"/>
            </a:endParaRPr>
          </a:p>
          <a:p>
            <a:pPr indent="629920">
              <a:lnSpc>
                <a:spcPct val="115000"/>
              </a:lnSpc>
              <a:spcAft>
                <a:spcPts val="0"/>
              </a:spcAft>
            </a:pPr>
            <a:r>
              <a:rPr lang="uk-UA" dirty="0" smtClean="0">
                <a:solidFill>
                  <a:srgbClr val="002060"/>
                </a:solidFill>
                <a:effectLst/>
                <a:latin typeface="Times New Roman" panose="02020603050405020304" pitchFamily="18" charset="0"/>
                <a:ea typeface="Calibri" panose="020F0502020204030204" pitchFamily="34" charset="0"/>
              </a:rPr>
              <a:t>Palamarchyk </a:t>
            </a:r>
            <a:r>
              <a:rPr lang="uk-UA" dirty="0">
                <a:solidFill>
                  <a:srgbClr val="002060"/>
                </a:solidFill>
                <a:effectLst/>
                <a:latin typeface="Times New Roman" panose="02020603050405020304" pitchFamily="18" charset="0"/>
                <a:ea typeface="Calibri" panose="020F0502020204030204" pitchFamily="34" charset="0"/>
              </a:rPr>
              <a:t>D.M. The methodology toestimatetheextentoftheinnovationprocess. Formyvannyarunkovuhvidnosun v Ykraini. vol. 10 (125). pp. 101-105.</a:t>
            </a:r>
            <a:endParaRPr lang="ru-RU"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26288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8230" y="131288"/>
            <a:ext cx="9905998" cy="1491449"/>
          </a:xfrm>
        </p:spPr>
        <p:txBody>
          <a:bodyPr>
            <a:normAutofit fontScale="90000"/>
          </a:bodyPr>
          <a:lstStyle/>
          <a:p>
            <a:pPr algn="ctr"/>
            <a:r>
              <a:rPr lang="uk-UA" b="1" dirty="0">
                <a:solidFill>
                  <a:srgbClr val="002060"/>
                </a:solidFill>
                <a:effectLst/>
                <a:latin typeface="Times New Roman" panose="02020603050405020304" pitchFamily="18" charset="0"/>
                <a:ea typeface="Calibri" panose="020F0502020204030204" pitchFamily="34" charset="0"/>
              </a:rPr>
              <a:t>1. Технології виробництва молока та яловичини</a:t>
            </a:r>
            <a:r>
              <a:rPr lang="ru-RU" dirty="0">
                <a:solidFill>
                  <a:srgbClr val="002060"/>
                </a:solidFill>
                <a:effectLst/>
                <a:latin typeface="Times New Roman" panose="02020603050405020304" pitchFamily="18" charset="0"/>
                <a:ea typeface="Times New Roman" panose="02020603050405020304" pitchFamily="18" charset="0"/>
              </a:rPr>
              <a:t/>
            </a:r>
            <a:br>
              <a:rPr lang="ru-RU" dirty="0">
                <a:solidFill>
                  <a:srgbClr val="002060"/>
                </a:solidFill>
                <a:effectLst/>
                <a:latin typeface="Times New Roman" panose="02020603050405020304" pitchFamily="18" charset="0"/>
                <a:ea typeface="Times New Roman" panose="02020603050405020304" pitchFamily="18" charset="0"/>
              </a:rPr>
            </a:br>
            <a:endParaRPr lang="ru-RU" dirty="0"/>
          </a:p>
        </p:txBody>
      </p:sp>
      <p:sp>
        <p:nvSpPr>
          <p:cNvPr id="3" name="Объект 2"/>
          <p:cNvSpPr>
            <a:spLocks noGrp="1"/>
          </p:cNvSpPr>
          <p:nvPr>
            <p:ph idx="1"/>
          </p:nvPr>
        </p:nvSpPr>
        <p:spPr>
          <a:xfrm>
            <a:off x="948230" y="1287887"/>
            <a:ext cx="10320784" cy="5177308"/>
          </a:xfrm>
          <a:solidFill>
            <a:schemeClr val="accent6">
              <a:lumMod val="40000"/>
              <a:lumOff val="60000"/>
            </a:schemeClr>
          </a:solidFill>
        </p:spPr>
        <p:txBody>
          <a:bodyPr>
            <a:normAutofit fontScale="70000" lnSpcReduction="20000"/>
          </a:bodyPr>
          <a:lstStyle/>
          <a:p>
            <a:pPr marL="360000" indent="-342900" algn="just">
              <a:lnSpc>
                <a:spcPct val="115000"/>
              </a:lnSpc>
            </a:pPr>
            <a:r>
              <a:rPr lang="uk-UA" dirty="0" smtClean="0">
                <a:solidFill>
                  <a:srgbClr val="002060"/>
                </a:solidFill>
                <a:effectLst/>
                <a:latin typeface="Times New Roman" panose="02020603050405020304" pitchFamily="18" charset="0"/>
                <a:ea typeface="Calibri" panose="020F0502020204030204" pitchFamily="34" charset="0"/>
              </a:rPr>
              <a:t>На фермах ВРХ застосовують різні варіанти утримання худоби: прив'язне, безприв'язне і потокове, а також у клітках та станках (для телят). Прив'язний спосіб утримання характерний тим, що худоба знаходиться на прив'язі в стійлах приміщення (рис.), де підтримується нормований мікроклімат. Для здійсненні моціону тварин випускають на вигульно-кормові майданчики, їх обладнують уздовж тваринницьких приміщень (переважно з південного боку) або окремо від них.</a:t>
            </a:r>
            <a:endParaRPr lang="uk-UA" dirty="0" smtClean="0">
              <a:solidFill>
                <a:srgbClr val="002060"/>
              </a:solidFill>
              <a:effectLst/>
              <a:latin typeface="Times New Roman" panose="02020603050405020304" pitchFamily="18" charset="0"/>
              <a:ea typeface="Times New Roman" panose="02020603050405020304" pitchFamily="18" charset="0"/>
            </a:endParaRPr>
          </a:p>
          <a:p>
            <a:pPr marL="360000" indent="-342900" algn="just">
              <a:lnSpc>
                <a:spcPct val="115000"/>
              </a:lnSpc>
            </a:pPr>
            <a:r>
              <a:rPr lang="uk-UA" dirty="0" smtClean="0">
                <a:solidFill>
                  <a:srgbClr val="002060"/>
                </a:solidFill>
                <a:effectLst/>
                <a:latin typeface="Times New Roman" panose="02020603050405020304" pitchFamily="18" charset="0"/>
                <a:ea typeface="Calibri" panose="020F0502020204030204" pitchFamily="34" charset="0"/>
              </a:rPr>
              <a:t> Прив'язне утримання відзначається простотою організації робіт і поряд з цим забезпечує гарні умови для догляду» краще враховує індивідуальні особливості тварин, сприяє раціональному використанню кормів та підвищенню продуктивності тварин. Недоліком його є високі питомі затрати праці» які в значній мірі зумовлюються саме індивідуальним підходом до обслуговування тварин.</a:t>
            </a:r>
          </a:p>
          <a:p>
            <a:pPr algn="just"/>
            <a:r>
              <a:rPr lang="uk-UA" dirty="0" smtClean="0">
                <a:solidFill>
                  <a:schemeClr val="bg1"/>
                </a:solidFill>
                <a:effectLst/>
                <a:latin typeface="Times New Roman" panose="02020603050405020304" pitchFamily="18" charset="0"/>
                <a:cs typeface="Times New Roman" panose="02020603050405020304" pitchFamily="18" charset="0"/>
              </a:rPr>
              <a:t> </a:t>
            </a:r>
            <a:r>
              <a:rPr lang="uk-UA" dirty="0" smtClean="0">
                <a:solidFill>
                  <a:srgbClr val="002060"/>
                </a:solidFill>
                <a:effectLst/>
                <a:latin typeface="Times New Roman" panose="02020603050405020304" pitchFamily="18" charset="0"/>
                <a:cs typeface="Times New Roman" panose="02020603050405020304" pitchFamily="18" charset="0"/>
              </a:rPr>
              <a:t>Безприв'язне утримання великої рогатої худоби сприяє застосуванню сучасних засобів механізації, кращій організації і спеціалізації праці, що дозволяє різко підвищити продуктивність праці, у два-три рази знизити трудомісткість вироблюваної продукції. </a:t>
            </a:r>
          </a:p>
          <a:p>
            <a:pPr algn="just"/>
            <a:r>
              <a:rPr lang="uk-UA" dirty="0" smtClean="0">
                <a:solidFill>
                  <a:srgbClr val="002060"/>
                </a:solidFill>
                <a:effectLst/>
                <a:latin typeface="Times New Roman" panose="02020603050405020304" pitchFamily="18" charset="0"/>
                <a:cs typeface="Times New Roman" panose="02020603050405020304" pitchFamily="18" charset="0"/>
              </a:rPr>
              <a:t>  При безприв'язному утриманні створюється можливість впровадження високопродуктивних машин (мобільні агрегати для роздавання кормів, прибирання гною, доїльні установки, змонтовані в спеціальних приміщеннях, тощо), які здатні обслуговувати велику кількість поголів'я чи кілька тваринницьких приміщень. Завдяки цьому значно підвищується коефіцієнт використання технічних засобів (до 0,7-0,9) і різко скорочуються капіталовкладення в механізацію виробничих процесів.</a:t>
            </a:r>
          </a:p>
          <a:p>
            <a:pPr indent="0" algn="just">
              <a:lnSpc>
                <a:spcPct val="115000"/>
              </a:lnSpc>
              <a:spcAft>
                <a:spcPts val="0"/>
              </a:spcAft>
              <a:buNone/>
            </a:pPr>
            <a:endParaRPr lang="en-US" dirty="0">
              <a:solidFill>
                <a:srgbClr val="002060"/>
              </a:solidFill>
              <a:effectLst/>
              <a:latin typeface="Times New Roman" panose="02020603050405020304" pitchFamily="18" charset="0"/>
              <a:ea typeface="Times New Roman" panose="02020603050405020304" pitchFamily="18" charset="0"/>
            </a:endParaRPr>
          </a:p>
          <a:p>
            <a:pPr indent="450215" algn="just">
              <a:lnSpc>
                <a:spcPct val="115000"/>
              </a:lnSpc>
              <a:spcAft>
                <a:spcPts val="0"/>
              </a:spcAft>
            </a:pPr>
            <a:endParaRPr lang="ru-RU" dirty="0">
              <a:solidFill>
                <a:schemeClr val="bg1"/>
              </a:solidFill>
              <a:effectLst/>
              <a:latin typeface="Times New Roman" panose="02020603050405020304" pitchFamily="18" charset="0"/>
              <a:ea typeface="Times New Roman" panose="02020603050405020304" pitchFamily="18" charset="0"/>
            </a:endParaRPr>
          </a:p>
          <a:p>
            <a:endParaRPr lang="ru-RU" dirty="0">
              <a:solidFill>
                <a:schemeClr val="bg1"/>
              </a:solidFill>
            </a:endParaRPr>
          </a:p>
        </p:txBody>
      </p:sp>
    </p:spTree>
    <p:extLst>
      <p:ext uri="{BB962C8B-B14F-4D97-AF65-F5344CB8AC3E}">
        <p14:creationId xmlns:p14="http://schemas.microsoft.com/office/powerpoint/2010/main" val="3032954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2929" y="5379430"/>
            <a:ext cx="9905998" cy="1478570"/>
          </a:xfrm>
        </p:spPr>
        <p:txBody>
          <a:bodyPr>
            <a:normAutofit/>
          </a:bodyPr>
          <a:lstStyle/>
          <a:p>
            <a:r>
              <a:rPr lang="uk-UA" sz="1400" i="1" dirty="0">
                <a:effectLst/>
              </a:rPr>
              <a:t>Рис. </a:t>
            </a:r>
            <a:r>
              <a:rPr lang="en-US" sz="1400" i="1" dirty="0" smtClean="0">
                <a:effectLst/>
              </a:rPr>
              <a:t>1</a:t>
            </a:r>
            <a:r>
              <a:rPr lang="uk-UA" sz="1400" dirty="0" smtClean="0">
                <a:effectLst/>
              </a:rPr>
              <a:t> </a:t>
            </a:r>
            <a:r>
              <a:rPr lang="uk-UA" sz="1400" b="1" dirty="0">
                <a:effectLst/>
              </a:rPr>
              <a:t>План та переріз чотирирядного приміщення для прив’язного утримання великої рогатої худоби: 1-4 - допоміжні технологічні та службово-побутові відділення; 5 - стійла; 6 - кормові проходи; 7 – проходи для персоналу і тварин; 8 - тамбури для виходу тварин; 9 - тамбур для тракторного причепа; 10 - годівниці; 11 - гнойові канали.</a:t>
            </a:r>
            <a:r>
              <a:rPr lang="ru-RU" sz="1400" dirty="0">
                <a:solidFill>
                  <a:srgbClr val="002060"/>
                </a:solidFill>
                <a:effectLst/>
              </a:rPr>
              <a:t/>
            </a:r>
            <a:br>
              <a:rPr lang="ru-RU" sz="1400" dirty="0">
                <a:solidFill>
                  <a:srgbClr val="002060"/>
                </a:solidFill>
                <a:effectLst/>
              </a:rPr>
            </a:br>
            <a:r>
              <a:rPr lang="uk-UA" sz="1400" dirty="0">
                <a:solidFill>
                  <a:srgbClr val="002060"/>
                </a:solidFill>
                <a:effectLst/>
              </a:rPr>
              <a:t> </a:t>
            </a:r>
            <a:endParaRPr lang="ru-RU" sz="1400" dirty="0">
              <a:solidFill>
                <a:srgbClr val="002060"/>
              </a:solidFill>
              <a:effectLst/>
            </a:endParaRPr>
          </a:p>
        </p:txBody>
      </p:sp>
      <p:pic>
        <p:nvPicPr>
          <p:cNvPr id="4" name="Объект 3"/>
          <p:cNvPicPr>
            <a:picLocks noGrp="1"/>
          </p:cNvPicPr>
          <p:nvPr>
            <p:ph idx="1"/>
          </p:nvPr>
        </p:nvPicPr>
        <p:blipFill>
          <a:blip r:embed="rId2"/>
          <a:srcRect/>
          <a:stretch>
            <a:fillRect/>
          </a:stretch>
        </p:blipFill>
        <p:spPr bwMode="auto">
          <a:xfrm>
            <a:off x="2292439" y="435713"/>
            <a:ext cx="6980349" cy="4760912"/>
          </a:xfrm>
          <a:prstGeom prst="rect">
            <a:avLst/>
          </a:prstGeom>
          <a:noFill/>
          <a:ln w="9525">
            <a:noFill/>
            <a:miter lim="800000"/>
            <a:headEnd/>
            <a:tailEnd/>
          </a:ln>
        </p:spPr>
      </p:pic>
    </p:spTree>
    <p:extLst>
      <p:ext uri="{BB962C8B-B14F-4D97-AF65-F5344CB8AC3E}">
        <p14:creationId xmlns:p14="http://schemas.microsoft.com/office/powerpoint/2010/main" val="3511506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34096" y="721216"/>
            <a:ext cx="10676585" cy="4275787"/>
          </a:xfrm>
          <a:solidFill>
            <a:schemeClr val="accent6">
              <a:lumMod val="40000"/>
              <a:lumOff val="60000"/>
            </a:schemeClr>
          </a:solidFill>
        </p:spPr>
        <p:txBody>
          <a:bodyPr>
            <a:noAutofit/>
          </a:bodyPr>
          <a:lstStyle/>
          <a:p>
            <a:pPr marL="216000" indent="228600" algn="just"/>
            <a:r>
              <a:rPr lang="en-US" sz="1800" dirty="0" smtClean="0">
                <a:effectLst/>
              </a:rPr>
              <a:t>    </a:t>
            </a:r>
            <a:r>
              <a:rPr lang="uk-UA" sz="1800" dirty="0" smtClean="0">
                <a:solidFill>
                  <a:srgbClr val="002060"/>
                </a:solidFill>
                <a:effectLst/>
              </a:rPr>
              <a:t>Прив'язне утримання поширене на фермах усіх виробничих напрямів і, безумовно, переважає на молочнотоварних. Приміщення для утримання корів (корівники) будують із розрахунку на 100 (при дворядному розміщенні стійл), 200 та 400 (при чотирьох рядах стійл) голів або ж за індивідуальними проектами моноблочні більшої місткості. При цьому кожна тварина має своє стійло, в якому її фіксують або вона самофіксується за допомогою спеціального обладнання. Стійла бувають двох типів: короткі й довгі.         </a:t>
            </a:r>
          </a:p>
          <a:p>
            <a:pPr marL="216000" indent="0" algn="just">
              <a:buNone/>
            </a:pPr>
            <a:r>
              <a:rPr lang="uk-UA" sz="1800" dirty="0" smtClean="0">
                <a:solidFill>
                  <a:srgbClr val="002060"/>
                </a:solidFill>
                <a:effectLst/>
              </a:rPr>
              <a:t>       Довгі стійла розраховані для утримання великих тварин на прив'язі, що дозволяє тваринам відступати в стійлах назад. Від довжини стійла залежать характер розподілу екскрементів і технологія прибирання гною. При утриманні тварин у коротких стійлах понад 90% виділень нагромаджується на смузі шириною 0,7-0,9 м, формування якої зумовлюється косою довжиною lк тулуба тварини.</a:t>
            </a:r>
          </a:p>
          <a:p>
            <a:endParaRPr lang="ru-RU" sz="1800" dirty="0"/>
          </a:p>
        </p:txBody>
      </p:sp>
    </p:spTree>
    <p:extLst>
      <p:ext uri="{BB962C8B-B14F-4D97-AF65-F5344CB8AC3E}">
        <p14:creationId xmlns:p14="http://schemas.microsoft.com/office/powerpoint/2010/main" val="3171817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7569" y="5379430"/>
            <a:ext cx="9905998" cy="1478570"/>
          </a:xfrm>
        </p:spPr>
        <p:txBody>
          <a:bodyPr>
            <a:normAutofit/>
          </a:bodyPr>
          <a:lstStyle/>
          <a:p>
            <a:r>
              <a:rPr lang="uk-UA" sz="2000" i="1" dirty="0" smtClean="0">
                <a:effectLst/>
              </a:rPr>
              <a:t>Рис.2 </a:t>
            </a:r>
            <a:r>
              <a:rPr lang="uk-UA" sz="2000" dirty="0" smtClean="0">
                <a:effectLst/>
              </a:rPr>
              <a:t> </a:t>
            </a:r>
            <a:r>
              <a:rPr lang="uk-UA" sz="2000" b="1" dirty="0" smtClean="0">
                <a:effectLst/>
              </a:rPr>
              <a:t>Схеми короткого (а) та довгого (б) стійл залежно від їх довжини при прив’язному утриманні корів і характер розподілу екскрементів</a:t>
            </a:r>
            <a:r>
              <a:rPr lang="uk-UA" sz="2000" dirty="0" smtClean="0">
                <a:effectLst/>
              </a:rPr>
              <a:t/>
            </a:r>
            <a:br>
              <a:rPr lang="uk-UA" sz="2000" dirty="0" smtClean="0">
                <a:effectLst/>
              </a:rPr>
            </a:br>
            <a:endParaRPr lang="uk-UA" sz="2000" dirty="0"/>
          </a:p>
        </p:txBody>
      </p:sp>
      <p:pic>
        <p:nvPicPr>
          <p:cNvPr id="4" name="Объект 3"/>
          <p:cNvPicPr>
            <a:picLocks noGrp="1"/>
          </p:cNvPicPr>
          <p:nvPr>
            <p:ph idx="1"/>
          </p:nvPr>
        </p:nvPicPr>
        <p:blipFill>
          <a:blip r:embed="rId2"/>
          <a:srcRect/>
          <a:stretch>
            <a:fillRect/>
          </a:stretch>
        </p:blipFill>
        <p:spPr bwMode="auto">
          <a:xfrm>
            <a:off x="2202287" y="618518"/>
            <a:ext cx="7276563" cy="4687909"/>
          </a:xfrm>
          <a:prstGeom prst="rect">
            <a:avLst/>
          </a:prstGeom>
          <a:noFill/>
          <a:ln w="9525">
            <a:noFill/>
            <a:miter lim="800000"/>
            <a:headEnd/>
            <a:tailEnd/>
          </a:ln>
        </p:spPr>
      </p:pic>
    </p:spTree>
    <p:extLst>
      <p:ext uri="{BB962C8B-B14F-4D97-AF65-F5344CB8AC3E}">
        <p14:creationId xmlns:p14="http://schemas.microsoft.com/office/powerpoint/2010/main" val="4067150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5764" y="708338"/>
            <a:ext cx="10171648" cy="5692462"/>
          </a:xfrm>
          <a:solidFill>
            <a:schemeClr val="accent6">
              <a:lumMod val="40000"/>
              <a:lumOff val="60000"/>
            </a:schemeClr>
          </a:solidFill>
        </p:spPr>
        <p:txBody>
          <a:bodyPr>
            <a:noAutofit/>
          </a:bodyPr>
          <a:lstStyle/>
          <a:p>
            <a:pPr algn="just"/>
            <a:r>
              <a:rPr lang="uk-UA" sz="1600" dirty="0" smtClean="0">
                <a:solidFill>
                  <a:srgbClr val="002060"/>
                </a:solidFill>
                <a:effectLst/>
              </a:rPr>
              <a:t>Ширина стійла залежить від віку тварини, у корівниках вона становить 1,1-1,2 м.</a:t>
            </a:r>
          </a:p>
          <a:p>
            <a:pPr algn="just"/>
            <a:r>
              <a:rPr lang="uk-UA" sz="1600" dirty="0" smtClean="0">
                <a:solidFill>
                  <a:srgbClr val="002060"/>
                </a:solidFill>
                <a:effectLst/>
              </a:rPr>
              <a:t>Стійла розміщують у приміщенні поздовжніми паралельними рядами і оснащують годівницею, напувалкою та гнойовою канавкою. Корми в годівниці роздають пересувними або стаціонарними кормороздавачами. При використанні пересувних кормороздавачів ширина кормового проходу повинна бути не менше 2,0 м. Вона може бути зменшена до 1,2-1,4 м у тих випадках, коли роздавання кормів здійснюється за допомогою стаціонарних засобів (наприклад, скребкові чи стрічкові конвеєри). </a:t>
            </a:r>
          </a:p>
          <a:p>
            <a:pPr algn="just"/>
            <a:r>
              <a:rPr lang="uk-UA" sz="1600" dirty="0" smtClean="0">
                <a:solidFill>
                  <a:srgbClr val="002060"/>
                </a:solidFill>
                <a:effectLst/>
              </a:rPr>
              <a:t>Для забезпечення тварин водою на кожні два стійла біля годівниць встановлюють автонапувалки. Ширина кожного гнойового проходу, яким тварини звичайно виходять з приміщення чи заходять до нього, повинна бути не менше 1,4 м. При використанні підстилки (щоденна норма внесення її не менше 1,5 кг на одну голову) у гнойовому жолобі, що тягнеться вздовж стійл, встановлюють скребковий конвеєр або скреперну установку. За їх допомогою гній видаляють за межі приміщення і завантажують у транспортні засоби. У разі утримання тварин без використання підстилки (на гумових килимках) або при обмеженій її кількості (до 0,5 кг у подрібненому стані щоденно в одне стійло) практикують застосування щілинної (решітчастої) підлоги в зоні максимального нагромадження екскрементів та сечі. Під решіткою обладнують канали гідравлічної системи видалення гною. </a:t>
            </a:r>
          </a:p>
          <a:p>
            <a:endParaRPr lang="ru-RU" sz="1200" dirty="0"/>
          </a:p>
        </p:txBody>
      </p:sp>
    </p:spTree>
    <p:extLst>
      <p:ext uri="{BB962C8B-B14F-4D97-AF65-F5344CB8AC3E}">
        <p14:creationId xmlns:p14="http://schemas.microsoft.com/office/powerpoint/2010/main" val="2153496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4705" y="5151882"/>
            <a:ext cx="10223163" cy="1313312"/>
          </a:xfrm>
        </p:spPr>
        <p:txBody>
          <a:bodyPr>
            <a:normAutofit/>
          </a:bodyPr>
          <a:lstStyle/>
          <a:p>
            <a:r>
              <a:rPr lang="uk-UA" sz="1400" i="1" dirty="0" smtClean="0">
                <a:effectLst/>
              </a:rPr>
              <a:t>Рис.3</a:t>
            </a:r>
            <a:r>
              <a:rPr lang="uk-UA" sz="1400" dirty="0" smtClean="0">
                <a:effectLst/>
              </a:rPr>
              <a:t> </a:t>
            </a:r>
            <a:r>
              <a:rPr lang="uk-UA" sz="1400" b="1" dirty="0">
                <a:effectLst/>
              </a:rPr>
              <a:t>Стійлове обладнання для утримання тварин на прив'язі: а - групова жорстко-рамна (хомутова) прив'язь: 1 - автонапувалка; 2 - каркас; 3 -механізм групового прив'язування; 4 - кронштейн для кріплення вакуум-молокопроводів; 5 - привод прив'язі; 6 - обмежувальний ланцюг; 7 - шийна рама; б - групова напівгнучка ланцюгова прив'язь: 1 - стійлова рама; 2 - обмежувач на дві голови; 3 - кронштейн; 4 - регулювальна планка; 5 - роздільник стійлової рами; 6 - боковий роздільник</a:t>
            </a:r>
            <a:r>
              <a:rPr lang="ru-RU" sz="1400" dirty="0">
                <a:effectLst/>
              </a:rPr>
              <a:t/>
            </a:r>
            <a:br>
              <a:rPr lang="ru-RU" sz="1400" dirty="0">
                <a:effectLst/>
              </a:rPr>
            </a:br>
            <a:endParaRPr lang="ru-RU" sz="1400" dirty="0"/>
          </a:p>
        </p:txBody>
      </p:sp>
      <p:pic>
        <p:nvPicPr>
          <p:cNvPr id="7" name="Объект 6"/>
          <p:cNvPicPr>
            <a:picLocks noGrp="1"/>
          </p:cNvPicPr>
          <p:nvPr>
            <p:ph idx="1"/>
          </p:nvPr>
        </p:nvPicPr>
        <p:blipFill>
          <a:blip r:embed="rId2"/>
          <a:srcRect/>
          <a:stretch>
            <a:fillRect/>
          </a:stretch>
        </p:blipFill>
        <p:spPr bwMode="auto">
          <a:xfrm>
            <a:off x="2717442" y="281167"/>
            <a:ext cx="5821251" cy="4535532"/>
          </a:xfrm>
          <a:prstGeom prst="rect">
            <a:avLst/>
          </a:prstGeom>
          <a:noFill/>
          <a:ln w="9525">
            <a:noFill/>
            <a:miter lim="800000"/>
            <a:headEnd/>
            <a:tailEnd/>
          </a:ln>
        </p:spPr>
      </p:pic>
    </p:spTree>
    <p:extLst>
      <p:ext uri="{BB962C8B-B14F-4D97-AF65-F5344CB8AC3E}">
        <p14:creationId xmlns:p14="http://schemas.microsoft.com/office/powerpoint/2010/main" val="10331340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97ECCC31-8429-4523-BE8D-8F09B7A4D46D}"/>
    </a:ext>
  </a:extLst>
</a:theme>
</file>

<file path=docProps/app.xml><?xml version="1.0" encoding="utf-8"?>
<Properties xmlns="http://schemas.openxmlformats.org/officeDocument/2006/extended-properties" xmlns:vt="http://schemas.openxmlformats.org/officeDocument/2006/docPropsVTypes">
  <Template>TM04033919[[fn=Контур]]</Template>
  <TotalTime>128</TotalTime>
  <Words>1776</Words>
  <Application>Microsoft Office PowerPoint</Application>
  <PresentationFormat>Широкоэкранный</PresentationFormat>
  <Paragraphs>43</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Times New Roman</vt:lpstr>
      <vt:lpstr>Trebuchet MS</vt:lpstr>
      <vt:lpstr>Tw Cen MT</vt:lpstr>
      <vt:lpstr>Контур</vt:lpstr>
      <vt:lpstr>. Лекція 17</vt:lpstr>
      <vt:lpstr>      1. Технології виробництва молока та яловичини.  2. Технології виробництва свинини. </vt:lpstr>
      <vt:lpstr>Література </vt:lpstr>
      <vt:lpstr>1. Технології виробництва молока та яловичини </vt:lpstr>
      <vt:lpstr>Рис. 1 План та переріз чотирирядного приміщення для прив’язного утримання великої рогатої худоби: 1-4 - допоміжні технологічні та службово-побутові відділення; 5 - стійла; 6 - кормові проходи; 7 – проходи для персоналу і тварин; 8 - тамбури для виходу тварин; 9 - тамбур для тракторного причепа; 10 - годівниці; 11 - гнойові канали.  </vt:lpstr>
      <vt:lpstr>Презентация PowerPoint</vt:lpstr>
      <vt:lpstr>Рис.2  Схеми короткого (а) та довгого (б) стійл залежно від їх довжини при прив’язному утриманні корів і характер розподілу екскрементів </vt:lpstr>
      <vt:lpstr>Презентация PowerPoint</vt:lpstr>
      <vt:lpstr>Рис.3 Стійлове обладнання для утримання тварин на прив'язі: а - групова жорстко-рамна (хомутова) прив'язь: 1 - автонапувалка; 2 - каркас; 3 -механізм групового прив'язування; 4 - кронштейн для кріплення вакуум-молокопроводів; 5 - привод прив'язі; 6 - обмежувальний ланцюг; 7 - шийна рама; б - групова напівгнучка ланцюгова прив'язь: 1 - стійлова рама; 2 - обмежувач на дві голови; 3 - кронштейн; 4 - регулювальна планка; 5 - роздільник стійлової рами; 6 - боковий роздільник </vt:lpstr>
      <vt:lpstr>Презентация PowerPoint</vt:lpstr>
      <vt:lpstr>Рис.4  Стійлове обладнання з автоматичною прив'яззю ОСП - Ф – 26: а - загальний вигляд: 1 - стояк; 2 - годівниця; 3 - тяга; 4 - автонапувалка; 5 - пасіка; 6 - плечовий обмежувач; 7 - водопровід; б - будова пастки: 1 – закрита напрямна; 2 - відкрита напрямна; 3 - підтримуючий кронштейн; 4 – монтажна плита; 5 - тяга; 6 - пластина; 7 - петля; в - схема автоматичного прив'язування: 1 - ланцюг; 2 - гумовий тягар; г - підвіска, зафіксована у пастці; д - розфіксоване положення підвіски </vt:lpstr>
      <vt:lpstr>Презентация PowerPoint</vt:lpstr>
      <vt:lpstr>Презентация PowerPoint</vt:lpstr>
      <vt:lpstr>2.Технології виробництва свинини</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MAPIHA</cp:lastModifiedBy>
  <cp:revision>17</cp:revision>
  <dcterms:created xsi:type="dcterms:W3CDTF">2021-06-01T09:09:05Z</dcterms:created>
  <dcterms:modified xsi:type="dcterms:W3CDTF">2021-06-02T23:46:56Z</dcterms:modified>
</cp:coreProperties>
</file>