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6/3/2021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18439" y="2586446"/>
            <a:ext cx="7766936" cy="2396204"/>
          </a:xfrm>
        </p:spPr>
        <p:txBody>
          <a:bodyPr/>
          <a:lstStyle/>
          <a:p>
            <a:pPr algn="ctr"/>
            <a:r>
              <a:rPr lang="uk-UA" sz="3200" b="1" dirty="0">
                <a:solidFill>
                  <a:schemeClr val="tx1"/>
                </a:solidFill>
              </a:rPr>
              <a:t>Тема </a:t>
            </a:r>
            <a:r>
              <a:rPr lang="ru-RU" sz="3200" b="1" dirty="0">
                <a:solidFill>
                  <a:schemeClr val="tx1"/>
                </a:solidFill>
              </a:rPr>
              <a:t>7</a:t>
            </a:r>
            <a:r>
              <a:rPr lang="uk-UA" sz="3200" b="1" dirty="0">
                <a:solidFill>
                  <a:schemeClr val="tx1"/>
                </a:solidFill>
              </a:rPr>
              <a:t>. ПЕРСПЕКТИВНІ ТЕХНОЛОГІЇ </a:t>
            </a:r>
            <a:r>
              <a:rPr lang="uk-UA" sz="3200" b="1" dirty="0" smtClean="0">
                <a:solidFill>
                  <a:schemeClr val="tx1"/>
                </a:solidFill>
              </a:rPr>
              <a:t>У</a:t>
            </a:r>
            <a:br>
              <a:rPr lang="uk-UA" sz="3200" b="1" dirty="0" smtClean="0">
                <a:solidFill>
                  <a:schemeClr val="tx1"/>
                </a:solidFill>
              </a:rPr>
            </a:br>
            <a:r>
              <a:rPr lang="uk-UA" sz="3200" b="1" dirty="0" smtClean="0">
                <a:solidFill>
                  <a:schemeClr val="tx1"/>
                </a:solidFill>
              </a:rPr>
              <a:t> </a:t>
            </a:r>
            <a:r>
              <a:rPr lang="uk-UA" sz="3200" b="1" dirty="0" smtClean="0">
                <a:solidFill>
                  <a:schemeClr val="tx1"/>
                </a:solidFill>
              </a:rPr>
              <a:t>ТОВАРНОМУ</a:t>
            </a:r>
            <a:r>
              <a:rPr lang="uk-UA" sz="3200" b="1" dirty="0" smtClean="0">
                <a:solidFill>
                  <a:schemeClr val="tx1"/>
                </a:solidFill>
              </a:rPr>
              <a:t> </a:t>
            </a:r>
            <a:r>
              <a:rPr lang="uk-UA" sz="3200" b="1" dirty="0">
                <a:solidFill>
                  <a:schemeClr val="tx1"/>
                </a:solidFill>
              </a:rPr>
              <a:t>ТВАРИННИЦТВІ </a:t>
            </a:r>
            <a:r>
              <a:rPr lang="uk-UA" sz="3200" b="1" dirty="0" smtClean="0">
                <a:solidFill>
                  <a:schemeClr val="tx1"/>
                </a:solidFill>
              </a:rPr>
              <a:t/>
            </a:r>
            <a:br>
              <a:rPr lang="uk-UA" sz="3200" b="1" dirty="0" smtClean="0">
                <a:solidFill>
                  <a:schemeClr val="tx1"/>
                </a:solidFill>
              </a:rPr>
            </a:br>
            <a:r>
              <a:rPr lang="uk-UA" sz="3200" b="1" dirty="0" smtClean="0">
                <a:solidFill>
                  <a:schemeClr val="tx1"/>
                </a:solidFill>
              </a:rPr>
              <a:t>(</a:t>
            </a:r>
            <a:r>
              <a:rPr lang="uk-UA" sz="3200" b="1" dirty="0">
                <a:solidFill>
                  <a:schemeClr val="tx1"/>
                </a:solidFill>
              </a:rPr>
              <a:t>частина </a:t>
            </a:r>
            <a:r>
              <a:rPr lang="ru-RU" sz="3200" b="1" dirty="0">
                <a:solidFill>
                  <a:schemeClr val="tx1"/>
                </a:solidFill>
              </a:rPr>
              <a:t>3</a:t>
            </a:r>
            <a:r>
              <a:rPr lang="uk-UA" sz="3200" b="1" dirty="0">
                <a:solidFill>
                  <a:schemeClr val="tx1"/>
                </a:solidFill>
              </a:rPr>
              <a:t>)</a:t>
            </a:r>
            <a:r>
              <a:rPr lang="ru-RU" sz="3200" dirty="0">
                <a:solidFill>
                  <a:schemeClr val="tx1"/>
                </a:solidFill>
              </a:rPr>
              <a:t/>
            </a:r>
            <a:br>
              <a:rPr lang="ru-RU" sz="3200" dirty="0">
                <a:solidFill>
                  <a:schemeClr val="tx1"/>
                </a:solidFill>
              </a:rPr>
            </a:br>
            <a:endParaRPr lang="uk-UA" sz="3200" dirty="0">
              <a:solidFill>
                <a:schemeClr val="tx1"/>
              </a:solidFill>
            </a:endParaRPr>
          </a:p>
        </p:txBody>
      </p:sp>
      <p:sp>
        <p:nvSpPr>
          <p:cNvPr id="3" name="Заголовок 1"/>
          <p:cNvSpPr txBox="1">
            <a:spLocks/>
          </p:cNvSpPr>
          <p:nvPr/>
        </p:nvSpPr>
        <p:spPr>
          <a:xfrm>
            <a:off x="3930564" y="444136"/>
            <a:ext cx="7766936" cy="580467"/>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3200" b="1" dirty="0" smtClean="0">
                <a:solidFill>
                  <a:schemeClr val="tx1"/>
                </a:solidFill>
              </a:rPr>
              <a:t>Лекція 18</a:t>
            </a:r>
            <a:endParaRPr lang="uk-UA" sz="3200" dirty="0">
              <a:solidFill>
                <a:schemeClr val="tx1"/>
              </a:solidFill>
            </a:endParaRPr>
          </a:p>
        </p:txBody>
      </p:sp>
    </p:spTree>
    <p:extLst>
      <p:ext uri="{BB962C8B-B14F-4D97-AF65-F5344CB8AC3E}">
        <p14:creationId xmlns:p14="http://schemas.microsoft.com/office/powerpoint/2010/main" val="20059326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2276" y="940159"/>
            <a:ext cx="8771726" cy="5101204"/>
          </a:xfrm>
        </p:spPr>
        <p:txBody>
          <a:bodyPr>
            <a:normAutofit fontScale="92500" lnSpcReduction="10000"/>
          </a:bodyPr>
          <a:lstStyle/>
          <a:p>
            <a:pPr algn="just"/>
            <a:r>
              <a:rPr lang="uk-UA" sz="2200" dirty="0">
                <a:solidFill>
                  <a:schemeClr val="tx1"/>
                </a:solidFill>
                <a:latin typeface="Times New Roman" panose="02020603050405020304" pitchFamily="18" charset="0"/>
                <a:cs typeface="Times New Roman" panose="02020603050405020304" pitchFamily="18" charset="0"/>
              </a:rPr>
              <a:t>При клітковому способі основне обладнання - кліткові батареї, що забезпечують індивідуальне (одномісні клітки), дрібногрупове (2-6 голів у клітці) і великогрупове (по кілька десятків голів у клітці) утримання. На відміну від підлогового утримання, при клітковому переміщення птиці відносно обмежене. Це полегшує нагляд за нею і дозволяє підвищити щільність посадки її з розрахунку на одиницю площі, значно збільшити місткість пташника.</a:t>
            </a:r>
            <a:endParaRPr lang="ru-RU" sz="2200" dirty="0">
              <a:solidFill>
                <a:schemeClr val="tx1"/>
              </a:solidFill>
              <a:latin typeface="Times New Roman" panose="02020603050405020304" pitchFamily="18" charset="0"/>
              <a:cs typeface="Times New Roman" panose="02020603050405020304" pitchFamily="18" charset="0"/>
            </a:endParaRPr>
          </a:p>
          <a:p>
            <a:pPr algn="just"/>
            <a:r>
              <a:rPr lang="uk-UA" sz="2200" dirty="0">
                <a:solidFill>
                  <a:schemeClr val="tx1"/>
                </a:solidFill>
                <a:latin typeface="Times New Roman" panose="02020603050405020304" pitchFamily="18" charset="0"/>
                <a:cs typeface="Times New Roman" panose="02020603050405020304" pitchFamily="18" charset="0"/>
              </a:rPr>
              <a:t>У конструкціях кліткових батарей останнім часом відбулися значні зміни, пов'язані з удосконаленням технології утримання птиці.</a:t>
            </a:r>
            <a:endParaRPr lang="ru-RU" sz="2200" dirty="0">
              <a:solidFill>
                <a:schemeClr val="tx1"/>
              </a:solidFill>
              <a:latin typeface="Times New Roman" panose="02020603050405020304" pitchFamily="18" charset="0"/>
              <a:cs typeface="Times New Roman" panose="02020603050405020304" pitchFamily="18" charset="0"/>
            </a:endParaRPr>
          </a:p>
          <a:p>
            <a:pPr algn="just"/>
            <a:r>
              <a:rPr lang="uk-UA" sz="2200" dirty="0">
                <a:solidFill>
                  <a:schemeClr val="tx1"/>
                </a:solidFill>
                <a:latin typeface="Times New Roman" panose="02020603050405020304" pitchFamily="18" charset="0"/>
                <a:cs typeface="Times New Roman" panose="02020603050405020304" pitchFamily="18" charset="0"/>
              </a:rPr>
              <a:t>Кліткові батареї бувають (рис.):</a:t>
            </a:r>
            <a:endParaRPr lang="ru-RU" sz="2200" dirty="0">
              <a:solidFill>
                <a:schemeClr val="tx1"/>
              </a:solidFill>
              <a:latin typeface="Times New Roman" panose="02020603050405020304" pitchFamily="18" charset="0"/>
              <a:cs typeface="Times New Roman" panose="02020603050405020304" pitchFamily="18" charset="0"/>
            </a:endParaRPr>
          </a:p>
          <a:p>
            <a:pPr algn="just"/>
            <a:r>
              <a:rPr lang="uk-UA" sz="2200" dirty="0">
                <a:solidFill>
                  <a:schemeClr val="tx1"/>
                </a:solidFill>
                <a:latin typeface="Times New Roman" panose="02020603050405020304" pitchFamily="18" charset="0"/>
                <a:cs typeface="Times New Roman" panose="02020603050405020304" pitchFamily="18" charset="0"/>
              </a:rPr>
              <a:t>- за кількістю кліток по вертикалі - одно- , дво- і багатоярусні;</a:t>
            </a:r>
            <a:endParaRPr lang="ru-RU" sz="2200" dirty="0">
              <a:solidFill>
                <a:schemeClr val="tx1"/>
              </a:solidFill>
              <a:latin typeface="Times New Roman" panose="02020603050405020304" pitchFamily="18" charset="0"/>
              <a:cs typeface="Times New Roman" panose="02020603050405020304" pitchFamily="18" charset="0"/>
            </a:endParaRPr>
          </a:p>
          <a:p>
            <a:pPr algn="just"/>
            <a:r>
              <a:rPr lang="uk-UA" sz="2200" dirty="0">
                <a:solidFill>
                  <a:schemeClr val="tx1"/>
                </a:solidFill>
                <a:latin typeface="Times New Roman" panose="02020603050405020304" pitchFamily="18" charset="0"/>
                <a:cs typeface="Times New Roman" panose="02020603050405020304" pitchFamily="18" charset="0"/>
              </a:rPr>
              <a:t>- за кількістю кліток по горизонталі - одно-, дво- і багато рядні;</a:t>
            </a:r>
            <a:endParaRPr lang="ru-RU" sz="2200" dirty="0">
              <a:solidFill>
                <a:schemeClr val="tx1"/>
              </a:solidFill>
              <a:latin typeface="Times New Roman" panose="02020603050405020304" pitchFamily="18" charset="0"/>
              <a:cs typeface="Times New Roman" panose="02020603050405020304" pitchFamily="18" charset="0"/>
            </a:endParaRPr>
          </a:p>
          <a:p>
            <a:pPr algn="just"/>
            <a:r>
              <a:rPr lang="uk-UA" sz="2200" dirty="0">
                <a:solidFill>
                  <a:schemeClr val="tx1"/>
                </a:solidFill>
                <a:latin typeface="Times New Roman" panose="02020603050405020304" pitchFamily="18" charset="0"/>
                <a:cs typeface="Times New Roman" panose="02020603050405020304" pitchFamily="18" charset="0"/>
              </a:rPr>
              <a:t>- за принципом взаємного розміщення кліток - одно - та двобічні;</a:t>
            </a:r>
            <a:endParaRPr lang="ru-RU" sz="2200" dirty="0">
              <a:solidFill>
                <a:schemeClr val="tx1"/>
              </a:solidFill>
              <a:latin typeface="Times New Roman" panose="02020603050405020304" pitchFamily="18" charset="0"/>
              <a:cs typeface="Times New Roman" panose="02020603050405020304" pitchFamily="18" charset="0"/>
            </a:endParaRPr>
          </a:p>
          <a:p>
            <a:pPr algn="just"/>
            <a:r>
              <a:rPr lang="uk-UA" sz="2200" dirty="0">
                <a:solidFill>
                  <a:schemeClr val="tx1"/>
                </a:solidFill>
                <a:latin typeface="Times New Roman" panose="02020603050405020304" pitchFamily="18" charset="0"/>
                <a:cs typeface="Times New Roman" panose="02020603050405020304" pitchFamily="18" charset="0"/>
              </a:rPr>
              <a:t>- за принципом розміщення ярусів - вертикальні й каскадні або ступінчасті.</a:t>
            </a:r>
            <a:endParaRPr lang="ru-RU" sz="2200" dirty="0">
              <a:solidFill>
                <a:schemeClr val="tx1"/>
              </a:solidFill>
              <a:latin typeface="Times New Roman" panose="02020603050405020304" pitchFamily="18" charset="0"/>
              <a:cs typeface="Times New Roman" panose="02020603050405020304" pitchFamily="18" charset="0"/>
            </a:endParaRPr>
          </a:p>
          <a:p>
            <a:endParaRPr lang="uk-UA" dirty="0"/>
          </a:p>
        </p:txBody>
      </p:sp>
    </p:spTree>
    <p:extLst>
      <p:ext uri="{BB962C8B-B14F-4D97-AF65-F5344CB8AC3E}">
        <p14:creationId xmlns:p14="http://schemas.microsoft.com/office/powerpoint/2010/main" val="26471507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p:cNvPicPr>
          <p:nvPr>
            <p:ph idx="1"/>
          </p:nvPr>
        </p:nvPicPr>
        <p:blipFill>
          <a:blip r:embed="rId2"/>
          <a:srcRect/>
          <a:stretch>
            <a:fillRect/>
          </a:stretch>
        </p:blipFill>
        <p:spPr bwMode="auto">
          <a:xfrm>
            <a:off x="1954437" y="578117"/>
            <a:ext cx="6661350" cy="3624072"/>
          </a:xfrm>
          <a:prstGeom prst="rect">
            <a:avLst/>
          </a:prstGeom>
          <a:noFill/>
          <a:ln w="9525">
            <a:noFill/>
            <a:miter lim="800000"/>
            <a:headEnd/>
            <a:tailEnd/>
          </a:ln>
        </p:spPr>
      </p:pic>
      <p:sp>
        <p:nvSpPr>
          <p:cNvPr id="5" name="Прямоугольник 4"/>
          <p:cNvSpPr/>
          <p:nvPr/>
        </p:nvSpPr>
        <p:spPr>
          <a:xfrm>
            <a:off x="2237112" y="4552202"/>
            <a:ext cx="6096000" cy="2003625"/>
          </a:xfrm>
          <a:prstGeom prst="rect">
            <a:avLst/>
          </a:prstGeom>
        </p:spPr>
        <p:txBody>
          <a:bodyPr>
            <a:spAutoFit/>
          </a:bodyPr>
          <a:lstStyle/>
          <a:p>
            <a:pPr algn="ctr">
              <a:lnSpc>
                <a:spcPct val="115000"/>
              </a:lnSpc>
              <a:spcAft>
                <a:spcPts val="0"/>
              </a:spcAft>
            </a:pPr>
            <a:r>
              <a:rPr lang="uk-UA" b="1" dirty="0">
                <a:latin typeface="Times New Roman" panose="02020603050405020304" pitchFamily="18" charset="0"/>
                <a:ea typeface="Calibri" panose="020F0502020204030204" pitchFamily="34" charset="0"/>
              </a:rPr>
              <a:t>Схема розміщення технологічного обладнання при клітковому утриманні птиці (на прикладі комплекту 2Б-3): 1 - бункер сухих (комбінованих) кормів; 2 - транспортер; 3 - кліткова батарея: 4 – транспортер для прибирання посліду; 5 - корморозподільний шайбовий механізм</a:t>
            </a:r>
            <a:endParaRPr lang="ru-RU"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952300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4608" y="628003"/>
            <a:ext cx="8596668" cy="5682645"/>
          </a:xfrm>
        </p:spPr>
        <p:txBody>
          <a:bodyPr>
            <a:normAutofit fontScale="70000" lnSpcReduction="20000"/>
          </a:bodyPr>
          <a:lstStyle/>
          <a:p>
            <a:pPr algn="just"/>
            <a:r>
              <a:rPr lang="uk-UA" sz="2600" dirty="0">
                <a:solidFill>
                  <a:schemeClr val="tx1"/>
                </a:solidFill>
                <a:latin typeface="Times New Roman" panose="02020603050405020304" pitchFamily="18" charset="0"/>
                <a:cs typeface="Times New Roman" panose="02020603050405020304" pitchFamily="18" charset="0"/>
              </a:rPr>
              <a:t>Успішна реалізація потокових автоматизованих технологій у птахівництві забезпечується такими умовами:</a:t>
            </a:r>
            <a:endParaRPr lang="ru-RU" sz="2600" dirty="0">
              <a:solidFill>
                <a:schemeClr val="tx1"/>
              </a:solidFill>
              <a:latin typeface="Times New Roman" panose="02020603050405020304" pitchFamily="18" charset="0"/>
              <a:cs typeface="Times New Roman" panose="02020603050405020304" pitchFamily="18" charset="0"/>
            </a:endParaRPr>
          </a:p>
          <a:p>
            <a:pPr algn="just"/>
            <a:r>
              <a:rPr lang="uk-UA" sz="2600" dirty="0">
                <a:solidFill>
                  <a:schemeClr val="tx1"/>
                </a:solidFill>
                <a:latin typeface="Times New Roman" panose="02020603050405020304" pitchFamily="18" charset="0"/>
                <a:cs typeface="Times New Roman" panose="02020603050405020304" pitchFamily="18" charset="0"/>
              </a:rPr>
              <a:t>- перехід від павільйонної до компактної блочної чи моно блочної й багатоповерхової забудови, використання кліткового утримання птиці з високою щільністю її посадки. Підлогове утримання застосовується в першу чергу для водоплавної птиці, індиків, а також маточного стада і вирощування ремонтного молодняка курей;</a:t>
            </a:r>
            <a:endParaRPr lang="ru-RU" sz="2600" dirty="0">
              <a:solidFill>
                <a:schemeClr val="tx1"/>
              </a:solidFill>
              <a:latin typeface="Times New Roman" panose="02020603050405020304" pitchFamily="18" charset="0"/>
              <a:cs typeface="Times New Roman" panose="02020603050405020304" pitchFamily="18" charset="0"/>
            </a:endParaRPr>
          </a:p>
          <a:p>
            <a:pPr algn="just"/>
            <a:r>
              <a:rPr lang="uk-UA" sz="2600" dirty="0">
                <a:solidFill>
                  <a:schemeClr val="tx1"/>
                </a:solidFill>
                <a:latin typeface="Times New Roman" panose="02020603050405020304" pitchFamily="18" charset="0"/>
                <a:cs typeface="Times New Roman" panose="02020603050405020304" pitchFamily="18" charset="0"/>
              </a:rPr>
              <a:t>- заміна мобільних транспортних засобів на території підприємства і начіпних пересувних механізмів автоматизованими транспортерами;</a:t>
            </a:r>
            <a:endParaRPr lang="ru-RU" sz="2600" dirty="0">
              <a:solidFill>
                <a:schemeClr val="tx1"/>
              </a:solidFill>
              <a:latin typeface="Times New Roman" panose="02020603050405020304" pitchFamily="18" charset="0"/>
              <a:cs typeface="Times New Roman" panose="02020603050405020304" pitchFamily="18" charset="0"/>
            </a:endParaRPr>
          </a:p>
          <a:p>
            <a:pPr algn="just"/>
            <a:r>
              <a:rPr lang="uk-UA" sz="2600" dirty="0">
                <a:solidFill>
                  <a:schemeClr val="tx1"/>
                </a:solidFill>
                <a:latin typeface="Times New Roman" panose="02020603050405020304" pitchFamily="18" charset="0"/>
                <a:cs typeface="Times New Roman" panose="02020603050405020304" pitchFamily="18" charset="0"/>
              </a:rPr>
              <a:t>- забезпечення безперервного ритмічного виробництва з по черговим заповненням і звільненням пташників за зміщеним графіком;</a:t>
            </a:r>
            <a:endParaRPr lang="ru-RU" sz="2600" dirty="0">
              <a:solidFill>
                <a:schemeClr val="tx1"/>
              </a:solidFill>
              <a:latin typeface="Times New Roman" panose="02020603050405020304" pitchFamily="18" charset="0"/>
              <a:cs typeface="Times New Roman" panose="02020603050405020304" pitchFamily="18" charset="0"/>
            </a:endParaRPr>
          </a:p>
          <a:p>
            <a:pPr algn="just"/>
            <a:r>
              <a:rPr lang="uk-UA" sz="2600" dirty="0">
                <a:solidFill>
                  <a:schemeClr val="tx1"/>
                </a:solidFill>
                <a:latin typeface="Times New Roman" panose="02020603050405020304" pitchFamily="18" charset="0"/>
                <a:cs typeface="Times New Roman" panose="02020603050405020304" pitchFamily="18" charset="0"/>
              </a:rPr>
              <a:t>- створення потоково-автоматизованих виробничих ліній (при готування, доставка і роздавання кормів, збирання й сортування яєць, прибирання та утилізація посліду тощо) на базі магістральних конвеєрів, що з'єднують кліткові батареї і окремі пташники з відповідними загальногосподарськими виробничими підрозділами;</a:t>
            </a:r>
            <a:endParaRPr lang="ru-RU" sz="2600" dirty="0">
              <a:solidFill>
                <a:schemeClr val="tx1"/>
              </a:solidFill>
              <a:latin typeface="Times New Roman" panose="02020603050405020304" pitchFamily="18" charset="0"/>
              <a:cs typeface="Times New Roman" panose="02020603050405020304" pitchFamily="18" charset="0"/>
            </a:endParaRPr>
          </a:p>
          <a:p>
            <a:pPr algn="just"/>
            <a:r>
              <a:rPr lang="uk-UA" sz="2600" dirty="0">
                <a:solidFill>
                  <a:schemeClr val="tx1"/>
                </a:solidFill>
                <a:latin typeface="Times New Roman" panose="02020603050405020304" pitchFamily="18" charset="0"/>
                <a:cs typeface="Times New Roman" panose="02020603050405020304" pitchFamily="18" charset="0"/>
              </a:rPr>
              <a:t>- різке підвищення надійності і рівня технічної експлуатації технологічного обладнання, створення автоматизованих систем централізованого диспетчерського управління виробництвом</a:t>
            </a:r>
            <a:endParaRPr lang="ru-RU" sz="2600" dirty="0">
              <a:solidFill>
                <a:schemeClr val="tx1"/>
              </a:solidFill>
              <a:latin typeface="Times New Roman" panose="02020603050405020304" pitchFamily="18" charset="0"/>
              <a:cs typeface="Times New Roman" panose="02020603050405020304" pitchFamily="18" charset="0"/>
            </a:endParaRPr>
          </a:p>
          <a:p>
            <a:pPr algn="just"/>
            <a:r>
              <a:rPr lang="uk-UA" sz="2600" dirty="0">
                <a:solidFill>
                  <a:schemeClr val="tx1"/>
                </a:solidFill>
                <a:latin typeface="Times New Roman" panose="02020603050405020304" pitchFamily="18" charset="0"/>
                <a:cs typeface="Times New Roman" panose="02020603050405020304" pitchFamily="18" charset="0"/>
              </a:rPr>
              <a:t>- забезпечення надійного біологічного захисту птиці, який ґрунтується на штучно створюваному оптимальному мікрокліматі і своєчасному проведенні профілактичних заходів.</a:t>
            </a:r>
            <a:endParaRPr lang="ru-RU" sz="2600" dirty="0">
              <a:solidFill>
                <a:schemeClr val="tx1"/>
              </a:solidFill>
              <a:latin typeface="Times New Roman" panose="02020603050405020304" pitchFamily="18" charset="0"/>
              <a:cs typeface="Times New Roman" panose="02020603050405020304" pitchFamily="18" charset="0"/>
            </a:endParaRPr>
          </a:p>
          <a:p>
            <a:endParaRPr lang="uk-UA" dirty="0"/>
          </a:p>
        </p:txBody>
      </p:sp>
    </p:spTree>
    <p:extLst>
      <p:ext uri="{BB962C8B-B14F-4D97-AF65-F5344CB8AC3E}">
        <p14:creationId xmlns:p14="http://schemas.microsoft.com/office/powerpoint/2010/main" val="35315883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p:cNvPicPr>
          <p:nvPr>
            <p:ph idx="1"/>
          </p:nvPr>
        </p:nvPicPr>
        <p:blipFill>
          <a:blip r:embed="rId2"/>
          <a:srcRect/>
          <a:stretch>
            <a:fillRect/>
          </a:stretch>
        </p:blipFill>
        <p:spPr bwMode="auto">
          <a:xfrm>
            <a:off x="3039414" y="334852"/>
            <a:ext cx="4224271" cy="4663986"/>
          </a:xfrm>
          <a:prstGeom prst="rect">
            <a:avLst/>
          </a:prstGeom>
          <a:noFill/>
          <a:ln w="9525">
            <a:noFill/>
            <a:miter lim="800000"/>
            <a:headEnd/>
            <a:tailEnd/>
          </a:ln>
        </p:spPr>
      </p:pic>
      <p:sp>
        <p:nvSpPr>
          <p:cNvPr id="5" name="Прямоугольник 4"/>
          <p:cNvSpPr/>
          <p:nvPr/>
        </p:nvSpPr>
        <p:spPr>
          <a:xfrm>
            <a:off x="347730" y="5172923"/>
            <a:ext cx="10238704" cy="1685077"/>
          </a:xfrm>
          <a:prstGeom prst="rect">
            <a:avLst/>
          </a:prstGeom>
        </p:spPr>
        <p:txBody>
          <a:bodyPr wrap="square">
            <a:spAutoFit/>
          </a:bodyPr>
          <a:lstStyle/>
          <a:p>
            <a:pPr algn="ctr">
              <a:lnSpc>
                <a:spcPct val="115000"/>
              </a:lnSpc>
              <a:spcAft>
                <a:spcPts val="0"/>
              </a:spcAft>
            </a:pPr>
            <a:r>
              <a:rPr lang="uk-UA" dirty="0" smtClean="0">
                <a:latin typeface="Times New Roman" panose="02020603050405020304" pitchFamily="18" charset="0"/>
                <a:ea typeface="Calibri" panose="020F0502020204030204" pitchFamily="34" charset="0"/>
              </a:rPr>
              <a:t> </a:t>
            </a:r>
            <a:r>
              <a:rPr lang="uk-UA" b="1" dirty="0">
                <a:latin typeface="Times New Roman" panose="02020603050405020304" pitchFamily="18" charset="0"/>
                <a:ea typeface="Calibri" panose="020F0502020204030204" pitchFamily="34" charset="0"/>
              </a:rPr>
              <a:t>Кліткова батарея для утримання курей-несучок (БКН-ЗА): а - схема: б - поперечний розріз; 1 - поперечний транспортер яєць; 2 – лінія збирання яєць; 3 - лінія роздавання кормів; 4 - привод скребків для прибирання посліду; 5 - елеватор для яєць; б - пульт керування: 7 - бункер - дозатор; 8 - стояк; 9 — клітки верхнього ярусу; 10 - система бачків лінії напування; 11 - настил для посліду; 12 - годівниця; 13 - напувалка; 14 - скребковий візок</a:t>
            </a:r>
            <a:endParaRPr lang="ru-RU"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828969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lgn="ctr">
              <a:buNone/>
            </a:pPr>
            <a:r>
              <a:rPr lang="uk-UA" sz="4000" dirty="0" smtClean="0">
                <a:solidFill>
                  <a:schemeClr val="tx1"/>
                </a:solidFill>
              </a:rPr>
              <a:t>Д Я К У </a:t>
            </a:r>
            <a:r>
              <a:rPr lang="uk-UA" sz="4000" smtClean="0">
                <a:solidFill>
                  <a:schemeClr val="tx1"/>
                </a:solidFill>
              </a:rPr>
              <a:t>Ю   </a:t>
            </a:r>
            <a:r>
              <a:rPr lang="uk-UA" sz="4000" dirty="0" smtClean="0">
                <a:solidFill>
                  <a:schemeClr val="tx1"/>
                </a:solidFill>
              </a:rPr>
              <a:t>З </a:t>
            </a:r>
            <a:r>
              <a:rPr lang="uk-UA" sz="4000" smtClean="0">
                <a:solidFill>
                  <a:schemeClr val="tx1"/>
                </a:solidFill>
              </a:rPr>
              <a:t>А   У </a:t>
            </a:r>
            <a:r>
              <a:rPr lang="uk-UA" sz="4000" dirty="0" smtClean="0">
                <a:solidFill>
                  <a:schemeClr val="tx1"/>
                </a:solidFill>
              </a:rPr>
              <a:t>В А Г У!</a:t>
            </a:r>
            <a:endParaRPr lang="uk-UA" sz="4000" dirty="0">
              <a:solidFill>
                <a:schemeClr val="tx1"/>
              </a:solidFill>
            </a:endParaRPr>
          </a:p>
        </p:txBody>
      </p:sp>
    </p:spTree>
    <p:extLst>
      <p:ext uri="{BB962C8B-B14F-4D97-AF65-F5344CB8AC3E}">
        <p14:creationId xmlns:p14="http://schemas.microsoft.com/office/powerpoint/2010/main" val="1258009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12124" y="1481070"/>
            <a:ext cx="8861878" cy="3348507"/>
          </a:xfrm>
        </p:spPr>
        <p:txBody>
          <a:bodyPr>
            <a:normAutofit/>
          </a:bodyPr>
          <a:lstStyle/>
          <a:p>
            <a:pPr algn="ctr"/>
            <a:r>
              <a:rPr lang="uk-UA" sz="3600" b="1" dirty="0">
                <a:solidFill>
                  <a:schemeClr val="tx1"/>
                </a:solidFill>
                <a:latin typeface="Times New Roman" panose="02020603050405020304" pitchFamily="18" charset="0"/>
                <a:cs typeface="Times New Roman" panose="02020603050405020304" pitchFamily="18" charset="0"/>
              </a:rPr>
              <a:t>План</a:t>
            </a:r>
            <a:endParaRPr lang="ru-RU" sz="3600" dirty="0">
              <a:solidFill>
                <a:schemeClr val="tx1"/>
              </a:solidFill>
              <a:latin typeface="Times New Roman" panose="02020603050405020304" pitchFamily="18" charset="0"/>
              <a:cs typeface="Times New Roman" panose="02020603050405020304" pitchFamily="18" charset="0"/>
            </a:endParaRPr>
          </a:p>
          <a:p>
            <a:pPr algn="ctr"/>
            <a:r>
              <a:rPr lang="uk-UA" sz="3600" b="1" dirty="0">
                <a:solidFill>
                  <a:schemeClr val="tx1"/>
                </a:solidFill>
                <a:latin typeface="Times New Roman" panose="02020603050405020304" pitchFamily="18" charset="0"/>
                <a:cs typeface="Times New Roman" panose="02020603050405020304" pitchFamily="18" charset="0"/>
              </a:rPr>
              <a:t>1. Технології виробництва вовни</a:t>
            </a:r>
            <a:endParaRPr lang="ru-RU" sz="3600" dirty="0">
              <a:solidFill>
                <a:schemeClr val="tx1"/>
              </a:solidFill>
              <a:latin typeface="Times New Roman" panose="02020603050405020304" pitchFamily="18" charset="0"/>
              <a:cs typeface="Times New Roman" panose="02020603050405020304" pitchFamily="18" charset="0"/>
            </a:endParaRPr>
          </a:p>
          <a:p>
            <a:pPr algn="ctr"/>
            <a:r>
              <a:rPr lang="uk-UA" sz="3600" b="1" dirty="0">
                <a:solidFill>
                  <a:schemeClr val="tx1"/>
                </a:solidFill>
                <a:latin typeface="Times New Roman" panose="02020603050405020304" pitchFamily="18" charset="0"/>
                <a:cs typeface="Times New Roman" panose="02020603050405020304" pitchFamily="18" charset="0"/>
              </a:rPr>
              <a:t>2. Технології виробництва яєць та м’яса птиці</a:t>
            </a:r>
            <a:endParaRPr lang="ru-RU"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7553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a:solidFill>
                  <a:schemeClr val="tx1"/>
                </a:solidFill>
                <a:latin typeface="Times New Roman" panose="02020603050405020304" pitchFamily="18" charset="0"/>
                <a:cs typeface="Times New Roman" panose="02020603050405020304" pitchFamily="18" charset="0"/>
              </a:rPr>
              <a:t>Література:</a:t>
            </a:r>
            <a:r>
              <a:rPr lang="ru-RU" dirty="0">
                <a:solidFill>
                  <a:schemeClr val="tx1"/>
                </a:solidFill>
                <a:latin typeface="Times New Roman" panose="02020603050405020304" pitchFamily="18" charset="0"/>
                <a:cs typeface="Times New Roman" panose="02020603050405020304" pitchFamily="18" charset="0"/>
              </a:rPr>
              <a:t/>
            </a:r>
            <a:br>
              <a:rPr lang="ru-RU" dirty="0">
                <a:solidFill>
                  <a:schemeClr val="tx1"/>
                </a:solidFill>
                <a:latin typeface="Times New Roman" panose="02020603050405020304" pitchFamily="18" charset="0"/>
                <a:cs typeface="Times New Roman" panose="02020603050405020304" pitchFamily="18" charset="0"/>
              </a:rPr>
            </a:br>
            <a:endParaRPr lang="uk-UA" dirty="0"/>
          </a:p>
        </p:txBody>
      </p:sp>
      <p:sp>
        <p:nvSpPr>
          <p:cNvPr id="3" name="Объект 2"/>
          <p:cNvSpPr>
            <a:spLocks noGrp="1"/>
          </p:cNvSpPr>
          <p:nvPr>
            <p:ph idx="1"/>
          </p:nvPr>
        </p:nvSpPr>
        <p:spPr>
          <a:xfrm>
            <a:off x="476518" y="1429555"/>
            <a:ext cx="8797484" cy="4005330"/>
          </a:xfrm>
        </p:spPr>
        <p:txBody>
          <a:bodyPr>
            <a:noAutofit/>
          </a:bodyPr>
          <a:lstStyle/>
          <a:p>
            <a:r>
              <a:rPr lang="uk-UA" dirty="0" smtClean="0">
                <a:solidFill>
                  <a:schemeClr val="tx1"/>
                </a:solidFill>
                <a:latin typeface="Times New Roman" panose="02020603050405020304" pitchFamily="18" charset="0"/>
                <a:cs typeface="Times New Roman" panose="02020603050405020304" pitchFamily="18" charset="0"/>
              </a:rPr>
              <a:t>1</a:t>
            </a:r>
            <a:r>
              <a:rPr lang="uk-UA" dirty="0">
                <a:solidFill>
                  <a:schemeClr val="tx1"/>
                </a:solidFill>
                <a:latin typeface="Times New Roman" panose="02020603050405020304" pitchFamily="18" charset="0"/>
                <a:cs typeface="Times New Roman" panose="02020603050405020304" pitchFamily="18" charset="0"/>
              </a:rPr>
              <a:t>. </a:t>
            </a:r>
            <a:r>
              <a:rPr lang="uk-UA" dirty="0" smtClean="0">
                <a:solidFill>
                  <a:schemeClr val="tx1"/>
                </a:solidFill>
                <a:latin typeface="Times New Roman" panose="02020603050405020304" pitchFamily="18" charset="0"/>
                <a:cs typeface="Times New Roman" panose="02020603050405020304" pitchFamily="18" charset="0"/>
              </a:rPr>
              <a:t>Калетнік Г.М., Кулик М.Ф., Петриченко В.Ф. та ін. Основи перспективних технологій виробництва продукції тваринництва. Вінниця, 2007. 584 с.</a:t>
            </a:r>
          </a:p>
          <a:p>
            <a:endParaRPr lang="uk-UA" dirty="0" smtClean="0">
              <a:solidFill>
                <a:schemeClr val="tx1"/>
              </a:solidFill>
              <a:latin typeface="Times New Roman" panose="02020603050405020304" pitchFamily="18" charset="0"/>
              <a:cs typeface="Times New Roman" panose="02020603050405020304" pitchFamily="18" charset="0"/>
            </a:endParaRPr>
          </a:p>
          <a:p>
            <a:r>
              <a:rPr lang="uk-UA" dirty="0" smtClean="0">
                <a:solidFill>
                  <a:schemeClr val="tx1"/>
                </a:solidFill>
                <a:latin typeface="Times New Roman" panose="02020603050405020304" pitchFamily="18" charset="0"/>
                <a:cs typeface="Times New Roman" panose="02020603050405020304" pitchFamily="18" charset="0"/>
              </a:rPr>
              <a:t>2. Лихач В.Я., Лихач А.В., Шебанін В.О. Інноваційні технології виробництва продукції тваринництва. Миколаїв. МНАУ. 2015. 365 с.</a:t>
            </a:r>
          </a:p>
          <a:p>
            <a:endParaRPr lang="uk-UA" dirty="0" smtClean="0">
              <a:solidFill>
                <a:schemeClr val="tx1"/>
              </a:solidFill>
              <a:latin typeface="Times New Roman" panose="02020603050405020304" pitchFamily="18" charset="0"/>
              <a:cs typeface="Times New Roman" panose="02020603050405020304" pitchFamily="18" charset="0"/>
            </a:endParaRPr>
          </a:p>
          <a:p>
            <a:r>
              <a:rPr lang="uk-UA" dirty="0" smtClean="0">
                <a:solidFill>
                  <a:schemeClr val="tx1"/>
                </a:solidFill>
                <a:latin typeface="Times New Roman" panose="02020603050405020304" pitchFamily="18" charset="0"/>
                <a:cs typeface="Times New Roman" panose="02020603050405020304" pitchFamily="18" charset="0"/>
              </a:rPr>
              <a:t>3. Шалімов М.О. Інноваційні технології виробництва і переробки продукції тваринництва. Одеса. ОДАУ. 2020. 181 с.</a:t>
            </a:r>
          </a:p>
          <a:p>
            <a:endParaRPr lang="uk-UA" dirty="0" smtClean="0">
              <a:solidFill>
                <a:schemeClr val="tx1"/>
              </a:solidFill>
              <a:latin typeface="Times New Roman" panose="02020603050405020304" pitchFamily="18" charset="0"/>
              <a:cs typeface="Times New Roman" panose="02020603050405020304" pitchFamily="18" charset="0"/>
            </a:endParaRPr>
          </a:p>
          <a:p>
            <a:r>
              <a:rPr lang="uk-UA" dirty="0" smtClean="0">
                <a:solidFill>
                  <a:schemeClr val="tx1"/>
                </a:solidFill>
                <a:latin typeface="Times New Roman" panose="02020603050405020304" pitchFamily="18" charset="0"/>
                <a:cs typeface="Times New Roman" panose="02020603050405020304" pitchFamily="18" charset="0"/>
              </a:rPr>
              <a:t>4. Palamarchyk D.M. Themethodologytoestimatetheextentoftheinnovationprocess. Formyvannyarunkovuhvidnosun v Ykraini. vol. 10 (125). pp. 101-105.</a:t>
            </a:r>
            <a:endParaRPr lang="uk-UA"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9537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a:solidFill>
                  <a:schemeClr val="tx1"/>
                </a:solidFill>
              </a:rPr>
              <a:t>1. Технології виробництва вовни</a:t>
            </a:r>
            <a:r>
              <a:rPr lang="ru-RU" dirty="0"/>
              <a:t/>
            </a:r>
            <a:br>
              <a:rPr lang="ru-RU" dirty="0"/>
            </a:br>
            <a:endParaRPr lang="uk-UA" dirty="0"/>
          </a:p>
        </p:txBody>
      </p:sp>
      <p:sp>
        <p:nvSpPr>
          <p:cNvPr id="3" name="Объект 2"/>
          <p:cNvSpPr>
            <a:spLocks noGrp="1"/>
          </p:cNvSpPr>
          <p:nvPr>
            <p:ph idx="1"/>
          </p:nvPr>
        </p:nvSpPr>
        <p:spPr>
          <a:xfrm>
            <a:off x="767486" y="1700012"/>
            <a:ext cx="8596668" cy="3438658"/>
          </a:xfrm>
        </p:spPr>
        <p:txBody>
          <a:bodyPr/>
          <a:lstStyle/>
          <a:p>
            <a:pPr algn="just"/>
            <a:r>
              <a:rPr lang="uk-UA" sz="2000" dirty="0">
                <a:solidFill>
                  <a:schemeClr val="tx1"/>
                </a:solidFill>
                <a:latin typeface="Times New Roman" panose="02020603050405020304" pitchFamily="18" charset="0"/>
                <a:cs typeface="Times New Roman" panose="02020603050405020304" pitchFamily="18" charset="0"/>
              </a:rPr>
              <a:t>На сучасному етапі розвитку вівчарства визначилися основні системи утримання овець, які застосовують з урахуванням виробничого напряму та спеціалізації господарств, кліматичних умов зони їх розміщення і можливості забезпечення найбільшої ефективності виробництва.</a:t>
            </a:r>
            <a:endParaRPr lang="ru-RU" sz="2000" dirty="0">
              <a:solidFill>
                <a:schemeClr val="tx1"/>
              </a:solidFill>
              <a:latin typeface="Times New Roman" panose="02020603050405020304" pitchFamily="18" charset="0"/>
              <a:cs typeface="Times New Roman" panose="02020603050405020304" pitchFamily="18" charset="0"/>
            </a:endParaRPr>
          </a:p>
          <a:p>
            <a:pPr algn="just"/>
            <a:r>
              <a:rPr lang="uk-UA" sz="2000" dirty="0">
                <a:solidFill>
                  <a:schemeClr val="tx1"/>
                </a:solidFill>
                <a:latin typeface="Times New Roman" panose="02020603050405020304" pitchFamily="18" charset="0"/>
                <a:cs typeface="Times New Roman" panose="02020603050405020304" pitchFamily="18" charset="0"/>
              </a:rPr>
              <a:t>Цілорічна стійлова система практикується в зонах інтенсивного землеробства з добре розвинутим польовим кормо виробництвом при відсутності природних пасовищ. Узимку овець утримують і годують у приміщеннях та на вигульно-кормових майданчиках, улітку - тільки на вигульно-кормових майданчиках.</a:t>
            </a:r>
            <a:endParaRPr lang="ru-RU" sz="2000" dirty="0">
              <a:solidFill>
                <a:schemeClr val="tx1"/>
              </a:solidFill>
              <a:latin typeface="Times New Roman" panose="02020603050405020304" pitchFamily="18" charset="0"/>
              <a:cs typeface="Times New Roman" panose="02020603050405020304" pitchFamily="18" charset="0"/>
            </a:endParaRPr>
          </a:p>
          <a:p>
            <a:endParaRPr lang="uk-UA" dirty="0"/>
          </a:p>
        </p:txBody>
      </p:sp>
    </p:spTree>
    <p:extLst>
      <p:ext uri="{BB962C8B-B14F-4D97-AF65-F5344CB8AC3E}">
        <p14:creationId xmlns:p14="http://schemas.microsoft.com/office/powerpoint/2010/main" val="20837266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862885"/>
            <a:ext cx="8596668" cy="3734873"/>
          </a:xfrm>
        </p:spPr>
        <p:txBody>
          <a:bodyPr/>
          <a:lstStyle/>
          <a:p>
            <a:pPr algn="just"/>
            <a:r>
              <a:rPr lang="uk-UA" sz="2000" dirty="0">
                <a:solidFill>
                  <a:schemeClr val="tx1"/>
                </a:solidFill>
                <a:latin typeface="Times New Roman" panose="02020603050405020304" pitchFamily="18" charset="0"/>
                <a:cs typeface="Times New Roman" panose="02020603050405020304" pitchFamily="18" charset="0"/>
              </a:rPr>
              <a:t>Стійлово-пасовищна система використовується в умовах розвинутого кормовиробництва при відсутності зимових пасовищ і тривалому стійловому періоді. Узимку тварин утримують у вівчарнях із вигульно-кормовими майданчиками, улітку - на пасовищах. Частка зелених кормів не перевищує 35-40% загальної річної потреби кормових ресурсів.</a:t>
            </a:r>
            <a:endParaRPr lang="ru-RU" sz="2000" dirty="0">
              <a:solidFill>
                <a:schemeClr val="tx1"/>
              </a:solidFill>
              <a:latin typeface="Times New Roman" panose="02020603050405020304" pitchFamily="18" charset="0"/>
              <a:cs typeface="Times New Roman" panose="02020603050405020304" pitchFamily="18" charset="0"/>
            </a:endParaRPr>
          </a:p>
          <a:p>
            <a:pPr algn="just"/>
            <a:r>
              <a:rPr lang="uk-UA" sz="2000" dirty="0">
                <a:solidFill>
                  <a:schemeClr val="tx1"/>
                </a:solidFill>
                <a:latin typeface="Times New Roman" panose="02020603050405020304" pitchFamily="18" charset="0"/>
                <a:cs typeface="Times New Roman" panose="02020603050405020304" pitchFamily="18" charset="0"/>
              </a:rPr>
              <a:t>Пасовищно-стійлова система відповідає умовам тих зон, де переважає пасовищний період, є зимові пасовища і основу кормових раціонів складають зелені корми (приблизно дві третини від річної потреби). Заготовляють корми для годівлі вівцематок у період окоту, а також для підгодівлі овець узимку та ранньою весною.</a:t>
            </a:r>
            <a:endParaRPr lang="ru-RU" sz="2000" dirty="0">
              <a:solidFill>
                <a:schemeClr val="tx1"/>
              </a:solidFill>
              <a:latin typeface="Times New Roman" panose="02020603050405020304" pitchFamily="18" charset="0"/>
              <a:cs typeface="Times New Roman" panose="02020603050405020304" pitchFamily="18" charset="0"/>
            </a:endParaRPr>
          </a:p>
          <a:p>
            <a:endParaRPr lang="uk-UA" dirty="0"/>
          </a:p>
        </p:txBody>
      </p:sp>
    </p:spTree>
    <p:extLst>
      <p:ext uri="{BB962C8B-B14F-4D97-AF65-F5344CB8AC3E}">
        <p14:creationId xmlns:p14="http://schemas.microsoft.com/office/powerpoint/2010/main" val="12757811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15155" y="837127"/>
            <a:ext cx="8758847" cy="5615188"/>
          </a:xfrm>
        </p:spPr>
        <p:txBody>
          <a:bodyPr>
            <a:normAutofit lnSpcReduction="10000"/>
          </a:bodyPr>
          <a:lstStyle/>
          <a:p>
            <a:pPr algn="just"/>
            <a:r>
              <a:rPr lang="uk-UA" sz="2000" dirty="0" smtClean="0">
                <a:solidFill>
                  <a:schemeClr val="tx1"/>
                </a:solidFill>
                <a:latin typeface="Times New Roman" panose="02020603050405020304" pitchFamily="18" charset="0"/>
                <a:cs typeface="Times New Roman" panose="02020603050405020304" pitchFamily="18" charset="0"/>
              </a:rPr>
              <a:t>Спеціалізовані ферми повинні включати приміщення для окоту та утримання вівцематок з новонародженими ягнятами, для вирощування ягнят після їх відлучення від маток, а також цех штучного випоювання ягнят і пункт штучного осіменіння овець. Крім того, до складу вівчарської ферми входять комплект кошарного обладнання (щити уніфікованої огорожі) для утворення оцарків, сакманів тощо, механізовані кліткові батареї для ягнят. Приміщення для овець може бути місткістю на 800-2500 голів і мати відділення для кітних вівцематок, окоту та вівцематок з ягнятами. Під час группового окоту вівчарник розділяють на оцарки по 10 - 30 маток. У кожному з них встановлюють 2-4 клітки-кучки для маток, які не приймають ягнят. Оцарки і клітки - кучки виконують із збірно-розбірних сітчастих або решітчастих металевих чи дерев'яних елементів висотою 1 м. Для обігрівання та опромінювання новонароджених ягнят над оцарками підвішують комбіновані пристрої типу ИКУФ. </a:t>
            </a:r>
          </a:p>
          <a:p>
            <a:pPr algn="just"/>
            <a:r>
              <a:rPr lang="uk-UA" sz="2000" dirty="0" smtClean="0">
                <a:solidFill>
                  <a:schemeClr val="tx1"/>
                </a:solidFill>
                <a:latin typeface="Times New Roman" panose="02020603050405020304" pitchFamily="18" charset="0"/>
                <a:cs typeface="Times New Roman" panose="02020603050405020304" pitchFamily="18" charset="0"/>
              </a:rPr>
              <a:t>Норма площі підлоги в приміщенні безпосереднього утримання вівцематок вовняно-м'ясного і м'ясо-вовняного напрямів становить 1,6-1,8 м</a:t>
            </a:r>
            <a:r>
              <a:rPr lang="uk-UA" sz="2000" baseline="30000" dirty="0" smtClean="0">
                <a:solidFill>
                  <a:schemeClr val="tx1"/>
                </a:solidFill>
                <a:latin typeface="Times New Roman" panose="02020603050405020304" pitchFamily="18" charset="0"/>
                <a:cs typeface="Times New Roman" panose="02020603050405020304" pitchFamily="18" charset="0"/>
              </a:rPr>
              <a:t>2</a:t>
            </a:r>
            <a:r>
              <a:rPr lang="uk-UA" sz="2000" dirty="0" smtClean="0">
                <a:solidFill>
                  <a:schemeClr val="tx1"/>
                </a:solidFill>
                <a:latin typeface="Times New Roman" panose="02020603050405020304" pitchFamily="18" charset="0"/>
                <a:cs typeface="Times New Roman" panose="02020603050405020304" pitchFamily="18" charset="0"/>
              </a:rPr>
              <a:t>/голову на товарних фермах і 1,8-2,8 - племінних; шубного - відповідно 1,9-2 та 2,1 - 2,3; для каракульських і м'ясо - сальних - 0,6-0,8 та 0,8-1 м</a:t>
            </a:r>
            <a:r>
              <a:rPr lang="uk-UA" sz="2000" baseline="30000" dirty="0" smtClean="0">
                <a:solidFill>
                  <a:schemeClr val="tx1"/>
                </a:solidFill>
                <a:latin typeface="Times New Roman" panose="02020603050405020304" pitchFamily="18" charset="0"/>
                <a:cs typeface="Times New Roman" panose="02020603050405020304" pitchFamily="18" charset="0"/>
              </a:rPr>
              <a:t>2</a:t>
            </a:r>
            <a:r>
              <a:rPr lang="uk-UA" sz="2000" dirty="0" smtClean="0">
                <a:solidFill>
                  <a:schemeClr val="tx1"/>
                </a:solidFill>
                <a:latin typeface="Times New Roman" panose="02020603050405020304" pitchFamily="18" charset="0"/>
                <a:cs typeface="Times New Roman" panose="02020603050405020304" pitchFamily="18" charset="0"/>
              </a:rPr>
              <a:t>/голову.</a:t>
            </a:r>
          </a:p>
          <a:p>
            <a:pPr algn="just"/>
            <a:endParaRPr lang="ru-RU"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74752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p:cNvPicPr>
          <p:nvPr>
            <p:ph idx="1"/>
          </p:nvPr>
        </p:nvPicPr>
        <p:blipFill>
          <a:blip r:embed="rId2"/>
          <a:srcRect/>
          <a:stretch>
            <a:fillRect/>
          </a:stretch>
        </p:blipFill>
        <p:spPr bwMode="auto">
          <a:xfrm>
            <a:off x="1184856" y="0"/>
            <a:ext cx="7096259" cy="4713667"/>
          </a:xfrm>
          <a:prstGeom prst="rect">
            <a:avLst/>
          </a:prstGeom>
          <a:noFill/>
          <a:ln w="9525">
            <a:noFill/>
            <a:miter lim="800000"/>
            <a:headEnd/>
            <a:tailEnd/>
          </a:ln>
        </p:spPr>
      </p:pic>
      <p:sp>
        <p:nvSpPr>
          <p:cNvPr id="5" name="Прямоугольник 4"/>
          <p:cNvSpPr/>
          <p:nvPr/>
        </p:nvSpPr>
        <p:spPr>
          <a:xfrm>
            <a:off x="2046670" y="4504110"/>
            <a:ext cx="6096000" cy="2640723"/>
          </a:xfrm>
          <a:prstGeom prst="rect">
            <a:avLst/>
          </a:prstGeom>
        </p:spPr>
        <p:txBody>
          <a:bodyPr>
            <a:spAutoFit/>
          </a:bodyPr>
          <a:lstStyle/>
          <a:p>
            <a:pPr algn="ctr">
              <a:lnSpc>
                <a:spcPct val="115000"/>
              </a:lnSpc>
              <a:spcAft>
                <a:spcPts val="0"/>
              </a:spcAft>
            </a:pPr>
            <a:r>
              <a:rPr lang="uk-UA" b="1" dirty="0">
                <a:latin typeface="Times New Roman" panose="02020603050405020304" pitchFamily="18" charset="0"/>
                <a:ea typeface="Calibri" panose="020F0502020204030204" pitchFamily="34" charset="0"/>
              </a:rPr>
              <a:t>План вівчарні з пунктом штучного осіменіння, стригальним пунктом і приміщенням для утримання баранів:1 - огорожа із щитів та стояків; 2 - групова напувалка; 3 - залізобетонна годівниця: 4 - переносна годівниця; 5 – станок для взяття сперми; 6 - огорожа для фіксування овечок при осіменінні; 7 – пункт сортування вовни; 8 - стригальне обладнання</a:t>
            </a:r>
            <a:endParaRPr lang="ru-RU" dirty="0">
              <a:latin typeface="Times New Roman" panose="02020603050405020304" pitchFamily="18" charset="0"/>
              <a:ea typeface="Times New Roman" panose="02020603050405020304" pitchFamily="18" charset="0"/>
            </a:endParaRPr>
          </a:p>
          <a:p>
            <a:pPr algn="just">
              <a:lnSpc>
                <a:spcPct val="115000"/>
              </a:lnSpc>
              <a:spcAft>
                <a:spcPts val="0"/>
              </a:spcAft>
            </a:pPr>
            <a:r>
              <a:rPr lang="uk-UA" dirty="0">
                <a:latin typeface="Times New Roman" panose="02020603050405020304" pitchFamily="18" charset="0"/>
                <a:ea typeface="Calibri" panose="020F0502020204030204" pitchFamily="34" charset="0"/>
              </a:rPr>
              <a:t> </a:t>
            </a:r>
            <a:endParaRPr lang="ru-RU"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394704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b="1" dirty="0">
                <a:solidFill>
                  <a:schemeClr val="tx1"/>
                </a:solidFill>
              </a:rPr>
              <a:t>2. </a:t>
            </a:r>
            <a:r>
              <a:rPr lang="uk-UA" b="1" dirty="0">
                <a:solidFill>
                  <a:schemeClr val="tx1"/>
                </a:solidFill>
                <a:latin typeface="Times New Roman" panose="02020603050405020304" pitchFamily="18" charset="0"/>
                <a:cs typeface="Times New Roman" panose="02020603050405020304" pitchFamily="18" charset="0"/>
              </a:rPr>
              <a:t>Технології виробництва яєць та м’яса птиці</a:t>
            </a:r>
            <a:r>
              <a:rPr lang="ru-RU" dirty="0"/>
              <a:t/>
            </a:r>
            <a:br>
              <a:rPr lang="ru-RU" dirty="0"/>
            </a:br>
            <a:endParaRPr lang="uk-UA" dirty="0"/>
          </a:p>
        </p:txBody>
      </p:sp>
      <p:sp>
        <p:nvSpPr>
          <p:cNvPr id="3" name="Объект 2"/>
          <p:cNvSpPr>
            <a:spLocks noGrp="1"/>
          </p:cNvSpPr>
          <p:nvPr>
            <p:ph idx="1"/>
          </p:nvPr>
        </p:nvSpPr>
        <p:spPr/>
        <p:txBody>
          <a:bodyPr/>
          <a:lstStyle/>
          <a:p>
            <a:pPr algn="just"/>
            <a:r>
              <a:rPr lang="uk-UA" sz="2000" dirty="0">
                <a:solidFill>
                  <a:schemeClr val="tx1"/>
                </a:solidFill>
                <a:latin typeface="Times New Roman" panose="02020603050405020304" pitchFamily="18" charset="0"/>
                <a:cs typeface="Times New Roman" panose="02020603050405020304" pitchFamily="18" charset="0"/>
              </a:rPr>
              <a:t>Птахівництво - перша галузь тваринництва, що переведена на промислову основу, тому більшість продукції (яйця, м'ясо) дають саме підприємства промислового типу - птахофабрики. Технологія виробництва, вибір засобів механізації його процесів залежать від системи і способу утримання птиці.</a:t>
            </a:r>
            <a:endParaRPr lang="ru-RU" sz="2000" dirty="0">
              <a:solidFill>
                <a:schemeClr val="tx1"/>
              </a:solidFill>
              <a:latin typeface="Times New Roman" panose="02020603050405020304" pitchFamily="18" charset="0"/>
              <a:cs typeface="Times New Roman" panose="02020603050405020304" pitchFamily="18" charset="0"/>
            </a:endParaRPr>
          </a:p>
          <a:p>
            <a:pPr algn="just"/>
            <a:r>
              <a:rPr lang="uk-UA" sz="2000" dirty="0">
                <a:solidFill>
                  <a:schemeClr val="tx1"/>
                </a:solidFill>
                <a:latin typeface="Times New Roman" panose="02020603050405020304" pitchFamily="18" charset="0"/>
                <a:cs typeface="Times New Roman" panose="02020603050405020304" pitchFamily="18" charset="0"/>
              </a:rPr>
              <a:t>На спеціалізованих підприємствах переважають інтенсивна та комбінована (напівінтенсивна) системи утримання. Кожна з них має кілька способів утримання: підлогове (на глибокій підстилці, на планчастій або сітчастій підлозі) і кліткове, вільновигульне і безвигульне, без пересадки і з пересадкою.</a:t>
            </a:r>
            <a:endParaRPr lang="ru-RU" sz="2000" dirty="0">
              <a:solidFill>
                <a:schemeClr val="tx1"/>
              </a:solidFill>
              <a:latin typeface="Times New Roman" panose="02020603050405020304" pitchFamily="18" charset="0"/>
              <a:cs typeface="Times New Roman" panose="02020603050405020304" pitchFamily="18" charset="0"/>
            </a:endParaRPr>
          </a:p>
          <a:p>
            <a:endParaRPr lang="uk-UA" dirty="0"/>
          </a:p>
        </p:txBody>
      </p:sp>
    </p:spTree>
    <p:extLst>
      <p:ext uri="{BB962C8B-B14F-4D97-AF65-F5344CB8AC3E}">
        <p14:creationId xmlns:p14="http://schemas.microsoft.com/office/powerpoint/2010/main" val="15855110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05307" y="695459"/>
            <a:ext cx="8668695" cy="4095482"/>
          </a:xfrm>
        </p:spPr>
        <p:txBody>
          <a:bodyPr/>
          <a:lstStyle/>
          <a:p>
            <a:pPr algn="just"/>
            <a:r>
              <a:rPr lang="uk-UA" sz="2000" dirty="0">
                <a:solidFill>
                  <a:schemeClr val="tx1"/>
                </a:solidFill>
                <a:latin typeface="Times New Roman" panose="02020603050405020304" pitchFamily="18" charset="0"/>
                <a:cs typeface="Times New Roman" panose="02020603050405020304" pitchFamily="18" charset="0"/>
              </a:rPr>
              <a:t>В разі утримання </a:t>
            </a:r>
            <a:r>
              <a:rPr lang="uk-UA" sz="2000" dirty="0" smtClean="0">
                <a:solidFill>
                  <a:schemeClr val="tx1"/>
                </a:solidFill>
                <a:latin typeface="Times New Roman" panose="02020603050405020304" pitchFamily="18" charset="0"/>
                <a:cs typeface="Times New Roman" panose="02020603050405020304" pitchFamily="18" charset="0"/>
              </a:rPr>
              <a:t>птиці </a:t>
            </a:r>
            <a:r>
              <a:rPr lang="uk-UA" sz="2000" dirty="0">
                <a:solidFill>
                  <a:schemeClr val="tx1"/>
                </a:solidFill>
                <a:latin typeface="Times New Roman" panose="02020603050405020304" pitchFamily="18" charset="0"/>
                <a:cs typeface="Times New Roman" panose="02020603050405020304" pitchFamily="18" charset="0"/>
              </a:rPr>
              <a:t>на утепленій підлозі комплексну механізацію з частковою автоматизацією виробничих процесів забезпечують комплектами технологічного об ладнання:</a:t>
            </a:r>
            <a:endParaRPr lang="ru-RU" sz="2000" dirty="0">
              <a:solidFill>
                <a:schemeClr val="tx1"/>
              </a:solidFill>
              <a:latin typeface="Times New Roman" panose="02020603050405020304" pitchFamily="18" charset="0"/>
              <a:cs typeface="Times New Roman" panose="02020603050405020304" pitchFamily="18" charset="0"/>
            </a:endParaRPr>
          </a:p>
          <a:p>
            <a:pPr algn="just"/>
            <a:r>
              <a:rPr lang="uk-UA" sz="2000" dirty="0">
                <a:solidFill>
                  <a:schemeClr val="tx1"/>
                </a:solidFill>
                <a:latin typeface="Times New Roman" panose="02020603050405020304" pitchFamily="18" charset="0"/>
                <a:cs typeface="Times New Roman" panose="02020603050405020304" pitchFamily="18" charset="0"/>
              </a:rPr>
              <a:t>- для маточного стада курей (КМК-12 і КМК-18), індиків (ИВС-1,8), качок і гусей (КНУ-3, КНУ-5);</a:t>
            </a:r>
            <a:endParaRPr lang="ru-RU" sz="2000" dirty="0">
              <a:solidFill>
                <a:schemeClr val="tx1"/>
              </a:solidFill>
              <a:latin typeface="Times New Roman" panose="02020603050405020304" pitchFamily="18" charset="0"/>
              <a:cs typeface="Times New Roman" panose="02020603050405020304" pitchFamily="18" charset="0"/>
            </a:endParaRPr>
          </a:p>
          <a:p>
            <a:pPr algn="just"/>
            <a:r>
              <a:rPr lang="uk-UA" sz="2000" dirty="0">
                <a:solidFill>
                  <a:schemeClr val="tx1"/>
                </a:solidFill>
                <a:latin typeface="Times New Roman" panose="02020603050405020304" pitchFamily="18" charset="0"/>
                <a:cs typeface="Times New Roman" panose="02020603050405020304" pitchFamily="18" charset="0"/>
              </a:rPr>
              <a:t>- для ремонтного молодняка курей (КРМ-12 та КРМ-18), індиків (ИРС-2,3), качок і гусей (КРУ-3,5 і КРУ-8);</a:t>
            </a:r>
            <a:endParaRPr lang="ru-RU" sz="2000" dirty="0">
              <a:solidFill>
                <a:schemeClr val="tx1"/>
              </a:solidFill>
              <a:latin typeface="Times New Roman" panose="02020603050405020304" pitchFamily="18" charset="0"/>
              <a:cs typeface="Times New Roman" panose="02020603050405020304" pitchFamily="18" charset="0"/>
            </a:endParaRPr>
          </a:p>
          <a:p>
            <a:pPr algn="just"/>
            <a:r>
              <a:rPr lang="uk-UA" sz="2000" dirty="0">
                <a:solidFill>
                  <a:schemeClr val="tx1"/>
                </a:solidFill>
                <a:latin typeface="Times New Roman" panose="02020603050405020304" pitchFamily="18" charset="0"/>
                <a:cs typeface="Times New Roman" panose="02020603050405020304" pitchFamily="18" charset="0"/>
              </a:rPr>
              <a:t>- для вирощування на м'ясо бройлерів (ЦБК-12А, ЦБК-18А), індичат (ИМС-4,5), каченят і гусенят (КМУ-10, КМУ-15).</a:t>
            </a:r>
            <a:endParaRPr lang="ru-RU" sz="2000" dirty="0">
              <a:solidFill>
                <a:schemeClr val="tx1"/>
              </a:solidFill>
              <a:latin typeface="Times New Roman" panose="02020603050405020304" pitchFamily="18" charset="0"/>
              <a:cs typeface="Times New Roman" panose="02020603050405020304" pitchFamily="18" charset="0"/>
            </a:endParaRPr>
          </a:p>
          <a:p>
            <a:endParaRPr lang="uk-UA" dirty="0">
              <a:solidFill>
                <a:schemeClr val="tx1"/>
              </a:solidFill>
            </a:endParaRPr>
          </a:p>
        </p:txBody>
      </p:sp>
    </p:spTree>
    <p:extLst>
      <p:ext uri="{BB962C8B-B14F-4D97-AF65-F5344CB8AC3E}">
        <p14:creationId xmlns:p14="http://schemas.microsoft.com/office/powerpoint/2010/main" val="3212407590"/>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45</TotalTime>
  <Words>1194</Words>
  <Application>Microsoft Office PowerPoint</Application>
  <PresentationFormat>Широкоэкранный</PresentationFormat>
  <Paragraphs>46</Paragraphs>
  <Slides>14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vt:lpstr>
      <vt:lpstr>Calibri</vt:lpstr>
      <vt:lpstr>Times New Roman</vt:lpstr>
      <vt:lpstr>Trebuchet MS</vt:lpstr>
      <vt:lpstr>Wingdings 3</vt:lpstr>
      <vt:lpstr>Грань</vt:lpstr>
      <vt:lpstr>Тема 7. ПЕРСПЕКТИВНІ ТЕХНОЛОГІЇ У  ТОВАРНОМУ ТВАРИННИЦТВІ  (частина 3) </vt:lpstr>
      <vt:lpstr>Презентация PowerPoint</vt:lpstr>
      <vt:lpstr>Література: </vt:lpstr>
      <vt:lpstr>1. Технології виробництва вовни </vt:lpstr>
      <vt:lpstr>Презентация PowerPoint</vt:lpstr>
      <vt:lpstr>Презентация PowerPoint</vt:lpstr>
      <vt:lpstr>Презентация PowerPoint</vt:lpstr>
      <vt:lpstr>2. Технології виробництва яєць та м’яса птиці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7. ПЕРСПЕКТИВНІ ТЕХНОЛОГІЇ У  ПЛЕМІННОМУ ТВАРИННИЦТВІ (частина 3)</dc:title>
  <dc:creator>Пользователь Windows</dc:creator>
  <cp:lastModifiedBy>MAPIHA</cp:lastModifiedBy>
  <cp:revision>9</cp:revision>
  <dcterms:created xsi:type="dcterms:W3CDTF">2021-06-01T12:42:34Z</dcterms:created>
  <dcterms:modified xsi:type="dcterms:W3CDTF">2021-06-02T23:47:54Z</dcterms:modified>
</cp:coreProperties>
</file>