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72" r:id="rId2"/>
    <p:sldId id="273" r:id="rId3"/>
    <p:sldId id="275" r:id="rId4"/>
    <p:sldId id="276" r:id="rId5"/>
    <p:sldId id="277" r:id="rId6"/>
    <p:sldId id="278" r:id="rId7"/>
    <p:sldId id="279" r:id="rId8"/>
    <p:sldId id="280" r:id="rId9"/>
    <p:sldId id="281" r:id="rId1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799B23B-EC83-4686-B30A-512413B5E67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26" autoAdjust="0"/>
    <p:restoredTop sz="94660"/>
  </p:normalViewPr>
  <p:slideViewPr>
    <p:cSldViewPr snapToGrid="0">
      <p:cViewPr varScale="1">
        <p:scale>
          <a:sx n="88" d="100"/>
          <a:sy n="88" d="100"/>
        </p:scale>
        <p:origin x="23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20C13-2514-4D9C-8D4B-A10DA4FFD5A1}" type="datetime1">
              <a:rPr lang="ru-RU" smtClean="0"/>
              <a:t>03.06.2021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CC122-5347-4C75-98DE-0F72C4F2551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061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67CA5-ECF1-43FF-A31E-6BD9B21B57BB}" type="datetime1">
              <a:rPr lang="ru-RU" smtClean="0"/>
              <a:pPr/>
              <a:t>03.06.2021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93B0CF2-7F87-4E02-A248-870047730F99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625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726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8784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6208894"/>
            <a:ext cx="12192000" cy="649106"/>
            <a:chOff x="0" y="6208894"/>
            <a:chExt cx="12192000" cy="64910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Прямая соединительная линия 4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rtlCol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 rtlCol="0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kumimoji="0" lang="ru-RU" noProof="0" dirty="0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042E67-0227-4BC3-82B0-5759BC2EE067}" type="datetime1">
              <a:rPr lang="ru-RU" noProof="0" smtClean="0"/>
              <a:t>03.06.2021</a:t>
            </a:fld>
            <a:endParaRPr lang="ru-RU" noProof="0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ADCC9AE-B7F3-45CB-BB2E-3222B2AEBBC3}" type="datetime1">
              <a:rPr lang="ru-RU" noProof="0" smtClean="0"/>
              <a:t>03.06.2021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7777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 rtlCol="0"/>
          <a:lstStyle/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E58623-7ACF-43A9-B9A8-787CA2B0B620}" type="datetime1">
              <a:rPr lang="ru-RU" noProof="0" smtClean="0"/>
              <a:t>03.06.2021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6975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DEFBE7-4C1B-4778-8B46-649E4193A0B2}" type="datetime1">
              <a:rPr lang="ru-RU" noProof="0" smtClean="0"/>
              <a:t>03.06.2021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8168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rtlCol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rtlCol="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8CCFD91-7790-4468-A129-07AFFDDBA1C7}" type="datetime1">
              <a:rPr lang="ru-RU" noProof="0" smtClean="0"/>
              <a:t>03.06.2021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319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 rtlCol="0"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 rtlCol="0"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CE41293-93E0-46D4-A151-C6BFE1D839E4}" type="datetime1">
              <a:rPr lang="ru-RU" noProof="0" smtClean="0"/>
              <a:t>03.06.2021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901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rtlCol="0" anchor="b"/>
          <a:lstStyle>
            <a:lvl1pPr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rtlCol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 rtlCol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rtlCol="0" anchor="ctr"/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 rtlCol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9791C00-DC62-4142-9F6D-DA1C45AB977D}" type="datetime1">
              <a:rPr lang="ru-RU" noProof="0" smtClean="0"/>
              <a:t>03.06.2021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5018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rtlCol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395BA2-92C5-4296-B336-F8334E18CE48}" type="datetime1">
              <a:rPr lang="ru-RU" noProof="0" smtClean="0"/>
              <a:t>03.06.2021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7181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DBA5C4-3A0B-44F2-A553-77BCC15D81C0}" type="datetime1">
              <a:rPr lang="ru-RU" noProof="0" smtClean="0"/>
              <a:t>03.06.2021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288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rtlCol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 rtlCol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 rtlCol="0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601DC2-C9FF-4CCB-9CA8-59247185429A}" type="datetime1">
              <a:rPr lang="ru-RU" noProof="0" smtClean="0"/>
              <a:t>03.06.2021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9192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о скругленным и усеч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rtlCol="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 rtlCol="0"/>
          <a:lstStyle>
            <a:lvl1pPr marL="0" indent="0">
              <a:buNone/>
              <a:defRPr sz="3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rtlCol="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00A0FC-F56C-4772-9C86-2C39F56A45E8}" type="datetime1">
              <a:rPr lang="ru-RU" noProof="0" smtClean="0"/>
              <a:t>03.06.2021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/>
          <a:lstStyle/>
          <a:p>
            <a:pPr marL="0" algn="l" rtl="0" eaLnBrk="1" latinLnBrk="0" hangingPunct="1"/>
            <a:endParaRPr kumimoji="0" lang="ru-RU" sz="18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/>
          <a:lstStyle/>
          <a:p>
            <a:pPr marL="0" algn="l" rtl="0" eaLnBrk="1" latinLnBrk="0" hangingPunct="1"/>
            <a:endParaRPr kumimoji="0" lang="ru-RU" sz="18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962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-29028" y="-7144"/>
            <a:ext cx="12240731" cy="6879658"/>
            <a:chOff x="0" y="-21658"/>
            <a:chExt cx="12240731" cy="6879658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grpSp>
          <p:nvGrpSpPr>
            <p:cNvPr id="27" name="Группа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Полилиния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rtlCol="0" anchor="t" compatLnSpc="1"/>
              <a:lstStyle/>
              <a:p>
                <a:pPr marL="0" algn="l" rtl="0" eaLnBrk="1" latinLnBrk="0" hangingPunct="1"/>
                <a:endParaRPr kumimoji="0" lang="ru-RU" sz="18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Полилиния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rtlCol="0" anchor="t" compatLnSpc="1"/>
              <a:lstStyle/>
              <a:p>
                <a:pPr marL="0" algn="l" rtl="0" eaLnBrk="1" latinLnBrk="0" hangingPunct="1"/>
                <a:endParaRPr kumimoji="0" lang="ru-RU" sz="18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Полилиния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rtlCol="0" anchor="t" compatLnSpc="1"/>
                <a:lstStyle/>
                <a:p>
                  <a:pPr rtl="0"/>
                  <a:endParaRPr kumimoji="0" lang="ru-RU" sz="1800" noProof="0" dirty="0"/>
                </a:p>
              </p:txBody>
            </p:sp>
            <p:sp>
              <p:nvSpPr>
                <p:cNvPr id="33" name="Полилиния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rtlCol="0" anchor="t" compatLnSpc="1"/>
                <a:lstStyle/>
                <a:p>
                  <a:pPr rtl="0"/>
                  <a:endParaRPr kumimoji="0" lang="ru-RU" sz="1800" noProof="0" dirty="0"/>
                </a:p>
              </p:txBody>
            </p:sp>
          </p:grpSp>
        </p:grpSp>
      </p:grp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 eaLnBrk="1" latinLnBrk="0" hangingPunct="1"/>
            <a:r>
              <a:rPr lang="ru-RU" noProof="0" dirty="0" smtClean="0"/>
              <a:t>Образец текста</a:t>
            </a:r>
          </a:p>
          <a:p>
            <a:pPr lvl="1" rtl="0" eaLnBrk="1" latinLnBrk="0" hangingPunct="1"/>
            <a:r>
              <a:rPr lang="ru-RU" noProof="0" dirty="0" smtClean="0"/>
              <a:t>Второй уровень</a:t>
            </a:r>
          </a:p>
          <a:p>
            <a:pPr lvl="2" rtl="0" eaLnBrk="1" latinLnBrk="0" hangingPunct="1"/>
            <a:r>
              <a:rPr lang="ru-RU" noProof="0" dirty="0" smtClean="0"/>
              <a:t>Третий уровень</a:t>
            </a:r>
          </a:p>
          <a:p>
            <a:pPr lvl="3" rtl="0" eaLnBrk="1" latinLnBrk="0" hangingPunct="1"/>
            <a:r>
              <a:rPr lang="ru-RU" noProof="0" dirty="0" smtClean="0"/>
              <a:t>Четвертый уровень</a:t>
            </a:r>
          </a:p>
          <a:p>
            <a:pPr lvl="4" rtl="0" eaLnBrk="1" latinLnBrk="0" hangingPunct="1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</a:lstStyle>
          <a:p>
            <a:pPr rtl="0"/>
            <a:fld id="{E2826595-62FB-4CCD-B121-F144066977C5}" type="datetime1">
              <a:rPr lang="ru-RU" noProof="0" smtClean="0"/>
              <a:t>03.06.2021</a:t>
            </a:fld>
            <a:endParaRPr lang="ru-RU" noProof="0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 eaLnBrk="1" latinLnBrk="0" hangingPunct="1">
              <a:defRPr kumimoji="0" sz="1100">
                <a:solidFill>
                  <a:schemeClr val="tx1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>
            <a:lumMod val="50000"/>
          </a:schemeClr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>
            <a:lumMod val="50000"/>
          </a:schemeClr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>
            <a:lumMod val="50000"/>
          </a:schemeClr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>
            <a:lumMod val="75000"/>
          </a:schemeClr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>
            <a:lumMod val="50000"/>
          </a:schemeClr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0" algn="l" rtl="0" eaLnBrk="1" latinLnBrk="0" hangingPunct="1">
        <a:spcBef>
          <a:spcPct val="20000"/>
        </a:spcBef>
        <a:buClr>
          <a:schemeClr val="tx2"/>
        </a:buClr>
        <a:buFontTx/>
        <a:buNone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0869" y="1946366"/>
            <a:ext cx="10468864" cy="3225452"/>
          </a:xfrm>
        </p:spPr>
        <p:txBody>
          <a:bodyPr rtlCol="0">
            <a:normAutofit/>
          </a:bodyPr>
          <a:lstStyle/>
          <a:p>
            <a:pPr indent="629920" algn="ctr">
              <a:lnSpc>
                <a:spcPct val="115000"/>
              </a:lnSpc>
              <a:spcAft>
                <a:spcPts val="0"/>
              </a:spcAft>
            </a:pP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Тема 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ПЕРСПЕКТИВНІ ТЕХНОЛОГІЇ У ТОВАРНОМУ ТВАРИННИЦТВІ </a:t>
            </a: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частина 3)</a:t>
            </a:r>
            <a:b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3815806" y="182878"/>
            <a:ext cx="10468864" cy="1013475"/>
          </a:xfrm>
          <a:prstGeom prst="rect">
            <a:avLst/>
          </a:prstGeom>
          <a:ln>
            <a:noFill/>
          </a:ln>
        </p:spPr>
        <p:txBody>
          <a:bodyPr vert="horz" lIns="0" tIns="0" rIns="18288" bIns="0" rtlCol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indent="629920" algn="ctr">
              <a:lnSpc>
                <a:spcPct val="115000"/>
              </a:lnSpc>
            </a:pP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Лекція 19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00891" y="1116874"/>
            <a:ext cx="10972800" cy="4389120"/>
          </a:xfrm>
        </p:spPr>
        <p:txBody>
          <a:bodyPr/>
          <a:lstStyle/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uk-UA" sz="2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endParaRPr lang="uk-UA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Роль комплексної механізації та її взаємозв’язок з іншими напрямами розвитку тваринництва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Стан і перспективи механізації</a:t>
            </a:r>
            <a:r>
              <a:rPr lang="uk-UA" sz="2800" b="1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тваринництва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74765" y="1230085"/>
            <a:ext cx="10972800" cy="4389120"/>
          </a:xfrm>
        </p:spPr>
        <p:txBody>
          <a:bodyPr rtlCol="0">
            <a:normAutofit fontScale="85000" lnSpcReduction="1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4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Література:</a:t>
            </a:r>
            <a:endParaRPr lang="uk-UA" sz="4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Калетнік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Г.М., Кулик М.Ф., Петриченко В.Ф. та ін. Основи перспективних технологій виробництва продукції тваринництва. Вінниця, 2007. 584 с.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Лихач В.Я., Лихач А.В.,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Шебанін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В.О. Інноваційні технології виробництва продукції тваринництва. Миколаїв. МНАУ. 2015. 365 с.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Шалімов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М.О. Інноваційні технології виробництва і переробки продукції тваринництва. Одеса. ОДАУ. 2020. 181 с.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4.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Palamarchyk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D.M.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The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methodology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to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estimate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the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extent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of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the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innovation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process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Formyvannya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runkovuh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vidnosun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v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Ykraini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vol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. 10 (125). 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pp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. 101-105.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08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9809" y="-571500"/>
            <a:ext cx="10972800" cy="834547"/>
          </a:xfrm>
        </p:spPr>
        <p:txBody>
          <a:bodyPr rtlCol="0"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870585" algn="l"/>
              </a:tabLst>
            </a:pPr>
            <a:r>
              <a:rPr lang="uk-UA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Роль комплексної механізації та її взаємозв’язок з іншими напрямами розвитку</a:t>
            </a:r>
            <a:r>
              <a:rPr lang="uk-UA" sz="4000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тваринництва</a:t>
            </a:r>
            <a:r>
              <a:rPr lang="uk-UA" sz="5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uk-UA" sz="5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00092" y="892650"/>
            <a:ext cx="7365103" cy="4389120"/>
          </a:xfrm>
        </p:spPr>
        <p:txBody>
          <a:bodyPr rtlCol="0">
            <a:normAutofit fontScale="62500" lnSpcReduction="20000"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Комплексна механізація тваринництва повинна забезпечувати збільшення обсягу виробництва продукції при одночасному підвищенні її якості та зниженні собівартості, супроводжуватися різким скороченням питомих витрат і зростанням продуктивності праці, привести до зменшення напруженості й поліпшення умов роботи, підвищення рівня кваліфікації виробничого персоналу та усування можливих причин професійних захворювань. </a:t>
            </a:r>
            <a:endParaRPr lang="uk-UA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uk-UA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Спеціалізація виробництва скорочує коло робіт і завдяки цьому зменшує необхідний набір машин та обладнання для забезпечення комплексної механізації, сприяє впровадженню машинної технології у тваринництво, індустріалізації цієї галузі сільського господарства. </a:t>
            </a:r>
            <a:endParaRPr lang="uk-UA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uk-UA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Індустріалізація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навіть спеціалізованих тваринницьких підприємств потребує значних капіталовкладень на придбання машин та обладнання. Ефективність, віддача цих капіталовкладень безпосередньо залежать від інтенсивності експлуатації наявних технічних засобів.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6071" y="729236"/>
            <a:ext cx="3546537" cy="2047015"/>
          </a:xfrm>
          <a:prstGeom prst="rect">
            <a:avLst/>
          </a:prstGeom>
        </p:spPr>
      </p:pic>
      <p:pic>
        <p:nvPicPr>
          <p:cNvPr id="1026" name="Picture 2" descr="Стаціонарні та мобільні кормороздавачі для ферм ВРХ - Ферме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071" y="3087210"/>
            <a:ext cx="3708780" cy="2608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00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6718" y="792480"/>
            <a:ext cx="10972800" cy="1143000"/>
          </a:xfrm>
        </p:spPr>
        <p:txBody>
          <a:bodyPr>
            <a:normAutofit/>
          </a:bodyPr>
          <a:lstStyle/>
          <a:p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Наприклад, розглянемо один процес – водопостачання.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935480"/>
            <a:ext cx="7322545" cy="4389120"/>
          </a:xfrm>
        </p:spPr>
        <p:txBody>
          <a:bodyPr>
            <a:normAutofit fontScale="62500" lnSpcReduction="2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Так, на сучасному тваринницькому комплексі (скажімо, по відгодівлі свиней потужністю 54 чи 108 тис. голів на рік), для забезпечення виробництва водою без застосування відповідних технічних засобів, потрібно було б вирішувати як трудову, так в економічну проблеми. Адже на такому підприємстві добова потреба води становить приблизно 1000 – 2000 м</a:t>
            </a:r>
            <a:r>
              <a:rPr lang="uk-UA" sz="28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uk-UA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Механізація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водопостачання, автоматизація напування тварин взагалі знімає трудову проблему стосовно цього процесу і приблизно в 25-50 разів знижує собівартість води. Якщо при цьому врахувати й інші переваги автоматизованого напування тварин (збільшення продуктивності на 10-15%, зменшення кількості застудних захворювань тощо), то ефективність механізації водопостачання цілком очевидна і безсумнівна як в економічному, так і в технологічному відношеннях.</a:t>
            </a:r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1299" y="2029055"/>
            <a:ext cx="3333750" cy="2381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2145" y="4573194"/>
            <a:ext cx="3863399" cy="289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20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10353"/>
            <a:ext cx="10972800" cy="103527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sz="4000" b="1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Стан </a:t>
            </a:r>
            <a:r>
              <a:rPr lang="uk-UA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 </a:t>
            </a:r>
            <a:r>
              <a:rPr lang="uk-UA" sz="4000" b="1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перспективи механізації</a:t>
            </a:r>
            <a:r>
              <a:rPr lang="uk-UA" sz="4000" b="1" spc="-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b="1" spc="-1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тваринництва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511916"/>
            <a:ext cx="10972800" cy="2140761"/>
          </a:xfrm>
        </p:spPr>
        <p:txBody>
          <a:bodyPr/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Вирішення питань комплексної механізації та автоматизації у тваринництві нерозривно пов’язане з технічним переозброєнням і підвищенням загального технічного рівня та енергетичного оснащення галузі.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сучасному громадському тваринництві України створена матеріально - технічна база, що забезпечує досить високий рівень механізації більшості виробничих процесів.</a:t>
            </a:r>
          </a:p>
          <a:p>
            <a:endParaRPr lang="uk-UA" sz="1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000099"/>
              </p:ext>
            </p:extLst>
          </p:nvPr>
        </p:nvGraphicFramePr>
        <p:xfrm>
          <a:off x="744704" y="3652677"/>
          <a:ext cx="6458007" cy="294436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658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2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0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27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66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66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1813">
                <a:tc rowSpan="3">
                  <a:txBody>
                    <a:bodyPr/>
                    <a:lstStyle/>
                    <a:p>
                      <a:pPr marL="5568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Процес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430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Ферми та комплекси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81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ВРХ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свинарські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вівчарські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птахівницькі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544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всього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0" indent="958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у тому числі молочні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813">
                <a:tc>
                  <a:txBody>
                    <a:bodyPr/>
                    <a:lstStyle/>
                    <a:p>
                      <a:pPr marL="679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Подача води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99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99,8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85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72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95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813">
                <a:tc>
                  <a:txBody>
                    <a:bodyPr/>
                    <a:lstStyle/>
                    <a:p>
                      <a:pPr marL="679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Роздавання кормів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71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79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60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20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92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813">
                <a:tc>
                  <a:txBody>
                    <a:bodyPr/>
                    <a:lstStyle/>
                    <a:p>
                      <a:pPr marL="679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Видалення гною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97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99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91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3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92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813">
                <a:tc>
                  <a:txBody>
                    <a:bodyPr/>
                    <a:lstStyle/>
                    <a:p>
                      <a:pPr marL="679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Доїння корів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-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98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-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-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-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1813">
                <a:tc>
                  <a:txBody>
                    <a:bodyPr/>
                    <a:lstStyle/>
                    <a:p>
                      <a:pPr marL="679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Стрижка овець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-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-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-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96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-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3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Комплексна механізація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70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78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60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17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020" indent="-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rlito"/>
                          <a:cs typeface="Times New Roman" panose="02020603050405020304" pitchFamily="18" charset="0"/>
                        </a:rPr>
                        <a:t>88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166222" y="3106903"/>
            <a:ext cx="874217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Рівень механізації виробничих процесів у тваринництві України, (за станом на 2020р.), %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0622" y="3607419"/>
            <a:ext cx="4601378" cy="293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35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прямій залежності від комплексної механізації галузі знаходяться питомі затрати праці на виробництво продукції тваринництва.</a:t>
            </a:r>
            <a:endParaRPr lang="uk-UA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Лише 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птахівництві за продуктивністю праці Україна наближається до показників світового рівня. </a:t>
            </a:r>
            <a:endParaRPr lang="uk-UA" sz="25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нашій країни виробництво 1-го центнера молока затрачається 7,6 люд.-год., свинини - 23,1 тис. яєць 0,36 люд-год.; тоді як у США відповідні показники становлять 0,4; 0,7 та 0,2 люд.-год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 цього часу у молочному виробництві понад 45% операцій виконуються вручну. У свинарстві частка таких операцій сягає 60, у вівчарстві -80%</a:t>
            </a:r>
          </a:p>
          <a:p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141362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128" y="1263589"/>
            <a:ext cx="5471711" cy="4389120"/>
          </a:xfrm>
        </p:spPr>
        <p:txBody>
          <a:bodyPr>
            <a:normAutofit fontScale="92500"/>
          </a:bodyPr>
          <a:lstStyle/>
          <a:p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Дуже гострою залишається проблема механізації малих ферм з поголів'ям до 100 корів і до 1000 свиней, на яких утримується близько 20% дійного стада і понад 55% поголів'я свиней. </a:t>
            </a:r>
            <a:endParaRPr lang="uk-UA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Рівень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комплексної механізації таких ферм становить лише 18%. У складі системи машин с 64 позиції обладнання для малих ферм. 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935480"/>
            <a:ext cx="609600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9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uk-UA" dirty="0" smtClean="0"/>
          </a:p>
          <a:p>
            <a:pPr marL="0" indent="0" algn="ctr">
              <a:buNone/>
            </a:pPr>
            <a:endParaRPr lang="uk-UA" dirty="0"/>
          </a:p>
          <a:p>
            <a:pPr marL="0" indent="0" algn="ctr">
              <a:buNone/>
            </a:pPr>
            <a:endParaRPr lang="uk-UA" dirty="0" smtClean="0"/>
          </a:p>
          <a:p>
            <a:pPr marL="0" indent="0" algn="ctr">
              <a:buNone/>
            </a:pPr>
            <a:r>
              <a:rPr lang="uk-UA" sz="4800" dirty="0" smtClean="0">
                <a:latin typeface="Arial Black" panose="020B0A04020102020204" pitchFamily="34" charset="0"/>
              </a:rPr>
              <a:t>Дякую за увагу!</a:t>
            </a:r>
            <a:endParaRPr lang="uk-UA" sz="4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44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езентация мозгового штурма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5870845_TF03460637.potx" id="{F42726C0-6660-44EB-84CB-9AAEF4C07D5F}" vid="{C5E20908-8830-4429-B2D1-54A91E0450D7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Деловая презентация для мозгового штурма</Template>
  <TotalTime>46</TotalTime>
  <Words>666</Words>
  <Application>Microsoft Office PowerPoint</Application>
  <PresentationFormat>Широкоэкранный</PresentationFormat>
  <Paragraphs>82</Paragraphs>
  <Slides>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Arial Black</vt:lpstr>
      <vt:lpstr>Calibri</vt:lpstr>
      <vt:lpstr>Carlito</vt:lpstr>
      <vt:lpstr>Century Gothic</vt:lpstr>
      <vt:lpstr>Palatino Linotype</vt:lpstr>
      <vt:lpstr>Times New Roman</vt:lpstr>
      <vt:lpstr>Wingdings 2</vt:lpstr>
      <vt:lpstr>Презентация мозгового штурма</vt:lpstr>
      <vt:lpstr>Тема 7. ПЕРСПЕКТИВНІ ТЕХНОЛОГІЇ У ТОВАРНОМУ ТВАРИННИЦТВІ  (частина 3) </vt:lpstr>
      <vt:lpstr>Презентация PowerPoint</vt:lpstr>
      <vt:lpstr>Презентация PowerPoint</vt:lpstr>
      <vt:lpstr>1. Роль комплексної механізації та її взаємозв’язок з іншими напрямами розвитку тваринництва </vt:lpstr>
      <vt:lpstr>Наприклад, розглянемо один процес – водопостачання.</vt:lpstr>
      <vt:lpstr>2. Стан і перспективи механізації тваринництва</vt:lpstr>
      <vt:lpstr>У прямій залежності від комплексної механізації галузі знаходяться питомі затрати праці на виробництво продукції тваринництва.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7. ПЕРСПЕКТИВНІ ТЕХНОЛОГІЇ У ТОВАРНОМУ ТВАРИННИЦТВІ (частина 3)</dc:title>
  <dc:creator>User</dc:creator>
  <cp:lastModifiedBy>MAPIHA</cp:lastModifiedBy>
  <cp:revision>22</cp:revision>
  <dcterms:created xsi:type="dcterms:W3CDTF">2021-06-01T12:52:32Z</dcterms:created>
  <dcterms:modified xsi:type="dcterms:W3CDTF">2021-06-02T23:50:38Z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