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25E9BB2-EED7-4874-B51A-042AE24F9363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CA56369-00A0-4B8B-AAA3-9FA35CEBE4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1124745"/>
            <a:ext cx="2880320" cy="720079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Лекція 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7704856" cy="2808312"/>
          </a:xfrm>
        </p:spPr>
        <p:txBody>
          <a:bodyPr>
            <a:normAutofit fontScale="25000" lnSpcReduction="20000"/>
          </a:bodyPr>
          <a:lstStyle/>
          <a:p>
            <a:r>
              <a:rPr lang="uk-UA" sz="14000" b="1" cap="all" dirty="0"/>
              <a:t>Тема 1: </a:t>
            </a:r>
            <a:r>
              <a:rPr lang="uk-UA" sz="14000" b="1" i="1" cap="all" dirty="0"/>
              <a:t>Т</a:t>
            </a:r>
            <a:r>
              <a:rPr lang="uk-UA" sz="14000" b="1" i="1" dirty="0"/>
              <a:t>еоретичне обґрунтування та методичні підходи до моделювання технологічних процесів та переробки продукції тваринництва</a:t>
            </a:r>
            <a:endParaRPr lang="ru-RU" sz="14000" b="1" i="1" dirty="0"/>
          </a:p>
          <a:p>
            <a:endParaRPr lang="ru-RU" sz="22000" dirty="0"/>
          </a:p>
        </p:txBody>
      </p:sp>
    </p:spTree>
    <p:extLst>
      <p:ext uri="{BB962C8B-B14F-4D97-AF65-F5344CB8AC3E}">
        <p14:creationId xmlns:p14="http://schemas.microsoft.com/office/powerpoint/2010/main" val="4984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>
            <a:off x="1763688" y="3068960"/>
            <a:ext cx="1152128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 txBox="1">
            <a:spLocks/>
          </p:cNvSpPr>
          <p:nvPr/>
        </p:nvSpPr>
        <p:spPr>
          <a:xfrm>
            <a:off x="3275856" y="1412776"/>
            <a:ext cx="5184577" cy="28083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uk-UA" sz="4000" b="1" cap="all" dirty="0" smtClean="0">
                <a:solidFill>
                  <a:schemeClr val="bg2">
                    <a:lumMod val="50000"/>
                  </a:schemeClr>
                </a:solidFill>
              </a:rPr>
              <a:t>Дякую за увагу</a:t>
            </a:r>
            <a:r>
              <a:rPr lang="uk-UA" sz="14000" b="1" cap="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140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2000" dirty="0"/>
          </a:p>
        </p:txBody>
      </p:sp>
    </p:spTree>
    <p:extLst>
      <p:ext uri="{BB962C8B-B14F-4D97-AF65-F5344CB8AC3E}">
        <p14:creationId xmlns:p14="http://schemas.microsoft.com/office/powerpoint/2010/main" val="358031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План</a:t>
            </a:r>
            <a:endParaRPr lang="ru-RU" sz="2500" b="1" dirty="0">
              <a:solidFill>
                <a:schemeClr val="bg2">
                  <a:lumMod val="50000"/>
                </a:schemeClr>
              </a:solidFill>
            </a:endParaRPr>
          </a:p>
          <a:p>
            <a:pPr lvl="0" algn="just"/>
            <a:r>
              <a:rPr lang="uk-UA" sz="2500" dirty="0" smtClean="0"/>
              <a:t>	</a:t>
            </a:r>
            <a:r>
              <a:rPr lang="en-US" sz="2500" dirty="0" smtClean="0"/>
              <a:t>1</a:t>
            </a:r>
            <a:r>
              <a:rPr lang="en-US" sz="2500" dirty="0" smtClean="0"/>
              <a:t>. </a:t>
            </a:r>
            <a:r>
              <a:rPr lang="uk-UA" sz="2500" dirty="0" smtClean="0"/>
              <a:t>Технологічний </a:t>
            </a:r>
            <a:r>
              <a:rPr lang="uk-UA" sz="2500" dirty="0"/>
              <a:t>процес. Робоча або технологічна операція.</a:t>
            </a:r>
            <a:endParaRPr lang="ru-RU" sz="2500" dirty="0"/>
          </a:p>
          <a:p>
            <a:pPr lvl="0" algn="just"/>
            <a:r>
              <a:rPr lang="uk-UA" sz="2500" dirty="0" smtClean="0"/>
              <a:t>	</a:t>
            </a:r>
            <a:r>
              <a:rPr lang="en-US" sz="2500" dirty="0" smtClean="0"/>
              <a:t>2</a:t>
            </a:r>
            <a:r>
              <a:rPr lang="en-US" sz="2500" dirty="0" smtClean="0"/>
              <a:t>. </a:t>
            </a:r>
            <a:r>
              <a:rPr lang="uk-UA" sz="2500" dirty="0" smtClean="0"/>
              <a:t>Методологія </a:t>
            </a:r>
            <a:r>
              <a:rPr lang="uk-UA" sz="2500" dirty="0"/>
              <a:t>моделювання технологічних процесів у тваринництві при формуванні світогляду фахівців, науковців з технології виробництва і переробки продукції тваринництва</a:t>
            </a:r>
            <a:endParaRPr lang="ru-RU" sz="2500" dirty="0"/>
          </a:p>
          <a:p>
            <a:pPr lvl="0" algn="just"/>
            <a:r>
              <a:rPr lang="uk-UA" sz="2500" dirty="0" smtClean="0"/>
              <a:t>	</a:t>
            </a:r>
            <a:r>
              <a:rPr lang="en-US" sz="2500" dirty="0" smtClean="0"/>
              <a:t>3</a:t>
            </a:r>
            <a:r>
              <a:rPr lang="en-US" sz="2500" dirty="0" smtClean="0"/>
              <a:t>. </a:t>
            </a:r>
            <a:r>
              <a:rPr lang="uk-UA" sz="2500" dirty="0" smtClean="0"/>
              <a:t>Методологічні </a:t>
            </a:r>
            <a:r>
              <a:rPr lang="uk-UA" sz="2500" dirty="0"/>
              <a:t>принципи розробки технологічних процесів (гіпотеза, експеримент або використання матеріалів експерименту, аналогія, моделювання).</a:t>
            </a:r>
            <a:endParaRPr lang="ru-RU" sz="2500" b="1" dirty="0"/>
          </a:p>
          <a:p>
            <a:pPr lvl="0" algn="just"/>
            <a:r>
              <a:rPr lang="uk-UA" sz="2500" dirty="0" smtClean="0"/>
              <a:t>	</a:t>
            </a:r>
            <a:r>
              <a:rPr lang="en-US" sz="2500" dirty="0" smtClean="0"/>
              <a:t>4</a:t>
            </a:r>
            <a:r>
              <a:rPr lang="en-US" sz="2500" dirty="0" smtClean="0"/>
              <a:t>. </a:t>
            </a:r>
            <a:r>
              <a:rPr lang="uk-UA" sz="2500" dirty="0" smtClean="0"/>
              <a:t>Типи </a:t>
            </a:r>
            <a:r>
              <a:rPr lang="uk-UA" sz="2500" dirty="0"/>
              <a:t>моделювання. </a:t>
            </a:r>
            <a:endParaRPr lang="ru-RU" sz="2500" b="1" dirty="0"/>
          </a:p>
          <a:p>
            <a:pPr lvl="0" algn="just"/>
            <a:r>
              <a:rPr lang="uk-UA" sz="2500" dirty="0" smtClean="0"/>
              <a:t>	</a:t>
            </a:r>
            <a:r>
              <a:rPr lang="en-US" sz="2500" dirty="0" smtClean="0"/>
              <a:t>5</a:t>
            </a:r>
            <a:r>
              <a:rPr lang="en-US" sz="2500" dirty="0" smtClean="0"/>
              <a:t>. </a:t>
            </a:r>
            <a:r>
              <a:rPr lang="uk-UA" sz="2500" dirty="0" smtClean="0"/>
              <a:t>Класи </a:t>
            </a:r>
            <a:r>
              <a:rPr lang="uk-UA" sz="2500" dirty="0"/>
              <a:t>моделей.</a:t>
            </a:r>
            <a:endParaRPr lang="ru-RU" sz="2500" b="1" dirty="0"/>
          </a:p>
        </p:txBody>
      </p:sp>
    </p:spTree>
    <p:extLst>
      <p:ext uri="{BB962C8B-B14F-4D97-AF65-F5344CB8AC3E}">
        <p14:creationId xmlns:p14="http://schemas.microsoft.com/office/powerpoint/2010/main" val="159401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751344"/>
            <a:ext cx="66247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chemeClr val="bg2">
                    <a:lumMod val="50000"/>
                  </a:schemeClr>
                </a:solidFill>
              </a:rPr>
              <a:t>Література: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uk-UA" dirty="0" smtClean="0"/>
              <a:t>	1</a:t>
            </a:r>
            <a:r>
              <a:rPr lang="uk-UA" dirty="0"/>
              <a:t>. Відомчі норми технологічного проектування. Вівчарські і </a:t>
            </a:r>
            <a:r>
              <a:rPr lang="uk-UA" dirty="0" err="1"/>
              <a:t>козівничі</a:t>
            </a:r>
            <a:r>
              <a:rPr lang="uk-UA" dirty="0"/>
              <a:t> підприємства. ВНТП-АПК-03.05. Київ. Міністерство аграрної політики України. 2005. 87 с.</a:t>
            </a:r>
            <a:endParaRPr lang="ru-RU" dirty="0"/>
          </a:p>
          <a:p>
            <a:pPr algn="just"/>
            <a:r>
              <a:rPr lang="uk-UA" dirty="0" smtClean="0"/>
              <a:t>	2</a:t>
            </a:r>
            <a:r>
              <a:rPr lang="uk-UA" dirty="0"/>
              <a:t>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dirty="0"/>
          </a:p>
          <a:p>
            <a:pPr algn="just"/>
            <a:r>
              <a:rPr lang="uk-UA" dirty="0" smtClean="0"/>
              <a:t>	3</a:t>
            </a:r>
            <a:r>
              <a:rPr lang="uk-UA" dirty="0"/>
              <a:t>. Відомчі норми технологічного проектування. Підприємства по забою худоби, птиці, кролів та переробки продуктів </a:t>
            </a:r>
            <a:r>
              <a:rPr lang="uk-UA" dirty="0" err="1"/>
              <a:t>продуктів</a:t>
            </a:r>
            <a:r>
              <a:rPr lang="uk-UA" dirty="0"/>
              <a:t> забою. ВНТП-АПК-23.06. Київ. Міністерство сільського господарства і продовольства України, 2006. 154 с</a:t>
            </a:r>
            <a:r>
              <a:rPr lang="uk-UA" dirty="0" smtClean="0"/>
              <a:t>.</a:t>
            </a:r>
            <a:endParaRPr lang="en-US" dirty="0" smtClean="0"/>
          </a:p>
          <a:p>
            <a:pPr algn="just"/>
            <a:r>
              <a:rPr lang="uk-UA" dirty="0" smtClean="0"/>
              <a:t>	4</a:t>
            </a:r>
            <a:r>
              <a:rPr lang="uk-UA" dirty="0"/>
              <a:t>. Відомчі норми технологічного проектування. Підприємства птахівництва. ВНТП-АПК-04.05. Київ. Міністерство аграрної політики України, 2005. 90 с</a:t>
            </a:r>
            <a:r>
              <a:rPr lang="uk-UA" dirty="0" smtClean="0"/>
              <a:t>.</a:t>
            </a:r>
            <a:endParaRPr lang="en-US" dirty="0" smtClean="0"/>
          </a:p>
          <a:p>
            <a:pPr algn="just"/>
            <a:r>
              <a:rPr lang="uk-UA" dirty="0" smtClean="0"/>
              <a:t>	5</a:t>
            </a:r>
            <a:r>
              <a:rPr lang="uk-UA" dirty="0"/>
              <a:t>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8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/>
              <a:t>	6</a:t>
            </a:r>
            <a:r>
              <a:rPr lang="uk-UA" dirty="0"/>
              <a:t>. </a:t>
            </a:r>
            <a:r>
              <a:rPr lang="uk-UA" dirty="0"/>
              <a:t>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dirty="0"/>
          </a:p>
          <a:p>
            <a:pPr algn="just"/>
            <a:r>
              <a:rPr lang="uk-UA" dirty="0" smtClean="0"/>
              <a:t>	7</a:t>
            </a:r>
            <a:r>
              <a:rPr lang="uk-UA" dirty="0"/>
              <a:t>. </a:t>
            </a:r>
            <a:r>
              <a:rPr lang="uk-UA" dirty="0"/>
              <a:t>Лихач В.Я., Лихач А.В., </a:t>
            </a:r>
            <a:r>
              <a:rPr lang="uk-UA" dirty="0" err="1"/>
              <a:t>Шебанін</a:t>
            </a:r>
            <a:r>
              <a:rPr lang="uk-UA" dirty="0"/>
              <a:t> В.О. Інноваційні технології виробництва продукції тваринництва. Миколаїв. МНАУ. 2015. 365 с.</a:t>
            </a:r>
            <a:endParaRPr lang="ru-RU" dirty="0"/>
          </a:p>
          <a:p>
            <a:pPr algn="just"/>
            <a:r>
              <a:rPr lang="uk-UA" dirty="0" smtClean="0"/>
              <a:t>	8</a:t>
            </a:r>
            <a:r>
              <a:rPr lang="uk-UA" dirty="0"/>
              <a:t>. </a:t>
            </a:r>
            <a:r>
              <a:rPr lang="uk-UA" dirty="0"/>
              <a:t>Коротков В.А. </a:t>
            </a:r>
            <a:r>
              <a:rPr lang="uk-UA" dirty="0" err="1"/>
              <a:t>Желізняк</a:t>
            </a:r>
            <a:r>
              <a:rPr lang="uk-UA" dirty="0"/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  <a:endParaRPr lang="ru-RU" dirty="0"/>
          </a:p>
          <a:p>
            <a:pPr algn="just"/>
            <a:r>
              <a:rPr lang="uk-UA" dirty="0" smtClean="0"/>
              <a:t>	9</a:t>
            </a:r>
            <a:r>
              <a:rPr lang="uk-UA" dirty="0"/>
              <a:t>. </a:t>
            </a:r>
            <a:r>
              <a:rPr lang="uk-UA" dirty="0" err="1"/>
              <a:t>Шалімов</a:t>
            </a:r>
            <a:r>
              <a:rPr lang="uk-UA" dirty="0"/>
              <a:t> М.О. Інноваційні технології виробництва і переробки продукції тваринництва. Одеса. ОДАУ. 2020. 181 с.</a:t>
            </a:r>
            <a:endParaRPr lang="ru-RU" dirty="0"/>
          </a:p>
          <a:p>
            <a:r>
              <a:rPr lang="uk-UA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8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   1. </a:t>
            </a:r>
            <a:r>
              <a:rPr lang="uk-UA" b="1" dirty="0" smtClean="0"/>
              <a:t>Технологічний </a:t>
            </a:r>
            <a:r>
              <a:rPr lang="uk-UA" b="1" dirty="0"/>
              <a:t>процес</a:t>
            </a:r>
            <a:r>
              <a:rPr lang="uk-UA" dirty="0"/>
              <a:t> характеризується послідовністю різноманітних, </a:t>
            </a:r>
            <a:r>
              <a:rPr lang="uk-UA" dirty="0" err="1"/>
              <a:t>слідуючих</a:t>
            </a:r>
            <a:r>
              <a:rPr lang="uk-UA" dirty="0"/>
              <a:t> одна за одною робочих операцій, що необхідні для досягнення мети роботи, при проведенні зв'язані одні з одними, взаємодіють і впливають одна на одну. </a:t>
            </a:r>
            <a:endParaRPr lang="en-US" dirty="0" smtClean="0"/>
          </a:p>
          <a:p>
            <a:pPr algn="just"/>
            <a:r>
              <a:rPr lang="en-US" b="1" dirty="0" smtClean="0"/>
              <a:t>    </a:t>
            </a:r>
            <a:r>
              <a:rPr lang="uk-UA" b="1" dirty="0" smtClean="0"/>
              <a:t>Робочою </a:t>
            </a:r>
            <a:r>
              <a:rPr lang="uk-UA" b="1" dirty="0"/>
              <a:t>або технологічною операцією</a:t>
            </a:r>
            <a:r>
              <a:rPr lang="uk-UA" dirty="0"/>
              <a:t> являється цілеспрямована зміна фізичних, хімічних або фізіологічних властивостей </a:t>
            </a:r>
            <a:r>
              <a:rPr lang="uk-UA" dirty="0" smtClean="0"/>
              <a:t>предмета: </a:t>
            </a:r>
          </a:p>
          <a:p>
            <a:pPr algn="just"/>
            <a:r>
              <a:rPr lang="uk-UA" dirty="0"/>
              <a:t>	</a:t>
            </a:r>
            <a:r>
              <a:rPr lang="uk-UA" dirty="0" smtClean="0"/>
              <a:t>д</a:t>
            </a:r>
            <a:r>
              <a:rPr lang="uk-UA" dirty="0" smtClean="0"/>
              <a:t>оїння </a:t>
            </a:r>
            <a:r>
              <a:rPr lang="uk-UA" dirty="0"/>
              <a:t>або годівля тварин, </a:t>
            </a:r>
            <a:endParaRPr lang="uk-UA" dirty="0" smtClean="0"/>
          </a:p>
          <a:p>
            <a:pPr algn="just"/>
            <a:r>
              <a:rPr lang="uk-UA" dirty="0"/>
              <a:t>	</a:t>
            </a:r>
            <a:r>
              <a:rPr lang="uk-UA" dirty="0" smtClean="0"/>
              <a:t>транспортування</a:t>
            </a:r>
            <a:r>
              <a:rPr lang="uk-UA" dirty="0"/>
              <a:t>, </a:t>
            </a:r>
            <a:endParaRPr lang="uk-UA" dirty="0" smtClean="0"/>
          </a:p>
          <a:p>
            <a:pPr algn="just"/>
            <a:r>
              <a:rPr lang="uk-UA" dirty="0"/>
              <a:t>	</a:t>
            </a:r>
            <a:r>
              <a:rPr lang="uk-UA" dirty="0" smtClean="0"/>
              <a:t>аналіз </a:t>
            </a:r>
            <a:r>
              <a:rPr lang="uk-UA" dirty="0" smtClean="0"/>
              <a:t>молока</a:t>
            </a:r>
            <a:r>
              <a:rPr lang="en-US" dirty="0" smtClean="0"/>
              <a:t>.</a:t>
            </a:r>
          </a:p>
          <a:p>
            <a:pPr algn="just"/>
            <a:r>
              <a:rPr lang="uk-UA" dirty="0" smtClean="0"/>
              <a:t> </a:t>
            </a:r>
            <a:r>
              <a:rPr lang="en-US" dirty="0" smtClean="0"/>
              <a:t>   </a:t>
            </a:r>
            <a:r>
              <a:rPr lang="uk-UA" b="1" dirty="0" smtClean="0"/>
              <a:t>Моделювання </a:t>
            </a:r>
            <a:r>
              <a:rPr lang="uk-UA" b="1" dirty="0"/>
              <a:t>як метод</a:t>
            </a:r>
            <a:r>
              <a:rPr lang="uk-UA" dirty="0"/>
              <a:t> наукового пізнання основане на здатності людини абстрагувати подібні ознаки або властивості у різних предметів, явищ і встановлювати певне співвідношення між ними. </a:t>
            </a:r>
            <a:endParaRPr lang="en-US" dirty="0" smtClean="0"/>
          </a:p>
          <a:p>
            <a:pPr algn="just"/>
            <a:r>
              <a:rPr lang="uk-UA" dirty="0" smtClean="0"/>
              <a:t>	У </a:t>
            </a:r>
            <a:r>
              <a:rPr lang="uk-UA" dirty="0"/>
              <a:t>залежності від призначення моделей і принципу відображення ними об'єкта </a:t>
            </a:r>
            <a:r>
              <a:rPr lang="uk-UA" dirty="0" smtClean="0"/>
              <a:t>розрізняють: 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/>
              <a:t>	</a:t>
            </a:r>
            <a:r>
              <a:rPr lang="uk-UA" dirty="0" smtClean="0"/>
              <a:t>аналогові</a:t>
            </a:r>
            <a:r>
              <a:rPr lang="uk-UA" dirty="0"/>
              <a:t>, </a:t>
            </a:r>
            <a:r>
              <a:rPr lang="uk-UA" dirty="0" smtClean="0"/>
              <a:t>			графічні</a:t>
            </a:r>
            <a:r>
              <a:rPr lang="uk-UA" dirty="0"/>
              <a:t>, </a:t>
            </a:r>
            <a:r>
              <a:rPr lang="uk-UA" dirty="0" smtClean="0"/>
              <a:t>			натуральні, 	 </a:t>
            </a:r>
            <a:r>
              <a:rPr lang="uk-UA" dirty="0"/>
              <a:t>математичні </a:t>
            </a:r>
            <a:endParaRPr lang="uk-UA" dirty="0" smtClean="0"/>
          </a:p>
          <a:p>
            <a:pPr algn="just"/>
            <a:r>
              <a:rPr lang="uk-UA" dirty="0"/>
              <a:t>	</a:t>
            </a:r>
            <a:r>
              <a:rPr lang="uk-UA" dirty="0" smtClean="0"/>
              <a:t>		    </a:t>
            </a:r>
            <a:r>
              <a:rPr lang="uk-UA" dirty="0" smtClean="0"/>
              <a:t>моделі</a:t>
            </a:r>
            <a:r>
              <a:rPr lang="uk-UA" dirty="0"/>
              <a:t>. </a:t>
            </a:r>
            <a:endParaRPr lang="en-US" dirty="0" smtClean="0"/>
          </a:p>
          <a:p>
            <a:pPr algn="just"/>
            <a:r>
              <a:rPr lang="en-US" b="1" dirty="0" smtClean="0"/>
              <a:t>    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331640" y="2780928"/>
            <a:ext cx="648072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331640" y="3068960"/>
            <a:ext cx="648072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331640" y="3356992"/>
            <a:ext cx="648072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059832" y="5157192"/>
            <a:ext cx="2016224" cy="216024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76056" y="5157192"/>
            <a:ext cx="1008112" cy="288032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779912" y="5157192"/>
            <a:ext cx="1296144" cy="504056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076056" y="5157192"/>
            <a:ext cx="504056" cy="576064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7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27280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2.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Методологія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моделювання технологічних процесів у тваринництві при формуванні світогляду фахівців, науковців з технології виробництва і переробки продукції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тваринництва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en-US" dirty="0" smtClean="0"/>
              <a:t>   </a:t>
            </a:r>
            <a:r>
              <a:rPr lang="uk-UA" dirty="0" smtClean="0"/>
              <a:t>	Метод </a:t>
            </a:r>
            <a:r>
              <a:rPr lang="uk-UA" dirty="0"/>
              <a:t>моделювання, як один з основних методів дослідження в технології, що дає можливість пізнання виникаючих закономірностей при перебудові процесу на масове виробництво, майже не застосовується наукою. </a:t>
            </a:r>
            <a:r>
              <a:rPr lang="uk-UA" dirty="0" smtClean="0"/>
              <a:t>	Моделювання </a:t>
            </a:r>
            <a:r>
              <a:rPr lang="uk-UA" dirty="0"/>
              <a:t>технологічного процесу у виробництві продуктів тваринництва взагалі не практикується, а за цим поняттям звичайно ховається лише планування основних показників виробництва і на практиці в кращому випадку обмежуються розробкою організаційно-господарського плану. </a:t>
            </a:r>
            <a:endParaRPr lang="ru-RU" dirty="0"/>
          </a:p>
          <a:p>
            <a:pPr lvl="0" algn="just"/>
            <a:r>
              <a:rPr lang="en-US" b="1" dirty="0" smtClean="0"/>
              <a:t>   </a:t>
            </a:r>
            <a:r>
              <a:rPr lang="uk-UA" b="1" dirty="0" smtClean="0"/>
              <a:t>	</a:t>
            </a:r>
            <a:r>
              <a:rPr lang="en-US" b="1" dirty="0" smtClean="0"/>
              <a:t> </a:t>
            </a:r>
            <a:r>
              <a:rPr lang="uk-UA" dirty="0" smtClean="0"/>
              <a:t>Для </a:t>
            </a:r>
            <a:r>
              <a:rPr lang="uk-UA" dirty="0"/>
              <a:t>оволодіння методами проектування й управління технологічними процесами виробництва тваринницьких продуктів і сировини фахівець, науковець повинний мати певну суму знань у галузі технології виробництва і переробки продукції тваринництва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02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7687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 smtClean="0"/>
              <a:t>  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3.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Методологічні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принципи розробки технологічних процесів (гіпотеза, експеримент або використання матеріалів експерименту, аналогія, моделювання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).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en-US" dirty="0" smtClean="0"/>
              <a:t>  </a:t>
            </a:r>
            <a:endParaRPr lang="uk-UA" dirty="0" smtClean="0"/>
          </a:p>
          <a:p>
            <a:pPr algn="just"/>
            <a:r>
              <a:rPr lang="en-US" dirty="0" smtClean="0"/>
              <a:t> </a:t>
            </a:r>
            <a:r>
              <a:rPr lang="uk-UA" dirty="0" smtClean="0"/>
              <a:t>При </a:t>
            </a:r>
            <a:r>
              <a:rPr lang="uk-UA" dirty="0"/>
              <a:t>моделюванні технологічного процесу керуються таким основним принципом - </a:t>
            </a:r>
            <a:r>
              <a:rPr lang="uk-UA" b="1" i="1" dirty="0"/>
              <a:t>кожен технологічний процес повинний бути економічним і технічно доцільним.</a:t>
            </a:r>
            <a:r>
              <a:rPr lang="uk-UA" dirty="0"/>
              <a:t> Ці вимоги безупинно підвищуються, в залежності від прогресу науки і зміни соціальних умов життя людей. А тому ми зупинимось на таких принципах як </a:t>
            </a:r>
            <a:r>
              <a:rPr lang="uk-UA" i="1" dirty="0"/>
              <a:t>гіпотеза, експеримент, аналогія, моделювання.</a:t>
            </a:r>
            <a:endParaRPr lang="ru-RU" b="1" dirty="0"/>
          </a:p>
          <a:p>
            <a:pPr algn="just"/>
            <a:r>
              <a:rPr lang="en-US" dirty="0" smtClean="0"/>
              <a:t>   </a:t>
            </a:r>
            <a:r>
              <a:rPr lang="uk-UA" b="1" dirty="0" smtClean="0"/>
              <a:t>Гіпотеза</a:t>
            </a:r>
            <a:r>
              <a:rPr lang="uk-UA" dirty="0" smtClean="0"/>
              <a:t> </a:t>
            </a:r>
            <a:r>
              <a:rPr lang="uk-UA" dirty="0"/>
              <a:t>– думка, прийнята як припущення з метою з'ясування якогось явища, що вимагає перевірки.</a:t>
            </a:r>
            <a:endParaRPr lang="ru-RU" b="1" dirty="0"/>
          </a:p>
          <a:p>
            <a:pPr algn="just"/>
            <a:r>
              <a:rPr lang="en-US" dirty="0" smtClean="0"/>
              <a:t>   </a:t>
            </a:r>
            <a:r>
              <a:rPr lang="uk-UA" b="1" dirty="0" smtClean="0"/>
              <a:t>Аналогія</a:t>
            </a:r>
            <a:r>
              <a:rPr lang="uk-UA" dirty="0" smtClean="0"/>
              <a:t> </a:t>
            </a:r>
            <a:r>
              <a:rPr lang="uk-UA" dirty="0"/>
              <a:t>– в логіці поняття перенесення тверджень про даний предмет на інший на підставі їх подібності; в звичайному розумінні – подібність у певному відношенні.</a:t>
            </a:r>
            <a:endParaRPr lang="ru-RU" b="1" dirty="0"/>
          </a:p>
          <a:p>
            <a:pPr algn="just"/>
            <a:r>
              <a:rPr lang="en-US" dirty="0" smtClean="0"/>
              <a:t>   </a:t>
            </a:r>
            <a:r>
              <a:rPr lang="uk-UA" b="1" dirty="0" smtClean="0"/>
              <a:t>Аналогія</a:t>
            </a:r>
            <a:r>
              <a:rPr lang="uk-UA" dirty="0" smtClean="0"/>
              <a:t> </a:t>
            </a:r>
            <a:r>
              <a:rPr lang="uk-UA" dirty="0"/>
              <a:t>– це знання які були отриманні при вивчення відповідного предмета в результаті чого переноситься на менш досліджуваний предмет, який подібний за відповідними властивостями. </a:t>
            </a:r>
            <a:endParaRPr lang="ru-RU" dirty="0"/>
          </a:p>
          <a:p>
            <a:endParaRPr lang="en-US" dirty="0" smtClean="0"/>
          </a:p>
          <a:p>
            <a:endParaRPr lang="ru-RU" b="1" dirty="0"/>
          </a:p>
          <a:p>
            <a:pPr lvl="0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1708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37498"/>
            <a:ext cx="748883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. Типи моделювання. </a:t>
            </a:r>
            <a:endParaRPr lang="ru-RU" sz="25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uk-UA" dirty="0" smtClean="0"/>
          </a:p>
          <a:p>
            <a:r>
              <a:rPr lang="uk-UA" sz="2000" dirty="0" smtClean="0"/>
              <a:t>Для </a:t>
            </a:r>
            <a:r>
              <a:rPr lang="uk-UA" sz="2000" dirty="0"/>
              <a:t>процесу моделювання характерні три основні операції: </a:t>
            </a:r>
            <a:endParaRPr lang="uk-UA" sz="2000" dirty="0" smtClean="0"/>
          </a:p>
          <a:p>
            <a:r>
              <a:rPr lang="uk-UA" sz="2000" dirty="0"/>
              <a:t>	</a:t>
            </a:r>
            <a:r>
              <a:rPr lang="uk-UA" sz="2000" dirty="0" smtClean="0"/>
              <a:t>	</a:t>
            </a:r>
          </a:p>
          <a:p>
            <a:r>
              <a:rPr lang="uk-UA" sz="2000" dirty="0"/>
              <a:t>	</a:t>
            </a:r>
            <a:r>
              <a:rPr lang="uk-UA" sz="2000" dirty="0" smtClean="0"/>
              <a:t>	побудова </a:t>
            </a:r>
            <a:r>
              <a:rPr lang="uk-UA" sz="2000" dirty="0"/>
              <a:t>моделі</a:t>
            </a:r>
            <a:r>
              <a:rPr lang="uk-UA" sz="2000" dirty="0" smtClean="0"/>
              <a:t>;</a:t>
            </a:r>
          </a:p>
          <a:p>
            <a:r>
              <a:rPr lang="uk-UA" sz="2000" dirty="0"/>
              <a:t>	</a:t>
            </a:r>
            <a:r>
              <a:rPr lang="uk-UA" sz="2000" dirty="0" smtClean="0"/>
              <a:t>	</a:t>
            </a:r>
          </a:p>
          <a:p>
            <a:r>
              <a:rPr lang="uk-UA" sz="2000" dirty="0"/>
              <a:t>	</a:t>
            </a:r>
            <a:r>
              <a:rPr lang="uk-UA" sz="2000" dirty="0" smtClean="0"/>
              <a:t>	експериментальне </a:t>
            </a:r>
            <a:r>
              <a:rPr lang="uk-UA" sz="2000" dirty="0"/>
              <a:t>дослідження моделі </a:t>
            </a:r>
            <a:endParaRPr lang="uk-UA" sz="2000" dirty="0" smtClean="0"/>
          </a:p>
          <a:p>
            <a:r>
              <a:rPr lang="uk-UA" sz="2000" dirty="0"/>
              <a:t>	</a:t>
            </a:r>
            <a:endParaRPr lang="uk-UA" sz="2000" dirty="0" smtClean="0"/>
          </a:p>
          <a:p>
            <a:r>
              <a:rPr lang="uk-UA" sz="2000" dirty="0"/>
              <a:t>	</a:t>
            </a:r>
            <a:endParaRPr lang="uk-UA" sz="2000" dirty="0"/>
          </a:p>
          <a:p>
            <a:r>
              <a:rPr lang="uk-UA" sz="2000" dirty="0" smtClean="0"/>
              <a:t>	вимір </a:t>
            </a:r>
            <a:r>
              <a:rPr lang="uk-UA" sz="2000" dirty="0"/>
              <a:t>режимів роботи моделі, </a:t>
            </a:r>
            <a:endParaRPr lang="uk-UA" sz="2000" dirty="0" smtClean="0"/>
          </a:p>
          <a:p>
            <a:r>
              <a:rPr lang="uk-UA" sz="2000" dirty="0"/>
              <a:t>	 </a:t>
            </a:r>
            <a:r>
              <a:rPr lang="uk-UA" sz="2000" dirty="0" smtClean="0"/>
              <a:t>    </a:t>
            </a:r>
            <a:r>
              <a:rPr lang="uk-UA" sz="2000" dirty="0" smtClean="0"/>
              <a:t>варіювання </a:t>
            </a:r>
            <a:r>
              <a:rPr lang="uk-UA" sz="2000" dirty="0"/>
              <a:t>експериментальних умов </a:t>
            </a:r>
            <a:r>
              <a:rPr lang="uk-UA" sz="2000" dirty="0"/>
              <a:t> </a:t>
            </a:r>
            <a:r>
              <a:rPr lang="uk-UA" sz="2000" dirty="0" smtClean="0"/>
              <a:t>  </a:t>
            </a:r>
            <a:r>
              <a:rPr lang="uk-UA" sz="2000" dirty="0" smtClean="0"/>
              <a:t>						                        тощо</a:t>
            </a:r>
          </a:p>
          <a:p>
            <a:r>
              <a:rPr lang="uk-UA" sz="2000" dirty="0"/>
              <a:t>	</a:t>
            </a:r>
            <a:endParaRPr lang="uk-UA" sz="2000" dirty="0" smtClean="0"/>
          </a:p>
          <a:p>
            <a:r>
              <a:rPr lang="uk-UA" sz="2000" dirty="0"/>
              <a:t>	</a:t>
            </a:r>
            <a:r>
              <a:rPr lang="uk-UA" sz="2000" dirty="0"/>
              <a:t>	</a:t>
            </a:r>
            <a:r>
              <a:rPr lang="uk-UA" sz="2000" dirty="0" smtClean="0"/>
              <a:t>перенесення </a:t>
            </a:r>
            <a:r>
              <a:rPr lang="uk-UA" sz="2000" dirty="0"/>
              <a:t>даних, отриманих на моделі, на досліджуваний предмет.</a:t>
            </a:r>
            <a:r>
              <a:rPr lang="uk-UA" sz="2000" b="1" dirty="0"/>
              <a:t>  </a:t>
            </a:r>
            <a:endParaRPr lang="en-US" sz="2000" b="1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619672" y="2276872"/>
            <a:ext cx="1152128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619672" y="2852936"/>
            <a:ext cx="1152128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47664" y="5013176"/>
            <a:ext cx="1152128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851920" y="3068960"/>
            <a:ext cx="1224136" cy="576064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76056" y="3068960"/>
            <a:ext cx="1440160" cy="864096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65216" y="3068960"/>
            <a:ext cx="2675136" cy="1152128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6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8488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500" b="1" dirty="0"/>
              <a:t> </a:t>
            </a:r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5. Класи моделей.</a:t>
            </a:r>
            <a:endParaRPr lang="ru-RU" sz="25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500" b="1" u="sng" dirty="0"/>
              <a:t>У дослідженні технологічних операцій найчастіше використовуються моделі </a:t>
            </a:r>
            <a:endParaRPr lang="uk-UA" sz="2500" b="1" u="sng" dirty="0" smtClean="0"/>
          </a:p>
          <a:p>
            <a:pPr algn="ctr"/>
            <a:r>
              <a:rPr lang="uk-UA" sz="2500" b="1" u="sng" dirty="0" smtClean="0"/>
              <a:t>двох </a:t>
            </a:r>
            <a:r>
              <a:rPr lang="uk-UA" sz="2500" b="1" u="sng" dirty="0"/>
              <a:t>класів: </a:t>
            </a:r>
            <a:endParaRPr lang="uk-UA" sz="2500" b="1" u="sng" dirty="0" smtClean="0"/>
          </a:p>
          <a:p>
            <a:pPr algn="just"/>
            <a:endParaRPr lang="uk-UA" sz="2500" dirty="0"/>
          </a:p>
          <a:p>
            <a:pPr algn="just"/>
            <a:r>
              <a:rPr lang="uk-UA" sz="2500" dirty="0" smtClean="0"/>
              <a:t>матеріальні </a:t>
            </a:r>
            <a:r>
              <a:rPr lang="uk-UA" sz="2500" dirty="0"/>
              <a:t>(фізичні) 	</a:t>
            </a:r>
            <a:r>
              <a:rPr lang="uk-UA" sz="2500" dirty="0" smtClean="0"/>
              <a:t>	ідеальні </a:t>
            </a:r>
            <a:r>
              <a:rPr lang="uk-UA" sz="2500" dirty="0"/>
              <a:t>(знакові) </a:t>
            </a:r>
            <a:r>
              <a:rPr lang="uk-UA" sz="2500" dirty="0" smtClean="0"/>
              <a:t>			      моделі</a:t>
            </a:r>
            <a:r>
              <a:rPr lang="uk-UA" sz="2500" dirty="0"/>
              <a:t>.</a:t>
            </a:r>
            <a:endParaRPr lang="en-US" sz="2500" dirty="0"/>
          </a:p>
          <a:p>
            <a:pPr algn="just"/>
            <a:r>
              <a:rPr lang="en-US" sz="2500" dirty="0"/>
              <a:t>    </a:t>
            </a:r>
            <a:r>
              <a:rPr lang="uk-UA" sz="2500" b="1" u="sng" dirty="0">
                <a:solidFill>
                  <a:schemeClr val="bg2">
                    <a:lumMod val="50000"/>
                  </a:schemeClr>
                </a:solidFill>
              </a:rPr>
              <a:t>До матеріальних</a:t>
            </a:r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500" dirty="0"/>
              <a:t>фізично подібним відносяться такі моделі, матеріальні носії яких володіють механічним, кінетичним, динамічним і іншим видами фізичної подоби з оригіналом.</a:t>
            </a:r>
            <a:endParaRPr lang="ru-RU" sz="2500" b="1" dirty="0"/>
          </a:p>
          <a:p>
            <a:pPr algn="just"/>
            <a:r>
              <a:rPr lang="ru-RU" sz="2500" b="1" dirty="0"/>
              <a:t> </a:t>
            </a:r>
            <a:r>
              <a:rPr lang="en-US" sz="2500" b="1" dirty="0"/>
              <a:t>   </a:t>
            </a:r>
            <a:r>
              <a:rPr lang="uk-UA" sz="2500" b="1" u="sng" dirty="0">
                <a:solidFill>
                  <a:schemeClr val="bg2">
                    <a:lumMod val="50000"/>
                  </a:schemeClr>
                </a:solidFill>
              </a:rPr>
              <a:t>До ідеальних</a:t>
            </a:r>
            <a:r>
              <a:rPr lang="uk-UA" sz="2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500" dirty="0" err="1"/>
              <a:t>знаково</a:t>
            </a:r>
            <a:r>
              <a:rPr lang="uk-UA" sz="2500" dirty="0"/>
              <a:t>-подібних  моделей відносяться схеми, креслення, графіки і певним чином інтерпретовані знакові системи - структурні формули, диференціальні рівняння й ін.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99792" y="2132856"/>
            <a:ext cx="1944216" cy="36004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2132856"/>
            <a:ext cx="1728192" cy="36004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713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</TotalTime>
  <Words>281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Остин</vt:lpstr>
      <vt:lpstr>Лекція 2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2</dc:title>
  <dc:creator>Chernyatyn220221</dc:creator>
  <cp:lastModifiedBy>MAPIHA</cp:lastModifiedBy>
  <cp:revision>7</cp:revision>
  <dcterms:created xsi:type="dcterms:W3CDTF">2021-06-01T11:30:26Z</dcterms:created>
  <dcterms:modified xsi:type="dcterms:W3CDTF">2021-06-02T21:45:36Z</dcterms:modified>
</cp:coreProperties>
</file>