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3" r:id="rId3"/>
    <p:sldId id="274" r:id="rId4"/>
    <p:sldId id="275" r:id="rId5"/>
    <p:sldId id="276" r:id="rId6"/>
    <p:sldId id="278" r:id="rId7"/>
    <p:sldId id="280" r:id="rId8"/>
    <p:sldId id="279" r:id="rId9"/>
    <p:sldId id="281" r:id="rId10"/>
    <p:sldId id="282" r:id="rId11"/>
    <p:sldId id="283" r:id="rId1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94660"/>
  </p:normalViewPr>
  <p:slideViewPr>
    <p:cSldViewPr>
      <p:cViewPr varScale="1">
        <p:scale>
          <a:sx n="110" d="100"/>
          <a:sy n="110" d="100"/>
        </p:scale>
        <p:origin x="672" y="67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4478274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4539996"/>
            <a:ext cx="2249424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4533138"/>
            <a:ext cx="6784848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3028950"/>
            <a:ext cx="6477000" cy="13716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4537528"/>
            <a:ext cx="6705600" cy="51435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4551524"/>
            <a:ext cx="2057400" cy="51435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28C1A13-5751-4BB9-BD8A-F49790DF67E9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177404"/>
            <a:ext cx="5867400" cy="273844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171450"/>
            <a:ext cx="8382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BA9127D-6727-4F58-8FBE-F44B11B0558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C1A13-5751-4BB9-BD8A-F49790DF67E9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9127D-6727-4F58-8FBE-F44B11B055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457201"/>
            <a:ext cx="2057400" cy="4137422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5562600" cy="413742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4686302"/>
            <a:ext cx="2209800" cy="273844"/>
          </a:xfrm>
        </p:spPr>
        <p:txBody>
          <a:bodyPr/>
          <a:lstStyle/>
          <a:p>
            <a:fld id="{A28C1A13-5751-4BB9-BD8A-F49790DF67E9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2" y="4686156"/>
            <a:ext cx="5573483" cy="273844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51435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457200"/>
            <a:ext cx="228600" cy="46863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40005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6056313" y="77787"/>
            <a:ext cx="400050" cy="244476"/>
          </a:xfrm>
        </p:spPr>
        <p:txBody>
          <a:bodyPr/>
          <a:lstStyle/>
          <a:p>
            <a:fld id="{2BA9127D-6727-4F58-8FBE-F44B11B0558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171450"/>
            <a:ext cx="8153400" cy="74295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C1A13-5751-4BB9-BD8A-F49790DF67E9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BA9127D-6727-4F58-8FBE-F44B11B0558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8153400" cy="337185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1" y="2057400"/>
            <a:ext cx="7123113" cy="1254919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143000"/>
            <a:ext cx="9144000" cy="8572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00150"/>
            <a:ext cx="1295400" cy="7429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200150"/>
            <a:ext cx="7772400" cy="7429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00150"/>
            <a:ext cx="7620000" cy="74295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C1A13-5751-4BB9-BD8A-F49790DF67E9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314450"/>
            <a:ext cx="1295400" cy="526257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2BA9127D-6727-4F58-8FBE-F44B11B0558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192175"/>
            <a:ext cx="3886200" cy="3429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192175"/>
            <a:ext cx="3886200" cy="3429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28C1A13-5751-4BB9-BD8A-F49790DF67E9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BA9127D-6727-4F58-8FBE-F44B11B0558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04787"/>
            <a:ext cx="8153400" cy="65246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1828800"/>
            <a:ext cx="3886200" cy="268605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1828800"/>
            <a:ext cx="3886200" cy="268605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28C1A13-5751-4BB9-BD8A-F49790DF67E9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BA9127D-6727-4F58-8FBE-F44B11B0558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314450"/>
            <a:ext cx="3886200" cy="48006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314450"/>
            <a:ext cx="3886200" cy="48006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C1A13-5751-4BB9-BD8A-F49790DF67E9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BA9127D-6727-4F58-8FBE-F44B11B055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C1A13-5751-4BB9-BD8A-F49790DF67E9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4686300"/>
            <a:ext cx="5334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BA9127D-6727-4F58-8FBE-F44B11B055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04787"/>
            <a:ext cx="8077200" cy="652463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C1A13-5751-4BB9-BD8A-F49790DF67E9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BA9127D-6727-4F58-8FBE-F44B11B0558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314450"/>
            <a:ext cx="1600200" cy="325755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314450"/>
            <a:ext cx="6400800" cy="33147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4114800"/>
            <a:ext cx="7315200" cy="51435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3429000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3497580"/>
            <a:ext cx="1463040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3490722"/>
            <a:ext cx="7598664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3486150"/>
            <a:ext cx="7315200" cy="51435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515035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4686300"/>
            <a:ext cx="2667000" cy="273844"/>
          </a:xfrm>
        </p:spPr>
        <p:txBody>
          <a:bodyPr rtlCol="0"/>
          <a:lstStyle/>
          <a:p>
            <a:fld id="{A28C1A13-5751-4BB9-BD8A-F49790DF67E9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3500437"/>
            <a:ext cx="1447800" cy="497684"/>
          </a:xfrm>
        </p:spPr>
        <p:txBody>
          <a:bodyPr rtlCol="0"/>
          <a:lstStyle>
            <a:lvl1pPr>
              <a:defRPr sz="2800"/>
            </a:lvl1pPr>
          </a:lstStyle>
          <a:p>
            <a:fld id="{2BA9127D-6727-4F58-8FBE-F44B11B0558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4686155"/>
            <a:ext cx="4572000" cy="273844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3426714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171450"/>
            <a:ext cx="8153400" cy="74295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200150"/>
            <a:ext cx="8153400" cy="339471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4686300"/>
            <a:ext cx="2667000" cy="273844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28C1A13-5751-4BB9-BD8A-F49790DF67E9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1" y="4686155"/>
            <a:ext cx="5421083" cy="273844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925830"/>
            <a:ext cx="9144000" cy="24003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960120"/>
            <a:ext cx="533400" cy="1714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960120"/>
            <a:ext cx="8553450" cy="1714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954167"/>
            <a:ext cx="533400" cy="183357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BA9127D-6727-4F58-8FBE-F44B11B0558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endParaRPr lang="ru-RU" dirty="0">
              <a:latin typeface="Monotype Corsiva" pitchFamily="66" charset="0"/>
            </a:endParaRPr>
          </a:p>
        </p:txBody>
      </p:sp>
      <p:pic>
        <p:nvPicPr>
          <p:cNvPr id="5" name="Рисунок 4" descr="68c6163a4b5720cb8e8c2b0741ff719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82864" y="2141665"/>
            <a:ext cx="2595095" cy="2258885"/>
          </a:xfrm>
          <a:prstGeom prst="rect">
            <a:avLst/>
          </a:prstGeom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  <a:softEdge rad="112500"/>
          </a:effectLst>
        </p:spPr>
      </p:pic>
      <p:pic>
        <p:nvPicPr>
          <p:cNvPr id="6" name="Рисунок 5" descr="calves-1341446-1279x852-1024x68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00781"/>
            <a:ext cx="3059832" cy="2040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699792" y="420972"/>
            <a:ext cx="6369393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200000"/>
              </a:lnSpc>
            </a:pPr>
            <a:r>
              <a:rPr lang="uk-UA" sz="1600" b="1" dirty="0" smtClean="0">
                <a:solidFill>
                  <a:srgbClr val="46464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</a:t>
            </a:r>
            <a:r>
              <a:rPr lang="uk-UA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Тема 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uk-UA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ОСОБЛИВОСТІ ВІДТВОРЕННЯ ТВАРИН ЗА ПЕРСПЕКТИВНИХ                ТЕХНОЛОГІЙ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24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lnSpc>
                <a:spcPct val="200000"/>
              </a:lnSpc>
            </a:pPr>
            <a:r>
              <a:rPr lang="uk-UA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частина 1)</a:t>
            </a:r>
            <a:r>
              <a:rPr lang="uk-UA" sz="2400" dirty="0"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uk-UA" sz="2400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1600" b="1" dirty="0" smtClean="0">
                <a:solidFill>
                  <a:srgbClr val="46464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НОЛОГІЙ</a:t>
            </a:r>
            <a:r>
              <a:rPr lang="uk-UA" sz="1600" b="1" dirty="0" smtClean="0">
                <a:solidFill>
                  <a:srgbClr val="46464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600" b="1" dirty="0">
                <a:solidFill>
                  <a:srgbClr val="46464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(частина 1)</a:t>
            </a:r>
            <a:r>
              <a:rPr lang="uk-UA" sz="1600" dirty="0">
                <a:solidFill>
                  <a:srgbClr val="46464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uk-UA" sz="1600" dirty="0">
                <a:solidFill>
                  <a:srgbClr val="46464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uk-UA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Тема 8. </a:t>
            </a:r>
            <a:r>
              <a:rPr kumimoji="0" lang="uk-UA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ОСОБЛИВОСТІ </a:t>
            </a:r>
            <a:r>
              <a:rPr kumimoji="0" lang="uk-UA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Лекція 20 </a:t>
            </a:r>
            <a:r>
              <a:rPr kumimoji="0" lang="uk-UA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endParaRPr kumimoji="0" lang="uk-UA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2400" b="1" dirty="0" smtClean="0">
                <a:latin typeface="Times New Roman Полужирный" panose="02020803070505020304" pitchFamily="18" charset="0"/>
                <a:ea typeface="Calibri" panose="020F0502020204030204" pitchFamily="34" charset="0"/>
                <a:cs typeface="Times New Roman Полужирный" panose="02020803070505020304" pitchFamily="18" charset="0"/>
              </a:rPr>
              <a:t/>
            </a:r>
            <a:br>
              <a:rPr lang="uk-UA" sz="2400" b="1" dirty="0" smtClean="0">
                <a:latin typeface="Times New Roman Полужирный" panose="02020803070505020304" pitchFamily="18" charset="0"/>
                <a:ea typeface="Calibri" panose="020F0502020204030204" pitchFamily="34" charset="0"/>
                <a:cs typeface="Times New Roman Полужирный" panose="02020803070505020304" pitchFamily="18" charset="0"/>
              </a:rPr>
            </a:br>
            <a:r>
              <a:rPr lang="uk-UA" sz="2400" b="1" dirty="0" smtClean="0">
                <a:latin typeface="Times New Roman Полужирный" panose="02020803070505020304" pitchFamily="18" charset="0"/>
                <a:ea typeface="Calibri" panose="020F0502020204030204" pitchFamily="34" charset="0"/>
                <a:cs typeface="Times New Roman Полужирный" panose="02020803070505020304" pitchFamily="18" charset="0"/>
              </a:rPr>
              <a:t>3</a:t>
            </a:r>
            <a:r>
              <a:rPr lang="uk-UA" sz="2400" b="1" dirty="0">
                <a:latin typeface="Times New Roman Полужирный" panose="02020803070505020304" pitchFamily="18" charset="0"/>
                <a:ea typeface="Calibri" panose="020F0502020204030204" pitchFamily="34" charset="0"/>
                <a:cs typeface="Times New Roman Полужирный" panose="02020803070505020304" pitchFamily="18" charset="0"/>
              </a:rPr>
              <a:t>. Підготовка до осіменіння тварин.</a:t>
            </a:r>
            <a:r>
              <a:rPr lang="uk-UA" sz="2400" dirty="0"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uk-UA" sz="2400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uk-UA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8153400" cy="381987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70000" lnSpcReduction="20000"/>
          </a:bodyPr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uk-UA" sz="2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► </a:t>
            </a:r>
            <a:r>
              <a:rPr lang="uk-UA" sz="2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доставити </a:t>
            </a:r>
            <a:r>
              <a:rPr lang="uk-UA" sz="2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тварину на пункт штучного осіменіння; </a:t>
            </a:r>
            <a:endParaRPr lang="uk-UA" sz="2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uk-UA" sz="2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зафіксувати </a:t>
            </a:r>
            <a:r>
              <a:rPr lang="uk-UA" sz="2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тварину в станку; </a:t>
            </a:r>
            <a:endParaRPr lang="uk-UA" sz="2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uk-UA" sz="2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►дати </a:t>
            </a:r>
            <a:r>
              <a:rPr lang="uk-UA" sz="2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можливість тварині заспокоїтись (усунути стресові реакції</a:t>
            </a:r>
            <a:r>
              <a:rPr lang="uk-UA" sz="2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);</a:t>
            </a: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uk-UA" sz="2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► </a:t>
            </a:r>
            <a:r>
              <a:rPr lang="uk-UA" sz="2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обмити </a:t>
            </a:r>
            <a:r>
              <a:rPr lang="uk-UA" sz="2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 кружки Есмарха теплою водою, зросити теплим розчином (1:5000) фурациліну, а потім витерти серветкою насухо зовнішні статеві органи тварині</a:t>
            </a:r>
            <a:r>
              <a:rPr lang="uk-UA" sz="2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uk-UA" sz="2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►</a:t>
            </a:r>
            <a:r>
              <a:rPr lang="uk-UA" sz="2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2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здійснювати введення сперми у статеві органи, не причиняючи болі тваринам, виключаючи введення холодних і гарячих інструментів</a:t>
            </a:r>
            <a:r>
              <a:rPr lang="uk-UA" sz="2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uk-UA" sz="2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► </a:t>
            </a:r>
            <a:r>
              <a:rPr lang="uk-UA" sz="2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оператор </a:t>
            </a:r>
            <a:r>
              <a:rPr lang="uk-UA" sz="2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має бути в чистому халаті, коротко обстригти нігті на пальцях своїх рук, підготувати стерильні інструменти, відтаяти сперму, оцінити її якість тощо.</a:t>
            </a:r>
            <a:endParaRPr lang="uk-UA" sz="2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uk-UA" sz="2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uk-UA" sz="24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45799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lvl="0" indent="0" algn="ctr">
              <a:buClr>
                <a:srgbClr val="DA1F28"/>
              </a:buClr>
              <a:buNone/>
            </a:pPr>
            <a:r>
              <a:rPr lang="uk-UA" sz="8000" b="1" dirty="0">
                <a:solidFill>
                  <a:prstClr val="black"/>
                </a:solidFill>
                <a:latin typeface="Monotype Corsiva" pitchFamily="66" charset="0"/>
              </a:rPr>
              <a:t>Дякую за увагу</a:t>
            </a:r>
            <a:endParaRPr lang="ru-RU" sz="8000" b="1" dirty="0">
              <a:solidFill>
                <a:prstClr val="black"/>
              </a:solidFill>
              <a:latin typeface="Monotype Corsiva" pitchFamily="66" charset="0"/>
            </a:endParaRPr>
          </a:p>
          <a:p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5512" y="2375676"/>
            <a:ext cx="4895543" cy="27678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55" y="2571751"/>
            <a:ext cx="4319637" cy="2548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84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8153400" cy="3819872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uk-UA" sz="23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endParaRPr lang="uk-UA" sz="23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uk-UA" sz="2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Основні підходи до відтворення великої рогатої худоби.</a:t>
            </a:r>
            <a:endParaRPr lang="uk-UA" sz="2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uk-UA" sz="2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uk-UA" sz="2600" b="1" dirty="0">
                <a:latin typeface="Times New Roman Полужирный" panose="02020803070505020304" pitchFamily="18" charset="0"/>
                <a:ea typeface="Calibri" panose="020F0502020204030204" pitchFamily="34" charset="0"/>
                <a:cs typeface="Times New Roman Полужирный" panose="02020803070505020304" pitchFamily="18" charset="0"/>
              </a:rPr>
              <a:t>Способи виявлення корів і телиць в стані статевої охоти.</a:t>
            </a:r>
            <a:endParaRPr lang="uk-UA" sz="2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uk-UA" sz="2600" b="1" dirty="0">
                <a:latin typeface="Times New Roman Полужирный" panose="02020803070505020304" pitchFamily="18" charset="0"/>
                <a:ea typeface="Calibri" panose="020F0502020204030204" pitchFamily="34" charset="0"/>
                <a:cs typeface="Times New Roman Полужирный" panose="02020803070505020304" pitchFamily="18" charset="0"/>
              </a:rPr>
              <a:t>3. Підготовка до осіменіння тварин.</a:t>
            </a:r>
            <a:endParaRPr lang="uk-UA" sz="2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uk-UA" sz="2100" dirty="0"/>
          </a:p>
        </p:txBody>
      </p:sp>
    </p:spTree>
    <p:extLst>
      <p:ext uri="{BB962C8B-B14F-4D97-AF65-F5344CB8AC3E}">
        <p14:creationId xmlns:p14="http://schemas.microsoft.com/office/powerpoint/2010/main" val="131091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3568" y="1203598"/>
            <a:ext cx="8153400" cy="3603848"/>
          </a:xfrm>
          <a:solidFill>
            <a:schemeClr val="bg2"/>
          </a:solidFill>
        </p:spPr>
        <p:txBody>
          <a:bodyPr/>
          <a:lstStyle/>
          <a:p>
            <a:pPr marL="0" lvl="0" indent="0">
              <a:lnSpc>
                <a:spcPct val="115000"/>
              </a:lnSpc>
              <a:buClr>
                <a:srgbClr val="DA1F28"/>
              </a:buClr>
              <a:buNone/>
            </a:pPr>
            <a:r>
              <a:rPr lang="uk-UA" sz="28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Література:</a:t>
            </a:r>
            <a:endParaRPr lang="uk-UA" sz="2800" i="1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indent="0" algn="just">
              <a:lnSpc>
                <a:spcPct val="115000"/>
              </a:lnSpc>
              <a:buClr>
                <a:srgbClr val="DA1F28"/>
              </a:buClr>
              <a:buNone/>
            </a:pPr>
            <a:r>
              <a:rPr lang="uk-UA" sz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uk-UA" sz="18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Калетнік</a:t>
            </a:r>
            <a:r>
              <a:rPr lang="uk-UA" sz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Г.М., Кулик М.Ф., Петриченко В.Ф. та ін. Основи перспективних технологій виробництва продукції тваринництва. Вінниця, 2007. 584 с.</a:t>
            </a:r>
            <a:endParaRPr lang="uk-UA" sz="18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indent="0" algn="just">
              <a:lnSpc>
                <a:spcPct val="115000"/>
              </a:lnSpc>
              <a:buClr>
                <a:srgbClr val="DA1F28"/>
              </a:buClr>
              <a:buNone/>
            </a:pPr>
            <a:r>
              <a:rPr lang="uk-UA" sz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Лихач В.Я., Лихач А.В., </a:t>
            </a:r>
            <a:r>
              <a:rPr lang="uk-UA" sz="18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Шебанін</a:t>
            </a:r>
            <a:r>
              <a:rPr lang="uk-UA" sz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В.О. Інноваційні технології виробництва продукції тваринництва. Миколаїв. МНАУ. 2015. 365 с.</a:t>
            </a:r>
            <a:endParaRPr lang="uk-UA" sz="18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indent="0" algn="just">
              <a:lnSpc>
                <a:spcPct val="115000"/>
              </a:lnSpc>
              <a:buClr>
                <a:srgbClr val="DA1F28"/>
              </a:buClr>
              <a:buNone/>
            </a:pPr>
            <a:r>
              <a:rPr lang="uk-UA" sz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uk-UA" sz="18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Шалімов</a:t>
            </a:r>
            <a:r>
              <a:rPr lang="uk-UA" sz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М.О. Інноваційні технології виробництва і переробки продукції тваринництва. Одеса. ОДАУ. 2020. 181 с.</a:t>
            </a:r>
            <a:endParaRPr lang="uk-UA" sz="18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indent="0" algn="just">
              <a:lnSpc>
                <a:spcPct val="115000"/>
              </a:lnSpc>
              <a:buClr>
                <a:srgbClr val="DA1F28"/>
              </a:buClr>
              <a:buNone/>
            </a:pPr>
            <a:r>
              <a:rPr lang="uk-UA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</a:t>
            </a:r>
            <a:r>
              <a:rPr lang="uk-UA" sz="18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Palamarchyk</a:t>
            </a:r>
            <a:r>
              <a:rPr lang="uk-UA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D.M. </a:t>
            </a:r>
            <a:r>
              <a:rPr lang="uk-UA" sz="18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uk-UA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18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methodology</a:t>
            </a:r>
            <a:r>
              <a:rPr lang="uk-UA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18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uk-UA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18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estimate</a:t>
            </a:r>
            <a:r>
              <a:rPr lang="uk-UA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18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uk-UA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18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extent</a:t>
            </a:r>
            <a:r>
              <a:rPr lang="uk-UA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18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uk-UA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18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uk-UA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18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innovation</a:t>
            </a:r>
            <a:r>
              <a:rPr lang="uk-UA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18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process</a:t>
            </a:r>
            <a:r>
              <a:rPr lang="uk-UA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uk-UA" sz="18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Formyvannya</a:t>
            </a:r>
            <a:r>
              <a:rPr lang="uk-UA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18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runkovuh</a:t>
            </a:r>
            <a:r>
              <a:rPr lang="uk-UA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18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vidnosun</a:t>
            </a:r>
            <a:r>
              <a:rPr lang="uk-UA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v </a:t>
            </a:r>
            <a:r>
              <a:rPr lang="uk-UA" sz="18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Ykraini</a:t>
            </a:r>
            <a:r>
              <a:rPr lang="uk-UA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uk-UA" sz="18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vol</a:t>
            </a:r>
            <a:r>
              <a:rPr lang="uk-UA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10 (125). </a:t>
            </a:r>
            <a:r>
              <a:rPr lang="uk-UA" sz="18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pp</a:t>
            </a:r>
            <a:r>
              <a:rPr lang="uk-UA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101-105.</a:t>
            </a:r>
            <a:endParaRPr lang="uk-UA" sz="18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uk-UA" sz="1800" dirty="0"/>
          </a:p>
        </p:txBody>
      </p:sp>
    </p:spTree>
    <p:extLst>
      <p:ext uri="{BB962C8B-B14F-4D97-AF65-F5344CB8AC3E}">
        <p14:creationId xmlns:p14="http://schemas.microsoft.com/office/powerpoint/2010/main" val="69475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20040" lvl="0">
              <a:lnSpc>
                <a:spcPct val="115000"/>
              </a:lnSpc>
              <a:spcBef>
                <a:spcPts val="700"/>
              </a:spcBef>
            </a:pPr>
            <a:r>
              <a:rPr lang="uk-UA" sz="2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z="2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Основні підходи до відтворення великої рогатої худоби.</a:t>
            </a:r>
            <a:r>
              <a:rPr lang="uk-UA" sz="26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uk-UA" sz="26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uk-UA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717078" y="1587514"/>
            <a:ext cx="1944793" cy="25971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020" y="1363580"/>
            <a:ext cx="3475021" cy="244470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818" y="1347614"/>
            <a:ext cx="3551070" cy="163121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Відтворення стада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це регулярна заміна вибулих тварин того ж самого призначення молодшими і більш високопродуктивними.</a:t>
            </a:r>
            <a:endParaRPr lang="uk-UA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3102277"/>
            <a:ext cx="3312368" cy="12003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Розрізняють</a:t>
            </a: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відтворення </a:t>
            </a:r>
            <a:r>
              <a:rPr lang="uk-UA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стада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росте;</a:t>
            </a:r>
          </a:p>
          <a:p>
            <a:pPr marL="285750" indent="-285750">
              <a:buFontTx/>
              <a:buChar char="-"/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озширене; </a:t>
            </a:r>
          </a:p>
          <a:p>
            <a:pPr marL="285750" indent="-285750">
              <a:buFontTx/>
              <a:buChar char="-"/>
            </a:pP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звужене. </a:t>
            </a:r>
            <a:endParaRPr lang="uk-UA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025467" y="4237929"/>
            <a:ext cx="7272808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uk-UA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Необхідно 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добиватись, щоб тварини замінювали більш якісними, тобто з кращими породними і племінними якостями, більш продуктивними. </a:t>
            </a:r>
            <a:endParaRPr lang="uk-UA" sz="16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uk-UA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Це </a:t>
            </a:r>
            <a:r>
              <a:rPr lang="uk-UA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інтенсивний тип відтворення стада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при екстенсивному-якісних змін немає. </a:t>
            </a:r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138440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Відтворна функція великої рогатої худоби значною мірою залежить від ряду фізіологічних </a:t>
            </a:r>
            <a:r>
              <a:rPr lang="uk-UA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факторів:</a:t>
            </a:r>
            <a:endParaRPr lang="uk-UA" sz="20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203598"/>
            <a:ext cx="9009828" cy="417646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17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Корови досягають статевої зрілості у </a:t>
            </a:r>
            <a:r>
              <a:rPr lang="uk-UA" sz="17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віці 8-9 </a:t>
            </a:r>
            <a:r>
              <a:rPr lang="uk-UA" sz="17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місяців, господарської </a:t>
            </a:r>
            <a:r>
              <a:rPr lang="uk-UA" sz="17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при </a:t>
            </a:r>
            <a:r>
              <a:rPr lang="uk-UA" sz="17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досягненні живої маси 70-75% від дорослих добре розвинутих тварин породи, а повної зрілості - у віці 25-27 місяців. </a:t>
            </a:r>
            <a:endParaRPr lang="uk-UA" sz="17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17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 середньому добре розвинуті ремонтні телиці мають живу масу у віці 6 місяців 170 кг, 12 місяців -280 кг</a:t>
            </a:r>
            <a:r>
              <a:rPr lang="uk-UA" sz="17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, у </a:t>
            </a:r>
            <a:r>
              <a:rPr lang="uk-UA" sz="17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18 місяців -380-400 кг, а первістки -500-525 кг</a:t>
            </a:r>
            <a:r>
              <a:rPr lang="uk-UA" sz="17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17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період тільності (285 діб) телиця має приростати 180-230 кг, а під час отелення втрачає 11-15% своєї живої маси. </a:t>
            </a:r>
            <a:endParaRPr lang="uk-UA" sz="17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17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Тривалість статевого циклу у корів становить 19-21 добу, а статевої охоти - до 36 годин. </a:t>
            </a:r>
            <a:endParaRPr lang="uk-UA" sz="17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17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Овуляція найчастіше здійснюється через 10-14 годин після згасання охоти.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17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Суттєво </a:t>
            </a:r>
            <a:r>
              <a:rPr lang="uk-UA" sz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знижує відтворну функцію тварин недостатня кормова база і низька якість кормів. </a:t>
            </a:r>
            <a:endParaRPr lang="uk-UA" sz="17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uk-UA" sz="18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uk-UA" sz="1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uk-UA" sz="1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uk-UA" sz="1800" dirty="0"/>
          </a:p>
        </p:txBody>
      </p:sp>
    </p:spTree>
    <p:extLst>
      <p:ext uri="{BB962C8B-B14F-4D97-AF65-F5344CB8AC3E}">
        <p14:creationId xmlns:p14="http://schemas.microsoft.com/office/powerpoint/2010/main" val="307453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Технологічні заходи щодо відтворення стада в молочному скотарстві:</a:t>
            </a:r>
            <a:endParaRPr lang="uk-UA" sz="20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1203598"/>
            <a:ext cx="8153400" cy="1656184"/>
          </a:xfrm>
        </p:spPr>
        <p:txBody>
          <a:bodyPr>
            <a:normAutofit/>
          </a:bodyPr>
          <a:lstStyle/>
          <a:p>
            <a:r>
              <a:rPr lang="uk-UA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одержання </a:t>
            </a: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першого отелення первісток у віці 25-27 місяців</a:t>
            </a:r>
            <a:r>
              <a:rPr lang="uk-UA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r>
              <a:rPr lang="uk-UA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тривалість </a:t>
            </a: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сервіс-періоду не більше 75-80 днів; </a:t>
            </a:r>
            <a:endParaRPr lang="uk-UA" sz="18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uk-UA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індекс </a:t>
            </a: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осіменіння 1,6-2</a:t>
            </a:r>
            <a:r>
              <a:rPr lang="uk-UA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endParaRPr lang="uk-UA" sz="1800" dirty="0" smtClean="0">
              <a:latin typeface="Times New Roman" panose="02020603050405020304" pitchFamily="18" charset="0"/>
            </a:endParaRPr>
          </a:p>
          <a:p>
            <a:endParaRPr lang="uk-UA" sz="1800" dirty="0">
              <a:latin typeface="Times New Roman" panose="02020603050405020304" pitchFamily="18" charset="0"/>
            </a:endParaRPr>
          </a:p>
          <a:p>
            <a:endParaRPr lang="uk-UA" sz="1800" dirty="0">
              <a:latin typeface="Times New Roman" panose="02020603050405020304" pitchFamily="18" charset="0"/>
            </a:endParaRPr>
          </a:p>
          <a:p>
            <a:endParaRPr lang="uk-UA" sz="1800" b="1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128061" y="2049251"/>
            <a:ext cx="4728579" cy="27723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>
            <a:normAutofit fontScale="775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uk-UA" sz="1800" dirty="0" smtClean="0">
              <a:latin typeface="Times New Roman" panose="02020603050405020304" pitchFamily="18" charset="0"/>
            </a:endParaRPr>
          </a:p>
          <a:p>
            <a:endParaRPr lang="uk-UA" sz="1800" dirty="0" smtClean="0">
              <a:latin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Font typeface="Wingdings"/>
              <a:buNone/>
            </a:pPr>
            <a:r>
              <a:rPr lang="uk-UA" sz="2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Підготовка корів до отелення починається із своєчасного їх запуску і повноцінної годівлі протягом сухостійного періоду, а телиць - з забезпечення їм оптимальних умов утримання і годівлі, щоб вони мали 75% живої маси по відношенню до дорослих добре розвинутих тварин. </a:t>
            </a:r>
            <a:endParaRPr lang="uk-UA" sz="23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uk-UA" sz="18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675" y="2303962"/>
            <a:ext cx="4151736" cy="2767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2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Штучне осіменіння</a:t>
            </a:r>
            <a:endParaRPr lang="uk-UA" sz="20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8153400" cy="3675856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Штучне </a:t>
            </a: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осіменіння може здійснюватись поза організмом /in vitro/ або в </a:t>
            </a:r>
            <a:r>
              <a:rPr lang="uk-UA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організмі </a:t>
            </a: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тварини. При цьому, в залежності від місця введення сперми до статевих органів тварин розрізняють такі способи: </a:t>
            </a:r>
            <a:endParaRPr lang="uk-UA" sz="18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uk-UA" sz="1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парацервікальний</a:t>
            </a:r>
            <a:r>
              <a:rPr lang="uk-UA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1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r>
              <a:rPr lang="uk-UA" sz="1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епіцервікальний, </a:t>
            </a:r>
          </a:p>
          <a:p>
            <a:r>
              <a:rPr lang="uk-UA" sz="1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візо-</a:t>
            </a:r>
            <a:r>
              <a:rPr lang="uk-UA" sz="18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цервікальний</a:t>
            </a:r>
            <a:r>
              <a:rPr lang="uk-UA" sz="1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</a:p>
          <a:p>
            <a:r>
              <a:rPr lang="uk-UA" sz="1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мано-</a:t>
            </a:r>
            <a:r>
              <a:rPr lang="uk-UA" sz="18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цервікальний</a:t>
            </a:r>
            <a:r>
              <a:rPr lang="uk-UA" sz="1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</a:p>
          <a:p>
            <a:r>
              <a:rPr lang="uk-UA" sz="18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ректо-цервікальний</a:t>
            </a:r>
            <a:r>
              <a:rPr lang="uk-UA" sz="1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</a:p>
          <a:p>
            <a:r>
              <a:rPr lang="uk-UA" sz="1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матковий</a:t>
            </a:r>
            <a:r>
              <a:rPr lang="uk-UA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endParaRPr lang="uk-UA" sz="18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uk-UA" sz="1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трубний</a:t>
            </a:r>
            <a:r>
              <a:rPr lang="uk-UA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uk-UA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7943" y="2078977"/>
            <a:ext cx="4675879" cy="2795283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17306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Вагітність</a:t>
            </a:r>
            <a:endParaRPr lang="uk-UA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4463408" cy="3371850"/>
          </a:xfrm>
        </p:spPr>
        <p:txBody>
          <a:bodyPr>
            <a:normAutofit/>
          </a:bodyPr>
          <a:lstStyle/>
          <a:p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 великої рогатої худоби вагітність триває в середньому 285 днів</a:t>
            </a:r>
            <a:r>
              <a:rPr lang="uk-UA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Сухостійний період -це 60-50 днів перед отеленням корови, коли вона не доїться, тобто період від запуску до отелення</a:t>
            </a:r>
            <a:r>
              <a:rPr lang="uk-UA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Сервіс-період – це  період від отелення до ефективного запліднення. Щоб щорічно від корови одержувати теля, його тривалість має бути до 80 днів.</a:t>
            </a:r>
            <a:endParaRPr lang="uk-UA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1705" y="1347614"/>
            <a:ext cx="3614344" cy="3795886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65775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2400" b="1" dirty="0" smtClean="0">
                <a:latin typeface="Times New Roman Полужирный" panose="02020803070505020304" pitchFamily="18" charset="0"/>
                <a:ea typeface="Calibri" panose="020F0502020204030204" pitchFamily="34" charset="0"/>
                <a:cs typeface="Times New Roman Полужирный" panose="02020803070505020304" pitchFamily="18" charset="0"/>
              </a:rPr>
              <a:t/>
            </a:r>
            <a:br>
              <a:rPr lang="uk-UA" sz="2400" b="1" dirty="0" smtClean="0">
                <a:latin typeface="Times New Roman Полужирный" panose="02020803070505020304" pitchFamily="18" charset="0"/>
                <a:ea typeface="Calibri" panose="020F0502020204030204" pitchFamily="34" charset="0"/>
                <a:cs typeface="Times New Roman Полужирный" panose="02020803070505020304" pitchFamily="18" charset="0"/>
              </a:rPr>
            </a:br>
            <a:r>
              <a:rPr lang="uk-UA" sz="2400" b="1" dirty="0" smtClean="0">
                <a:latin typeface="Times New Roman Полужирный" panose="02020803070505020304" pitchFamily="18" charset="0"/>
                <a:ea typeface="Calibri" panose="020F0502020204030204" pitchFamily="34" charset="0"/>
                <a:cs typeface="Times New Roman Полужирный" panose="02020803070505020304" pitchFamily="18" charset="0"/>
              </a:rPr>
              <a:t>2</a:t>
            </a:r>
            <a:r>
              <a:rPr lang="uk-UA" sz="2400" b="1" dirty="0">
                <a:latin typeface="Times New Roman Полужирный" panose="02020803070505020304" pitchFamily="18" charset="0"/>
                <a:ea typeface="Calibri" panose="020F0502020204030204" pitchFamily="34" charset="0"/>
                <a:cs typeface="Times New Roman Полужирный" panose="02020803070505020304" pitchFamily="18" charset="0"/>
              </a:rPr>
              <a:t>. Способи виявлення корів і телиць в стані </a:t>
            </a:r>
            <a:r>
              <a:rPr lang="uk-UA" sz="2400" b="1" dirty="0" smtClean="0">
                <a:latin typeface="Times New Roman Полужирный" panose="02020803070505020304" pitchFamily="18" charset="0"/>
                <a:ea typeface="Calibri" panose="020F0502020204030204" pitchFamily="34" charset="0"/>
                <a:cs typeface="Times New Roman Полужирный" panose="02020803070505020304" pitchFamily="18" charset="0"/>
              </a:rPr>
              <a:t/>
            </a:r>
            <a:br>
              <a:rPr lang="uk-UA" sz="2400" b="1" dirty="0" smtClean="0">
                <a:latin typeface="Times New Roman Полужирный" panose="02020803070505020304" pitchFamily="18" charset="0"/>
                <a:ea typeface="Calibri" panose="020F0502020204030204" pitchFamily="34" charset="0"/>
                <a:cs typeface="Times New Roman Полужирный" panose="02020803070505020304" pitchFamily="18" charset="0"/>
              </a:rPr>
            </a:br>
            <a:r>
              <a:rPr lang="uk-UA" sz="2400" b="1" dirty="0" smtClean="0">
                <a:latin typeface="Times New Roman Полужирный" panose="02020803070505020304" pitchFamily="18" charset="0"/>
                <a:ea typeface="Calibri" panose="020F0502020204030204" pitchFamily="34" charset="0"/>
                <a:cs typeface="Times New Roman Полужирный" panose="02020803070505020304" pitchFamily="18" charset="0"/>
              </a:rPr>
              <a:t>статевої </a:t>
            </a:r>
            <a:r>
              <a:rPr lang="uk-UA" sz="2400" b="1" dirty="0">
                <a:latin typeface="Times New Roman Полужирный" panose="02020803070505020304" pitchFamily="18" charset="0"/>
                <a:ea typeface="Calibri" panose="020F0502020204030204" pitchFamily="34" charset="0"/>
                <a:cs typeface="Times New Roman Полужирный" panose="02020803070505020304" pitchFamily="18" charset="0"/>
              </a:rPr>
              <a:t>охоти.</a:t>
            </a:r>
            <a:r>
              <a:rPr lang="uk-UA" sz="2400" dirty="0"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uk-UA" sz="2400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uk-UA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Післяродовий період у скотарстві триває більше 30 днів, і статеву охоту у корів слід виявляти починаючи з 14 дня після отелення. </a:t>
            </a:r>
            <a:endParaRPr lang="uk-UA" sz="32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100</a:t>
            </a:r>
            <a:r>
              <a:rPr lang="uk-UA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% корів у стані статевої охоти можна виявити тільки за умови чотириразового спостереження, тривалістю по </a:t>
            </a:r>
            <a:r>
              <a:rPr lang="uk-UA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30 </a:t>
            </a:r>
            <a:r>
              <a:rPr lang="uk-UA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хвилин, протягом дня, за </a:t>
            </a:r>
            <a:r>
              <a:rPr lang="uk-UA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умов:</a:t>
            </a: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uk-UA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uk-UA" sz="32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триразового </a:t>
            </a:r>
            <a:r>
              <a:rPr lang="uk-UA" sz="32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до 90%, </a:t>
            </a:r>
            <a:endParaRPr lang="uk-UA" sz="3200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uk-UA" sz="32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- дворазового </a:t>
            </a:r>
            <a:r>
              <a:rPr lang="uk-UA" sz="32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до 80%, </a:t>
            </a:r>
            <a:endParaRPr lang="uk-UA" sz="3200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uk-UA" sz="32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- одноразового </a:t>
            </a:r>
            <a:r>
              <a:rPr lang="uk-UA" sz="32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лише до 60% тварин в охоті</a:t>
            </a:r>
            <a:r>
              <a:rPr lang="uk-UA" sz="32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uk-UA" sz="32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uk-UA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446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393</TotalTime>
  <Words>713</Words>
  <Application>Microsoft Office PowerPoint</Application>
  <PresentationFormat>Экран (16:9)</PresentationFormat>
  <Paragraphs>66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Calibri</vt:lpstr>
      <vt:lpstr>Monotype Corsiva</vt:lpstr>
      <vt:lpstr>Times New Roman</vt:lpstr>
      <vt:lpstr>Times New Roman Полужирный</vt:lpstr>
      <vt:lpstr>Tw Cen MT</vt:lpstr>
      <vt:lpstr>Wingdings</vt:lpstr>
      <vt:lpstr>Wingdings 2</vt:lpstr>
      <vt:lpstr>Обычная</vt:lpstr>
      <vt:lpstr> </vt:lpstr>
      <vt:lpstr>Презентация PowerPoint</vt:lpstr>
      <vt:lpstr>Презентация PowerPoint</vt:lpstr>
      <vt:lpstr>  1. Основні підходи до відтворення великої рогатої худоби. </vt:lpstr>
      <vt:lpstr>Відтворна функція великої рогатої худоби значною мірою залежить від ряду фізіологічних факторів:</vt:lpstr>
      <vt:lpstr>Технологічні заходи щодо відтворення стада в молочному скотарстві:</vt:lpstr>
      <vt:lpstr>Штучне осіменіння</vt:lpstr>
      <vt:lpstr>Вагітність</vt:lpstr>
      <vt:lpstr> 2. Способи виявлення корів і телиць в стані  статевої охоти. </vt:lpstr>
      <vt:lpstr> 3. Підготовка до осіменіння тварин.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Домофон</dc:creator>
  <cp:lastModifiedBy>MAPIHA</cp:lastModifiedBy>
  <cp:revision>55</cp:revision>
  <dcterms:created xsi:type="dcterms:W3CDTF">2016-09-20T16:48:24Z</dcterms:created>
  <dcterms:modified xsi:type="dcterms:W3CDTF">2021-06-02T23:52:53Z</dcterms:modified>
</cp:coreProperties>
</file>