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76" r:id="rId1"/>
  </p:sldMasterIdLst>
  <p:sldIdLst>
    <p:sldId id="256" r:id="rId2"/>
    <p:sldId id="257" r:id="rId3"/>
    <p:sldId id="258" r:id="rId4"/>
    <p:sldId id="259" r:id="rId5"/>
    <p:sldId id="260" r:id="rId6"/>
    <p:sldId id="264" r:id="rId7"/>
    <p:sldId id="261" r:id="rId8"/>
    <p:sldId id="262" r:id="rId9"/>
    <p:sldId id="263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643" y="6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817112" y="1730403"/>
            <a:ext cx="5648623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2277" y="2470925"/>
            <a:ext cx="6511131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06A8A-22CC-43F2-B2A7-DD028A399226}" type="datetimeFigureOut">
              <a:rPr lang="ru-RU" smtClean="0"/>
              <a:t>03.06.2021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762C74-C869-4820-8BFC-AB76A53CC33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06A8A-22CC-43F2-B2A7-DD028A399226}" type="datetimeFigureOut">
              <a:rPr lang="ru-RU" smtClean="0"/>
              <a:t>03.06.2021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762C74-C869-4820-8BFC-AB76A53CC33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467836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467836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06A8A-22CC-43F2-B2A7-DD028A399226}" type="datetimeFigureOut">
              <a:rPr lang="ru-RU" smtClean="0"/>
              <a:t>03.06.2021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762C74-C869-4820-8BFC-AB76A53CC33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06A8A-22CC-43F2-B2A7-DD028A399226}" type="datetimeFigureOut">
              <a:rPr lang="ru-RU" smtClean="0"/>
              <a:t>03.06.2021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762C74-C869-4820-8BFC-AB76A53CC33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19399" y="1726737"/>
            <a:ext cx="5650992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216152" y="2468304"/>
            <a:ext cx="6510528" cy="329184"/>
          </a:xfrm>
        </p:spPr>
        <p:txBody>
          <a:bodyPr anchor="t"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06A8A-22CC-43F2-B2A7-DD028A399226}" type="datetimeFigureOut">
              <a:rPr lang="ru-RU" smtClean="0"/>
              <a:t>03.06.2021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762C74-C869-4820-8BFC-AB76A53CC33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06A8A-22CC-43F2-B2A7-DD028A399226}" type="datetimeFigureOut">
              <a:rPr lang="ru-RU" smtClean="0"/>
              <a:t>03.06.2021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762C74-C869-4820-8BFC-AB76A53CC33C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9150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016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06A8A-22CC-43F2-B2A7-DD028A399226}" type="datetimeFigureOut">
              <a:rPr lang="ru-RU" smtClean="0"/>
              <a:t>03.06.2021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762C74-C869-4820-8BFC-AB76A53CC33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06A8A-22CC-43F2-B2A7-DD028A399226}" type="datetimeFigureOut">
              <a:rPr lang="ru-RU" smtClean="0"/>
              <a:t>03.06.2021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762C74-C869-4820-8BFC-AB76A53CC33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06A8A-22CC-43F2-B2A7-DD028A399226}" type="datetimeFigureOut">
              <a:rPr lang="ru-RU" smtClean="0"/>
              <a:t>03.06.2021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762C74-C869-4820-8BFC-AB76A53CC33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ight Triangle 1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Triangle 17"/>
          <p:cNvSpPr/>
          <p:nvPr/>
        </p:nvSpPr>
        <p:spPr>
          <a:xfrm rot="5400000">
            <a:off x="433389" y="-433387"/>
            <a:ext cx="6858000" cy="7724778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784930" y="1576103"/>
            <a:ext cx="521208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9552" y="2618912"/>
            <a:ext cx="380777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297954" y="2253385"/>
            <a:ext cx="5794760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06A8A-22CC-43F2-B2A7-DD028A399226}" type="datetimeFigureOut">
              <a:rPr lang="ru-RU" smtClean="0"/>
              <a:t>03.06.2021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8762C74-C869-4820-8BFC-AB76A53CC33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028825" y="0"/>
            <a:ext cx="7115175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anchor="ctr"/>
          <a:lstStyle>
            <a:lvl1pPr algn="r">
              <a:defRPr/>
            </a:lvl1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9" name="Right Triangle 8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0" y="5048250"/>
            <a:ext cx="3571875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71197" y="1717501"/>
            <a:ext cx="54864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143479" y="2180529"/>
            <a:ext cx="6096545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06A8A-22CC-43F2-B2A7-DD028A399226}" type="datetimeFigureOut">
              <a:rPr lang="ru-RU" smtClean="0"/>
              <a:t>03.06.2021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762C74-C869-4820-8BFC-AB76A53CC33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2382" y="5050633"/>
            <a:ext cx="3574257" cy="1807368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5051292"/>
            <a:ext cx="9146380" cy="1806709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100628"/>
            <a:ext cx="7520940" cy="3579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01168" y="5870448"/>
            <a:ext cx="2176272" cy="2011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91806A8A-22CC-43F2-B2A7-DD028A399226}" type="datetimeFigureOut">
              <a:rPr lang="ru-RU" smtClean="0"/>
              <a:t>03.06.2021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7514" y="6285122"/>
            <a:ext cx="47244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spc="200" baseline="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1038" y="6170822"/>
            <a:ext cx="502920" cy="502920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4" tIns="9144" rIns="9144" bIns="9144" rtlCol="0" anchor="ctr">
            <a:normAutofit/>
          </a:bodyPr>
          <a:lstStyle>
            <a:lvl1pPr algn="ctr">
              <a:defRPr sz="1650">
                <a:solidFill>
                  <a:srgbClr val="FFFFFF"/>
                </a:solidFill>
              </a:defRPr>
            </a:lvl1pPr>
          </a:lstStyle>
          <a:p>
            <a:fld id="{E8762C74-C869-4820-8BFC-AB76A53CC33C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77" r:id="rId1"/>
    <p:sldLayoutId id="2147483878" r:id="rId2"/>
    <p:sldLayoutId id="2147483879" r:id="rId3"/>
    <p:sldLayoutId id="2147483880" r:id="rId4"/>
    <p:sldLayoutId id="2147483881" r:id="rId5"/>
    <p:sldLayoutId id="2147483882" r:id="rId6"/>
    <p:sldLayoutId id="2147483883" r:id="rId7"/>
    <p:sldLayoutId id="2147483884" r:id="rId8"/>
    <p:sldLayoutId id="2147483885" r:id="rId9"/>
    <p:sldLayoutId id="2147483886" r:id="rId10"/>
    <p:sldLayoutId id="2147483887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2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800"/>
        </a:spcBef>
        <a:buFont typeface="Arial" pitchFamily="34" charset="0"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7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23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9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95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04048" y="692697"/>
            <a:ext cx="3454152" cy="1152127"/>
          </a:xfrm>
        </p:spPr>
        <p:txBody>
          <a:bodyPr>
            <a:noAutofit/>
          </a:bodyPr>
          <a:lstStyle/>
          <a:p>
            <a:r>
              <a:rPr lang="uk-UA" dirty="0" smtClean="0">
                <a:effectLst/>
              </a:rPr>
              <a:t>Лекція 3</a:t>
            </a:r>
            <a:r>
              <a:rPr lang="ru-RU" dirty="0" smtClean="0">
                <a:effectLst/>
              </a:rPr>
              <a:t/>
            </a:r>
            <a:br>
              <a:rPr lang="ru-RU" dirty="0" smtClean="0">
                <a:effectLst/>
              </a:rPr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3648" y="2420888"/>
            <a:ext cx="6400800" cy="2448272"/>
          </a:xfrm>
        </p:spPr>
        <p:txBody>
          <a:bodyPr>
            <a:normAutofit lnSpcReduction="10000"/>
          </a:bodyPr>
          <a:lstStyle/>
          <a:p>
            <a:r>
              <a:rPr lang="uk-UA" sz="4000" b="1" dirty="0"/>
              <a:t>Тема 2: Ескізне моделювання технологічних </a:t>
            </a:r>
            <a:r>
              <a:rPr lang="uk-UA" sz="4000" b="1" dirty="0" smtClean="0"/>
              <a:t>процесів (ЧАСТИНА 1)</a:t>
            </a:r>
            <a:endParaRPr lang="ru-RU" sz="40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3275036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188640"/>
            <a:ext cx="8496944" cy="63248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2500" b="1" dirty="0" smtClean="0"/>
              <a:t>	Вибір </a:t>
            </a:r>
            <a:r>
              <a:rPr lang="uk-UA" sz="2500" b="1" dirty="0"/>
              <a:t>системи утримування тварин</a:t>
            </a:r>
            <a:r>
              <a:rPr lang="uk-UA" sz="2500" dirty="0"/>
              <a:t>, насамперед, </a:t>
            </a:r>
            <a:r>
              <a:rPr lang="uk-UA" sz="2500" dirty="0" smtClean="0"/>
              <a:t>обумовлений:</a:t>
            </a:r>
          </a:p>
          <a:p>
            <a:pPr algn="just"/>
            <a:r>
              <a:rPr lang="uk-UA" sz="2500" dirty="0"/>
              <a:t>	</a:t>
            </a:r>
            <a:r>
              <a:rPr lang="uk-UA" sz="2500" dirty="0" smtClean="0"/>
              <a:t>	видом </a:t>
            </a:r>
            <a:r>
              <a:rPr lang="uk-UA" sz="2500" dirty="0"/>
              <a:t>і якістю виробленої продукції. </a:t>
            </a:r>
            <a:endParaRPr lang="uk-UA" sz="2500" dirty="0" smtClean="0"/>
          </a:p>
          <a:p>
            <a:pPr algn="just"/>
            <a:r>
              <a:rPr lang="uk-UA" sz="2500" dirty="0" smtClean="0"/>
              <a:t>		враховується </a:t>
            </a:r>
            <a:r>
              <a:rPr lang="uk-UA" sz="2500" dirty="0"/>
              <a:t>обсяг виробництва і тип годівлі тварин. </a:t>
            </a:r>
            <a:endParaRPr lang="uk-UA" sz="2500" dirty="0" smtClean="0"/>
          </a:p>
          <a:p>
            <a:pPr algn="just"/>
            <a:r>
              <a:rPr lang="uk-UA" sz="2500" dirty="0" smtClean="0"/>
              <a:t>		для </a:t>
            </a:r>
            <a:r>
              <a:rPr lang="uk-UA" sz="2500" dirty="0"/>
              <a:t>великих підприємств основними параметрами лишаються вид і якість виробленого продукту. </a:t>
            </a:r>
            <a:r>
              <a:rPr lang="uk-UA" sz="2500" dirty="0" smtClean="0"/>
              <a:t>		процес </a:t>
            </a:r>
            <a:r>
              <a:rPr lang="uk-UA" sz="2500" dirty="0"/>
              <a:t>первинної переробки і збереження отримуваної продукції. </a:t>
            </a:r>
            <a:endParaRPr lang="uk-UA" sz="2500" dirty="0" smtClean="0"/>
          </a:p>
          <a:p>
            <a:pPr algn="just"/>
            <a:r>
              <a:rPr lang="uk-UA" sz="500" dirty="0" smtClean="0"/>
              <a:t>	</a:t>
            </a:r>
          </a:p>
          <a:p>
            <a:pPr algn="just"/>
            <a:r>
              <a:rPr lang="uk-UA" sz="2500" dirty="0"/>
              <a:t>	</a:t>
            </a:r>
            <a:endParaRPr lang="uk-UA" sz="2500" dirty="0" smtClean="0"/>
          </a:p>
          <a:p>
            <a:pPr algn="just"/>
            <a:r>
              <a:rPr lang="uk-UA" sz="2500" dirty="0"/>
              <a:t>	</a:t>
            </a:r>
            <a:r>
              <a:rPr lang="uk-UA" sz="2500" dirty="0" smtClean="0"/>
              <a:t>В </a:t>
            </a:r>
            <a:r>
              <a:rPr lang="uk-UA" sz="2500" dirty="0"/>
              <a:t>даний час важко, собі уявити велике тваринницьке підприємство без цеху, що переробляє кормову сировину, наприклад роботу великих бройлерних </a:t>
            </a:r>
            <a:r>
              <a:rPr lang="uk-UA" sz="2500" dirty="0" err="1"/>
              <a:t>фабрик</a:t>
            </a:r>
            <a:r>
              <a:rPr lang="uk-UA" sz="2500" dirty="0"/>
              <a:t> без цеху переробки готової продукції, </a:t>
            </a:r>
            <a:r>
              <a:rPr lang="uk-UA" sz="2500" dirty="0" smtClean="0"/>
              <a:t>молочний </a:t>
            </a:r>
            <a:r>
              <a:rPr lang="uk-UA" sz="2500" dirty="0"/>
              <a:t>комплекс - без молочного заводу, великий  свинарський комплекс – без </a:t>
            </a:r>
            <a:r>
              <a:rPr lang="uk-UA" sz="2500" dirty="0" err="1"/>
              <a:t>боенского</a:t>
            </a:r>
            <a:r>
              <a:rPr lang="uk-UA" sz="2500" dirty="0"/>
              <a:t> підприємства. </a:t>
            </a:r>
            <a:endParaRPr lang="ru-RU" sz="2500" dirty="0"/>
          </a:p>
        </p:txBody>
      </p:sp>
      <p:cxnSp>
        <p:nvCxnSpPr>
          <p:cNvPr id="3" name="Прямая со стрелкой 2"/>
          <p:cNvCxnSpPr/>
          <p:nvPr/>
        </p:nvCxnSpPr>
        <p:spPr>
          <a:xfrm>
            <a:off x="1259632" y="1196752"/>
            <a:ext cx="864096" cy="0"/>
          </a:xfrm>
          <a:prstGeom prst="straightConnector1">
            <a:avLst/>
          </a:prstGeom>
          <a:ln w="889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Прямая со стрелкой 3"/>
          <p:cNvCxnSpPr/>
          <p:nvPr/>
        </p:nvCxnSpPr>
        <p:spPr>
          <a:xfrm>
            <a:off x="1259632" y="1628800"/>
            <a:ext cx="864096" cy="0"/>
          </a:xfrm>
          <a:prstGeom prst="straightConnector1">
            <a:avLst/>
          </a:prstGeom>
          <a:ln w="889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Прямая со стрелкой 4"/>
          <p:cNvCxnSpPr/>
          <p:nvPr/>
        </p:nvCxnSpPr>
        <p:spPr>
          <a:xfrm>
            <a:off x="1259632" y="2348880"/>
            <a:ext cx="864096" cy="0"/>
          </a:xfrm>
          <a:prstGeom prst="straightConnector1">
            <a:avLst/>
          </a:prstGeom>
          <a:ln w="889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 стрелкой 5"/>
          <p:cNvCxnSpPr/>
          <p:nvPr/>
        </p:nvCxnSpPr>
        <p:spPr>
          <a:xfrm>
            <a:off x="1259632" y="3140968"/>
            <a:ext cx="864096" cy="0"/>
          </a:xfrm>
          <a:prstGeom prst="straightConnector1">
            <a:avLst/>
          </a:prstGeom>
          <a:ln w="889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008178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476672"/>
            <a:ext cx="8208912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600" b="1" dirty="0" smtClean="0"/>
              <a:t>                                       </a:t>
            </a:r>
            <a:r>
              <a:rPr lang="uk-UA" sz="2600" b="1" u="sng" dirty="0" smtClean="0">
                <a:solidFill>
                  <a:srgbClr val="FF0000"/>
                </a:solidFill>
              </a:rPr>
              <a:t>План</a:t>
            </a:r>
          </a:p>
          <a:p>
            <a:endParaRPr lang="ru-RU" sz="2600" dirty="0"/>
          </a:p>
          <a:p>
            <a:pPr lvl="0" algn="just"/>
            <a:r>
              <a:rPr lang="en-US" sz="2600" dirty="0" smtClean="0"/>
              <a:t>    </a:t>
            </a:r>
            <a:r>
              <a:rPr lang="uk-UA" sz="2600" dirty="0" smtClean="0"/>
              <a:t>	</a:t>
            </a:r>
            <a:r>
              <a:rPr lang="en-US" sz="2600" dirty="0" smtClean="0"/>
              <a:t> </a:t>
            </a:r>
            <a:r>
              <a:rPr lang="en-US" sz="2600" dirty="0" smtClean="0"/>
              <a:t>1. </a:t>
            </a:r>
            <a:r>
              <a:rPr lang="uk-UA" sz="2600" dirty="0" smtClean="0"/>
              <a:t>Поняття </a:t>
            </a:r>
            <a:r>
              <a:rPr lang="uk-UA" sz="2600" dirty="0"/>
              <a:t>про ескізне моделювання технологічного процесу</a:t>
            </a:r>
            <a:r>
              <a:rPr lang="uk-UA" sz="2600" dirty="0" smtClean="0"/>
              <a:t>.</a:t>
            </a:r>
          </a:p>
          <a:p>
            <a:pPr lvl="0" algn="just"/>
            <a:endParaRPr lang="ru-RU" sz="2600" dirty="0"/>
          </a:p>
          <a:p>
            <a:pPr lvl="0" algn="just"/>
            <a:r>
              <a:rPr lang="en-US" sz="2600" dirty="0" smtClean="0"/>
              <a:t>    </a:t>
            </a:r>
            <a:r>
              <a:rPr lang="uk-UA" sz="2600" dirty="0" smtClean="0"/>
              <a:t>	</a:t>
            </a:r>
            <a:r>
              <a:rPr lang="en-US" sz="2600" dirty="0" smtClean="0"/>
              <a:t> </a:t>
            </a:r>
            <a:r>
              <a:rPr lang="en-US" sz="2600" dirty="0" smtClean="0"/>
              <a:t>2. </a:t>
            </a:r>
            <a:r>
              <a:rPr lang="uk-UA" sz="2600" dirty="0" smtClean="0"/>
              <a:t>Вибір </a:t>
            </a:r>
            <a:r>
              <a:rPr lang="uk-UA" sz="2600" dirty="0"/>
              <a:t>технологічної схе­ми процесу (відтворення тварин, годівля і </a:t>
            </a:r>
            <a:r>
              <a:rPr lang="uk-UA" sz="2600" dirty="0" err="1"/>
              <a:t>кормовиробництво</a:t>
            </a:r>
            <a:r>
              <a:rPr lang="uk-UA" sz="2600" dirty="0"/>
              <a:t>, утримання тварин і мікро­клімат приміщень, виробнича експлуатація тварин, гігієнічний та ветеринарний захист тва­рин, первинна обробка, переробка і збереження тваринницької продукції) та використання методів математичного моделювання для її оптимізації.</a:t>
            </a:r>
            <a:endParaRPr lang="ru-RU" sz="2600" dirty="0"/>
          </a:p>
        </p:txBody>
      </p:sp>
    </p:spTree>
    <p:extLst>
      <p:ext uri="{BB962C8B-B14F-4D97-AF65-F5344CB8AC3E}">
        <p14:creationId xmlns:p14="http://schemas.microsoft.com/office/powerpoint/2010/main" val="14761123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404664"/>
            <a:ext cx="8496944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000" i="1" u="sng" dirty="0" smtClean="0">
                <a:solidFill>
                  <a:srgbClr val="FF0000"/>
                </a:solidFill>
              </a:rPr>
              <a:t>Література: </a:t>
            </a:r>
            <a:endParaRPr lang="ru-RU" sz="2000" u="sng" dirty="0" smtClean="0">
              <a:solidFill>
                <a:srgbClr val="FF0000"/>
              </a:solidFill>
            </a:endParaRPr>
          </a:p>
          <a:p>
            <a:pPr algn="just"/>
            <a:r>
              <a:rPr lang="uk-UA" sz="2000" dirty="0" smtClean="0"/>
              <a:t>	1</a:t>
            </a:r>
            <a:r>
              <a:rPr lang="uk-UA" sz="2000" dirty="0" smtClean="0"/>
              <a:t>. Відомчі норми технологічного проектування. Вівчарські і </a:t>
            </a:r>
            <a:r>
              <a:rPr lang="uk-UA" sz="2000" dirty="0" err="1" smtClean="0"/>
              <a:t>козівничі</a:t>
            </a:r>
            <a:r>
              <a:rPr lang="uk-UA" sz="2000" dirty="0" smtClean="0"/>
              <a:t> підприємства. ВНТП-АПК-03.05. Київ. Міністерство аграрної політики України. 2005. 87 с.</a:t>
            </a:r>
            <a:endParaRPr lang="ru-RU" sz="2000" dirty="0" smtClean="0"/>
          </a:p>
          <a:p>
            <a:pPr algn="just"/>
            <a:r>
              <a:rPr lang="uk-UA" sz="2000" dirty="0" smtClean="0"/>
              <a:t>	2</a:t>
            </a:r>
            <a:r>
              <a:rPr lang="uk-UA" sz="2000" dirty="0" smtClean="0"/>
              <a:t>. Відомчі норми технологічного проектування. Підприємства з переробки молока. ВНТП-АПК-24.06. Київ. Міністерство сільського господарства і продовольства України, 2006. 105 с. </a:t>
            </a:r>
            <a:endParaRPr lang="ru-RU" sz="2000" dirty="0" smtClean="0"/>
          </a:p>
          <a:p>
            <a:pPr algn="just"/>
            <a:r>
              <a:rPr lang="uk-UA" sz="2000" dirty="0" smtClean="0"/>
              <a:t>	3</a:t>
            </a:r>
            <a:r>
              <a:rPr lang="uk-UA" sz="2000" dirty="0" smtClean="0"/>
              <a:t>. Відомчі норми технологічного проектування. </a:t>
            </a:r>
            <a:endParaRPr lang="en-US" sz="2000" dirty="0" smtClean="0"/>
          </a:p>
          <a:p>
            <a:pPr algn="just"/>
            <a:r>
              <a:rPr lang="uk-UA" sz="2000" dirty="0"/>
              <a:t>Підприємства по забою худоби, птиці, кролів та переробки продуктів </a:t>
            </a:r>
            <a:r>
              <a:rPr lang="uk-UA" sz="2000" dirty="0" err="1"/>
              <a:t>продуктів</a:t>
            </a:r>
            <a:r>
              <a:rPr lang="uk-UA" sz="2000" dirty="0"/>
              <a:t> забою. ВНТП-АПК-23.06. Київ. Міністерство сільського господарства і продовольства України, 2006. 154 с.</a:t>
            </a:r>
            <a:endParaRPr lang="ru-RU" sz="2000" dirty="0"/>
          </a:p>
          <a:p>
            <a:pPr algn="just"/>
            <a:r>
              <a:rPr lang="uk-UA" sz="2000" dirty="0" smtClean="0"/>
              <a:t>	4</a:t>
            </a:r>
            <a:r>
              <a:rPr lang="uk-UA" sz="2000" dirty="0"/>
              <a:t>. Відомчі норми технологічного проектування. Підприємства птахівництва. ВНТП-АПК-04.05. Київ. Міністерство аграрної політики України, 2005. 90 с.</a:t>
            </a:r>
            <a:endParaRPr lang="ru-RU" sz="2000" dirty="0"/>
          </a:p>
          <a:p>
            <a:pPr algn="just"/>
            <a:r>
              <a:rPr lang="uk-UA" sz="2000" dirty="0" smtClean="0"/>
              <a:t>	5</a:t>
            </a:r>
            <a:r>
              <a:rPr lang="uk-UA" sz="2000" dirty="0"/>
              <a:t>. Відомчі норми технологічного проектування. Свинарські підприємства (комплекси, ферми, малі ферми). ВНТП-АПК-02.05</a:t>
            </a:r>
            <a:r>
              <a:rPr lang="uk-UA" sz="2000" dirty="0"/>
              <a:t>. Київ. Міністерство аграрної політики України, 2005. 98 с.</a:t>
            </a:r>
            <a:endParaRPr lang="en-US" sz="2000" dirty="0"/>
          </a:p>
          <a:p>
            <a:pPr algn="just"/>
            <a:r>
              <a:rPr lang="uk-UA" sz="2000" dirty="0" smtClean="0"/>
              <a:t> 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22935838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889844"/>
            <a:ext cx="8352928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2000" dirty="0" smtClean="0"/>
              <a:t>	6</a:t>
            </a:r>
            <a:r>
              <a:rPr lang="uk-UA" sz="2000" dirty="0"/>
              <a:t>. </a:t>
            </a:r>
            <a:r>
              <a:rPr lang="uk-UA" sz="2000" dirty="0"/>
              <a:t>Відомчі норми технологічного проектування. Скотарські підприємства (комплекси, ферми, малі ферми). ВНТП-АПК-01.05. К.: Міністерство аграрної політики України, 2005. 111 с.</a:t>
            </a:r>
            <a:endParaRPr lang="ru-RU" sz="2000" dirty="0"/>
          </a:p>
          <a:p>
            <a:pPr algn="just"/>
            <a:r>
              <a:rPr lang="uk-UA" sz="2000" dirty="0" smtClean="0"/>
              <a:t>	7</a:t>
            </a:r>
            <a:r>
              <a:rPr lang="uk-UA" sz="2000" dirty="0"/>
              <a:t>. </a:t>
            </a:r>
            <a:r>
              <a:rPr lang="uk-UA" sz="2000" dirty="0"/>
              <a:t>Лихач В.Я., Лихач А.В., </a:t>
            </a:r>
            <a:r>
              <a:rPr lang="uk-UA" sz="2000" dirty="0" err="1"/>
              <a:t>Шебанін</a:t>
            </a:r>
            <a:r>
              <a:rPr lang="uk-UA" sz="2000" dirty="0"/>
              <a:t> В.О. Інноваційні технології виробництва продукції тваринництва. Миколаїв. МНАУ. 2015. 365 с.</a:t>
            </a:r>
            <a:endParaRPr lang="ru-RU" sz="2000" dirty="0"/>
          </a:p>
          <a:p>
            <a:pPr algn="just"/>
            <a:r>
              <a:rPr lang="uk-UA" sz="2000" dirty="0" smtClean="0"/>
              <a:t>	8</a:t>
            </a:r>
            <a:r>
              <a:rPr lang="uk-UA" sz="2000" dirty="0"/>
              <a:t>. </a:t>
            </a:r>
            <a:r>
              <a:rPr lang="uk-UA" sz="2000" dirty="0"/>
              <a:t>Коротков В.А. </a:t>
            </a:r>
            <a:r>
              <a:rPr lang="uk-UA" sz="2000" dirty="0" err="1"/>
              <a:t>Желізняк</a:t>
            </a:r>
            <a:r>
              <a:rPr lang="uk-UA" sz="2000" dirty="0"/>
              <a:t> І.М. Методичний посібник для виконання лабораторних робіт з дисципліни "Моделювання технологічних процесів в тваринництві". Полтава. 2014. </a:t>
            </a:r>
            <a:r>
              <a:rPr lang="uk-UA" sz="2000" dirty="0"/>
              <a:t>185 </a:t>
            </a:r>
            <a:r>
              <a:rPr lang="uk-UA" sz="2000" dirty="0"/>
              <a:t>с.</a:t>
            </a:r>
            <a:endParaRPr lang="ru-RU" sz="2000" dirty="0"/>
          </a:p>
          <a:p>
            <a:pPr algn="just"/>
            <a:r>
              <a:rPr lang="uk-UA" sz="2000" dirty="0" smtClean="0"/>
              <a:t>	9</a:t>
            </a:r>
            <a:r>
              <a:rPr lang="uk-UA" sz="2000" dirty="0"/>
              <a:t>. </a:t>
            </a:r>
            <a:r>
              <a:rPr lang="uk-UA" sz="2000" dirty="0" err="1"/>
              <a:t>Шалімов</a:t>
            </a:r>
            <a:r>
              <a:rPr lang="uk-UA" sz="2000" dirty="0"/>
              <a:t> М.О. Інноваційні технології виробництва і переробки продукції тваринництва. Одеса. ОДАУ. 2020. 181 с.</a:t>
            </a:r>
            <a:endParaRPr lang="ru-RU" sz="2000" dirty="0"/>
          </a:p>
          <a:p>
            <a:pPr algn="just"/>
            <a:r>
              <a:rPr lang="uk-UA" sz="2000" dirty="0"/>
              <a:t> 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31307707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116632"/>
            <a:ext cx="8136904" cy="57554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>
              <a:buAutoNum type="arabicPeriod"/>
            </a:pPr>
            <a:r>
              <a:rPr lang="uk-UA" sz="2300" b="1" dirty="0" smtClean="0">
                <a:solidFill>
                  <a:srgbClr val="FF0000"/>
                </a:solidFill>
              </a:rPr>
              <a:t>Поняття </a:t>
            </a:r>
            <a:r>
              <a:rPr lang="uk-UA" sz="2300" b="1" dirty="0">
                <a:solidFill>
                  <a:srgbClr val="FF0000"/>
                </a:solidFill>
              </a:rPr>
              <a:t>про ескізне моделювання технологічного процесу</a:t>
            </a:r>
            <a:r>
              <a:rPr lang="uk-UA" sz="2300" b="1" dirty="0" smtClean="0">
                <a:solidFill>
                  <a:srgbClr val="FF0000"/>
                </a:solidFill>
              </a:rPr>
              <a:t>.</a:t>
            </a:r>
            <a:endParaRPr lang="en-US" sz="2300" b="1" dirty="0" smtClean="0">
              <a:solidFill>
                <a:srgbClr val="FF0000"/>
              </a:solidFill>
            </a:endParaRPr>
          </a:p>
          <a:p>
            <a:pPr algn="just"/>
            <a:r>
              <a:rPr lang="en-US" sz="2300" dirty="0" smtClean="0"/>
              <a:t>    </a:t>
            </a:r>
            <a:r>
              <a:rPr lang="uk-UA" sz="2300" dirty="0" smtClean="0"/>
              <a:t>	Ескізне </a:t>
            </a:r>
            <a:r>
              <a:rPr lang="uk-UA" sz="2300" dirty="0"/>
              <a:t>проектування процесу у тваринництві провадиться тільки для великих підприємств промислового типу. Організація таких підприємств із великими виробничими витратами вимагає встановлення об'єктивних передумов при виборі технологічної схеми й організаційних режимів процесу – способу виробництва, засобів механізації, будівництві і управлінні процесом. </a:t>
            </a:r>
            <a:endParaRPr lang="ru-RU" sz="2300" dirty="0"/>
          </a:p>
          <a:p>
            <a:pPr algn="just"/>
            <a:r>
              <a:rPr lang="en-US" sz="2300" dirty="0" smtClean="0"/>
              <a:t>   </a:t>
            </a:r>
            <a:r>
              <a:rPr lang="uk-UA" sz="2300" dirty="0" smtClean="0"/>
              <a:t>	Ескізне </a:t>
            </a:r>
            <a:r>
              <a:rPr lang="uk-UA" sz="2300" dirty="0"/>
              <a:t>проектування технологічного процесу звичайно починається після встановлення об'єму виробництва заданого виду продукції. </a:t>
            </a:r>
            <a:endParaRPr lang="uk-UA" sz="2300" dirty="0" smtClean="0"/>
          </a:p>
          <a:p>
            <a:pPr algn="just"/>
            <a:r>
              <a:rPr lang="uk-UA" sz="2300" dirty="0"/>
              <a:t>	</a:t>
            </a:r>
            <a:r>
              <a:rPr lang="uk-UA" sz="2300" dirty="0" smtClean="0"/>
              <a:t>Вид </a:t>
            </a:r>
            <a:r>
              <a:rPr lang="uk-UA" sz="2300" dirty="0"/>
              <a:t>продукції обумовлюється плановим завданням або споживчою кон'юнктурою. </a:t>
            </a:r>
            <a:endParaRPr lang="uk-UA" sz="2300" dirty="0" smtClean="0"/>
          </a:p>
          <a:p>
            <a:pPr algn="just"/>
            <a:r>
              <a:rPr lang="uk-UA" sz="2300" dirty="0"/>
              <a:t>	</a:t>
            </a:r>
            <a:r>
              <a:rPr lang="uk-UA" sz="2300" dirty="0" smtClean="0"/>
              <a:t>Встановлення </a:t>
            </a:r>
            <a:r>
              <a:rPr lang="uk-UA" sz="2300" dirty="0"/>
              <a:t>об'ємів - задача економістів, що вивчають, аналізують і дають замовлення на розробку проекту конкретно для зони, економічного району або господарства</a:t>
            </a:r>
            <a:r>
              <a:rPr lang="uk-UA" sz="2300" dirty="0" smtClean="0"/>
              <a:t>.</a:t>
            </a:r>
            <a:r>
              <a:rPr lang="uk-UA" sz="2300" dirty="0"/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222774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980728"/>
            <a:ext cx="7632848" cy="24929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2300" dirty="0"/>
              <a:t>Таким чином, </a:t>
            </a:r>
          </a:p>
          <a:p>
            <a:pPr algn="just"/>
            <a:r>
              <a:rPr lang="uk-UA" sz="2300" dirty="0"/>
              <a:t>	</a:t>
            </a:r>
            <a:r>
              <a:rPr lang="uk-UA" sz="2300" dirty="0" smtClean="0"/>
              <a:t>	вид </a:t>
            </a:r>
            <a:r>
              <a:rPr lang="uk-UA" sz="2300" dirty="0"/>
              <a:t>продукції 	</a:t>
            </a:r>
            <a:r>
              <a:rPr lang="uk-UA" sz="2300" dirty="0" smtClean="0"/>
              <a:t>    </a:t>
            </a:r>
            <a:r>
              <a:rPr lang="uk-UA" sz="2300" dirty="0"/>
              <a:t>	об'єм виробництва 		</a:t>
            </a:r>
            <a:endParaRPr lang="uk-UA" sz="2300" dirty="0" smtClean="0"/>
          </a:p>
          <a:p>
            <a:pPr algn="just"/>
            <a:r>
              <a:rPr lang="uk-UA" sz="2300" dirty="0" smtClean="0"/>
              <a:t>обов'язкові </a:t>
            </a:r>
            <a:r>
              <a:rPr lang="uk-UA" sz="2300" dirty="0"/>
              <a:t>передумови до розробки процесу, але не об'єкт технологічних досліджень, а результат економічних пошуків, покладених в основу проекту.</a:t>
            </a:r>
            <a:endParaRPr lang="ru-RU" sz="2300" dirty="0"/>
          </a:p>
          <a:p>
            <a:endParaRPr lang="ru-RU" dirty="0"/>
          </a:p>
        </p:txBody>
      </p:sp>
      <p:cxnSp>
        <p:nvCxnSpPr>
          <p:cNvPr id="4" name="Прямая со стрелкой 3"/>
          <p:cNvCxnSpPr/>
          <p:nvPr/>
        </p:nvCxnSpPr>
        <p:spPr>
          <a:xfrm flipH="1">
            <a:off x="3779912" y="1773370"/>
            <a:ext cx="2304256" cy="360040"/>
          </a:xfrm>
          <a:prstGeom prst="straightConnector1">
            <a:avLst/>
          </a:prstGeom>
          <a:ln w="889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 стрелкой 5"/>
          <p:cNvCxnSpPr/>
          <p:nvPr/>
        </p:nvCxnSpPr>
        <p:spPr>
          <a:xfrm flipH="1">
            <a:off x="1561379" y="1773370"/>
            <a:ext cx="2088232" cy="360040"/>
          </a:xfrm>
          <a:prstGeom prst="straightConnector1">
            <a:avLst/>
          </a:prstGeom>
          <a:ln w="889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1312530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116632"/>
            <a:ext cx="8280920" cy="71404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b="1" dirty="0" smtClean="0"/>
              <a:t>   </a:t>
            </a:r>
            <a:r>
              <a:rPr lang="uk-UA" b="1" dirty="0" smtClean="0">
                <a:solidFill>
                  <a:srgbClr val="FF0000"/>
                </a:solidFill>
              </a:rPr>
              <a:t>2</a:t>
            </a:r>
            <a:r>
              <a:rPr lang="uk-UA" b="1" dirty="0">
                <a:solidFill>
                  <a:srgbClr val="FF0000"/>
                </a:solidFill>
              </a:rPr>
              <a:t>. Вибір технологічної схе­ми процесу (відтворення тварин, годівля і </a:t>
            </a:r>
            <a:r>
              <a:rPr lang="uk-UA" b="1" dirty="0" err="1">
                <a:solidFill>
                  <a:srgbClr val="FF0000"/>
                </a:solidFill>
              </a:rPr>
              <a:t>кормовиробництво</a:t>
            </a:r>
            <a:r>
              <a:rPr lang="uk-UA" b="1" dirty="0">
                <a:solidFill>
                  <a:srgbClr val="FF0000"/>
                </a:solidFill>
              </a:rPr>
              <a:t>, утримання тварин і мікро­клімат приміщень, виробнича експлуатація тварин, гігієнічний та ветеринарний захист тва­рин, первинна обробка, переробка і збереження тваринницької продукції) та використання методів математичного моделювання для її оптимізації</a:t>
            </a:r>
            <a:r>
              <a:rPr lang="uk-UA" b="1" dirty="0" smtClean="0">
                <a:solidFill>
                  <a:srgbClr val="FF0000"/>
                </a:solidFill>
              </a:rPr>
              <a:t>.</a:t>
            </a:r>
            <a:endParaRPr lang="en-US" b="1" dirty="0" smtClean="0">
              <a:solidFill>
                <a:srgbClr val="FF0000"/>
              </a:solidFill>
            </a:endParaRPr>
          </a:p>
          <a:p>
            <a:pPr algn="just"/>
            <a:r>
              <a:rPr lang="en-US" dirty="0" smtClean="0"/>
              <a:t>    </a:t>
            </a:r>
            <a:r>
              <a:rPr lang="uk-UA" sz="2500" dirty="0" smtClean="0"/>
              <a:t>	Опрацювання </a:t>
            </a:r>
            <a:r>
              <a:rPr lang="uk-UA" sz="2500" dirty="0"/>
              <a:t>технологічної схеми й організаційних режимів процесу дає можливість зробити економіко-математичний пошук оптимальних варіантів способу виробництва для заданого обсягу підприємства і розрахунок техніко-економічних показників процесу</a:t>
            </a:r>
            <a:r>
              <a:rPr lang="uk-UA" sz="2500" dirty="0" smtClean="0"/>
              <a:t>.</a:t>
            </a:r>
            <a:endParaRPr lang="en-US" sz="2500" dirty="0" smtClean="0"/>
          </a:p>
          <a:p>
            <a:pPr algn="just"/>
            <a:r>
              <a:rPr lang="en-US" sz="2500" dirty="0" smtClean="0"/>
              <a:t>    </a:t>
            </a:r>
            <a:r>
              <a:rPr lang="uk-UA" sz="2500" dirty="0" smtClean="0"/>
              <a:t>	Спосіб </a:t>
            </a:r>
            <a:r>
              <a:rPr lang="uk-UA" sz="2500" dirty="0"/>
              <a:t>виробництва  у тваринництві обумовлюють наступні його  елементи або системи:</a:t>
            </a:r>
            <a:endParaRPr lang="ru-RU" sz="2500" dirty="0"/>
          </a:p>
          <a:p>
            <a:pPr algn="just"/>
            <a:r>
              <a:rPr lang="uk-UA" sz="2500" dirty="0" smtClean="0"/>
              <a:t>	відтворення </a:t>
            </a:r>
            <a:r>
              <a:rPr lang="uk-UA" sz="2500" dirty="0"/>
              <a:t>тварин;</a:t>
            </a:r>
            <a:endParaRPr lang="ru-RU" sz="2500" dirty="0"/>
          </a:p>
          <a:p>
            <a:pPr algn="just"/>
            <a:r>
              <a:rPr lang="uk-UA" sz="2500" dirty="0" smtClean="0"/>
              <a:t>	годівля </a:t>
            </a:r>
            <a:r>
              <a:rPr lang="uk-UA" sz="2500" dirty="0"/>
              <a:t>тварин і </a:t>
            </a:r>
            <a:r>
              <a:rPr lang="uk-UA" sz="2500" dirty="0" err="1"/>
              <a:t>кормовиробництво</a:t>
            </a:r>
            <a:r>
              <a:rPr lang="uk-UA" sz="2500" dirty="0"/>
              <a:t>;</a:t>
            </a:r>
            <a:endParaRPr lang="ru-RU" sz="2500" dirty="0"/>
          </a:p>
          <a:p>
            <a:pPr algn="just"/>
            <a:r>
              <a:rPr lang="uk-UA" sz="2500" dirty="0" smtClean="0"/>
              <a:t>	утримування </a:t>
            </a:r>
            <a:r>
              <a:rPr lang="uk-UA" sz="2500" dirty="0"/>
              <a:t>тварин і мікроклімат;</a:t>
            </a:r>
            <a:endParaRPr lang="ru-RU" sz="2500" dirty="0"/>
          </a:p>
          <a:p>
            <a:pPr algn="just"/>
            <a:r>
              <a:rPr lang="uk-UA" sz="2500" dirty="0" smtClean="0"/>
              <a:t>	виробнича </a:t>
            </a:r>
            <a:r>
              <a:rPr lang="uk-UA" sz="2500" dirty="0"/>
              <a:t>експлуатація тварин;</a:t>
            </a:r>
            <a:endParaRPr lang="ru-RU" sz="2500" dirty="0"/>
          </a:p>
          <a:p>
            <a:pPr algn="just"/>
            <a:r>
              <a:rPr lang="uk-UA" sz="2500" dirty="0" smtClean="0"/>
              <a:t>	зоогігієнічний </a:t>
            </a:r>
            <a:r>
              <a:rPr lang="uk-UA" sz="2500" dirty="0"/>
              <a:t>і ветеринарний захисту тварин;</a:t>
            </a:r>
            <a:endParaRPr lang="ru-RU" sz="2500" dirty="0"/>
          </a:p>
          <a:p>
            <a:pPr algn="just"/>
            <a:r>
              <a:rPr lang="uk-UA" sz="2500" dirty="0"/>
              <a:t>   </a:t>
            </a:r>
            <a:r>
              <a:rPr lang="uk-UA" sz="2500" dirty="0" smtClean="0"/>
              <a:t>	первинна </a:t>
            </a:r>
            <a:r>
              <a:rPr lang="uk-UA" sz="2500" dirty="0"/>
              <a:t>переробка і збереження виробленої продукції;                             </a:t>
            </a:r>
            <a:endParaRPr lang="ru-RU" sz="2500" dirty="0"/>
          </a:p>
          <a:p>
            <a:endParaRPr lang="ru-RU" b="1" dirty="0"/>
          </a:p>
        </p:txBody>
      </p:sp>
      <p:cxnSp>
        <p:nvCxnSpPr>
          <p:cNvPr id="4" name="Прямая со стрелкой 3"/>
          <p:cNvCxnSpPr/>
          <p:nvPr/>
        </p:nvCxnSpPr>
        <p:spPr>
          <a:xfrm>
            <a:off x="611560" y="4437112"/>
            <a:ext cx="864096" cy="0"/>
          </a:xfrm>
          <a:prstGeom prst="straightConnector1">
            <a:avLst/>
          </a:prstGeom>
          <a:ln w="889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 стрелкой 5"/>
          <p:cNvCxnSpPr/>
          <p:nvPr/>
        </p:nvCxnSpPr>
        <p:spPr>
          <a:xfrm>
            <a:off x="611560" y="5229200"/>
            <a:ext cx="864096" cy="0"/>
          </a:xfrm>
          <a:prstGeom prst="straightConnector1">
            <a:avLst/>
          </a:prstGeom>
          <a:ln w="889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>
            <a:off x="636712" y="5589240"/>
            <a:ext cx="864096" cy="0"/>
          </a:xfrm>
          <a:prstGeom prst="straightConnector1">
            <a:avLst/>
          </a:prstGeom>
          <a:ln w="889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>
            <a:off x="636712" y="5949280"/>
            <a:ext cx="864096" cy="0"/>
          </a:xfrm>
          <a:prstGeom prst="straightConnector1">
            <a:avLst/>
          </a:prstGeom>
          <a:ln w="889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>
            <a:off x="636712" y="6309320"/>
            <a:ext cx="864096" cy="0"/>
          </a:xfrm>
          <a:prstGeom prst="straightConnector1">
            <a:avLst/>
          </a:prstGeom>
          <a:ln w="889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>
            <a:off x="611560" y="4869160"/>
            <a:ext cx="864096" cy="0"/>
          </a:xfrm>
          <a:prstGeom prst="straightConnector1">
            <a:avLst/>
          </a:prstGeom>
          <a:ln w="889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4486463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467544" y="260648"/>
            <a:ext cx="8208912" cy="55861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200" dirty="0" smtClean="0"/>
              <a:t>     </a:t>
            </a:r>
            <a:r>
              <a:rPr lang="uk-UA" sz="2200" dirty="0" smtClean="0"/>
              <a:t>При </a:t>
            </a:r>
            <a:r>
              <a:rPr lang="uk-UA" sz="2200" dirty="0"/>
              <a:t>вирішенні кожного конкретного елементу, способу, виникає проблема вибору алгебраїчного рівняння, що відповідало би сутності цього елемента. </a:t>
            </a:r>
            <a:endParaRPr lang="ru-RU" sz="2200" dirty="0"/>
          </a:p>
          <a:p>
            <a:pPr algn="just"/>
            <a:r>
              <a:rPr lang="uk-UA" sz="2200" dirty="0"/>
              <a:t>У даних дослідженнях можуть мати місце наступні виробничі функції.</a:t>
            </a:r>
            <a:endParaRPr lang="ru-RU" sz="2200" dirty="0"/>
          </a:p>
          <a:p>
            <a:pPr marL="342900" indent="-342900" algn="just">
              <a:buAutoNum type="arabicPeriod"/>
            </a:pPr>
            <a:r>
              <a:rPr lang="uk-UA" sz="2200" b="1" dirty="0"/>
              <a:t>Лінійна функція:</a:t>
            </a:r>
            <a:r>
              <a:rPr lang="en-US" sz="2200" b="1" dirty="0"/>
              <a:t>               </a:t>
            </a:r>
            <a:r>
              <a:rPr lang="uk-UA" sz="2200" b="1" i="1" dirty="0" smtClean="0"/>
              <a:t>у</a:t>
            </a:r>
            <a:r>
              <a:rPr lang="uk-UA" sz="2200" b="1" dirty="0" smtClean="0"/>
              <a:t> </a:t>
            </a:r>
            <a:r>
              <a:rPr lang="uk-UA" sz="2200" b="1" dirty="0"/>
              <a:t>= а + ∑</a:t>
            </a:r>
            <a:r>
              <a:rPr lang="uk-UA" sz="2200" b="1" baseline="30000" dirty="0"/>
              <a:t>n </a:t>
            </a:r>
            <a:r>
              <a:rPr lang="uk-UA" sz="2200" b="1" dirty="0" err="1"/>
              <a:t>b</a:t>
            </a:r>
            <a:r>
              <a:rPr lang="uk-UA" sz="2200" b="1" baseline="-25000" dirty="0" err="1"/>
              <a:t>i</a:t>
            </a:r>
            <a:r>
              <a:rPr lang="uk-UA" sz="2200" b="1" baseline="-25000" dirty="0"/>
              <a:t> </a:t>
            </a:r>
            <a:r>
              <a:rPr lang="uk-UA" sz="2200" b="1" dirty="0" err="1" smtClean="0"/>
              <a:t>x</a:t>
            </a:r>
            <a:r>
              <a:rPr lang="uk-UA" sz="2200" b="1" baseline="-25000" dirty="0" err="1" smtClean="0"/>
              <a:t>i</a:t>
            </a:r>
            <a:endParaRPr lang="en-US" sz="2200" b="1" baseline="-25000" dirty="0" smtClean="0"/>
          </a:p>
          <a:p>
            <a:pPr algn="just"/>
            <a:r>
              <a:rPr lang="uk-UA" sz="2200" dirty="0"/>
              <a:t>застосовується у випадку залежності результатів тільки від одного фактора, коли з ростом цього фактора має місце пропорційне збільшення або зменшення результатів виробництва.           </a:t>
            </a:r>
            <a:endParaRPr lang="ru-RU" sz="2200" dirty="0"/>
          </a:p>
          <a:p>
            <a:pPr algn="just"/>
            <a:endParaRPr lang="uk-UA" sz="2200" dirty="0" smtClean="0">
              <a:solidFill>
                <a:srgbClr val="FF0000"/>
              </a:solidFill>
            </a:endParaRPr>
          </a:p>
          <a:p>
            <a:pPr algn="just"/>
            <a:r>
              <a:rPr lang="uk-UA" sz="2200" b="1" dirty="0"/>
              <a:t>2</a:t>
            </a:r>
            <a:r>
              <a:rPr lang="uk-UA" sz="2200" b="1" dirty="0"/>
              <a:t>. Квадратична </a:t>
            </a:r>
            <a:r>
              <a:rPr lang="uk-UA" sz="2200" b="1" dirty="0"/>
              <a:t>функція:</a:t>
            </a:r>
            <a:r>
              <a:rPr lang="en-US" sz="2200" b="1" dirty="0"/>
              <a:t>        </a:t>
            </a:r>
            <a:r>
              <a:rPr lang="uk-UA" sz="2200" dirty="0" smtClean="0"/>
              <a:t>y </a:t>
            </a:r>
            <a:r>
              <a:rPr lang="uk-UA" sz="2200" dirty="0"/>
              <a:t>= a + ∑</a:t>
            </a:r>
            <a:r>
              <a:rPr lang="uk-UA" sz="2200" baseline="30000" dirty="0"/>
              <a:t>n </a:t>
            </a:r>
            <a:r>
              <a:rPr lang="uk-UA" sz="2200" dirty="0" err="1"/>
              <a:t>b</a:t>
            </a:r>
            <a:r>
              <a:rPr lang="uk-UA" sz="2200" baseline="-25000" dirty="0" err="1"/>
              <a:t>i</a:t>
            </a:r>
            <a:r>
              <a:rPr lang="uk-UA" sz="2200" baseline="-25000" dirty="0"/>
              <a:t> </a:t>
            </a:r>
            <a:r>
              <a:rPr lang="uk-UA" sz="2200" dirty="0" err="1"/>
              <a:t>x</a:t>
            </a:r>
            <a:r>
              <a:rPr lang="uk-UA" sz="2200" baseline="-25000" dirty="0" err="1"/>
              <a:t>i</a:t>
            </a:r>
            <a:r>
              <a:rPr lang="uk-UA" sz="2200" baseline="-25000" dirty="0"/>
              <a:t>  </a:t>
            </a:r>
            <a:r>
              <a:rPr lang="uk-UA" sz="2200" dirty="0"/>
              <a:t>+ ∑</a:t>
            </a:r>
            <a:r>
              <a:rPr lang="uk-UA" sz="2200" baseline="30000" dirty="0"/>
              <a:t>n, </a:t>
            </a:r>
            <a:r>
              <a:rPr lang="uk-UA" sz="2200" baseline="30000" dirty="0" err="1"/>
              <a:t>n</a:t>
            </a:r>
            <a:r>
              <a:rPr lang="uk-UA" sz="2200" baseline="-25000" dirty="0" err="1"/>
              <a:t>i</a:t>
            </a:r>
            <a:r>
              <a:rPr lang="uk-UA" sz="2200" baseline="-25000" dirty="0"/>
              <a:t>, до </a:t>
            </a:r>
            <a:r>
              <a:rPr lang="uk-UA" sz="2200" dirty="0" err="1"/>
              <a:t>С</a:t>
            </a:r>
            <a:r>
              <a:rPr lang="uk-UA" sz="2200" baseline="-25000" dirty="0" err="1"/>
              <a:t>i</a:t>
            </a:r>
            <a:r>
              <a:rPr lang="uk-UA" sz="2200" baseline="-25000" dirty="0"/>
              <a:t>, к </a:t>
            </a:r>
            <a:r>
              <a:rPr lang="uk-UA" sz="2200" dirty="0"/>
              <a:t>х</a:t>
            </a:r>
            <a:r>
              <a:rPr lang="uk-UA" sz="2200" baseline="-25000" dirty="0"/>
              <a:t> і  </a:t>
            </a:r>
            <a:r>
              <a:rPr lang="uk-UA" sz="2200" dirty="0" err="1"/>
              <a:t>x</a:t>
            </a:r>
            <a:r>
              <a:rPr lang="uk-UA" sz="2200" baseline="-25000" dirty="0" err="1"/>
              <a:t>к</a:t>
            </a:r>
            <a:endParaRPr lang="ru-RU" sz="2200" dirty="0"/>
          </a:p>
          <a:p>
            <a:pPr algn="just"/>
            <a:endParaRPr lang="uk-UA" sz="500" dirty="0" smtClean="0"/>
          </a:p>
          <a:p>
            <a:pPr algn="just"/>
            <a:r>
              <a:rPr lang="uk-UA" sz="2200" dirty="0" smtClean="0"/>
              <a:t>застосовується </a:t>
            </a:r>
            <a:r>
              <a:rPr lang="uk-UA" sz="2200" dirty="0"/>
              <a:t>для виявлення залежності при прискореному зростанні бо убуванні виробничого </a:t>
            </a:r>
            <a:r>
              <a:rPr lang="uk-UA" sz="2200" dirty="0" smtClean="0"/>
              <a:t>результату</a:t>
            </a:r>
            <a:r>
              <a:rPr lang="en-US" sz="2200" dirty="0" smtClean="0"/>
              <a:t>.</a:t>
            </a:r>
          </a:p>
          <a:p>
            <a:pPr algn="just"/>
            <a:r>
              <a:rPr lang="uk-UA" sz="2200" dirty="0" smtClean="0"/>
              <a:t> </a:t>
            </a:r>
            <a:endParaRPr lang="uk-UA" sz="2200" dirty="0"/>
          </a:p>
          <a:p>
            <a:pPr algn="just"/>
            <a:r>
              <a:rPr lang="uk-UA" sz="2200" b="1" dirty="0" smtClean="0"/>
              <a:t>3</a:t>
            </a:r>
            <a:r>
              <a:rPr lang="uk-UA" sz="2200" b="1" dirty="0"/>
              <a:t>. Функція з квадратними коренями:</a:t>
            </a:r>
            <a:endParaRPr lang="ru-RU" sz="2200" b="1" dirty="0"/>
          </a:p>
          <a:p>
            <a:pPr algn="just"/>
            <a:endParaRPr lang="en-US" sz="2200" dirty="0" smtClean="0"/>
          </a:p>
        </p:txBody>
      </p:sp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8576" y="4941168"/>
            <a:ext cx="4592637" cy="838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9092111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332657"/>
            <a:ext cx="7416824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2200" dirty="0" smtClean="0"/>
              <a:t>	</a:t>
            </a:r>
            <a:r>
              <a:rPr lang="uk-UA" sz="2200" b="1" dirty="0" smtClean="0"/>
              <a:t>4</a:t>
            </a:r>
            <a:r>
              <a:rPr lang="uk-UA" sz="2200" b="1" dirty="0"/>
              <a:t>. </a:t>
            </a:r>
            <a:r>
              <a:rPr lang="uk-UA" sz="2200" b="1" dirty="0"/>
              <a:t>Рівняння гіперболічної функції</a:t>
            </a:r>
            <a:r>
              <a:rPr lang="uk-UA" sz="2200" dirty="0"/>
              <a:t>, застосовувані для виявлення залежності собівартості одиниці продукції, від режимів виробництва. </a:t>
            </a:r>
            <a:endParaRPr lang="uk-UA" sz="2200" dirty="0"/>
          </a:p>
          <a:p>
            <a:pPr algn="just"/>
            <a:r>
              <a:rPr lang="uk-UA" sz="2200" dirty="0" smtClean="0"/>
              <a:t>				</a:t>
            </a:r>
            <a:r>
              <a:rPr lang="uk-UA" sz="2200" b="1" dirty="0"/>
              <a:t>y </a:t>
            </a:r>
            <a:r>
              <a:rPr lang="uk-UA" sz="2200" b="1" dirty="0"/>
              <a:t>= a0 + </a:t>
            </a:r>
            <a:endParaRPr lang="ru-RU" sz="2200" b="1" dirty="0"/>
          </a:p>
          <a:p>
            <a:pPr algn="just"/>
            <a:r>
              <a:rPr lang="uk-UA" sz="2200" dirty="0" smtClean="0"/>
              <a:t>	</a:t>
            </a:r>
            <a:r>
              <a:rPr lang="uk-UA" sz="2200" b="1" dirty="0"/>
              <a:t>5</a:t>
            </a:r>
            <a:r>
              <a:rPr lang="uk-UA" sz="2200" b="1" dirty="0"/>
              <a:t>. Функція </a:t>
            </a:r>
            <a:r>
              <a:rPr lang="uk-UA" sz="2200" b="1" dirty="0" err="1"/>
              <a:t>Митчерлиха</a:t>
            </a:r>
            <a:r>
              <a:rPr lang="uk-UA" sz="2200" b="1" dirty="0"/>
              <a:t>:</a:t>
            </a:r>
            <a:endParaRPr lang="ru-RU" sz="2200" b="1" dirty="0"/>
          </a:p>
          <a:p>
            <a:pPr algn="ctr"/>
            <a:endParaRPr lang="uk-UA" sz="2200" b="1" dirty="0" smtClean="0"/>
          </a:p>
          <a:p>
            <a:pPr algn="ctr"/>
            <a:r>
              <a:rPr lang="uk-UA" sz="2200" b="1" dirty="0" smtClean="0"/>
              <a:t>У </a:t>
            </a:r>
            <a:r>
              <a:rPr lang="uk-UA" sz="2200" b="1" dirty="0"/>
              <a:t>= а(1 – 10-bx) * 10-кx  = а (1 – е-cx) * е-dx</a:t>
            </a:r>
            <a:endParaRPr lang="en-US" sz="2200" b="1" dirty="0"/>
          </a:p>
          <a:p>
            <a:pPr algn="just"/>
            <a:r>
              <a:rPr lang="en-US" sz="2200" dirty="0"/>
              <a:t>   </a:t>
            </a:r>
            <a:endParaRPr lang="uk-UA" sz="2200" dirty="0" smtClean="0"/>
          </a:p>
          <a:p>
            <a:pPr algn="just"/>
            <a:r>
              <a:rPr lang="uk-UA" sz="2200" dirty="0"/>
              <a:t>	</a:t>
            </a:r>
            <a:r>
              <a:rPr lang="en-US" sz="2200" dirty="0" smtClean="0"/>
              <a:t> </a:t>
            </a:r>
            <a:r>
              <a:rPr lang="uk-UA" sz="2200" dirty="0"/>
              <a:t>При </a:t>
            </a:r>
            <a:r>
              <a:rPr lang="uk-UA" sz="2200" dirty="0"/>
              <a:t>виборі системи годівлі тварин, насамперед, керуються зоотехнічними вимогами до якості виробленої продукції, а також розраховують вартісні показники кормової сировини з обліком його натурального  виробництва або придбання на стороні</a:t>
            </a:r>
            <a:r>
              <a:rPr lang="uk-UA" sz="2200" dirty="0"/>
              <a:t>.</a:t>
            </a:r>
            <a:endParaRPr lang="en-US" sz="2200" dirty="0"/>
          </a:p>
          <a:p>
            <a:r>
              <a:rPr lang="en-US" dirty="0" smtClean="0"/>
              <a:t>   </a:t>
            </a:r>
            <a:r>
              <a:rPr lang="uk-UA" dirty="0" smtClean="0"/>
              <a:t> </a:t>
            </a:r>
            <a:endParaRPr lang="ru-RU" dirty="0" smtClean="0"/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6494283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Углы">
  <a:themeElements>
    <a:clrScheme name="Углы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Углы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Углы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Angles</Template>
  <TotalTime>61</TotalTime>
  <Words>192</Words>
  <Application>Microsoft Office PowerPoint</Application>
  <PresentationFormat>Экран (4:3)</PresentationFormat>
  <Paragraphs>62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6" baseType="lpstr">
      <vt:lpstr>Arial</vt:lpstr>
      <vt:lpstr>Franklin Gothic Book</vt:lpstr>
      <vt:lpstr>Franklin Gothic Medium</vt:lpstr>
      <vt:lpstr>Tunga</vt:lpstr>
      <vt:lpstr>Wingdings</vt:lpstr>
      <vt:lpstr>Углы</vt:lpstr>
      <vt:lpstr>Лекція 3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Лекція 3</dc:title>
  <dc:creator>Chernyatyn220221</dc:creator>
  <cp:lastModifiedBy>MAPIHA</cp:lastModifiedBy>
  <cp:revision>8</cp:revision>
  <dcterms:created xsi:type="dcterms:W3CDTF">2021-06-01T12:06:45Z</dcterms:created>
  <dcterms:modified xsi:type="dcterms:W3CDTF">2021-06-02T22:05:40Z</dcterms:modified>
</cp:coreProperties>
</file>