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4" r:id="rId7"/>
    <p:sldId id="266" r:id="rId8"/>
    <p:sldId id="268" r:id="rId9"/>
    <p:sldId id="270" r:id="rId10"/>
    <p:sldId id="272" r:id="rId11"/>
    <p:sldId id="274" r:id="rId12"/>
    <p:sldId id="261" r:id="rId13"/>
    <p:sldId id="262" r:id="rId14"/>
    <p:sldId id="276" r:id="rId15"/>
    <p:sldId id="277" r:id="rId16"/>
    <p:sldId id="278" r:id="rId17"/>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83" d="100"/>
          <a:sy n="83" d="100"/>
        </p:scale>
        <p:origin x="1450" y="8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11" name="Rectangle 10"/>
          <p:cNvSpPr/>
          <p:nvPr/>
        </p:nvSpPr>
        <p:spPr>
          <a:xfrm>
            <a:off x="0" y="3866920"/>
            <a:ext cx="9144000" cy="299108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0" y="0"/>
            <a:ext cx="9144000" cy="386692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ectangle 12"/>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itle 2"/>
          <p:cNvSpPr>
            <a:spLocks noGrp="1"/>
          </p:cNvSpPr>
          <p:nvPr>
            <p:ph type="subTitle" idx="1"/>
          </p:nvPr>
        </p:nvSpPr>
        <p:spPr>
          <a:xfrm>
            <a:off x="1473795" y="5052545"/>
            <a:ext cx="5637010" cy="882119"/>
          </a:xfrm>
        </p:spPr>
        <p:txBody>
          <a:bodyPr>
            <a:normAutofit/>
          </a:bodyPr>
          <a:lstStyle>
            <a:lvl1pPr marL="0" indent="0" algn="l">
              <a:buNone/>
              <a:defRPr sz="22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645A076C-2B3A-413B-ACE4-B49BFC80A853}" type="datetimeFigureOut">
              <a:rPr lang="ru-RU" smtClean="0"/>
              <a:t>02.06.2021</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F4107DA7-B7F7-468C-B9E0-FBDA40B54C24}" type="slidenum">
              <a:rPr lang="ru-RU" smtClean="0"/>
              <a:t>‹#›</a:t>
            </a:fld>
            <a:endParaRPr lang="ru-RU"/>
          </a:p>
        </p:txBody>
      </p:sp>
      <p:sp>
        <p:nvSpPr>
          <p:cNvPr id="2" name="Title 1"/>
          <p:cNvSpPr>
            <a:spLocks noGrp="1"/>
          </p:cNvSpPr>
          <p:nvPr>
            <p:ph type="ctrTitle"/>
          </p:nvPr>
        </p:nvSpPr>
        <p:spPr>
          <a:xfrm>
            <a:off x="817581" y="3132290"/>
            <a:ext cx="7175351" cy="1793167"/>
          </a:xfrm>
          <a:effectLst/>
        </p:spPr>
        <p:txBody>
          <a:bodyPr>
            <a:noAutofit/>
          </a:bodyPr>
          <a:lstStyle>
            <a:lvl1pPr marL="640080" indent="-457200" algn="l">
              <a:defRPr sz="5400"/>
            </a:lvl1pPr>
          </a:lstStyle>
          <a:p>
            <a:r>
              <a:rPr lang="ru-RU" smtClean="0"/>
              <a:t>Образец заголовка</a:t>
            </a:r>
            <a:endParaRPr lang="en-US" dirty="0"/>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Vertical Text Placeholder 2"/>
          <p:cNvSpPr>
            <a:spLocks noGrp="1"/>
          </p:cNvSpPr>
          <p:nvPr>
            <p:ph type="body" orient="vert" idx="1"/>
          </p:nvPr>
        </p:nvSpPr>
        <p:spPr>
          <a:xfrm>
            <a:off x="1905000" y="731519"/>
            <a:ext cx="6400800" cy="3474720"/>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645A076C-2B3A-413B-ACE4-B49BFC80A853}" type="datetimeFigureOut">
              <a:rPr lang="ru-RU" smtClean="0"/>
              <a:t>02.06.2021</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F4107DA7-B7F7-468C-B9E0-FBDA40B54C24}" type="slidenum">
              <a:rPr lang="ru-RU" smtClean="0"/>
              <a:t>‹#›</a:t>
            </a:fld>
            <a:endParaRPr lang="ru-RU"/>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153758" y="376517"/>
            <a:ext cx="2057400" cy="5238339"/>
          </a:xfrm>
          <a:effectLst/>
        </p:spPr>
        <p:txBody>
          <a:bodyPr vert="eaVert"/>
          <a:lstStyle>
            <a:lvl1pPr algn="l">
              <a:defRPr/>
            </a:lvl1pPr>
          </a:lstStyle>
          <a:p>
            <a:r>
              <a:rPr lang="ru-RU" smtClean="0"/>
              <a:t>Образец заголовка</a:t>
            </a:r>
            <a:endParaRPr lang="en-US"/>
          </a:p>
        </p:txBody>
      </p:sp>
      <p:sp>
        <p:nvSpPr>
          <p:cNvPr id="3" name="Vertical Text Placeholder 2"/>
          <p:cNvSpPr>
            <a:spLocks noGrp="1"/>
          </p:cNvSpPr>
          <p:nvPr>
            <p:ph type="body" orient="vert" idx="1"/>
          </p:nvPr>
        </p:nvSpPr>
        <p:spPr>
          <a:xfrm>
            <a:off x="3324113" y="731519"/>
            <a:ext cx="4829287" cy="4894729"/>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645A076C-2B3A-413B-ACE4-B49BFC80A853}" type="datetimeFigureOut">
              <a:rPr lang="ru-RU" smtClean="0"/>
              <a:t>02.06.2021</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F4107DA7-B7F7-468C-B9E0-FBDA40B54C24}" type="slidenum">
              <a:rPr lang="ru-RU" smtClean="0"/>
              <a:t>‹#›</a:t>
            </a:fld>
            <a:endParaRPr lang="ru-RU"/>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645A076C-2B3A-413B-ACE4-B49BFC80A853}" type="datetimeFigureOut">
              <a:rPr lang="ru-RU" smtClean="0"/>
              <a:t>02.06.2021</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F4107DA7-B7F7-468C-B9E0-FBDA40B54C24}" type="slidenum">
              <a:rPr lang="ru-RU" smtClean="0"/>
              <a:t>‹#›</a:t>
            </a:fld>
            <a:endParaRPr lang="ru-RU"/>
          </a:p>
        </p:txBody>
      </p:sp>
      <p:sp>
        <p:nvSpPr>
          <p:cNvPr id="8" name="Title 7"/>
          <p:cNvSpPr>
            <a:spLocks noGrp="1"/>
          </p:cNvSpPr>
          <p:nvPr>
            <p:ph type="title"/>
          </p:nvPr>
        </p:nvSpPr>
        <p:spPr/>
        <p:txBody>
          <a:bodyPr/>
          <a:lstStyle/>
          <a:p>
            <a:r>
              <a:rPr lang="ru-RU" smtClean="0"/>
              <a:t>Образец заголовка</a:t>
            </a:r>
            <a:endParaRPr lang="en-US"/>
          </a:p>
        </p:txBody>
      </p:sp>
      <p:sp>
        <p:nvSpPr>
          <p:cNvPr id="10" name="Content Placeholder 9"/>
          <p:cNvSpPr>
            <a:spLocks noGrp="1"/>
          </p:cNvSpPr>
          <p:nvPr>
            <p:ph sz="quarter" idx="13"/>
          </p:nvPr>
        </p:nvSpPr>
        <p:spPr>
          <a:xfrm>
            <a:off x="1143000" y="731520"/>
            <a:ext cx="6400800" cy="347472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7" name="Rectangle 6"/>
          <p:cNvSpPr/>
          <p:nvPr/>
        </p:nvSpPr>
        <p:spPr>
          <a:xfrm>
            <a:off x="0" y="3866920"/>
            <a:ext cx="9144000" cy="299108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0" y="0"/>
            <a:ext cx="9144000" cy="386692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2033195" y="2172648"/>
            <a:ext cx="5966666" cy="2423346"/>
          </a:xfrm>
          <a:effectLst/>
        </p:spPr>
        <p:txBody>
          <a:bodyPr anchor="b"/>
          <a:lstStyle>
            <a:lvl1pPr algn="r">
              <a:defRPr sz="4600" b="1" cap="none" baseline="0"/>
            </a:lvl1pPr>
          </a:lstStyle>
          <a:p>
            <a:r>
              <a:rPr lang="ru-RU" smtClean="0"/>
              <a:t>Образец заголовка</a:t>
            </a:r>
            <a:endParaRPr lang="en-US" dirty="0"/>
          </a:p>
        </p:txBody>
      </p:sp>
      <p:sp>
        <p:nvSpPr>
          <p:cNvPr id="3" name="Text Placeholder 2"/>
          <p:cNvSpPr>
            <a:spLocks noGrp="1"/>
          </p:cNvSpPr>
          <p:nvPr>
            <p:ph type="body" idx="1"/>
          </p:nvPr>
        </p:nvSpPr>
        <p:spPr>
          <a:xfrm>
            <a:off x="2022438" y="4607511"/>
            <a:ext cx="5970494" cy="835460"/>
          </a:xfrm>
        </p:spPr>
        <p:txBody>
          <a:bodyPr anchor="t"/>
          <a:lstStyle>
            <a:lvl1pPr marL="0" indent="0" algn="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645A076C-2B3A-413B-ACE4-B49BFC80A853}" type="datetimeFigureOut">
              <a:rPr lang="ru-RU" smtClean="0"/>
              <a:t>02.06.2021</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F4107DA7-B7F7-468C-B9E0-FBDA40B54C24}" type="slidenum">
              <a:rPr lang="ru-RU" smtClean="0"/>
              <a:t>‹#›</a:t>
            </a:fld>
            <a:endParaRPr lang="ru-RU"/>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645A076C-2B3A-413B-ACE4-B49BFC80A853}" type="datetimeFigureOut">
              <a:rPr lang="ru-RU" smtClean="0"/>
              <a:t>02.06.2021</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F4107DA7-B7F7-468C-B9E0-FBDA40B54C24}" type="slidenum">
              <a:rPr lang="ru-RU" smtClean="0"/>
              <a:t>‹#›</a:t>
            </a:fld>
            <a:endParaRPr lang="ru-RU"/>
          </a:p>
        </p:txBody>
      </p:sp>
      <p:sp>
        <p:nvSpPr>
          <p:cNvPr id="8" name="Title 7"/>
          <p:cNvSpPr>
            <a:spLocks noGrp="1"/>
          </p:cNvSpPr>
          <p:nvPr>
            <p:ph type="title"/>
          </p:nvPr>
        </p:nvSpPr>
        <p:spPr/>
        <p:txBody>
          <a:bodyPr/>
          <a:lstStyle/>
          <a:p>
            <a:r>
              <a:rPr lang="ru-RU" smtClean="0"/>
              <a:t>Образец заголовка</a:t>
            </a:r>
            <a:endParaRPr lang="en-US"/>
          </a:p>
        </p:txBody>
      </p:sp>
      <p:sp>
        <p:nvSpPr>
          <p:cNvPr id="9" name="Content Placeholder 8"/>
          <p:cNvSpPr>
            <a:spLocks noGrp="1"/>
          </p:cNvSpPr>
          <p:nvPr>
            <p:ph sz="quarter" idx="13"/>
          </p:nvPr>
        </p:nvSpPr>
        <p:spPr>
          <a:xfrm>
            <a:off x="1142999" y="731519"/>
            <a:ext cx="3346704" cy="347472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11" name="Content Placeholder 10"/>
          <p:cNvSpPr>
            <a:spLocks noGrp="1"/>
          </p:cNvSpPr>
          <p:nvPr>
            <p:ph sz="quarter" idx="14"/>
          </p:nvPr>
        </p:nvSpPr>
        <p:spPr>
          <a:xfrm>
            <a:off x="4645152" y="731520"/>
            <a:ext cx="3346704" cy="347472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143000" y="731520"/>
            <a:ext cx="3346704" cy="639762"/>
          </a:xfrm>
        </p:spPr>
        <p:txBody>
          <a:bodyPr anchor="b">
            <a:noAutofit/>
          </a:bodyPr>
          <a:lstStyle>
            <a:lvl1pPr marL="0" indent="0" algn="ctr">
              <a:buNone/>
              <a:defRPr lang="en-US" sz="24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1156447" y="1400327"/>
            <a:ext cx="3346704" cy="2743200"/>
          </a:xfrm>
        </p:spPr>
        <p:txBody>
          <a:bodyPr>
            <a:norm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4647302" y="731520"/>
            <a:ext cx="3346704" cy="639762"/>
          </a:xfrm>
        </p:spPr>
        <p:txBody>
          <a:bodyPr anchor="b">
            <a:noAutofit/>
          </a:bodyPr>
          <a:lstStyle>
            <a:lvl1pPr marL="0" indent="0" algn="ctr">
              <a:buNone/>
              <a:defRPr lang="en-US" sz="24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ctr" defTabSz="914400" rtl="0" eaLnBrk="1" latinLnBrk="0" hangingPunct="1">
              <a:spcBef>
                <a:spcPct val="20000"/>
              </a:spcBef>
              <a:spcAft>
                <a:spcPts val="300"/>
              </a:spcAft>
              <a:buClr>
                <a:schemeClr val="accent6">
                  <a:lumMod val="75000"/>
                </a:schemeClr>
              </a:buClr>
              <a:buSzPct val="130000"/>
              <a:buFont typeface="Georgia" pitchFamily="18" charset="0"/>
              <a:buNone/>
            </a:pPr>
            <a:r>
              <a:rPr lang="ru-RU" smtClean="0"/>
              <a:t>Образец текста</a:t>
            </a:r>
          </a:p>
        </p:txBody>
      </p:sp>
      <p:sp>
        <p:nvSpPr>
          <p:cNvPr id="6" name="Content Placeholder 5"/>
          <p:cNvSpPr>
            <a:spLocks noGrp="1"/>
          </p:cNvSpPr>
          <p:nvPr>
            <p:ph sz="quarter" idx="4"/>
          </p:nvPr>
        </p:nvSpPr>
        <p:spPr>
          <a:xfrm>
            <a:off x="4645025" y="1399032"/>
            <a:ext cx="3346704" cy="2743200"/>
          </a:xfrm>
        </p:spPr>
        <p:txBody>
          <a:bodyPr>
            <a:norm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645A076C-2B3A-413B-ACE4-B49BFC80A853}" type="datetimeFigureOut">
              <a:rPr lang="ru-RU" smtClean="0"/>
              <a:t>02.06.2021</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F4107DA7-B7F7-468C-B9E0-FBDA40B54C24}" type="slidenum">
              <a:rPr lang="ru-RU" smtClean="0"/>
              <a:t>‹#›</a:t>
            </a:fld>
            <a:endParaRPr lang="ru-RU"/>
          </a:p>
        </p:txBody>
      </p:sp>
      <p:sp>
        <p:nvSpPr>
          <p:cNvPr id="10" name="Title 9"/>
          <p:cNvSpPr>
            <a:spLocks noGrp="1"/>
          </p:cNvSpPr>
          <p:nvPr>
            <p:ph type="title"/>
          </p:nvPr>
        </p:nvSpPr>
        <p:spPr/>
        <p:txBody>
          <a:bodyPr/>
          <a:lstStyle/>
          <a:p>
            <a:r>
              <a:rPr lang="ru-RU" smtClean="0"/>
              <a:t>Образец заголовка</a:t>
            </a:r>
            <a:endParaRPr lang="en-US" dirty="0"/>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645A076C-2B3A-413B-ACE4-B49BFC80A853}" type="datetimeFigureOut">
              <a:rPr lang="ru-RU" smtClean="0"/>
              <a:t>02.06.2021</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F4107DA7-B7F7-468C-B9E0-FBDA40B54C24}" type="slidenum">
              <a:rPr lang="ru-RU" smtClean="0"/>
              <a:t>‹#›</a:t>
            </a:fld>
            <a:endParaRPr lang="ru-RU"/>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45A076C-2B3A-413B-ACE4-B49BFC80A853}" type="datetimeFigureOut">
              <a:rPr lang="ru-RU" smtClean="0"/>
              <a:t>02.06.2021</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F4107DA7-B7F7-468C-B9E0-FBDA40B54C24}" type="slidenum">
              <a:rPr lang="ru-RU" smtClean="0"/>
              <a:t>‹#›</a:t>
            </a:fld>
            <a:endParaRPr lang="ru-RU"/>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39095" y="2209800"/>
            <a:ext cx="3636085" cy="1258493"/>
          </a:xfrm>
          <a:effectLst/>
        </p:spPr>
        <p:txBody>
          <a:bodyPr anchor="b">
            <a:noAutofit/>
          </a:bodyPr>
          <a:lstStyle>
            <a:lvl1pPr marL="228600" indent="-228600" algn="l">
              <a:defRPr sz="2800" b="1">
                <a:effectLst/>
              </a:defRPr>
            </a:lvl1pPr>
          </a:lstStyle>
          <a:p>
            <a:r>
              <a:rPr lang="ru-RU" smtClean="0"/>
              <a:t>Образец заголовка</a:t>
            </a:r>
            <a:endParaRPr lang="en-US" dirty="0"/>
          </a:p>
        </p:txBody>
      </p:sp>
      <p:sp>
        <p:nvSpPr>
          <p:cNvPr id="3" name="Content Placeholder 2"/>
          <p:cNvSpPr>
            <a:spLocks noGrp="1"/>
          </p:cNvSpPr>
          <p:nvPr>
            <p:ph idx="1"/>
          </p:nvPr>
        </p:nvSpPr>
        <p:spPr>
          <a:xfrm>
            <a:off x="4593515" y="731520"/>
            <a:ext cx="4017085" cy="4894730"/>
          </a:xfrm>
        </p:spPr>
        <p:txBody>
          <a:bodyPr anchor="ctr"/>
          <a:lstStyle>
            <a:lvl1pPr>
              <a:defRPr sz="2200"/>
            </a:lvl1pPr>
            <a:lvl2pPr>
              <a:defRPr sz="2000"/>
            </a:lvl2pPr>
            <a:lvl3pPr>
              <a:defRPr sz="1800"/>
            </a:lvl3pPr>
            <a:lvl4pPr>
              <a:defRPr sz="1600"/>
            </a:lvl4pPr>
            <a:lvl5pPr>
              <a:defRPr sz="14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1075765" y="3497802"/>
            <a:ext cx="3388660" cy="213951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645A076C-2B3A-413B-ACE4-B49BFC80A853}" type="datetimeFigureOut">
              <a:rPr lang="ru-RU" smtClean="0"/>
              <a:t>02.06.2021</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F4107DA7-B7F7-468C-B9E0-FBDA40B54C24}" type="slidenum">
              <a:rPr lang="ru-RU" smtClean="0"/>
              <a:t>‹#›</a:t>
            </a:fld>
            <a:endParaRPr lang="ru-RU"/>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8" name="Rectangle 7"/>
          <p:cNvSpPr/>
          <p:nvPr/>
        </p:nvSpPr>
        <p:spPr>
          <a:xfrm>
            <a:off x="0" y="3866920"/>
            <a:ext cx="9144000" cy="299108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0" y="0"/>
            <a:ext cx="9144000" cy="386692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4475175" y="1143000"/>
            <a:ext cx="4114800" cy="3127806"/>
          </a:xfrm>
          <a:prstGeom prst="roundRect">
            <a:avLst>
              <a:gd name="adj" fmla="val 4230"/>
            </a:avLst>
          </a:prstGeom>
          <a:solidFill>
            <a:schemeClr val="bg2">
              <a:lumMod val="90000"/>
            </a:schemeClr>
          </a:solidFill>
          <a:effectLst>
            <a:reflection blurRad="4350" stA="23000" endA="300" endPos="28000" dir="5400000" sy="-100000" algn="bl" rotWithShape="0"/>
          </a:effectLst>
          <a:scene3d>
            <a:camera prst="perspectiveContrastingLeftFacing" fov="1800000">
              <a:rot lat="300000" lon="2100000" rev="0"/>
            </a:camera>
            <a:lightRig rig="balanced" dir="t"/>
          </a:scene3d>
          <a:sp3d>
            <a:bevelT w="50800" h="50800"/>
          </a:sp3d>
        </p:spPr>
        <p:txBody>
          <a:bodyPr>
            <a:normAutofit/>
            <a:flatTx/>
          </a:bodyPr>
          <a:lstStyle>
            <a:lvl1pPr marL="0" indent="0" algn="ctr">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
        <p:nvSpPr>
          <p:cNvPr id="4" name="Text Placeholder 3"/>
          <p:cNvSpPr>
            <a:spLocks noGrp="1"/>
          </p:cNvSpPr>
          <p:nvPr>
            <p:ph type="body" sz="half" idx="2"/>
          </p:nvPr>
        </p:nvSpPr>
        <p:spPr>
          <a:xfrm>
            <a:off x="877887" y="1010486"/>
            <a:ext cx="3694114" cy="2163020"/>
          </a:xfrm>
        </p:spPr>
        <p:txBody>
          <a:bodyPr anchor="b"/>
          <a:lstStyle>
            <a:lvl1pPr marL="182880" indent="-182880">
              <a:buFont typeface="Georgia" pitchFamily="18" charset="0"/>
              <a:buChar char="*"/>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645A076C-2B3A-413B-ACE4-B49BFC80A853}" type="datetimeFigureOut">
              <a:rPr lang="ru-RU" smtClean="0"/>
              <a:t>02.06.2021</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F4107DA7-B7F7-468C-B9E0-FBDA40B54C24}" type="slidenum">
              <a:rPr lang="ru-RU" smtClean="0"/>
              <a:t>‹#›</a:t>
            </a:fld>
            <a:endParaRPr lang="ru-RU"/>
          </a:p>
        </p:txBody>
      </p:sp>
      <p:sp>
        <p:nvSpPr>
          <p:cNvPr id="2" name="Title 1"/>
          <p:cNvSpPr>
            <a:spLocks noGrp="1"/>
          </p:cNvSpPr>
          <p:nvPr>
            <p:ph type="title"/>
          </p:nvPr>
        </p:nvSpPr>
        <p:spPr>
          <a:xfrm>
            <a:off x="727268" y="4464421"/>
            <a:ext cx="6383538" cy="1143000"/>
          </a:xfrm>
        </p:spPr>
        <p:txBody>
          <a:bodyPr anchor="b">
            <a:noAutofit/>
          </a:bodyPr>
          <a:lstStyle>
            <a:lvl1pPr algn="l">
              <a:defRPr sz="4600" b="1"/>
            </a:lvl1pPr>
          </a:lstStyle>
          <a:p>
            <a:r>
              <a:rPr lang="ru-RU" smtClean="0"/>
              <a:t>Образец заголовка</a:t>
            </a:r>
            <a:endParaRPr lang="en-US" dirty="0"/>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Rectangle 6"/>
          <p:cNvSpPr/>
          <p:nvPr/>
        </p:nvSpPr>
        <p:spPr>
          <a:xfrm>
            <a:off x="0" y="5105400"/>
            <a:ext cx="9144000" cy="175260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0" y="0"/>
            <a:ext cx="9144000" cy="510540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0" y="3768304"/>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0" y="1600200"/>
            <a:ext cx="9144000" cy="5105400"/>
          </a:xfrm>
          <a:prstGeom prst="ellipse">
            <a:avLst/>
          </a:prstGeom>
          <a:gradFill flip="none" rotWithShape="1">
            <a:gsLst>
              <a:gs pos="0">
                <a:schemeClr val="bg1"/>
              </a:gs>
              <a:gs pos="56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793289" y="4372168"/>
            <a:ext cx="6512511" cy="1143000"/>
          </a:xfrm>
          <a:prstGeom prst="rect">
            <a:avLst/>
          </a:prstGeom>
          <a:effectLst/>
        </p:spPr>
        <p:txBody>
          <a:bodyPr vert="horz" lIns="91440" tIns="45720" rIns="91440" bIns="45720" rtlCol="0" anchor="t" anchorCtr="0">
            <a:noAutofit/>
          </a:bodyPr>
          <a:lstStyle/>
          <a:p>
            <a:r>
              <a:rPr lang="ru-RU" smtClean="0"/>
              <a:t>Образец заголовка</a:t>
            </a:r>
            <a:endParaRPr lang="en-US" dirty="0"/>
          </a:p>
        </p:txBody>
      </p:sp>
      <p:sp>
        <p:nvSpPr>
          <p:cNvPr id="3" name="Text Placeholder 2"/>
          <p:cNvSpPr>
            <a:spLocks noGrp="1"/>
          </p:cNvSpPr>
          <p:nvPr>
            <p:ph type="body" idx="1"/>
          </p:nvPr>
        </p:nvSpPr>
        <p:spPr>
          <a:xfrm>
            <a:off x="1143000" y="732260"/>
            <a:ext cx="6400800" cy="347472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6172200" y="6172200"/>
            <a:ext cx="2514600" cy="365125"/>
          </a:xfrm>
          <a:prstGeom prst="rect">
            <a:avLst/>
          </a:prstGeom>
        </p:spPr>
        <p:txBody>
          <a:bodyPr vert="horz" lIns="91440" tIns="45720" rIns="91440" bIns="45720" rtlCol="0" anchor="ctr"/>
          <a:lstStyle>
            <a:lvl1pPr algn="r">
              <a:defRPr sz="1100" b="1">
                <a:solidFill>
                  <a:schemeClr val="tx1">
                    <a:lumMod val="50000"/>
                    <a:lumOff val="50000"/>
                  </a:schemeClr>
                </a:solidFill>
              </a:defRPr>
            </a:lvl1pPr>
          </a:lstStyle>
          <a:p>
            <a:fld id="{645A076C-2B3A-413B-ACE4-B49BFC80A853}" type="datetimeFigureOut">
              <a:rPr lang="ru-RU" smtClean="0"/>
              <a:t>02.06.2021</a:t>
            </a:fld>
            <a:endParaRPr lang="ru-RU"/>
          </a:p>
        </p:txBody>
      </p:sp>
      <p:sp>
        <p:nvSpPr>
          <p:cNvPr id="5" name="Footer Placeholder 4"/>
          <p:cNvSpPr>
            <a:spLocks noGrp="1"/>
          </p:cNvSpPr>
          <p:nvPr>
            <p:ph type="ftr" sz="quarter" idx="3"/>
          </p:nvPr>
        </p:nvSpPr>
        <p:spPr>
          <a:xfrm>
            <a:off x="457199" y="6172200"/>
            <a:ext cx="3352801" cy="365125"/>
          </a:xfrm>
          <a:prstGeom prst="rect">
            <a:avLst/>
          </a:prstGeom>
        </p:spPr>
        <p:txBody>
          <a:bodyPr vert="horz" lIns="91440" tIns="45720" rIns="91440" bIns="45720" rtlCol="0" anchor="ctr"/>
          <a:lstStyle>
            <a:lvl1pPr algn="l">
              <a:defRPr sz="1100" b="1">
                <a:solidFill>
                  <a:schemeClr val="tx1">
                    <a:lumMod val="50000"/>
                    <a:lumOff val="50000"/>
                  </a:schemeClr>
                </a:solidFill>
              </a:defRPr>
            </a:lvl1pPr>
          </a:lstStyle>
          <a:p>
            <a:endParaRPr lang="ru-RU"/>
          </a:p>
        </p:txBody>
      </p:sp>
      <p:sp>
        <p:nvSpPr>
          <p:cNvPr id="6" name="Slide Number Placeholder 5"/>
          <p:cNvSpPr>
            <a:spLocks noGrp="1"/>
          </p:cNvSpPr>
          <p:nvPr>
            <p:ph type="sldNum" sz="quarter" idx="4"/>
          </p:nvPr>
        </p:nvSpPr>
        <p:spPr>
          <a:xfrm>
            <a:off x="3810000" y="6172200"/>
            <a:ext cx="1828800" cy="365125"/>
          </a:xfrm>
          <a:prstGeom prst="rect">
            <a:avLst/>
          </a:prstGeom>
        </p:spPr>
        <p:txBody>
          <a:bodyPr vert="horz" lIns="91440" tIns="45720" rIns="91440" bIns="45720" rtlCol="0" anchor="ctr"/>
          <a:lstStyle>
            <a:lvl1pPr algn="ctr">
              <a:defRPr sz="1200" b="1">
                <a:solidFill>
                  <a:schemeClr val="tx1">
                    <a:lumMod val="50000"/>
                    <a:lumOff val="50000"/>
                  </a:schemeClr>
                </a:solidFill>
              </a:defRPr>
            </a:lvl1pPr>
          </a:lstStyle>
          <a:p>
            <a:fld id="{F4107DA7-B7F7-468C-B9E0-FBDA40B54C24}" type="slidenum">
              <a:rPr lang="ru-RU" smtClean="0"/>
              <a:t>‹#›</a:t>
            </a:fld>
            <a:endParaRPr lang="ru-RU"/>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iming>
    <p:tnLst>
      <p:par>
        <p:cTn id="1" dur="indefinite" restart="never" nodeType="tmRoot"/>
      </p:par>
    </p:tnLst>
  </p:timing>
  <p:txStyles>
    <p:titleStyle>
      <a:lvl1pPr marL="320040" indent="-320040" algn="r" defTabSz="914400" rtl="0" eaLnBrk="1" latinLnBrk="0" hangingPunct="1">
        <a:spcBef>
          <a:spcPct val="0"/>
        </a:spcBef>
        <a:buClr>
          <a:schemeClr val="accent6">
            <a:lumMod val="75000"/>
          </a:schemeClr>
        </a:buClr>
        <a:buSzPct val="128000"/>
        <a:buFont typeface="Georgia" pitchFamily="18" charset="0"/>
        <a:buChar char="*"/>
        <a:defRPr sz="4600" b="1" i="0" kern="1200">
          <a:gradFill>
            <a:gsLst>
              <a:gs pos="0">
                <a:schemeClr val="tx1"/>
              </a:gs>
              <a:gs pos="40000">
                <a:schemeClr val="tx1">
                  <a:lumMod val="75000"/>
                  <a:lumOff val="25000"/>
                </a:schemeClr>
              </a:gs>
              <a:gs pos="100000">
                <a:schemeClr val="tx2">
                  <a:alpha val="65000"/>
                </a:schemeClr>
              </a:gs>
            </a:gsLst>
            <a:lin ang="5400000" scaled="0"/>
          </a:gradFill>
          <a:effectLst>
            <a:reflection blurRad="6350" stA="55000" endA="300" endPos="45500" dir="5400000" sy="-100000" algn="bl" rotWithShape="0"/>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286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200" kern="1200">
          <a:solidFill>
            <a:schemeClr val="tx1">
              <a:lumMod val="75000"/>
              <a:lumOff val="25000"/>
            </a:schemeClr>
          </a:solidFill>
          <a:latin typeface="+mn-lt"/>
          <a:ea typeface="+mn-ea"/>
          <a:cs typeface="+mn-cs"/>
        </a:defRPr>
      </a:lvl1pPr>
      <a:lvl2pPr marL="54864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000" kern="1200">
          <a:solidFill>
            <a:schemeClr val="tx1">
              <a:lumMod val="75000"/>
              <a:lumOff val="25000"/>
            </a:schemeClr>
          </a:solidFill>
          <a:latin typeface="+mn-lt"/>
          <a:ea typeface="+mn-ea"/>
          <a:cs typeface="+mn-cs"/>
        </a:defRPr>
      </a:lvl2pPr>
      <a:lvl3pPr marL="822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800" kern="1200">
          <a:solidFill>
            <a:schemeClr val="tx1">
              <a:lumMod val="75000"/>
              <a:lumOff val="25000"/>
            </a:schemeClr>
          </a:solidFill>
          <a:latin typeface="+mn-lt"/>
          <a:ea typeface="+mn-ea"/>
          <a:cs typeface="+mn-cs"/>
        </a:defRPr>
      </a:lvl3pPr>
      <a:lvl4pPr marL="109728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600" kern="1200">
          <a:solidFill>
            <a:schemeClr val="tx1">
              <a:lumMod val="75000"/>
              <a:lumOff val="25000"/>
            </a:schemeClr>
          </a:solidFill>
          <a:latin typeface="+mn-lt"/>
          <a:ea typeface="+mn-ea"/>
          <a:cs typeface="+mn-cs"/>
        </a:defRPr>
      </a:lvl4pPr>
      <a:lvl5pPr marL="138988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5pPr>
      <a:lvl6pPr marL="166420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6pPr>
      <a:lvl7pPr marL="1965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7pPr>
      <a:lvl8pPr marL="22860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8pPr>
      <a:lvl9pPr marL="2587752"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a:xfrm>
            <a:off x="323528" y="116632"/>
            <a:ext cx="8229600" cy="3888432"/>
          </a:xfrm>
        </p:spPr>
        <p:txBody>
          <a:bodyPr>
            <a:noAutofit/>
          </a:bodyPr>
          <a:lstStyle/>
          <a:p>
            <a:pPr algn="l">
              <a:lnSpc>
                <a:spcPct val="115000"/>
              </a:lnSpc>
            </a:pPr>
            <a:r>
              <a:rPr lang="ru-RU" sz="3600" b="1" dirty="0" err="1" smtClean="0">
                <a:effectLst/>
                <a:latin typeface="Times New Roman"/>
                <a:ea typeface="Calibri"/>
                <a:cs typeface="Times New Roman"/>
              </a:rPr>
              <a:t>Лекція</a:t>
            </a:r>
            <a:r>
              <a:rPr lang="ru-RU" sz="3600" b="1" dirty="0" smtClean="0">
                <a:effectLst/>
                <a:latin typeface="Times New Roman"/>
                <a:ea typeface="Calibri"/>
                <a:cs typeface="Times New Roman"/>
              </a:rPr>
              <a:t> </a:t>
            </a:r>
            <a:r>
              <a:rPr lang="ru-RU" sz="3600" b="1" dirty="0" smtClean="0">
                <a:effectLst/>
                <a:latin typeface="Times New Roman"/>
                <a:ea typeface="Calibri"/>
                <a:cs typeface="Times New Roman"/>
              </a:rPr>
              <a:t>4			</a:t>
            </a:r>
            <a:r>
              <a:rPr lang="ru-RU" sz="3600" b="1" u="sng" dirty="0" smtClean="0">
                <a:effectLst/>
                <a:latin typeface="Times New Roman"/>
                <a:ea typeface="Calibri"/>
                <a:cs typeface="Times New Roman"/>
              </a:rPr>
              <a:t>Тема</a:t>
            </a:r>
            <a:r>
              <a:rPr lang="uk-UA" sz="3600" b="1" u="sng" dirty="0" smtClean="0">
                <a:effectLst/>
                <a:latin typeface="Times New Roman"/>
                <a:ea typeface="Calibri"/>
                <a:cs typeface="Times New Roman"/>
              </a:rPr>
              <a:t> </a:t>
            </a:r>
            <a:r>
              <a:rPr lang="uk-UA" sz="3600" b="1" u="sng" dirty="0" smtClean="0">
                <a:effectLst/>
                <a:latin typeface="Times New Roman"/>
                <a:ea typeface="Calibri"/>
                <a:cs typeface="Times New Roman"/>
              </a:rPr>
              <a:t>3.</a:t>
            </a:r>
            <a:r>
              <a:rPr lang="uk-UA" sz="3600" b="1" dirty="0" smtClean="0">
                <a:effectLst/>
                <a:latin typeface="Times New Roman"/>
                <a:ea typeface="Calibri"/>
                <a:cs typeface="Times New Roman"/>
              </a:rPr>
              <a:t> </a:t>
            </a:r>
            <a:r>
              <a:rPr lang="uk-UA" sz="3600" b="1" dirty="0" smtClean="0">
                <a:effectLst/>
                <a:latin typeface="Times New Roman"/>
                <a:ea typeface="Calibri"/>
                <a:cs typeface="Times New Roman"/>
              </a:rPr>
              <a:t/>
            </a:r>
            <a:br>
              <a:rPr lang="uk-UA" sz="3600" b="1" dirty="0" smtClean="0">
                <a:effectLst/>
                <a:latin typeface="Times New Roman"/>
                <a:ea typeface="Calibri"/>
                <a:cs typeface="Times New Roman"/>
              </a:rPr>
            </a:br>
            <a:r>
              <a:rPr lang="uk-UA" sz="3600" b="1" dirty="0" smtClean="0">
                <a:effectLst/>
                <a:latin typeface="Times New Roman"/>
                <a:ea typeface="Calibri"/>
                <a:cs typeface="Times New Roman"/>
              </a:rPr>
              <a:t>СУЧАСНІ </a:t>
            </a:r>
            <a:r>
              <a:rPr lang="uk-UA" sz="3600" b="1" dirty="0" smtClean="0">
                <a:effectLst/>
                <a:latin typeface="Times New Roman"/>
                <a:ea typeface="Calibri"/>
                <a:cs typeface="Times New Roman"/>
              </a:rPr>
              <a:t>СЕЛЕКЦІЙНІ ДОСЯГНЕННЯ У ТВАРИННИЦТВІ</a:t>
            </a:r>
            <a:r>
              <a:rPr lang="ru-RU" sz="3600" dirty="0">
                <a:ea typeface="Calibri"/>
                <a:cs typeface="Times New Roman"/>
              </a:rPr>
              <a:t/>
            </a:r>
            <a:br>
              <a:rPr lang="ru-RU" sz="3600" dirty="0">
                <a:ea typeface="Calibri"/>
                <a:cs typeface="Times New Roman"/>
              </a:rPr>
            </a:br>
            <a:r>
              <a:rPr lang="uk-UA" sz="3600" b="1" dirty="0" smtClean="0">
                <a:effectLst/>
                <a:latin typeface="Times New Roman"/>
                <a:ea typeface="Calibri"/>
                <a:cs typeface="Times New Roman"/>
              </a:rPr>
              <a:t>І НАПРЯМКИ СЕЛЕКЦІЙНОГО ПРОЦЕСУ НА </a:t>
            </a:r>
            <a:r>
              <a:rPr lang="uk-UA" sz="3600" b="1" dirty="0" smtClean="0">
                <a:effectLst/>
                <a:latin typeface="Times New Roman"/>
                <a:ea typeface="Calibri"/>
                <a:cs typeface="Times New Roman"/>
              </a:rPr>
              <a:t>ПЕРСПЕКТИВУ (частина </a:t>
            </a:r>
            <a:r>
              <a:rPr lang="uk-UA" sz="3600" b="1" dirty="0" smtClean="0">
                <a:effectLst/>
                <a:latin typeface="Times New Roman"/>
                <a:ea typeface="Calibri"/>
                <a:cs typeface="Times New Roman"/>
              </a:rPr>
              <a:t>1)</a:t>
            </a:r>
            <a:r>
              <a:rPr lang="ru-RU" sz="3600" dirty="0">
                <a:ea typeface="Calibri"/>
                <a:cs typeface="Times New Roman"/>
              </a:rPr>
              <a:t/>
            </a:r>
            <a:br>
              <a:rPr lang="ru-RU" sz="3600" dirty="0">
                <a:ea typeface="Calibri"/>
                <a:cs typeface="Times New Roman"/>
              </a:rPr>
            </a:br>
            <a:endParaRPr lang="ru-RU" sz="3600" dirty="0"/>
          </a:p>
        </p:txBody>
      </p:sp>
      <p:pic>
        <p:nvPicPr>
          <p:cNvPr id="3" name="Picture 4" descr="Картинки по запросу виставка корів"/>
          <p:cNvPicPr>
            <a:picLocks noChangeAspect="1" noChangeArrowheads="1"/>
          </p:cNvPicPr>
          <p:nvPr/>
        </p:nvPicPr>
        <p:blipFill>
          <a:blip r:embed="rId2"/>
          <a:srcRect/>
          <a:stretch>
            <a:fillRect/>
          </a:stretch>
        </p:blipFill>
        <p:spPr bwMode="auto">
          <a:xfrm>
            <a:off x="3491880" y="3293443"/>
            <a:ext cx="5321349" cy="3376215"/>
          </a:xfrm>
          <a:prstGeom prst="rect">
            <a:avLst/>
          </a:prstGeom>
          <a:noFill/>
          <a:ln w="9525">
            <a:noFill/>
            <a:miter lim="800000"/>
            <a:headEnd/>
            <a:tailEnd/>
          </a:ln>
        </p:spPr>
      </p:pic>
    </p:spTree>
    <p:extLst>
      <p:ext uri="{BB962C8B-B14F-4D97-AF65-F5344CB8AC3E}">
        <p14:creationId xmlns:p14="http://schemas.microsoft.com/office/powerpoint/2010/main" val="145440289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Text Box 4"/>
          <p:cNvSpPr txBox="1">
            <a:spLocks noChangeArrowheads="1"/>
          </p:cNvSpPr>
          <p:nvPr/>
        </p:nvSpPr>
        <p:spPr bwMode="auto">
          <a:xfrm>
            <a:off x="323850" y="260350"/>
            <a:ext cx="8820150" cy="5493812"/>
          </a:xfrm>
          <a:prstGeom prst="rect">
            <a:avLst/>
          </a:prstGeom>
          <a:noFill/>
          <a:ln w="9525">
            <a:noFill/>
            <a:miter lim="800000"/>
            <a:headEnd/>
            <a:tailEnd/>
          </a:ln>
        </p:spPr>
        <p:txBody>
          <a:bodyPr>
            <a:spAutoFit/>
          </a:bodyPr>
          <a:lstStyle/>
          <a:p>
            <a:pPr>
              <a:spcBef>
                <a:spcPct val="50000"/>
              </a:spcBef>
            </a:pPr>
            <a:r>
              <a:rPr lang="uk-UA" sz="3200" b="1" dirty="0">
                <a:solidFill>
                  <a:srgbClr val="660033"/>
                </a:solidFill>
                <a:latin typeface="Times New Roman" pitchFamily="18" charset="0"/>
                <a:cs typeface="Times New Roman" pitchFamily="18" charset="0"/>
              </a:rPr>
              <a:t>Суб’єкти, які підлягають державній атестації:</a:t>
            </a:r>
            <a:r>
              <a:rPr lang="uk-UA" sz="2900" dirty="0">
                <a:latin typeface="Times New Roman" pitchFamily="18" charset="0"/>
              </a:rPr>
              <a:t> </a:t>
            </a:r>
          </a:p>
          <a:p>
            <a:pPr>
              <a:spcBef>
                <a:spcPct val="50000"/>
              </a:spcBef>
            </a:pPr>
            <a:r>
              <a:rPr lang="uk-UA" sz="2900" dirty="0">
                <a:latin typeface="Times New Roman" pitchFamily="18" charset="0"/>
              </a:rPr>
              <a:t>	</a:t>
            </a:r>
            <a:r>
              <a:rPr lang="uk-UA" sz="2900" b="1" i="1" dirty="0">
                <a:latin typeface="Times New Roman" pitchFamily="18" charset="0"/>
              </a:rPr>
              <a:t>у скотарстві, свинарстві, вівчарстві</a:t>
            </a:r>
            <a:r>
              <a:rPr lang="uk-UA" sz="2900" dirty="0">
                <a:latin typeface="Times New Roman" pitchFamily="18" charset="0"/>
              </a:rPr>
              <a:t> 			   племінний завод, 						   племінний репродуктор, 					   селекційний центр, 						   контрольно-випробувальні станції; </a:t>
            </a:r>
          </a:p>
          <a:p>
            <a:pPr>
              <a:spcBef>
                <a:spcPct val="50000"/>
              </a:spcBef>
            </a:pPr>
            <a:r>
              <a:rPr lang="uk-UA" sz="2900" dirty="0">
                <a:latin typeface="Times New Roman" pitchFamily="18" charset="0"/>
              </a:rPr>
              <a:t>	</a:t>
            </a:r>
            <a:r>
              <a:rPr lang="uk-UA" sz="2900" b="1" i="1" dirty="0">
                <a:latin typeface="Times New Roman" pitchFamily="18" charset="0"/>
              </a:rPr>
              <a:t>у конярстві:</a:t>
            </a:r>
            <a:r>
              <a:rPr lang="uk-UA" sz="2900" dirty="0">
                <a:latin typeface="Times New Roman" pitchFamily="18" charset="0"/>
              </a:rPr>
              <a:t>								   кінний завод, 							   племінний репродуктор, 					   заводська конюшня, 					   </a:t>
            </a:r>
            <a:r>
              <a:rPr lang="uk-UA" sz="2900" dirty="0" smtClean="0">
                <a:latin typeface="Times New Roman" pitchFamily="18" charset="0"/>
              </a:rPr>
              <a:t>          іподром</a:t>
            </a:r>
            <a:r>
              <a:rPr lang="uk-UA" sz="2900" dirty="0">
                <a:latin typeface="Times New Roman" pitchFamily="18" charset="0"/>
              </a:rPr>
              <a:t>.</a:t>
            </a:r>
            <a:endParaRPr lang="ru-RU" sz="2900" dirty="0">
              <a:latin typeface="Times New Roman" pitchFamily="18" charset="0"/>
            </a:endParaRPr>
          </a:p>
        </p:txBody>
      </p:sp>
      <p:sp>
        <p:nvSpPr>
          <p:cNvPr id="25602" name="Line 11"/>
          <p:cNvSpPr>
            <a:spLocks noChangeShapeType="1"/>
          </p:cNvSpPr>
          <p:nvPr/>
        </p:nvSpPr>
        <p:spPr bwMode="auto">
          <a:xfrm>
            <a:off x="323850" y="1268413"/>
            <a:ext cx="863600" cy="0"/>
          </a:xfrm>
          <a:prstGeom prst="line">
            <a:avLst/>
          </a:prstGeom>
          <a:noFill/>
          <a:ln w="95250">
            <a:solidFill>
              <a:srgbClr val="800000"/>
            </a:solidFill>
            <a:round/>
            <a:headEnd/>
            <a:tailEnd type="triangle" w="med" len="med"/>
          </a:ln>
        </p:spPr>
        <p:txBody>
          <a:bodyPr/>
          <a:lstStyle/>
          <a:p>
            <a:endParaRPr lang="ru-RU"/>
          </a:p>
        </p:txBody>
      </p:sp>
      <p:sp>
        <p:nvSpPr>
          <p:cNvPr id="25603" name="Line 11"/>
          <p:cNvSpPr>
            <a:spLocks noChangeShapeType="1"/>
          </p:cNvSpPr>
          <p:nvPr/>
        </p:nvSpPr>
        <p:spPr bwMode="auto">
          <a:xfrm>
            <a:off x="323850" y="3716338"/>
            <a:ext cx="863600" cy="0"/>
          </a:xfrm>
          <a:prstGeom prst="line">
            <a:avLst/>
          </a:prstGeom>
          <a:noFill/>
          <a:ln w="95250">
            <a:solidFill>
              <a:srgbClr val="800000"/>
            </a:solidFill>
            <a:round/>
            <a:headEnd/>
            <a:tailEnd type="triangle" w="med" len="med"/>
          </a:ln>
        </p:spPr>
        <p:txBody>
          <a:bodyPr/>
          <a:lstStyle/>
          <a:p>
            <a:endParaRPr lang="ru-RU"/>
          </a:p>
        </p:txBody>
      </p:sp>
      <p:sp>
        <p:nvSpPr>
          <p:cNvPr id="25604" name="Line 8"/>
          <p:cNvSpPr>
            <a:spLocks noChangeShapeType="1"/>
          </p:cNvSpPr>
          <p:nvPr/>
        </p:nvSpPr>
        <p:spPr bwMode="auto">
          <a:xfrm flipH="1">
            <a:off x="1214414" y="1714488"/>
            <a:ext cx="217488" cy="0"/>
          </a:xfrm>
          <a:prstGeom prst="line">
            <a:avLst/>
          </a:prstGeom>
          <a:noFill/>
          <a:ln w="95250">
            <a:solidFill>
              <a:srgbClr val="660033"/>
            </a:solidFill>
            <a:round/>
            <a:headEnd/>
            <a:tailEnd/>
          </a:ln>
        </p:spPr>
        <p:txBody>
          <a:bodyPr/>
          <a:lstStyle/>
          <a:p>
            <a:endParaRPr lang="ru-RU"/>
          </a:p>
        </p:txBody>
      </p:sp>
      <p:sp>
        <p:nvSpPr>
          <p:cNvPr id="25605" name="Line 9"/>
          <p:cNvSpPr>
            <a:spLocks noChangeShapeType="1"/>
          </p:cNvSpPr>
          <p:nvPr/>
        </p:nvSpPr>
        <p:spPr bwMode="auto">
          <a:xfrm flipH="1">
            <a:off x="1214414" y="2214554"/>
            <a:ext cx="217488" cy="0"/>
          </a:xfrm>
          <a:prstGeom prst="line">
            <a:avLst/>
          </a:prstGeom>
          <a:noFill/>
          <a:ln w="95250">
            <a:solidFill>
              <a:srgbClr val="660033"/>
            </a:solidFill>
            <a:round/>
            <a:headEnd/>
            <a:tailEnd/>
          </a:ln>
        </p:spPr>
        <p:txBody>
          <a:bodyPr/>
          <a:lstStyle/>
          <a:p>
            <a:endParaRPr lang="ru-RU"/>
          </a:p>
        </p:txBody>
      </p:sp>
      <p:sp>
        <p:nvSpPr>
          <p:cNvPr id="25606" name="Line 10"/>
          <p:cNvSpPr>
            <a:spLocks noChangeShapeType="1"/>
          </p:cNvSpPr>
          <p:nvPr/>
        </p:nvSpPr>
        <p:spPr bwMode="auto">
          <a:xfrm flipH="1">
            <a:off x="1214414" y="2714620"/>
            <a:ext cx="217488" cy="0"/>
          </a:xfrm>
          <a:prstGeom prst="line">
            <a:avLst/>
          </a:prstGeom>
          <a:noFill/>
          <a:ln w="95250">
            <a:solidFill>
              <a:srgbClr val="660033"/>
            </a:solidFill>
            <a:round/>
            <a:headEnd/>
            <a:tailEnd/>
          </a:ln>
        </p:spPr>
        <p:txBody>
          <a:bodyPr/>
          <a:lstStyle/>
          <a:p>
            <a:endParaRPr lang="ru-RU"/>
          </a:p>
        </p:txBody>
      </p:sp>
      <p:sp>
        <p:nvSpPr>
          <p:cNvPr id="25607" name="Line 11"/>
          <p:cNvSpPr>
            <a:spLocks noChangeShapeType="1"/>
          </p:cNvSpPr>
          <p:nvPr/>
        </p:nvSpPr>
        <p:spPr bwMode="auto">
          <a:xfrm flipH="1">
            <a:off x="1285852" y="3071810"/>
            <a:ext cx="217488" cy="0"/>
          </a:xfrm>
          <a:prstGeom prst="line">
            <a:avLst/>
          </a:prstGeom>
          <a:noFill/>
          <a:ln w="95250">
            <a:solidFill>
              <a:srgbClr val="660033"/>
            </a:solidFill>
            <a:round/>
            <a:headEnd/>
            <a:tailEnd/>
          </a:ln>
        </p:spPr>
        <p:txBody>
          <a:bodyPr/>
          <a:lstStyle/>
          <a:p>
            <a:endParaRPr lang="ru-RU"/>
          </a:p>
        </p:txBody>
      </p:sp>
      <p:sp>
        <p:nvSpPr>
          <p:cNvPr id="25608" name="Line 12"/>
          <p:cNvSpPr>
            <a:spLocks noChangeShapeType="1"/>
          </p:cNvSpPr>
          <p:nvPr/>
        </p:nvSpPr>
        <p:spPr bwMode="auto">
          <a:xfrm flipH="1">
            <a:off x="2124075" y="4149725"/>
            <a:ext cx="217488" cy="0"/>
          </a:xfrm>
          <a:prstGeom prst="line">
            <a:avLst/>
          </a:prstGeom>
          <a:noFill/>
          <a:ln w="95250">
            <a:solidFill>
              <a:srgbClr val="660033"/>
            </a:solidFill>
            <a:round/>
            <a:headEnd/>
            <a:tailEnd/>
          </a:ln>
        </p:spPr>
        <p:txBody>
          <a:bodyPr/>
          <a:lstStyle/>
          <a:p>
            <a:endParaRPr lang="ru-RU"/>
          </a:p>
        </p:txBody>
      </p:sp>
      <p:sp>
        <p:nvSpPr>
          <p:cNvPr id="25609" name="Line 13"/>
          <p:cNvSpPr>
            <a:spLocks noChangeShapeType="1"/>
          </p:cNvSpPr>
          <p:nvPr/>
        </p:nvSpPr>
        <p:spPr bwMode="auto">
          <a:xfrm flipH="1">
            <a:off x="2124075" y="4581525"/>
            <a:ext cx="217488" cy="0"/>
          </a:xfrm>
          <a:prstGeom prst="line">
            <a:avLst/>
          </a:prstGeom>
          <a:noFill/>
          <a:ln w="95250">
            <a:solidFill>
              <a:srgbClr val="660033"/>
            </a:solidFill>
            <a:round/>
            <a:headEnd/>
            <a:tailEnd/>
          </a:ln>
        </p:spPr>
        <p:txBody>
          <a:bodyPr/>
          <a:lstStyle/>
          <a:p>
            <a:endParaRPr lang="ru-RU"/>
          </a:p>
        </p:txBody>
      </p:sp>
      <p:sp>
        <p:nvSpPr>
          <p:cNvPr id="25610" name="Line 14"/>
          <p:cNvSpPr>
            <a:spLocks noChangeShapeType="1"/>
          </p:cNvSpPr>
          <p:nvPr/>
        </p:nvSpPr>
        <p:spPr bwMode="auto">
          <a:xfrm flipH="1">
            <a:off x="2124075" y="5013325"/>
            <a:ext cx="215900" cy="0"/>
          </a:xfrm>
          <a:prstGeom prst="line">
            <a:avLst/>
          </a:prstGeom>
          <a:noFill/>
          <a:ln w="95250">
            <a:solidFill>
              <a:srgbClr val="660033"/>
            </a:solidFill>
            <a:round/>
            <a:headEnd/>
            <a:tailEnd/>
          </a:ln>
        </p:spPr>
        <p:txBody>
          <a:bodyPr/>
          <a:lstStyle/>
          <a:p>
            <a:endParaRPr lang="ru-RU"/>
          </a:p>
        </p:txBody>
      </p:sp>
      <p:sp>
        <p:nvSpPr>
          <p:cNvPr id="25611" name="Line 15"/>
          <p:cNvSpPr>
            <a:spLocks noChangeShapeType="1"/>
          </p:cNvSpPr>
          <p:nvPr/>
        </p:nvSpPr>
        <p:spPr bwMode="auto">
          <a:xfrm flipH="1">
            <a:off x="2143108" y="5500702"/>
            <a:ext cx="217488" cy="0"/>
          </a:xfrm>
          <a:prstGeom prst="line">
            <a:avLst/>
          </a:prstGeom>
          <a:noFill/>
          <a:ln w="95250">
            <a:solidFill>
              <a:srgbClr val="660033"/>
            </a:solidFill>
            <a:round/>
            <a:headEnd/>
            <a:tailEnd/>
          </a:ln>
        </p:spPr>
        <p:txBody>
          <a:bodyPr/>
          <a:lstStyle/>
          <a:p>
            <a:endParaRPr lang="ru-RU"/>
          </a:p>
        </p:txBody>
      </p:sp>
    </p:spTree>
    <p:extLst>
      <p:ext uri="{BB962C8B-B14F-4D97-AF65-F5344CB8AC3E}">
        <p14:creationId xmlns:p14="http://schemas.microsoft.com/office/powerpoint/2010/main" val="77631400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Text Box 4"/>
          <p:cNvSpPr txBox="1">
            <a:spLocks noChangeArrowheads="1"/>
          </p:cNvSpPr>
          <p:nvPr/>
        </p:nvSpPr>
        <p:spPr bwMode="auto">
          <a:xfrm>
            <a:off x="468313" y="115888"/>
            <a:ext cx="8424862" cy="5616922"/>
          </a:xfrm>
          <a:prstGeom prst="rect">
            <a:avLst/>
          </a:prstGeom>
          <a:noFill/>
          <a:ln w="9525">
            <a:noFill/>
            <a:miter lim="800000"/>
            <a:headEnd/>
            <a:tailEnd/>
          </a:ln>
        </p:spPr>
        <p:txBody>
          <a:bodyPr>
            <a:spAutoFit/>
          </a:bodyPr>
          <a:lstStyle/>
          <a:p>
            <a:endParaRPr lang="uk-UA" sz="500" b="1" i="1" dirty="0">
              <a:solidFill>
                <a:srgbClr val="660033"/>
              </a:solidFill>
              <a:latin typeface="Times New Roman" pitchFamily="18" charset="0"/>
            </a:endParaRPr>
          </a:p>
          <a:p>
            <a:endParaRPr lang="uk-UA" sz="500" b="1" i="1" dirty="0">
              <a:solidFill>
                <a:srgbClr val="660033"/>
              </a:solidFill>
              <a:latin typeface="Times New Roman" pitchFamily="18" charset="0"/>
            </a:endParaRPr>
          </a:p>
          <a:p>
            <a:pPr>
              <a:buFont typeface="Wingdings" pitchFamily="2" charset="2"/>
              <a:buChar char="§"/>
            </a:pPr>
            <a:r>
              <a:rPr lang="uk-UA" sz="2700" b="1" i="1" dirty="0">
                <a:solidFill>
                  <a:srgbClr val="660033"/>
                </a:solidFill>
                <a:latin typeface="Times New Roman" pitchFamily="18" charset="0"/>
              </a:rPr>
              <a:t> Селекційне досягнення</a:t>
            </a:r>
            <a:r>
              <a:rPr lang="uk-UA" sz="2700" dirty="0">
                <a:latin typeface="Times New Roman" pitchFamily="18" charset="0"/>
              </a:rPr>
              <a:t> – створена в результаті цілеспрямованої творчої діяльності група племінних тварин (порода, породний тип, лінія, родина), яка має нові високі генетичні ознаки та стійко передає їх нащадкам.</a:t>
            </a:r>
          </a:p>
          <a:p>
            <a:endParaRPr lang="uk-UA" sz="500" b="1" i="1" dirty="0">
              <a:solidFill>
                <a:srgbClr val="660033"/>
              </a:solidFill>
              <a:latin typeface="Times New Roman" pitchFamily="18" charset="0"/>
            </a:endParaRPr>
          </a:p>
          <a:p>
            <a:endParaRPr lang="uk-UA" sz="500" b="1" i="1" dirty="0">
              <a:solidFill>
                <a:srgbClr val="660033"/>
              </a:solidFill>
              <a:latin typeface="Times New Roman" pitchFamily="18" charset="0"/>
            </a:endParaRPr>
          </a:p>
          <a:p>
            <a:endParaRPr lang="uk-UA" sz="500" b="1" i="1" dirty="0">
              <a:solidFill>
                <a:srgbClr val="660033"/>
              </a:solidFill>
              <a:latin typeface="Times New Roman" pitchFamily="18" charset="0"/>
            </a:endParaRPr>
          </a:p>
          <a:p>
            <a:pPr>
              <a:buFont typeface="Wingdings" pitchFamily="2" charset="2"/>
              <a:buChar char="§"/>
            </a:pPr>
            <a:r>
              <a:rPr lang="uk-UA" sz="2700" b="1" i="1" dirty="0">
                <a:solidFill>
                  <a:srgbClr val="660033"/>
                </a:solidFill>
                <a:latin typeface="Times New Roman" pitchFamily="18" charset="0"/>
              </a:rPr>
              <a:t> Апробація селекційних досягнень у тваринництві</a:t>
            </a:r>
            <a:r>
              <a:rPr lang="uk-UA" sz="2700" dirty="0">
                <a:latin typeface="Times New Roman" pitchFamily="18" charset="0"/>
              </a:rPr>
              <a:t> – це комплекс заходів для порівняльної оцінки різних порід, типів, породних груп на придатність до експлуатації в конкретних умовах середовища і в певній зоні розведення.</a:t>
            </a:r>
          </a:p>
          <a:p>
            <a:pPr>
              <a:buFont typeface="Wingdings" pitchFamily="2" charset="2"/>
              <a:buChar char="§"/>
            </a:pPr>
            <a:endParaRPr lang="uk-UA" sz="500" dirty="0">
              <a:latin typeface="Times New Roman" pitchFamily="18" charset="0"/>
            </a:endParaRPr>
          </a:p>
          <a:p>
            <a:pPr>
              <a:buFont typeface="Wingdings" pitchFamily="2" charset="2"/>
              <a:buChar char="§"/>
            </a:pPr>
            <a:endParaRPr lang="uk-UA" sz="500" dirty="0">
              <a:latin typeface="Times New Roman" pitchFamily="18" charset="0"/>
            </a:endParaRPr>
          </a:p>
          <a:p>
            <a:pPr>
              <a:buFont typeface="Wingdings" pitchFamily="2" charset="2"/>
              <a:buChar char="§"/>
            </a:pPr>
            <a:r>
              <a:rPr lang="uk-UA" sz="2700" dirty="0">
                <a:solidFill>
                  <a:srgbClr val="660033"/>
                </a:solidFill>
                <a:latin typeface="Times New Roman" pitchFamily="18" charset="0"/>
              </a:rPr>
              <a:t> </a:t>
            </a:r>
            <a:r>
              <a:rPr lang="uk-UA" sz="2700" dirty="0">
                <a:latin typeface="Times New Roman" pitchFamily="18" charset="0"/>
              </a:rPr>
              <a:t>Державна апробація керується </a:t>
            </a:r>
            <a:r>
              <a:rPr lang="uk-UA" sz="2700" b="1" dirty="0">
                <a:latin typeface="Times New Roman" pitchFamily="18" charset="0"/>
              </a:rPr>
              <a:t>«Положенням про апробацію селекційних досягнень у тваринництві».</a:t>
            </a:r>
            <a:endParaRPr lang="ru-RU" sz="2700" b="1" dirty="0">
              <a:latin typeface="Times New Roman" pitchFamily="18" charset="0"/>
            </a:endParaRPr>
          </a:p>
        </p:txBody>
      </p:sp>
    </p:spTree>
    <p:extLst>
      <p:ext uri="{BB962C8B-B14F-4D97-AF65-F5344CB8AC3E}">
        <p14:creationId xmlns:p14="http://schemas.microsoft.com/office/powerpoint/2010/main" val="399287374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42575" y="908720"/>
            <a:ext cx="7992887" cy="5760640"/>
          </a:xfrm>
        </p:spPr>
        <p:txBody>
          <a:bodyPr/>
          <a:lstStyle/>
          <a:p>
            <a:pPr marL="0" indent="0" algn="ctr">
              <a:lnSpc>
                <a:spcPct val="115000"/>
              </a:lnSpc>
              <a:spcAft>
                <a:spcPts val="0"/>
              </a:spcAft>
              <a:buNone/>
            </a:pPr>
            <a:r>
              <a:rPr lang="uk-UA" sz="2000" dirty="0" smtClean="0">
                <a:effectLst/>
                <a:latin typeface="Times New Roman"/>
                <a:ea typeface="Times New Roman"/>
              </a:rPr>
              <a:t>Поліпшення </a:t>
            </a:r>
            <a:r>
              <a:rPr lang="uk-UA" sz="2000" dirty="0">
                <a:effectLst/>
                <a:latin typeface="Times New Roman"/>
                <a:ea typeface="Times New Roman"/>
              </a:rPr>
              <a:t>продуктивних і племінних якостей сільськогосподарських тварин можливе лише тоді, коли всі заходи будуть зведені в єдину систему і цілеспрямовано здійснюватимуться протягом низки років. </a:t>
            </a:r>
            <a:r>
              <a:rPr lang="uk-UA" sz="2000" dirty="0" smtClean="0">
                <a:effectLst/>
                <a:latin typeface="Times New Roman"/>
                <a:ea typeface="Times New Roman"/>
              </a:rPr>
              <a:t/>
            </a:r>
            <a:br>
              <a:rPr lang="uk-UA" sz="2000" dirty="0" smtClean="0">
                <a:effectLst/>
                <a:latin typeface="Times New Roman"/>
                <a:ea typeface="Times New Roman"/>
              </a:rPr>
            </a:br>
            <a:r>
              <a:rPr lang="uk-UA" sz="2000" dirty="0" smtClean="0">
                <a:effectLst/>
                <a:latin typeface="Times New Roman"/>
                <a:ea typeface="Times New Roman"/>
              </a:rPr>
              <a:t/>
            </a:r>
            <a:br>
              <a:rPr lang="uk-UA" sz="2000" dirty="0" smtClean="0">
                <a:effectLst/>
                <a:latin typeface="Times New Roman"/>
                <a:ea typeface="Times New Roman"/>
              </a:rPr>
            </a:br>
            <a:r>
              <a:rPr lang="uk-UA" sz="2000" dirty="0" smtClean="0">
                <a:effectLst/>
                <a:latin typeface="Times New Roman"/>
                <a:ea typeface="Times New Roman"/>
              </a:rPr>
              <a:t>З </a:t>
            </a:r>
            <a:r>
              <a:rPr lang="uk-UA" sz="2000" dirty="0">
                <a:effectLst/>
                <a:latin typeface="Times New Roman"/>
                <a:ea typeface="Times New Roman"/>
              </a:rPr>
              <a:t>цією метою фахівці під керівництвом науково-дослідних установ розробляють перспективні плани племінної роботи на п’ять років окремо за видами тварин для господарств, районів, областей, зон діяльності </a:t>
            </a:r>
            <a:r>
              <a:rPr lang="uk-UA" sz="2000" dirty="0" err="1">
                <a:effectLst/>
                <a:latin typeface="Times New Roman"/>
                <a:ea typeface="Times New Roman"/>
              </a:rPr>
              <a:t>держплемоб’єднань</a:t>
            </a:r>
            <a:r>
              <a:rPr lang="uk-UA" sz="2000" dirty="0">
                <a:effectLst/>
                <a:latin typeface="Times New Roman"/>
                <a:ea typeface="Times New Roman"/>
              </a:rPr>
              <a:t> і на десять років </a:t>
            </a:r>
            <a:r>
              <a:rPr lang="uk-UA" sz="2000" dirty="0" smtClean="0">
                <a:effectLst/>
                <a:latin typeface="Times New Roman"/>
                <a:ea typeface="Times New Roman"/>
              </a:rPr>
              <a:t>– для </a:t>
            </a:r>
            <a:r>
              <a:rPr lang="uk-UA" sz="2000" dirty="0">
                <a:effectLst/>
                <a:latin typeface="Times New Roman"/>
                <a:ea typeface="Times New Roman"/>
              </a:rPr>
              <a:t>породи загалом</a:t>
            </a:r>
            <a:r>
              <a:rPr lang="uk-UA" sz="2000" dirty="0" smtClean="0">
                <a:effectLst/>
                <a:latin typeface="Times New Roman"/>
                <a:ea typeface="Times New Roman"/>
              </a:rPr>
              <a:t>.</a:t>
            </a:r>
            <a:br>
              <a:rPr lang="uk-UA" sz="2000" dirty="0" smtClean="0">
                <a:effectLst/>
                <a:latin typeface="Times New Roman"/>
                <a:ea typeface="Times New Roman"/>
              </a:rPr>
            </a:br>
            <a:r>
              <a:rPr lang="uk-UA" sz="2000" dirty="0" smtClean="0">
                <a:effectLst/>
                <a:latin typeface="Times New Roman" pitchFamily="18" charset="0"/>
                <a:ea typeface="Calibri"/>
                <a:cs typeface="Times New Roman" pitchFamily="18" charset="0"/>
              </a:rPr>
              <a:t>План </a:t>
            </a:r>
            <a:r>
              <a:rPr lang="uk-UA" sz="2000" dirty="0">
                <a:effectLst/>
                <a:latin typeface="Times New Roman" pitchFamily="18" charset="0"/>
                <a:ea typeface="Calibri"/>
                <a:cs typeface="Times New Roman" pitchFamily="18" charset="0"/>
              </a:rPr>
              <a:t>племінної роботи зі стадом складається з двох частин: ана­лізу стану і результатів виконання попереднього плану; основних напрямів племінної роботи щодо вдосконалення стада та конкретних організаційно-господарських заходів, спрямованих на підвищення ефективності племінної роботи зі стадом. </a:t>
            </a:r>
            <a:endParaRPr lang="ru-RU" sz="2000" dirty="0">
              <a:latin typeface="Times New Roman" pitchFamily="18" charset="0"/>
              <a:cs typeface="Times New Roman" pitchFamily="18" charset="0"/>
            </a:endParaRPr>
          </a:p>
        </p:txBody>
      </p:sp>
      <p:sp>
        <p:nvSpPr>
          <p:cNvPr id="3" name="Прямоугольник 2"/>
          <p:cNvSpPr/>
          <p:nvPr/>
        </p:nvSpPr>
        <p:spPr>
          <a:xfrm>
            <a:off x="742575" y="239197"/>
            <a:ext cx="7894469" cy="553998"/>
          </a:xfrm>
          <a:prstGeom prst="rect">
            <a:avLst/>
          </a:prstGeom>
        </p:spPr>
        <p:txBody>
          <a:bodyPr wrap="none">
            <a:spAutoFit/>
          </a:bodyPr>
          <a:lstStyle/>
          <a:p>
            <a:r>
              <a:rPr lang="uk-UA" sz="3000" b="1" dirty="0" smtClean="0">
                <a:latin typeface="Times New Roman"/>
                <a:ea typeface="Times New Roman"/>
                <a:cs typeface="Times New Roman"/>
              </a:rPr>
              <a:t>2. Планування </a:t>
            </a:r>
            <a:r>
              <a:rPr lang="uk-UA" sz="3000" b="1" dirty="0">
                <a:latin typeface="Times New Roman"/>
                <a:ea typeface="Times New Roman"/>
                <a:cs typeface="Times New Roman"/>
              </a:rPr>
              <a:t>селекційно-племінної роботи</a:t>
            </a:r>
          </a:p>
        </p:txBody>
      </p:sp>
    </p:spTree>
    <p:extLst>
      <p:ext uri="{BB962C8B-B14F-4D97-AF65-F5344CB8AC3E}">
        <p14:creationId xmlns:p14="http://schemas.microsoft.com/office/powerpoint/2010/main" val="259835639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188640"/>
            <a:ext cx="8280919" cy="6264696"/>
          </a:xfrm>
        </p:spPr>
        <p:txBody>
          <a:bodyPr/>
          <a:lstStyle/>
          <a:p>
            <a:pPr indent="450215" algn="ctr">
              <a:lnSpc>
                <a:spcPct val="115000"/>
              </a:lnSpc>
              <a:spcAft>
                <a:spcPts val="0"/>
              </a:spcAft>
            </a:pPr>
            <a:r>
              <a:rPr lang="uk-UA" sz="2000" dirty="0" smtClean="0">
                <a:effectLst/>
                <a:latin typeface="Times New Roman" pitchFamily="18" charset="0"/>
                <a:ea typeface="Calibri"/>
                <a:cs typeface="Times New Roman" pitchFamily="18" charset="0"/>
              </a:rPr>
              <a:t>В Україні розроблено </a:t>
            </a:r>
            <a:r>
              <a:rPr lang="uk-UA" sz="2000" dirty="0">
                <a:effectLst/>
                <a:latin typeface="Times New Roman" pitchFamily="18" charset="0"/>
                <a:ea typeface="Calibri"/>
                <a:cs typeface="Times New Roman" pitchFamily="18" charset="0"/>
              </a:rPr>
              <a:t>селекційні програми племінної роботи з окремими видами й породами сільськогосподарських тварин, які забезпечують поетапне оцінювання, відбір, підбір та використання </a:t>
            </a:r>
            <a:r>
              <a:rPr lang="uk-UA" sz="2000" dirty="0" smtClean="0">
                <a:effectLst/>
                <a:latin typeface="Times New Roman" pitchFamily="18" charset="0"/>
                <a:ea typeface="Calibri"/>
                <a:cs typeface="Times New Roman" pitchFamily="18" charset="0"/>
              </a:rPr>
              <a:t>племінного </a:t>
            </a:r>
            <a:r>
              <a:rPr lang="uk-UA" sz="2000" dirty="0">
                <a:effectLst/>
                <a:latin typeface="Times New Roman" pitchFamily="18" charset="0"/>
                <a:ea typeface="Calibri"/>
                <a:cs typeface="Times New Roman" pitchFamily="18" charset="0"/>
              </a:rPr>
              <a:t>поголів’я. </a:t>
            </a:r>
            <a:r>
              <a:rPr lang="uk-UA" sz="2000" dirty="0" smtClean="0">
                <a:effectLst/>
                <a:latin typeface="Times New Roman" pitchFamily="18" charset="0"/>
                <a:ea typeface="Calibri"/>
                <a:cs typeface="Times New Roman" pitchFamily="18" charset="0"/>
              </a:rPr>
              <a:t/>
            </a:r>
            <a:br>
              <a:rPr lang="uk-UA" sz="2000" dirty="0" smtClean="0">
                <a:effectLst/>
                <a:latin typeface="Times New Roman" pitchFamily="18" charset="0"/>
                <a:ea typeface="Calibri"/>
                <a:cs typeface="Times New Roman" pitchFamily="18" charset="0"/>
              </a:rPr>
            </a:br>
            <a:r>
              <a:rPr lang="uk-UA" sz="2000" dirty="0" smtClean="0">
                <a:effectLst/>
                <a:latin typeface="Times New Roman" pitchFamily="18" charset="0"/>
                <a:ea typeface="Calibri"/>
                <a:cs typeface="Times New Roman" pitchFamily="18" charset="0"/>
              </a:rPr>
              <a:t/>
            </a:r>
            <a:br>
              <a:rPr lang="uk-UA" sz="2000" dirty="0" smtClean="0">
                <a:effectLst/>
                <a:latin typeface="Times New Roman" pitchFamily="18" charset="0"/>
                <a:ea typeface="Calibri"/>
                <a:cs typeface="Times New Roman" pitchFamily="18" charset="0"/>
              </a:rPr>
            </a:br>
            <a:r>
              <a:rPr lang="uk-UA" sz="2000" dirty="0" smtClean="0">
                <a:effectLst/>
                <a:latin typeface="Times New Roman" pitchFamily="18" charset="0"/>
                <a:ea typeface="Calibri"/>
                <a:cs typeface="Times New Roman" pitchFamily="18" charset="0"/>
              </a:rPr>
              <a:t>Розробка </a:t>
            </a:r>
            <a:r>
              <a:rPr lang="uk-UA" sz="2000" dirty="0">
                <a:effectLst/>
                <a:latin typeface="Times New Roman" pitchFamily="18" charset="0"/>
                <a:ea typeface="Calibri"/>
                <a:cs typeface="Times New Roman" pitchFamily="18" charset="0"/>
              </a:rPr>
              <a:t>перспективних планів селекційно-племінної роботи з породою — процес творчий і досить складний. Тому для участі в ньому запрошують фахівців провідних </a:t>
            </a:r>
            <a:r>
              <a:rPr lang="uk-UA" sz="2000" dirty="0" err="1">
                <a:effectLst/>
                <a:latin typeface="Times New Roman" pitchFamily="18" charset="0"/>
                <a:ea typeface="Calibri"/>
                <a:cs typeface="Times New Roman" pitchFamily="18" charset="0"/>
              </a:rPr>
              <a:t>племзаводів</a:t>
            </a:r>
            <a:r>
              <a:rPr lang="uk-UA" sz="2000" dirty="0">
                <a:effectLst/>
                <a:latin typeface="Times New Roman" pitchFamily="18" charset="0"/>
                <a:ea typeface="Calibri"/>
                <a:cs typeface="Times New Roman" pitchFamily="18" charset="0"/>
              </a:rPr>
              <a:t>, </a:t>
            </a:r>
            <a:r>
              <a:rPr lang="uk-UA" sz="2000" dirty="0" err="1">
                <a:effectLst/>
                <a:latin typeface="Times New Roman" pitchFamily="18" charset="0"/>
                <a:ea typeface="Calibri"/>
                <a:cs typeface="Times New Roman" pitchFamily="18" charset="0"/>
              </a:rPr>
              <a:t>племоб’єднань</a:t>
            </a:r>
            <a:r>
              <a:rPr lang="uk-UA" sz="2000" dirty="0">
                <a:effectLst/>
                <a:latin typeface="Times New Roman" pitchFamily="18" charset="0"/>
                <a:ea typeface="Calibri"/>
                <a:cs typeface="Times New Roman" pitchFamily="18" charset="0"/>
              </a:rPr>
              <a:t>, наукових та вищих навчальних закладів, які добре знають </a:t>
            </a:r>
            <a:r>
              <a:rPr lang="uk-UA" sz="2000" dirty="0" smtClean="0">
                <a:effectLst/>
                <a:latin typeface="Times New Roman" pitchFamily="18" charset="0"/>
                <a:ea typeface="Calibri"/>
                <a:cs typeface="Times New Roman" pitchFamily="18" charset="0"/>
              </a:rPr>
              <a:t>породу </a:t>
            </a:r>
            <a:r>
              <a:rPr lang="uk-UA" sz="2000" dirty="0">
                <a:effectLst/>
                <a:latin typeface="Times New Roman" pitchFamily="18" charset="0"/>
                <a:ea typeface="Calibri"/>
                <a:cs typeface="Times New Roman" pitchFamily="18" charset="0"/>
              </a:rPr>
              <a:t>і працюють над її поліпшенням. </a:t>
            </a:r>
            <a:r>
              <a:rPr lang="uk-UA" sz="2000" dirty="0" smtClean="0">
                <a:effectLst/>
                <a:latin typeface="Times New Roman" pitchFamily="18" charset="0"/>
                <a:ea typeface="Calibri"/>
                <a:cs typeface="Times New Roman" pitchFamily="18" charset="0"/>
              </a:rPr>
              <a:t/>
            </a:r>
            <a:br>
              <a:rPr lang="uk-UA" sz="2000" dirty="0" smtClean="0">
                <a:effectLst/>
                <a:latin typeface="Times New Roman" pitchFamily="18" charset="0"/>
                <a:ea typeface="Calibri"/>
                <a:cs typeface="Times New Roman" pitchFamily="18" charset="0"/>
              </a:rPr>
            </a:br>
            <a:r>
              <a:rPr lang="uk-UA" sz="2000" dirty="0" smtClean="0">
                <a:effectLst/>
                <a:latin typeface="Times New Roman" pitchFamily="18" charset="0"/>
                <a:ea typeface="Calibri"/>
                <a:cs typeface="Times New Roman" pitchFamily="18" charset="0"/>
              </a:rPr>
              <a:t/>
            </a:r>
            <a:br>
              <a:rPr lang="uk-UA" sz="2000" dirty="0" smtClean="0">
                <a:effectLst/>
                <a:latin typeface="Times New Roman" pitchFamily="18" charset="0"/>
                <a:ea typeface="Calibri"/>
                <a:cs typeface="Times New Roman" pitchFamily="18" charset="0"/>
              </a:rPr>
            </a:br>
            <a:r>
              <a:rPr lang="uk-UA" sz="2000" dirty="0" smtClean="0">
                <a:effectLst/>
                <a:latin typeface="Times New Roman"/>
                <a:ea typeface="Times New Roman"/>
              </a:rPr>
              <a:t>У </a:t>
            </a:r>
            <a:r>
              <a:rPr lang="uk-UA" sz="2000" dirty="0">
                <a:effectLst/>
                <a:latin typeface="Times New Roman"/>
                <a:ea typeface="Times New Roman"/>
              </a:rPr>
              <a:t>зоні діяльності племінного об’єднання або в масштабах району організовують також виводки — огляд кращих племінних тварин. Вони зазвичай тривають один день. </a:t>
            </a:r>
            <a:r>
              <a:rPr lang="uk-UA" sz="2000" dirty="0" smtClean="0">
                <a:effectLst/>
                <a:latin typeface="Times New Roman"/>
                <a:ea typeface="Times New Roman"/>
              </a:rPr>
              <a:t/>
            </a:r>
            <a:br>
              <a:rPr lang="uk-UA" sz="2000" dirty="0" smtClean="0">
                <a:effectLst/>
                <a:latin typeface="Times New Roman"/>
                <a:ea typeface="Times New Roman"/>
              </a:rPr>
            </a:br>
            <a:r>
              <a:rPr lang="uk-UA" sz="2000" dirty="0">
                <a:effectLst/>
                <a:latin typeface="Times New Roman"/>
                <a:ea typeface="Times New Roman"/>
              </a:rPr>
              <a:t/>
            </a:r>
            <a:br>
              <a:rPr lang="uk-UA" sz="2000" dirty="0">
                <a:effectLst/>
                <a:latin typeface="Times New Roman"/>
                <a:ea typeface="Times New Roman"/>
              </a:rPr>
            </a:br>
            <a:r>
              <a:rPr lang="uk-UA" sz="2000" dirty="0" smtClean="0">
                <a:effectLst/>
                <a:latin typeface="Times New Roman"/>
                <a:ea typeface="Times New Roman"/>
              </a:rPr>
              <a:t>Проводять </a:t>
            </a:r>
            <a:r>
              <a:rPr lang="uk-UA" sz="2000" dirty="0">
                <a:effectLst/>
                <a:latin typeface="Times New Roman"/>
                <a:ea typeface="Times New Roman"/>
              </a:rPr>
              <a:t>їх спеціально створені комісії, які оцінюють тварин і розробляють рекомендації щодо поліпшення племінної роботи у господарствах.</a:t>
            </a:r>
            <a:r>
              <a:rPr lang="ru-RU" sz="1800" dirty="0">
                <a:effectLst/>
                <a:latin typeface="Times New Roman"/>
                <a:ea typeface="Times New Roman"/>
              </a:rPr>
              <a:t/>
            </a:r>
            <a:br>
              <a:rPr lang="ru-RU" sz="1800" dirty="0">
                <a:effectLst/>
                <a:latin typeface="Times New Roman"/>
                <a:ea typeface="Times New Roman"/>
              </a:rPr>
            </a:br>
            <a:endParaRPr lang="ru-RU" sz="2000" dirty="0">
              <a:latin typeface="Times New Roman" pitchFamily="18" charset="0"/>
              <a:cs typeface="Times New Roman" pitchFamily="18" charset="0"/>
            </a:endParaRPr>
          </a:p>
        </p:txBody>
      </p:sp>
    </p:spTree>
    <p:extLst>
      <p:ext uri="{BB962C8B-B14F-4D97-AF65-F5344CB8AC3E}">
        <p14:creationId xmlns:p14="http://schemas.microsoft.com/office/powerpoint/2010/main" val="405428311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Text Box 4"/>
          <p:cNvSpPr txBox="1">
            <a:spLocks noChangeArrowheads="1"/>
          </p:cNvSpPr>
          <p:nvPr/>
        </p:nvSpPr>
        <p:spPr bwMode="auto">
          <a:xfrm>
            <a:off x="428596" y="0"/>
            <a:ext cx="8497887" cy="5670783"/>
          </a:xfrm>
          <a:prstGeom prst="rect">
            <a:avLst/>
          </a:prstGeom>
          <a:noFill/>
          <a:ln w="9525">
            <a:noFill/>
            <a:miter lim="800000"/>
            <a:headEnd/>
            <a:tailEnd/>
          </a:ln>
        </p:spPr>
        <p:txBody>
          <a:bodyPr>
            <a:spAutoFit/>
          </a:bodyPr>
          <a:lstStyle/>
          <a:p>
            <a:pPr>
              <a:spcBef>
                <a:spcPct val="50000"/>
              </a:spcBef>
            </a:pPr>
            <a:endParaRPr lang="uk-UA" sz="2900" dirty="0" smtClean="0">
              <a:latin typeface="Times New Roman" pitchFamily="18" charset="0"/>
            </a:endParaRPr>
          </a:p>
          <a:p>
            <a:pPr>
              <a:spcBef>
                <a:spcPct val="50000"/>
              </a:spcBef>
            </a:pPr>
            <a:endParaRPr lang="uk-UA" sz="2900" dirty="0">
              <a:latin typeface="Times New Roman" pitchFamily="18" charset="0"/>
            </a:endParaRPr>
          </a:p>
          <a:p>
            <a:pPr>
              <a:spcBef>
                <a:spcPct val="50000"/>
              </a:spcBef>
            </a:pPr>
            <a:r>
              <a:rPr lang="uk-UA" sz="2900" dirty="0" smtClean="0">
                <a:latin typeface="Times New Roman" pitchFamily="18" charset="0"/>
              </a:rPr>
              <a:t>Методи </a:t>
            </a:r>
            <a:r>
              <a:rPr lang="uk-UA" sz="2900" dirty="0">
                <a:latin typeface="Times New Roman" pitchFamily="18" charset="0"/>
              </a:rPr>
              <a:t>планування племінної роботи базуються на: 	</a:t>
            </a:r>
            <a:r>
              <a:rPr lang="uk-UA" sz="2900" dirty="0" smtClean="0">
                <a:latin typeface="Times New Roman" pitchFamily="18" charset="0"/>
              </a:rPr>
              <a:t>законах </a:t>
            </a:r>
            <a:r>
              <a:rPr lang="uk-UA" sz="2900" dirty="0">
                <a:latin typeface="Times New Roman" pitchFamily="18" charset="0"/>
              </a:rPr>
              <a:t>еволюції популяцій с.-г. тварин; 	закономірностях мінливості і спадковості селекційних ознак; 					методах прогнозування результатів селекції тварин.</a:t>
            </a:r>
          </a:p>
          <a:p>
            <a:pPr>
              <a:spcBef>
                <a:spcPct val="50000"/>
              </a:spcBef>
              <a:buFont typeface="Wingdings" pitchFamily="2" charset="2"/>
              <a:buChar char="§"/>
            </a:pPr>
            <a:r>
              <a:rPr lang="uk-UA" sz="2900" dirty="0">
                <a:solidFill>
                  <a:srgbClr val="660033"/>
                </a:solidFill>
                <a:latin typeface="Times New Roman" pitchFamily="18" charset="0"/>
              </a:rPr>
              <a:t> </a:t>
            </a:r>
            <a:r>
              <a:rPr lang="uk-UA" sz="2900" b="1" i="1" dirty="0">
                <a:solidFill>
                  <a:srgbClr val="660033"/>
                </a:solidFill>
                <a:latin typeface="Times New Roman" pitchFamily="18" charset="0"/>
              </a:rPr>
              <a:t>План селекційно-племінної роботи</a:t>
            </a:r>
            <a:r>
              <a:rPr lang="uk-UA" sz="2900" dirty="0">
                <a:latin typeface="Times New Roman" pitchFamily="18" charset="0"/>
              </a:rPr>
              <a:t> – це комплекс перспективних заходів, спрямованих на удосконалення окремого стада або породи. </a:t>
            </a:r>
            <a:endParaRPr lang="ru-RU" sz="2900" dirty="0">
              <a:latin typeface="Times New Roman" pitchFamily="18" charset="0"/>
            </a:endParaRPr>
          </a:p>
        </p:txBody>
      </p:sp>
      <p:sp>
        <p:nvSpPr>
          <p:cNvPr id="38914" name="Line 11"/>
          <p:cNvSpPr>
            <a:spLocks noChangeShapeType="1"/>
          </p:cNvSpPr>
          <p:nvPr/>
        </p:nvSpPr>
        <p:spPr bwMode="auto">
          <a:xfrm>
            <a:off x="500034" y="2492896"/>
            <a:ext cx="863600" cy="0"/>
          </a:xfrm>
          <a:prstGeom prst="line">
            <a:avLst/>
          </a:prstGeom>
          <a:noFill/>
          <a:ln w="95250">
            <a:solidFill>
              <a:srgbClr val="800000"/>
            </a:solidFill>
            <a:round/>
            <a:headEnd/>
            <a:tailEnd type="triangle" w="med" len="med"/>
          </a:ln>
        </p:spPr>
        <p:txBody>
          <a:bodyPr/>
          <a:lstStyle/>
          <a:p>
            <a:endParaRPr lang="ru-RU"/>
          </a:p>
        </p:txBody>
      </p:sp>
      <p:sp>
        <p:nvSpPr>
          <p:cNvPr id="38915" name="Line 11"/>
          <p:cNvSpPr>
            <a:spLocks noChangeShapeType="1"/>
          </p:cNvSpPr>
          <p:nvPr/>
        </p:nvSpPr>
        <p:spPr bwMode="auto">
          <a:xfrm>
            <a:off x="500034" y="2060848"/>
            <a:ext cx="863600" cy="0"/>
          </a:xfrm>
          <a:prstGeom prst="line">
            <a:avLst/>
          </a:prstGeom>
          <a:noFill/>
          <a:ln w="95250">
            <a:solidFill>
              <a:srgbClr val="800000"/>
            </a:solidFill>
            <a:round/>
            <a:headEnd/>
            <a:tailEnd type="triangle" w="med" len="med"/>
          </a:ln>
        </p:spPr>
        <p:txBody>
          <a:bodyPr/>
          <a:lstStyle/>
          <a:p>
            <a:endParaRPr lang="ru-RU"/>
          </a:p>
        </p:txBody>
      </p:sp>
      <p:sp>
        <p:nvSpPr>
          <p:cNvPr id="38916" name="Line 11"/>
          <p:cNvSpPr>
            <a:spLocks noChangeShapeType="1"/>
          </p:cNvSpPr>
          <p:nvPr/>
        </p:nvSpPr>
        <p:spPr bwMode="auto">
          <a:xfrm>
            <a:off x="500034" y="3356992"/>
            <a:ext cx="863600" cy="0"/>
          </a:xfrm>
          <a:prstGeom prst="line">
            <a:avLst/>
          </a:prstGeom>
          <a:noFill/>
          <a:ln w="95250">
            <a:solidFill>
              <a:srgbClr val="800000"/>
            </a:solidFill>
            <a:round/>
            <a:headEnd/>
            <a:tailEnd type="triangle" w="med" len="med"/>
          </a:ln>
        </p:spPr>
        <p:txBody>
          <a:bodyPr/>
          <a:lstStyle/>
          <a:p>
            <a:endParaRPr lang="ru-RU"/>
          </a:p>
        </p:txBody>
      </p:sp>
    </p:spTree>
    <p:extLst>
      <p:ext uri="{BB962C8B-B14F-4D97-AF65-F5344CB8AC3E}">
        <p14:creationId xmlns:p14="http://schemas.microsoft.com/office/powerpoint/2010/main" val="26203299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Text Box 4"/>
          <p:cNvSpPr txBox="1">
            <a:spLocks noChangeArrowheads="1"/>
          </p:cNvSpPr>
          <p:nvPr/>
        </p:nvSpPr>
        <p:spPr bwMode="auto">
          <a:xfrm>
            <a:off x="323850" y="0"/>
            <a:ext cx="8640763" cy="5955476"/>
          </a:xfrm>
          <a:prstGeom prst="rect">
            <a:avLst/>
          </a:prstGeom>
          <a:noFill/>
          <a:ln w="9525">
            <a:noFill/>
            <a:miter lim="800000"/>
            <a:headEnd/>
            <a:tailEnd/>
          </a:ln>
        </p:spPr>
        <p:txBody>
          <a:bodyPr>
            <a:spAutoFit/>
          </a:bodyPr>
          <a:lstStyle/>
          <a:p>
            <a:pPr algn="ctr">
              <a:spcBef>
                <a:spcPct val="50000"/>
              </a:spcBef>
            </a:pPr>
            <a:r>
              <a:rPr lang="uk-UA" sz="2800" b="1" dirty="0">
                <a:solidFill>
                  <a:srgbClr val="660033"/>
                </a:solidFill>
                <a:latin typeface="Times New Roman" pitchFamily="18" charset="0"/>
              </a:rPr>
              <a:t>План селекційно-племінної роботи, який складається для стада, або для породи</a:t>
            </a:r>
            <a:r>
              <a:rPr lang="uk-UA" sz="2800" dirty="0">
                <a:latin typeface="Times New Roman" pitchFamily="18" charset="0"/>
              </a:rPr>
              <a:t> </a:t>
            </a:r>
          </a:p>
          <a:p>
            <a:pPr>
              <a:spcBef>
                <a:spcPct val="50000"/>
              </a:spcBef>
              <a:buFont typeface="Wingdings" pitchFamily="2" charset="2"/>
              <a:buNone/>
            </a:pPr>
            <a:r>
              <a:rPr lang="uk-UA" sz="2600" b="1" u="sng" dirty="0">
                <a:latin typeface="Times New Roman" pitchFamily="18" charset="0"/>
              </a:rPr>
              <a:t>Перша частина</a:t>
            </a:r>
            <a:r>
              <a:rPr lang="uk-UA" sz="2600" dirty="0">
                <a:latin typeface="Times New Roman" pitchFamily="18" charset="0"/>
              </a:rPr>
              <a:t> – аналітична		              			      проводиться аналіз результатів племінної роботи за попередні роки </a:t>
            </a:r>
            <a:r>
              <a:rPr lang="uk-UA" sz="2600" dirty="0" smtClean="0">
                <a:latin typeface="Times New Roman" pitchFamily="18" charset="0"/>
              </a:rPr>
              <a:t>                                                             </a:t>
            </a:r>
            <a:r>
              <a:rPr lang="uk-UA" sz="2600" b="1" u="sng" dirty="0" smtClean="0">
                <a:latin typeface="Times New Roman" pitchFamily="18" charset="0"/>
              </a:rPr>
              <a:t>Друга </a:t>
            </a:r>
            <a:r>
              <a:rPr lang="uk-UA" sz="2600" b="1" u="sng" dirty="0">
                <a:latin typeface="Times New Roman" pitchFamily="18" charset="0"/>
              </a:rPr>
              <a:t>частина</a:t>
            </a:r>
            <a:r>
              <a:rPr lang="uk-UA" sz="2600" dirty="0">
                <a:latin typeface="Times New Roman" pitchFamily="18" charset="0"/>
              </a:rPr>
              <a:t> – планова	</a:t>
            </a:r>
            <a:r>
              <a:rPr lang="uk-UA" sz="2600" dirty="0" smtClean="0">
                <a:latin typeface="Times New Roman" pitchFamily="18" charset="0"/>
              </a:rPr>
              <a:t>                           </a:t>
            </a:r>
            <a:r>
              <a:rPr lang="uk-UA" sz="2600" dirty="0">
                <a:latin typeface="Times New Roman" pitchFamily="18" charset="0"/>
              </a:rPr>
              <a:t>			   	  </a:t>
            </a:r>
            <a:r>
              <a:rPr lang="uk-UA" sz="2600" dirty="0" smtClean="0">
                <a:latin typeface="Times New Roman" pitchFamily="18" charset="0"/>
              </a:rPr>
              <a:t> </a:t>
            </a:r>
            <a:r>
              <a:rPr lang="uk-UA" sz="2600" dirty="0">
                <a:latin typeface="Times New Roman" pitchFamily="18" charset="0"/>
              </a:rPr>
              <a:t>подається розроблений комплекс заходів якісного удосконалення стада на попередні роки (5, 10, 15 років</a:t>
            </a:r>
            <a:r>
              <a:rPr lang="uk-UA" sz="2600" dirty="0" smtClean="0">
                <a:latin typeface="Times New Roman" pitchFamily="18" charset="0"/>
              </a:rPr>
              <a:t>)</a:t>
            </a:r>
            <a:r>
              <a:rPr lang="uk-UA" sz="2600" dirty="0">
                <a:latin typeface="Times New Roman" pitchFamily="18" charset="0"/>
              </a:rPr>
              <a:t>		 </a:t>
            </a:r>
            <a:r>
              <a:rPr lang="uk-UA" sz="2600" dirty="0" smtClean="0">
                <a:latin typeface="Times New Roman" pitchFamily="18" charset="0"/>
              </a:rPr>
              <a:t> </a:t>
            </a:r>
            <a:r>
              <a:rPr lang="uk-UA" sz="2600" dirty="0">
                <a:latin typeface="Times New Roman" pitchFamily="18" charset="0"/>
              </a:rPr>
              <a:t>обов’язково закінчується визначенням економічної ефективності від впровадження комплексу заходів, включених у план племінної роботи. </a:t>
            </a:r>
            <a:r>
              <a:rPr lang="uk-UA" sz="2600" dirty="0" smtClean="0">
                <a:latin typeface="Times New Roman" pitchFamily="18" charset="0"/>
              </a:rPr>
              <a:t>                      </a:t>
            </a:r>
            <a:r>
              <a:rPr lang="uk-UA" sz="2600" b="1" i="1" u="sng" dirty="0" smtClean="0">
                <a:solidFill>
                  <a:srgbClr val="660033"/>
                </a:solidFill>
                <a:latin typeface="Times New Roman" pitchFamily="18" charset="0"/>
              </a:rPr>
              <a:t>Враховують</a:t>
            </a:r>
            <a:r>
              <a:rPr lang="uk-UA" sz="2600" b="1" i="1" u="sng" dirty="0">
                <a:solidFill>
                  <a:srgbClr val="660033"/>
                </a:solidFill>
                <a:latin typeface="Times New Roman" pitchFamily="18" charset="0"/>
              </a:rPr>
              <a:t>:</a:t>
            </a:r>
            <a:r>
              <a:rPr lang="uk-UA" sz="2600" dirty="0">
                <a:latin typeface="Times New Roman" pitchFamily="18" charset="0"/>
              </a:rPr>
              <a:t>	   витрати на проведення всіх заходів               	прибуток від збільшення виробництва молока та м’яса 			ціни на племінний молодняк</a:t>
            </a:r>
            <a:endParaRPr lang="ru-RU" sz="2600" dirty="0">
              <a:latin typeface="Times New Roman" pitchFamily="18" charset="0"/>
            </a:endParaRPr>
          </a:p>
        </p:txBody>
      </p:sp>
      <p:sp>
        <p:nvSpPr>
          <p:cNvPr id="39938" name="Line 11"/>
          <p:cNvSpPr>
            <a:spLocks noChangeShapeType="1"/>
          </p:cNvSpPr>
          <p:nvPr/>
        </p:nvSpPr>
        <p:spPr bwMode="auto">
          <a:xfrm>
            <a:off x="755650" y="1700213"/>
            <a:ext cx="936625" cy="0"/>
          </a:xfrm>
          <a:prstGeom prst="line">
            <a:avLst/>
          </a:prstGeom>
          <a:noFill/>
          <a:ln w="95250">
            <a:solidFill>
              <a:srgbClr val="800000"/>
            </a:solidFill>
            <a:round/>
            <a:headEnd/>
            <a:tailEnd type="triangle" w="med" len="med"/>
          </a:ln>
        </p:spPr>
        <p:txBody>
          <a:bodyPr/>
          <a:lstStyle/>
          <a:p>
            <a:endParaRPr lang="ru-RU"/>
          </a:p>
        </p:txBody>
      </p:sp>
      <p:sp>
        <p:nvSpPr>
          <p:cNvPr id="39939" name="Line 11"/>
          <p:cNvSpPr>
            <a:spLocks noChangeShapeType="1"/>
          </p:cNvSpPr>
          <p:nvPr/>
        </p:nvSpPr>
        <p:spPr bwMode="auto">
          <a:xfrm>
            <a:off x="571472" y="2928934"/>
            <a:ext cx="936625" cy="0"/>
          </a:xfrm>
          <a:prstGeom prst="line">
            <a:avLst/>
          </a:prstGeom>
          <a:noFill/>
          <a:ln w="95250">
            <a:solidFill>
              <a:srgbClr val="800000"/>
            </a:solidFill>
            <a:round/>
            <a:headEnd/>
            <a:tailEnd type="triangle" w="med" len="med"/>
          </a:ln>
        </p:spPr>
        <p:txBody>
          <a:bodyPr/>
          <a:lstStyle/>
          <a:p>
            <a:endParaRPr lang="ru-RU"/>
          </a:p>
        </p:txBody>
      </p:sp>
      <p:sp>
        <p:nvSpPr>
          <p:cNvPr id="39940" name="Line 11"/>
          <p:cNvSpPr>
            <a:spLocks noChangeShapeType="1"/>
          </p:cNvSpPr>
          <p:nvPr/>
        </p:nvSpPr>
        <p:spPr bwMode="auto">
          <a:xfrm>
            <a:off x="500034" y="3714752"/>
            <a:ext cx="936625" cy="0"/>
          </a:xfrm>
          <a:prstGeom prst="line">
            <a:avLst/>
          </a:prstGeom>
          <a:noFill/>
          <a:ln w="95250">
            <a:solidFill>
              <a:srgbClr val="800000"/>
            </a:solidFill>
            <a:round/>
            <a:headEnd/>
            <a:tailEnd type="triangle" w="med" len="med"/>
          </a:ln>
        </p:spPr>
        <p:txBody>
          <a:bodyPr/>
          <a:lstStyle/>
          <a:p>
            <a:endParaRPr lang="ru-RU"/>
          </a:p>
        </p:txBody>
      </p:sp>
      <p:sp>
        <p:nvSpPr>
          <p:cNvPr id="39941" name="Line 11"/>
          <p:cNvSpPr>
            <a:spLocks noChangeShapeType="1"/>
          </p:cNvSpPr>
          <p:nvPr/>
        </p:nvSpPr>
        <p:spPr bwMode="auto">
          <a:xfrm>
            <a:off x="2643174" y="4857760"/>
            <a:ext cx="647700" cy="0"/>
          </a:xfrm>
          <a:prstGeom prst="line">
            <a:avLst/>
          </a:prstGeom>
          <a:noFill/>
          <a:ln w="95250">
            <a:solidFill>
              <a:srgbClr val="800000"/>
            </a:solidFill>
            <a:round/>
            <a:headEnd/>
            <a:tailEnd type="triangle" w="med" len="med"/>
          </a:ln>
        </p:spPr>
        <p:txBody>
          <a:bodyPr/>
          <a:lstStyle/>
          <a:p>
            <a:endParaRPr lang="ru-RU"/>
          </a:p>
        </p:txBody>
      </p:sp>
      <p:sp>
        <p:nvSpPr>
          <p:cNvPr id="39942" name="Line 11"/>
          <p:cNvSpPr>
            <a:spLocks noChangeShapeType="1"/>
          </p:cNvSpPr>
          <p:nvPr/>
        </p:nvSpPr>
        <p:spPr bwMode="auto">
          <a:xfrm>
            <a:off x="285720" y="5286388"/>
            <a:ext cx="936625" cy="0"/>
          </a:xfrm>
          <a:prstGeom prst="line">
            <a:avLst/>
          </a:prstGeom>
          <a:noFill/>
          <a:ln w="95250">
            <a:solidFill>
              <a:srgbClr val="800000"/>
            </a:solidFill>
            <a:round/>
            <a:headEnd/>
            <a:tailEnd type="triangle" w="med" len="med"/>
          </a:ln>
        </p:spPr>
        <p:txBody>
          <a:bodyPr/>
          <a:lstStyle/>
          <a:p>
            <a:endParaRPr lang="ru-RU"/>
          </a:p>
        </p:txBody>
      </p:sp>
      <p:sp>
        <p:nvSpPr>
          <p:cNvPr id="39943" name="Line 11"/>
          <p:cNvSpPr>
            <a:spLocks noChangeShapeType="1"/>
          </p:cNvSpPr>
          <p:nvPr/>
        </p:nvSpPr>
        <p:spPr bwMode="auto">
          <a:xfrm>
            <a:off x="2071670" y="5715016"/>
            <a:ext cx="936625" cy="0"/>
          </a:xfrm>
          <a:prstGeom prst="line">
            <a:avLst/>
          </a:prstGeom>
          <a:noFill/>
          <a:ln w="95250">
            <a:solidFill>
              <a:srgbClr val="800000"/>
            </a:solidFill>
            <a:round/>
            <a:headEnd/>
            <a:tailEnd type="triangle" w="med" len="med"/>
          </a:ln>
        </p:spPr>
        <p:txBody>
          <a:bodyPr/>
          <a:lstStyle/>
          <a:p>
            <a:endParaRPr lang="ru-RU"/>
          </a:p>
        </p:txBody>
      </p:sp>
    </p:spTree>
    <p:extLst>
      <p:ext uri="{BB962C8B-B14F-4D97-AF65-F5344CB8AC3E}">
        <p14:creationId xmlns:p14="http://schemas.microsoft.com/office/powerpoint/2010/main" val="291086521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339752" y="5229200"/>
            <a:ext cx="6512511" cy="1143000"/>
          </a:xfrm>
        </p:spPr>
        <p:txBody>
          <a:bodyPr/>
          <a:lstStyle/>
          <a:p>
            <a:r>
              <a:rPr lang="uk-UA" dirty="0" smtClean="0"/>
              <a:t>Дякую за увагу!!!</a:t>
            </a:r>
            <a:endParaRPr lang="uk-UA" dirty="0"/>
          </a:p>
        </p:txBody>
      </p:sp>
      <p:pic>
        <p:nvPicPr>
          <p:cNvPr id="4" name="Picture 22" descr="Похожее изображение"/>
          <p:cNvPicPr>
            <a:picLocks noChangeAspect="1" noChangeArrowheads="1"/>
          </p:cNvPicPr>
          <p:nvPr/>
        </p:nvPicPr>
        <p:blipFill>
          <a:blip r:embed="rId2"/>
          <a:srcRect/>
          <a:stretch>
            <a:fillRect/>
          </a:stretch>
        </p:blipFill>
        <p:spPr bwMode="auto">
          <a:xfrm>
            <a:off x="467544" y="260648"/>
            <a:ext cx="6513388" cy="4853351"/>
          </a:xfrm>
          <a:prstGeom prst="rect">
            <a:avLst/>
          </a:prstGeom>
          <a:noFill/>
          <a:ln w="9525">
            <a:noFill/>
            <a:miter lim="800000"/>
            <a:headEnd/>
            <a:tailEnd/>
          </a:ln>
        </p:spPr>
      </p:pic>
    </p:spTree>
    <p:extLst>
      <p:ext uri="{BB962C8B-B14F-4D97-AF65-F5344CB8AC3E}">
        <p14:creationId xmlns:p14="http://schemas.microsoft.com/office/powerpoint/2010/main" val="114379472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55576" y="332656"/>
            <a:ext cx="7838256" cy="5472608"/>
          </a:xfrm>
        </p:spPr>
        <p:txBody>
          <a:bodyPr/>
          <a:lstStyle/>
          <a:p>
            <a:pPr algn="ctr">
              <a:lnSpc>
                <a:spcPct val="115000"/>
              </a:lnSpc>
              <a:spcAft>
                <a:spcPts val="0"/>
              </a:spcAft>
            </a:pPr>
            <a:r>
              <a:rPr lang="uk-UA" sz="2800" dirty="0">
                <a:effectLst/>
                <a:latin typeface="Times New Roman"/>
                <a:ea typeface="Calibri"/>
                <a:cs typeface="Times New Roman"/>
              </a:rPr>
              <a:t>План</a:t>
            </a:r>
            <a:r>
              <a:rPr lang="ru-RU" sz="2000" dirty="0">
                <a:effectLst/>
                <a:latin typeface="Calibri"/>
                <a:ea typeface="Calibri"/>
                <a:cs typeface="Times New Roman"/>
              </a:rPr>
              <a:t/>
            </a:r>
            <a:br>
              <a:rPr lang="ru-RU" sz="2000" dirty="0">
                <a:effectLst/>
                <a:latin typeface="Calibri"/>
                <a:ea typeface="Calibri"/>
                <a:cs typeface="Times New Roman"/>
              </a:rPr>
            </a:br>
            <a:r>
              <a:rPr lang="uk-UA" sz="2000" dirty="0">
                <a:effectLst/>
                <a:latin typeface="Times New Roman"/>
                <a:ea typeface="Times New Roman"/>
                <a:cs typeface="Times New Roman"/>
              </a:rPr>
              <a:t>1. Організація племінної роботи</a:t>
            </a:r>
            <a:r>
              <a:rPr lang="ru-RU" sz="2000" dirty="0">
                <a:effectLst/>
                <a:latin typeface="Calibri"/>
                <a:ea typeface="Calibri"/>
                <a:cs typeface="Times New Roman"/>
              </a:rPr>
              <a:t/>
            </a:r>
            <a:br>
              <a:rPr lang="ru-RU" sz="2000" dirty="0">
                <a:effectLst/>
                <a:latin typeface="Calibri"/>
                <a:ea typeface="Calibri"/>
                <a:cs typeface="Times New Roman"/>
              </a:rPr>
            </a:br>
            <a:r>
              <a:rPr lang="uk-UA" sz="2000" dirty="0">
                <a:effectLst/>
                <a:latin typeface="Times New Roman"/>
                <a:ea typeface="Times New Roman"/>
              </a:rPr>
              <a:t>2. Планування селекційно-племінної роботи</a:t>
            </a:r>
            <a:r>
              <a:rPr lang="ru-RU" sz="2000" dirty="0">
                <a:effectLst/>
                <a:latin typeface="Times New Roman"/>
                <a:ea typeface="Times New Roman"/>
              </a:rPr>
              <a:t/>
            </a:r>
            <a:br>
              <a:rPr lang="ru-RU" sz="2000" dirty="0">
                <a:effectLst/>
                <a:latin typeface="Times New Roman"/>
                <a:ea typeface="Times New Roman"/>
              </a:rPr>
            </a:br>
            <a:r>
              <a:rPr lang="uk-UA" sz="2800" dirty="0">
                <a:effectLst/>
                <a:latin typeface="Times New Roman"/>
                <a:ea typeface="Times New Roman"/>
                <a:cs typeface="Times New Roman"/>
              </a:rPr>
              <a:t>Література: </a:t>
            </a:r>
            <a:r>
              <a:rPr lang="ru-RU" sz="2000" dirty="0">
                <a:effectLst/>
                <a:latin typeface="Calibri"/>
                <a:ea typeface="Calibri"/>
                <a:cs typeface="Times New Roman"/>
              </a:rPr>
              <a:t/>
            </a:r>
            <a:br>
              <a:rPr lang="ru-RU" sz="2000" dirty="0">
                <a:effectLst/>
                <a:latin typeface="Calibri"/>
                <a:ea typeface="Calibri"/>
                <a:cs typeface="Times New Roman"/>
              </a:rPr>
            </a:br>
            <a:r>
              <a:rPr lang="uk-UA" sz="2000" dirty="0">
                <a:effectLst/>
                <a:latin typeface="Times New Roman"/>
                <a:ea typeface="Times New Roman"/>
                <a:cs typeface="Times New Roman"/>
              </a:rPr>
              <a:t>1. </a:t>
            </a:r>
            <a:r>
              <a:rPr lang="uk-UA" sz="2000" dirty="0" err="1">
                <a:effectLst/>
                <a:latin typeface="Times New Roman"/>
                <a:ea typeface="Times New Roman"/>
                <a:cs typeface="Times New Roman"/>
              </a:rPr>
              <a:t>Калетнік</a:t>
            </a:r>
            <a:r>
              <a:rPr lang="uk-UA" sz="2000" dirty="0">
                <a:effectLst/>
                <a:latin typeface="Times New Roman"/>
                <a:ea typeface="Times New Roman"/>
                <a:cs typeface="Times New Roman"/>
              </a:rPr>
              <a:t> Г.М., Кулик М.Ф., Петриченко В.Ф. та ін. Основи перспективних технологій виробництва продукції тваринництва. Вінниця, 2007. 584 с.</a:t>
            </a:r>
            <a:r>
              <a:rPr lang="ru-RU" sz="2000" dirty="0">
                <a:effectLst/>
                <a:latin typeface="Calibri"/>
                <a:ea typeface="Calibri"/>
                <a:cs typeface="Times New Roman"/>
              </a:rPr>
              <a:t/>
            </a:r>
            <a:br>
              <a:rPr lang="ru-RU" sz="2000" dirty="0">
                <a:effectLst/>
                <a:latin typeface="Calibri"/>
                <a:ea typeface="Calibri"/>
                <a:cs typeface="Times New Roman"/>
              </a:rPr>
            </a:br>
            <a:r>
              <a:rPr lang="uk-UA" sz="2000" dirty="0">
                <a:effectLst/>
                <a:latin typeface="Times New Roman"/>
                <a:ea typeface="Times New Roman"/>
                <a:cs typeface="Times New Roman"/>
              </a:rPr>
              <a:t>2. Лихач В.Я., Лихач А.В., </a:t>
            </a:r>
            <a:r>
              <a:rPr lang="uk-UA" sz="2000" dirty="0" err="1">
                <a:effectLst/>
                <a:latin typeface="Times New Roman"/>
                <a:ea typeface="Times New Roman"/>
                <a:cs typeface="Times New Roman"/>
              </a:rPr>
              <a:t>Шебанін</a:t>
            </a:r>
            <a:r>
              <a:rPr lang="uk-UA" sz="2000" dirty="0">
                <a:effectLst/>
                <a:latin typeface="Times New Roman"/>
                <a:ea typeface="Times New Roman"/>
                <a:cs typeface="Times New Roman"/>
              </a:rPr>
              <a:t> В.О. Інноваційні технології виробництва продукції тваринництва. Миколаїв. МНАУ. 2015. 365 с.</a:t>
            </a:r>
            <a:r>
              <a:rPr lang="ru-RU" sz="2000" dirty="0">
                <a:effectLst/>
                <a:latin typeface="Calibri"/>
                <a:ea typeface="Calibri"/>
                <a:cs typeface="Times New Roman"/>
              </a:rPr>
              <a:t/>
            </a:r>
            <a:br>
              <a:rPr lang="ru-RU" sz="2000" dirty="0">
                <a:effectLst/>
                <a:latin typeface="Calibri"/>
                <a:ea typeface="Calibri"/>
                <a:cs typeface="Times New Roman"/>
              </a:rPr>
            </a:br>
            <a:r>
              <a:rPr lang="uk-UA" sz="2000" dirty="0">
                <a:effectLst/>
                <a:latin typeface="Times New Roman"/>
                <a:ea typeface="Times New Roman"/>
                <a:cs typeface="Times New Roman"/>
              </a:rPr>
              <a:t>3. </a:t>
            </a:r>
            <a:r>
              <a:rPr lang="uk-UA" sz="2000" dirty="0" err="1">
                <a:effectLst/>
                <a:latin typeface="Times New Roman"/>
                <a:ea typeface="Times New Roman"/>
                <a:cs typeface="Times New Roman"/>
              </a:rPr>
              <a:t>Шалімов</a:t>
            </a:r>
            <a:r>
              <a:rPr lang="uk-UA" sz="2000" dirty="0">
                <a:effectLst/>
                <a:latin typeface="Times New Roman"/>
                <a:ea typeface="Times New Roman"/>
                <a:cs typeface="Times New Roman"/>
              </a:rPr>
              <a:t> М.О. Інноваційні технології виробництва і переробки продукції тваринництва. Одеса. ОДАУ. 2020. 181 с.</a:t>
            </a:r>
            <a:r>
              <a:rPr lang="ru-RU" sz="2000" dirty="0">
                <a:effectLst/>
                <a:latin typeface="Calibri"/>
                <a:ea typeface="Calibri"/>
                <a:cs typeface="Times New Roman"/>
              </a:rPr>
              <a:t/>
            </a:r>
            <a:br>
              <a:rPr lang="ru-RU" sz="2000" dirty="0">
                <a:effectLst/>
                <a:latin typeface="Calibri"/>
                <a:ea typeface="Calibri"/>
                <a:cs typeface="Times New Roman"/>
              </a:rPr>
            </a:br>
            <a:r>
              <a:rPr lang="uk-UA" sz="2000" b="0" dirty="0">
                <a:effectLst/>
                <a:latin typeface="Times New Roman"/>
                <a:ea typeface="Calibri"/>
              </a:rPr>
              <a:t>4. </a:t>
            </a:r>
            <a:r>
              <a:rPr lang="uk-UA" sz="2000" b="0" dirty="0" err="1">
                <a:effectLst/>
                <a:latin typeface="Times New Roman"/>
                <a:ea typeface="Calibri"/>
              </a:rPr>
              <a:t>Palamarchyk</a:t>
            </a:r>
            <a:r>
              <a:rPr lang="uk-UA" sz="2000" b="0" dirty="0">
                <a:effectLst/>
                <a:latin typeface="Times New Roman"/>
                <a:ea typeface="Calibri"/>
              </a:rPr>
              <a:t> D. M. </a:t>
            </a:r>
            <a:r>
              <a:rPr lang="uk-UA" sz="2000" b="0" dirty="0" err="1">
                <a:effectLst/>
                <a:latin typeface="Times New Roman"/>
                <a:ea typeface="Calibri"/>
              </a:rPr>
              <a:t>The</a:t>
            </a:r>
            <a:r>
              <a:rPr lang="uk-UA" sz="2000" b="0" dirty="0">
                <a:effectLst/>
                <a:latin typeface="Times New Roman"/>
                <a:ea typeface="Calibri"/>
              </a:rPr>
              <a:t> </a:t>
            </a:r>
            <a:r>
              <a:rPr lang="uk-UA" sz="2000" b="0" dirty="0" err="1">
                <a:effectLst/>
                <a:latin typeface="Times New Roman"/>
                <a:ea typeface="Calibri"/>
              </a:rPr>
              <a:t>methodology</a:t>
            </a:r>
            <a:r>
              <a:rPr lang="uk-UA" sz="2000" b="0" dirty="0">
                <a:effectLst/>
                <a:latin typeface="Times New Roman"/>
                <a:ea typeface="Calibri"/>
              </a:rPr>
              <a:t> </a:t>
            </a:r>
            <a:r>
              <a:rPr lang="uk-UA" sz="2000" b="0" dirty="0" err="1">
                <a:effectLst/>
                <a:latin typeface="Times New Roman"/>
                <a:ea typeface="Calibri"/>
              </a:rPr>
              <a:t>to</a:t>
            </a:r>
            <a:r>
              <a:rPr lang="uk-UA" sz="2000" b="0" dirty="0">
                <a:effectLst/>
                <a:latin typeface="Times New Roman"/>
                <a:ea typeface="Calibri"/>
              </a:rPr>
              <a:t> </a:t>
            </a:r>
            <a:r>
              <a:rPr lang="uk-UA" sz="2000" b="0" dirty="0" err="1">
                <a:effectLst/>
                <a:latin typeface="Times New Roman"/>
                <a:ea typeface="Calibri"/>
              </a:rPr>
              <a:t>estimate</a:t>
            </a:r>
            <a:r>
              <a:rPr lang="uk-UA" sz="2000" b="0" dirty="0">
                <a:effectLst/>
                <a:latin typeface="Times New Roman"/>
                <a:ea typeface="Calibri"/>
              </a:rPr>
              <a:t> </a:t>
            </a:r>
            <a:r>
              <a:rPr lang="uk-UA" sz="2000" b="0" dirty="0" err="1">
                <a:effectLst/>
                <a:latin typeface="Times New Roman"/>
                <a:ea typeface="Calibri"/>
              </a:rPr>
              <a:t>the</a:t>
            </a:r>
            <a:r>
              <a:rPr lang="uk-UA" sz="2000" b="0" dirty="0">
                <a:effectLst/>
                <a:latin typeface="Times New Roman"/>
                <a:ea typeface="Calibri"/>
              </a:rPr>
              <a:t> </a:t>
            </a:r>
            <a:r>
              <a:rPr lang="uk-UA" sz="2000" b="0" dirty="0" err="1">
                <a:effectLst/>
                <a:latin typeface="Times New Roman"/>
                <a:ea typeface="Calibri"/>
              </a:rPr>
              <a:t>extent</a:t>
            </a:r>
            <a:r>
              <a:rPr lang="uk-UA" sz="2000" b="0" dirty="0">
                <a:effectLst/>
                <a:latin typeface="Times New Roman"/>
                <a:ea typeface="Calibri"/>
              </a:rPr>
              <a:t> </a:t>
            </a:r>
            <a:r>
              <a:rPr lang="uk-UA" sz="2000" b="0" dirty="0" err="1">
                <a:effectLst/>
                <a:latin typeface="Times New Roman"/>
                <a:ea typeface="Calibri"/>
              </a:rPr>
              <a:t>of</a:t>
            </a:r>
            <a:r>
              <a:rPr lang="uk-UA" sz="2000" b="0" dirty="0">
                <a:effectLst/>
                <a:latin typeface="Times New Roman"/>
                <a:ea typeface="Calibri"/>
              </a:rPr>
              <a:t> </a:t>
            </a:r>
            <a:r>
              <a:rPr lang="uk-UA" sz="2000" b="0" dirty="0" err="1">
                <a:effectLst/>
                <a:latin typeface="Times New Roman"/>
                <a:ea typeface="Calibri"/>
              </a:rPr>
              <a:t>the</a:t>
            </a:r>
            <a:r>
              <a:rPr lang="uk-UA" sz="2000" b="0" dirty="0">
                <a:effectLst/>
                <a:latin typeface="Times New Roman"/>
                <a:ea typeface="Calibri"/>
              </a:rPr>
              <a:t> </a:t>
            </a:r>
            <a:r>
              <a:rPr lang="uk-UA" sz="2000" b="0" dirty="0" err="1">
                <a:effectLst/>
                <a:latin typeface="Times New Roman"/>
                <a:ea typeface="Calibri"/>
              </a:rPr>
              <a:t>innovation</a:t>
            </a:r>
            <a:r>
              <a:rPr lang="uk-UA" sz="2000" b="0" dirty="0">
                <a:effectLst/>
                <a:latin typeface="Times New Roman"/>
                <a:ea typeface="Calibri"/>
              </a:rPr>
              <a:t> </a:t>
            </a:r>
            <a:r>
              <a:rPr lang="uk-UA" sz="2000" b="0" dirty="0" err="1">
                <a:effectLst/>
                <a:latin typeface="Times New Roman"/>
                <a:ea typeface="Calibri"/>
              </a:rPr>
              <a:t>process</a:t>
            </a:r>
            <a:r>
              <a:rPr lang="uk-UA" sz="2000" b="0" dirty="0">
                <a:effectLst/>
                <a:latin typeface="Times New Roman"/>
                <a:ea typeface="Calibri"/>
              </a:rPr>
              <a:t>. </a:t>
            </a:r>
            <a:r>
              <a:rPr lang="uk-UA" sz="2000" b="0" dirty="0" err="1">
                <a:effectLst/>
                <a:latin typeface="Times New Roman"/>
                <a:ea typeface="Calibri"/>
              </a:rPr>
              <a:t>Formyvannya</a:t>
            </a:r>
            <a:r>
              <a:rPr lang="uk-UA" sz="2000" b="0" dirty="0">
                <a:effectLst/>
                <a:latin typeface="Times New Roman"/>
                <a:ea typeface="Calibri"/>
              </a:rPr>
              <a:t> </a:t>
            </a:r>
            <a:r>
              <a:rPr lang="uk-UA" sz="2000" b="0" dirty="0" err="1">
                <a:effectLst/>
                <a:latin typeface="Times New Roman"/>
                <a:ea typeface="Calibri"/>
              </a:rPr>
              <a:t>runkovuh</a:t>
            </a:r>
            <a:r>
              <a:rPr lang="uk-UA" sz="2000" b="0" dirty="0">
                <a:effectLst/>
                <a:latin typeface="Times New Roman"/>
                <a:ea typeface="Calibri"/>
              </a:rPr>
              <a:t> </a:t>
            </a:r>
            <a:r>
              <a:rPr lang="uk-UA" sz="2000" b="0" dirty="0" err="1">
                <a:effectLst/>
                <a:latin typeface="Times New Roman"/>
                <a:ea typeface="Calibri"/>
              </a:rPr>
              <a:t>vidnosun</a:t>
            </a:r>
            <a:r>
              <a:rPr lang="uk-UA" sz="2000" b="0" dirty="0">
                <a:effectLst/>
                <a:latin typeface="Times New Roman"/>
                <a:ea typeface="Calibri"/>
              </a:rPr>
              <a:t> v </a:t>
            </a:r>
            <a:r>
              <a:rPr lang="uk-UA" sz="2000" b="0" dirty="0" err="1">
                <a:effectLst/>
                <a:latin typeface="Times New Roman"/>
                <a:ea typeface="Calibri"/>
              </a:rPr>
              <a:t>Ykraini</a:t>
            </a:r>
            <a:r>
              <a:rPr lang="uk-UA" sz="2000" b="0" dirty="0">
                <a:effectLst/>
                <a:latin typeface="Times New Roman"/>
                <a:ea typeface="Calibri"/>
              </a:rPr>
              <a:t>. </a:t>
            </a:r>
            <a:r>
              <a:rPr lang="uk-UA" sz="2000" b="0" dirty="0" err="1">
                <a:effectLst/>
                <a:latin typeface="Times New Roman"/>
                <a:ea typeface="Calibri"/>
              </a:rPr>
              <a:t>vol</a:t>
            </a:r>
            <a:r>
              <a:rPr lang="uk-UA" sz="2000" b="0" dirty="0">
                <a:effectLst/>
                <a:latin typeface="Times New Roman"/>
                <a:ea typeface="Calibri"/>
              </a:rPr>
              <a:t>. 10 (125). </a:t>
            </a:r>
            <a:r>
              <a:rPr lang="uk-UA" sz="2000" b="0" dirty="0" err="1">
                <a:effectLst/>
                <a:latin typeface="Times New Roman"/>
                <a:ea typeface="Calibri"/>
              </a:rPr>
              <a:t>pp</a:t>
            </a:r>
            <a:r>
              <a:rPr lang="uk-UA" sz="2000" b="0" dirty="0">
                <a:effectLst/>
                <a:latin typeface="Times New Roman"/>
                <a:ea typeface="Calibri"/>
              </a:rPr>
              <a:t>. 101-105.</a:t>
            </a:r>
            <a:r>
              <a:rPr lang="ru-RU" sz="2000" dirty="0">
                <a:effectLst/>
                <a:latin typeface="Times New Roman"/>
                <a:ea typeface="Times New Roman"/>
              </a:rPr>
              <a:t/>
            </a:r>
            <a:br>
              <a:rPr lang="ru-RU" sz="2000" dirty="0">
                <a:effectLst/>
                <a:latin typeface="Times New Roman"/>
                <a:ea typeface="Times New Roman"/>
              </a:rPr>
            </a:br>
            <a:endParaRPr lang="ru-RU" sz="2000" dirty="0"/>
          </a:p>
        </p:txBody>
      </p:sp>
    </p:spTree>
    <p:extLst>
      <p:ext uri="{BB962C8B-B14F-4D97-AF65-F5344CB8AC3E}">
        <p14:creationId xmlns:p14="http://schemas.microsoft.com/office/powerpoint/2010/main" val="252881157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9552" y="764704"/>
            <a:ext cx="8064895" cy="5760640"/>
          </a:xfrm>
        </p:spPr>
        <p:txBody>
          <a:bodyPr/>
          <a:lstStyle/>
          <a:p>
            <a:pPr algn="ctr">
              <a:lnSpc>
                <a:spcPct val="115000"/>
              </a:lnSpc>
              <a:spcAft>
                <a:spcPts val="0"/>
              </a:spcAft>
            </a:pPr>
            <a:r>
              <a:rPr lang="uk-UA" sz="2000" dirty="0" smtClean="0">
                <a:effectLst/>
                <a:latin typeface="Times New Roman" pitchFamily="18" charset="0"/>
                <a:ea typeface="Calibri"/>
                <a:cs typeface="Times New Roman" pitchFamily="18" charset="0"/>
              </a:rPr>
              <a:t>Племінна </a:t>
            </a:r>
            <a:r>
              <a:rPr lang="uk-UA" sz="2000" dirty="0">
                <a:effectLst/>
                <a:latin typeface="Times New Roman" pitchFamily="18" charset="0"/>
                <a:ea typeface="Calibri"/>
                <a:cs typeface="Times New Roman" pitchFamily="18" charset="0"/>
              </a:rPr>
              <a:t>робота </a:t>
            </a:r>
            <a:r>
              <a:rPr lang="uk-UA" sz="2000" dirty="0" smtClean="0">
                <a:effectLst/>
                <a:latin typeface="Times New Roman" pitchFamily="18" charset="0"/>
                <a:ea typeface="Calibri"/>
                <a:cs typeface="Times New Roman" pitchFamily="18" charset="0"/>
              </a:rPr>
              <a:t>– це </a:t>
            </a:r>
            <a:r>
              <a:rPr lang="uk-UA" sz="2000" dirty="0">
                <a:effectLst/>
                <a:latin typeface="Times New Roman" pitchFamily="18" charset="0"/>
                <a:ea typeface="Calibri"/>
                <a:cs typeface="Times New Roman" pitchFamily="18" charset="0"/>
              </a:rPr>
              <a:t>система організаційно-зоотехнічних заходів, спрямованих на поліпшення породних якостей тварин із метою підвищення їхньої продуктивності. </a:t>
            </a:r>
            <a:r>
              <a:rPr lang="uk-UA" sz="2000" dirty="0" smtClean="0">
                <a:effectLst/>
                <a:latin typeface="Times New Roman" pitchFamily="18" charset="0"/>
                <a:ea typeface="Calibri"/>
                <a:cs typeface="Times New Roman" pitchFamily="18" charset="0"/>
              </a:rPr>
              <a:t/>
            </a:r>
            <a:br>
              <a:rPr lang="uk-UA" sz="2000" dirty="0" smtClean="0">
                <a:effectLst/>
                <a:latin typeface="Times New Roman" pitchFamily="18" charset="0"/>
                <a:ea typeface="Calibri"/>
                <a:cs typeface="Times New Roman" pitchFamily="18" charset="0"/>
              </a:rPr>
            </a:br>
            <a:r>
              <a:rPr lang="uk-UA" sz="2000" dirty="0">
                <a:effectLst/>
                <a:latin typeface="Times New Roman" pitchFamily="18" charset="0"/>
                <a:ea typeface="Calibri"/>
                <a:cs typeface="Times New Roman" pitchFamily="18" charset="0"/>
              </a:rPr>
              <a:t/>
            </a:r>
            <a:br>
              <a:rPr lang="uk-UA" sz="2000" dirty="0">
                <a:effectLst/>
                <a:latin typeface="Times New Roman" pitchFamily="18" charset="0"/>
                <a:ea typeface="Calibri"/>
                <a:cs typeface="Times New Roman" pitchFamily="18" charset="0"/>
              </a:rPr>
            </a:br>
            <a:r>
              <a:rPr lang="uk-UA" sz="2000" dirty="0" smtClean="0">
                <a:effectLst/>
                <a:latin typeface="Times New Roman" pitchFamily="18" charset="0"/>
                <a:ea typeface="Calibri"/>
                <a:cs typeface="Times New Roman" pitchFamily="18" charset="0"/>
              </a:rPr>
              <a:t>В </a:t>
            </a:r>
            <a:r>
              <a:rPr lang="uk-UA" sz="2000" dirty="0">
                <a:effectLst/>
                <a:latin typeface="Times New Roman" pitchFamily="18" charset="0"/>
                <a:ea typeface="Calibri"/>
                <a:cs typeface="Times New Roman" pitchFamily="18" charset="0"/>
              </a:rPr>
              <a:t>умовах промислових технологій кожне стадо необхідно поповнювати поголів’ям кращої породності </a:t>
            </a:r>
            <a:r>
              <a:rPr lang="uk-UA" sz="2000" dirty="0" smtClean="0">
                <a:effectLst/>
                <a:latin typeface="Times New Roman" pitchFamily="18" charset="0"/>
                <a:ea typeface="Calibri"/>
                <a:cs typeface="Times New Roman" pitchFamily="18" charset="0"/>
              </a:rPr>
              <a:t>зі </a:t>
            </a:r>
            <a:r>
              <a:rPr lang="uk-UA" sz="2000" dirty="0">
                <a:effectLst/>
                <a:latin typeface="Times New Roman" pitchFamily="18" charset="0"/>
                <a:ea typeface="Calibri"/>
                <a:cs typeface="Times New Roman" pitchFamily="18" charset="0"/>
              </a:rPr>
              <a:t>сталими спадковими ознаками</a:t>
            </a:r>
            <a:r>
              <a:rPr lang="uk-UA" sz="2000" dirty="0" smtClean="0">
                <a:effectLst/>
                <a:latin typeface="Times New Roman" pitchFamily="18" charset="0"/>
                <a:ea typeface="Calibri"/>
                <a:cs typeface="Times New Roman" pitchFamily="18" charset="0"/>
              </a:rPr>
              <a:t>.</a:t>
            </a:r>
            <a:br>
              <a:rPr lang="uk-UA" sz="2000" dirty="0" smtClean="0">
                <a:effectLst/>
                <a:latin typeface="Times New Roman" pitchFamily="18" charset="0"/>
                <a:ea typeface="Calibri"/>
                <a:cs typeface="Times New Roman" pitchFamily="18" charset="0"/>
              </a:rPr>
            </a:br>
            <a:r>
              <a:rPr lang="uk-UA" sz="2000" dirty="0" smtClean="0">
                <a:effectLst/>
                <a:latin typeface="Times New Roman" pitchFamily="18" charset="0"/>
                <a:ea typeface="Calibri"/>
                <a:cs typeface="Times New Roman" pitchFamily="18" charset="0"/>
              </a:rPr>
              <a:t/>
            </a:r>
            <a:br>
              <a:rPr lang="uk-UA" sz="2000" dirty="0" smtClean="0">
                <a:effectLst/>
                <a:latin typeface="Times New Roman" pitchFamily="18" charset="0"/>
                <a:ea typeface="Calibri"/>
                <a:cs typeface="Times New Roman" pitchFamily="18" charset="0"/>
              </a:rPr>
            </a:br>
            <a:r>
              <a:rPr lang="uk-UA" sz="2000" u="sng" dirty="0" smtClean="0">
                <a:effectLst/>
                <a:latin typeface="Times New Roman" pitchFamily="18" charset="0"/>
                <a:ea typeface="Calibri"/>
                <a:cs typeface="Times New Roman" pitchFamily="18" charset="0"/>
              </a:rPr>
              <a:t>Відтворення </a:t>
            </a:r>
            <a:r>
              <a:rPr lang="uk-UA" sz="2000" u="sng" dirty="0">
                <a:effectLst/>
                <a:latin typeface="Times New Roman" pitchFamily="18" charset="0"/>
                <a:ea typeface="Calibri"/>
                <a:cs typeface="Times New Roman" pitchFamily="18" charset="0"/>
              </a:rPr>
              <a:t>стада. </a:t>
            </a:r>
            <a:r>
              <a:rPr lang="uk-UA" sz="2000" dirty="0" smtClean="0">
                <a:effectLst/>
                <a:latin typeface="Times New Roman" pitchFamily="18" charset="0"/>
                <a:ea typeface="Calibri"/>
                <a:cs typeface="Times New Roman" pitchFamily="18" charset="0"/>
              </a:rPr>
              <a:t/>
            </a:r>
            <a:br>
              <a:rPr lang="uk-UA" sz="2000" dirty="0" smtClean="0">
                <a:effectLst/>
                <a:latin typeface="Times New Roman" pitchFamily="18" charset="0"/>
                <a:ea typeface="Calibri"/>
                <a:cs typeface="Times New Roman" pitchFamily="18" charset="0"/>
              </a:rPr>
            </a:br>
            <a:r>
              <a:rPr lang="uk-UA" sz="2000" dirty="0" smtClean="0">
                <a:effectLst/>
                <a:latin typeface="Times New Roman" pitchFamily="18" charset="0"/>
                <a:ea typeface="Calibri"/>
                <a:cs typeface="Times New Roman" pitchFamily="18" charset="0"/>
              </a:rPr>
              <a:t>Організація </a:t>
            </a:r>
            <a:r>
              <a:rPr lang="uk-UA" sz="2000" dirty="0">
                <a:effectLst/>
                <a:latin typeface="Times New Roman" pitchFamily="18" charset="0"/>
                <a:ea typeface="Calibri"/>
                <a:cs typeface="Times New Roman" pitchFamily="18" charset="0"/>
              </a:rPr>
              <a:t>відтворення стада має велике економічне значення, оскільки від цього залежить прискорення </a:t>
            </a:r>
            <a:r>
              <a:rPr lang="uk-UA" sz="2000" dirty="0" smtClean="0">
                <a:effectLst/>
                <a:latin typeface="Times New Roman" pitchFamily="18" charset="0"/>
                <a:ea typeface="Calibri"/>
                <a:cs typeface="Times New Roman" pitchFamily="18" charset="0"/>
              </a:rPr>
              <a:t>інтенсифікації </a:t>
            </a:r>
            <a:r>
              <a:rPr lang="uk-UA" sz="2000" dirty="0">
                <a:effectLst/>
                <a:latin typeface="Times New Roman" pitchFamily="18" charset="0"/>
                <a:ea typeface="Calibri"/>
                <a:cs typeface="Times New Roman" pitchFamily="18" charset="0"/>
              </a:rPr>
              <a:t>виробництва продукції тваринництва</a:t>
            </a:r>
            <a:r>
              <a:rPr lang="uk-UA" sz="2000" dirty="0" smtClean="0">
                <a:effectLst/>
                <a:latin typeface="Calibri"/>
                <a:ea typeface="Calibri"/>
                <a:cs typeface="Times New Roman"/>
              </a:rPr>
              <a:t>.</a:t>
            </a:r>
            <a:br>
              <a:rPr lang="uk-UA" sz="2000" dirty="0" smtClean="0">
                <a:effectLst/>
                <a:latin typeface="Calibri"/>
                <a:ea typeface="Calibri"/>
                <a:cs typeface="Times New Roman"/>
              </a:rPr>
            </a:br>
            <a:r>
              <a:rPr lang="uk-UA" sz="2000" dirty="0" smtClean="0">
                <a:effectLst/>
                <a:latin typeface="Times New Roman" pitchFamily="18" charset="0"/>
                <a:ea typeface="Calibri"/>
                <a:cs typeface="Times New Roman" pitchFamily="18" charset="0"/>
              </a:rPr>
              <a:t>Вік </a:t>
            </a:r>
            <a:r>
              <a:rPr lang="uk-UA" sz="2000" dirty="0">
                <a:effectLst/>
                <a:latin typeface="Times New Roman" pitchFamily="18" charset="0"/>
                <a:ea typeface="Calibri"/>
                <a:cs typeface="Times New Roman" pitchFamily="18" charset="0"/>
              </a:rPr>
              <a:t>тварин, їхній фізіологічний стан, за досягнення якого вони стають придатними до відтворення без шкоди для здоров’я та подальшого нормального розвитку, можуть дати повноцінний приплід і проявити високу продуктивність, називається господарською зрілістю.</a:t>
            </a:r>
            <a:endParaRPr lang="ru-RU" sz="2000" dirty="0">
              <a:latin typeface="Times New Roman" pitchFamily="18" charset="0"/>
              <a:cs typeface="Times New Roman" pitchFamily="18" charset="0"/>
            </a:endParaRPr>
          </a:p>
        </p:txBody>
      </p:sp>
      <p:sp>
        <p:nvSpPr>
          <p:cNvPr id="3" name="Прямоугольник 2"/>
          <p:cNvSpPr/>
          <p:nvPr/>
        </p:nvSpPr>
        <p:spPr>
          <a:xfrm>
            <a:off x="310583" y="137596"/>
            <a:ext cx="8365873" cy="553998"/>
          </a:xfrm>
          <a:prstGeom prst="rect">
            <a:avLst/>
          </a:prstGeom>
        </p:spPr>
        <p:txBody>
          <a:bodyPr wrap="square">
            <a:spAutoFit/>
          </a:bodyPr>
          <a:lstStyle/>
          <a:p>
            <a:pPr algn="ctr"/>
            <a:r>
              <a:rPr lang="uk-UA" sz="3000" b="1" dirty="0">
                <a:latin typeface="Times New Roman"/>
                <a:ea typeface="Times New Roman"/>
                <a:cs typeface="Times New Roman"/>
              </a:rPr>
              <a:t>1. Організація племінної роботи</a:t>
            </a:r>
            <a:endParaRPr lang="uk-UA" sz="3000" b="1" dirty="0"/>
          </a:p>
        </p:txBody>
      </p:sp>
    </p:spTree>
    <p:extLst>
      <p:ext uri="{BB962C8B-B14F-4D97-AF65-F5344CB8AC3E}">
        <p14:creationId xmlns:p14="http://schemas.microsoft.com/office/powerpoint/2010/main" val="224253600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3568" y="404664"/>
            <a:ext cx="7776863" cy="5616624"/>
          </a:xfrm>
        </p:spPr>
        <p:txBody>
          <a:bodyPr/>
          <a:lstStyle/>
          <a:p>
            <a:pPr indent="450215" algn="ctr">
              <a:lnSpc>
                <a:spcPct val="115000"/>
              </a:lnSpc>
              <a:spcAft>
                <a:spcPts val="0"/>
              </a:spcAft>
            </a:pPr>
            <a:r>
              <a:rPr lang="uk-UA" sz="2000" u="sng" dirty="0">
                <a:effectLst/>
                <a:latin typeface="Times New Roman"/>
                <a:ea typeface="Times New Roman"/>
              </a:rPr>
              <a:t>Штучне осіменіння </a:t>
            </a:r>
            <a:r>
              <a:rPr lang="uk-UA" sz="2000" dirty="0">
                <a:effectLst/>
                <a:latin typeface="Times New Roman"/>
                <a:ea typeface="Times New Roman"/>
              </a:rPr>
              <a:t>— найефективніший спосіб масового поліпшення тварин завдяки використанню найцінніших плідників. </a:t>
            </a:r>
            <a:r>
              <a:rPr lang="uk-UA" sz="2000" dirty="0" smtClean="0">
                <a:effectLst/>
                <a:latin typeface="Times New Roman"/>
                <a:ea typeface="Times New Roman"/>
              </a:rPr>
              <a:t/>
            </a:r>
            <a:br>
              <a:rPr lang="uk-UA" sz="2000" dirty="0" smtClean="0">
                <a:effectLst/>
                <a:latin typeface="Times New Roman"/>
                <a:ea typeface="Times New Roman"/>
              </a:rPr>
            </a:br>
            <a:r>
              <a:rPr lang="uk-UA" sz="2000" dirty="0" smtClean="0">
                <a:effectLst/>
                <a:latin typeface="Times New Roman"/>
                <a:ea typeface="Times New Roman"/>
              </a:rPr>
              <a:t>Він </a:t>
            </a:r>
            <a:r>
              <a:rPr lang="uk-UA" sz="2000" dirty="0">
                <a:effectLst/>
                <a:latin typeface="Times New Roman"/>
                <a:ea typeface="Times New Roman"/>
              </a:rPr>
              <a:t>полягає в одержанні за допомогою штучної </a:t>
            </a:r>
            <a:r>
              <a:rPr lang="uk-UA" sz="2000" dirty="0" err="1">
                <a:effectLst/>
                <a:latin typeface="Times New Roman"/>
                <a:ea typeface="Times New Roman"/>
              </a:rPr>
              <a:t>вагіни</a:t>
            </a:r>
            <a:r>
              <a:rPr lang="uk-UA" sz="2000" dirty="0">
                <a:effectLst/>
                <a:latin typeface="Times New Roman"/>
                <a:ea typeface="Times New Roman"/>
              </a:rPr>
              <a:t> сперми від плідників, перевірених за якістю потомства, її оцінюванні, розрідженні та введенні різними способами у статеві органи самки. </a:t>
            </a:r>
            <a:r>
              <a:rPr lang="uk-UA" sz="2000" dirty="0" smtClean="0">
                <a:effectLst/>
                <a:latin typeface="Times New Roman"/>
                <a:ea typeface="Times New Roman"/>
              </a:rPr>
              <a:t/>
            </a:r>
            <a:br>
              <a:rPr lang="uk-UA" sz="2000" dirty="0" smtClean="0">
                <a:effectLst/>
                <a:latin typeface="Times New Roman"/>
                <a:ea typeface="Times New Roman"/>
              </a:rPr>
            </a:br>
            <a:r>
              <a:rPr lang="uk-UA" sz="2000" dirty="0" smtClean="0">
                <a:effectLst/>
                <a:latin typeface="Times New Roman"/>
                <a:ea typeface="Times New Roman"/>
              </a:rPr>
              <a:t>Розрідженою </a:t>
            </a:r>
            <a:r>
              <a:rPr lang="uk-UA" sz="2000" dirty="0">
                <a:effectLst/>
                <a:latin typeface="Times New Roman"/>
                <a:ea typeface="Times New Roman"/>
              </a:rPr>
              <a:t>спермою одного плідника можна за сезон осіменити від кількох сотень до кількох тисяч маток.</a:t>
            </a:r>
            <a:r>
              <a:rPr lang="ru-RU" sz="2000" dirty="0">
                <a:effectLst/>
                <a:latin typeface="Times New Roman"/>
                <a:ea typeface="Times New Roman"/>
              </a:rPr>
              <a:t/>
            </a:r>
            <a:br>
              <a:rPr lang="ru-RU" sz="2000" dirty="0">
                <a:effectLst/>
                <a:latin typeface="Times New Roman"/>
                <a:ea typeface="Times New Roman"/>
              </a:rPr>
            </a:br>
            <a:r>
              <a:rPr lang="ru-RU" sz="2000" dirty="0" smtClean="0">
                <a:effectLst/>
                <a:latin typeface="Times New Roman"/>
                <a:ea typeface="Times New Roman"/>
              </a:rPr>
              <a:t/>
            </a:r>
            <a:br>
              <a:rPr lang="ru-RU" sz="2000" dirty="0" smtClean="0">
                <a:effectLst/>
                <a:latin typeface="Times New Roman"/>
                <a:ea typeface="Times New Roman"/>
              </a:rPr>
            </a:br>
            <a:r>
              <a:rPr lang="uk-UA" sz="2000" dirty="0">
                <a:effectLst/>
                <a:latin typeface="Times New Roman"/>
                <a:ea typeface="Times New Roman"/>
              </a:rPr>
              <a:t>Спосіб тривалого, впродовж десятків років, зберігання сперми в стані глибокого заморожування у рідкому азоті </a:t>
            </a:r>
            <a:r>
              <a:rPr lang="uk-UA" sz="2000" dirty="0" smtClean="0">
                <a:effectLst/>
                <a:latin typeface="Times New Roman"/>
                <a:ea typeface="Times New Roman"/>
              </a:rPr>
              <a:t>(-196°С</a:t>
            </a:r>
            <a:r>
              <a:rPr lang="uk-UA" sz="2000" dirty="0">
                <a:effectLst/>
                <a:latin typeface="Times New Roman"/>
                <a:ea typeface="Times New Roman"/>
              </a:rPr>
              <a:t>) дає змогу одержувати потомство завдяки банкам сперми від найцінніших плідників, які давно вже вибули із стада, транспортувати її на великі відстані, завозити навіть із-за кордону, уникати низки захворювань, значно скоротити кількість плідників.</a:t>
            </a:r>
            <a:r>
              <a:rPr lang="ru-RU" sz="1800" dirty="0">
                <a:effectLst/>
                <a:latin typeface="Times New Roman"/>
                <a:ea typeface="Times New Roman"/>
              </a:rPr>
              <a:t/>
            </a:r>
            <a:br>
              <a:rPr lang="ru-RU" sz="1800" dirty="0">
                <a:effectLst/>
                <a:latin typeface="Times New Roman"/>
                <a:ea typeface="Times New Roman"/>
              </a:rPr>
            </a:br>
            <a:endParaRPr lang="ru-RU" sz="2000" dirty="0"/>
          </a:p>
        </p:txBody>
      </p:sp>
    </p:spTree>
    <p:extLst>
      <p:ext uri="{BB962C8B-B14F-4D97-AF65-F5344CB8AC3E}">
        <p14:creationId xmlns:p14="http://schemas.microsoft.com/office/powerpoint/2010/main" val="272731367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3568" y="260648"/>
            <a:ext cx="7992887" cy="6120680"/>
          </a:xfrm>
        </p:spPr>
        <p:txBody>
          <a:bodyPr/>
          <a:lstStyle/>
          <a:p>
            <a:pPr indent="450215" algn="ctr">
              <a:lnSpc>
                <a:spcPct val="115000"/>
              </a:lnSpc>
              <a:spcAft>
                <a:spcPts val="0"/>
              </a:spcAft>
            </a:pPr>
            <a:r>
              <a:rPr lang="uk-UA" sz="2000" dirty="0">
                <a:effectLst/>
                <a:latin typeface="Times New Roman" pitchFamily="18" charset="0"/>
                <a:ea typeface="Calibri"/>
                <a:cs typeface="Times New Roman" pitchFamily="18" charset="0"/>
              </a:rPr>
              <a:t>Державні племінні заводи — найвища категорія племінних господарств, де зосереджена краща частина тварин для ведення поглибленої племінної роботи</a:t>
            </a:r>
            <a:r>
              <a:rPr lang="uk-UA" sz="2000" dirty="0" smtClean="0">
                <a:effectLst/>
                <a:latin typeface="Times New Roman" pitchFamily="18" charset="0"/>
                <a:ea typeface="Calibri"/>
                <a:cs typeface="Times New Roman" pitchFamily="18" charset="0"/>
              </a:rPr>
              <a:t>.</a:t>
            </a:r>
            <a:br>
              <a:rPr lang="uk-UA" sz="2000" dirty="0" smtClean="0">
                <a:effectLst/>
                <a:latin typeface="Times New Roman" pitchFamily="18" charset="0"/>
                <a:ea typeface="Calibri"/>
                <a:cs typeface="Times New Roman" pitchFamily="18" charset="0"/>
              </a:rPr>
            </a:br>
            <a:r>
              <a:rPr lang="uk-UA" sz="2000" dirty="0" smtClean="0">
                <a:effectLst/>
                <a:latin typeface="Times New Roman" pitchFamily="18" charset="0"/>
                <a:ea typeface="Calibri"/>
                <a:cs typeface="Times New Roman" pitchFamily="18" charset="0"/>
              </a:rPr>
              <a:t>Племінні </a:t>
            </a:r>
            <a:r>
              <a:rPr lang="uk-UA" sz="2000" dirty="0">
                <a:effectLst/>
                <a:latin typeface="Times New Roman" pitchFamily="18" charset="0"/>
                <a:ea typeface="Calibri"/>
                <a:cs typeface="Times New Roman" pitchFamily="18" charset="0"/>
              </a:rPr>
              <a:t>ферми створюються на базі кращих за породністю й продуктивністю товарних ферм і займаються розширеним відтворенням цінного поголів’я для ремонту власного стада та реалізації в інші </a:t>
            </a:r>
            <a:r>
              <a:rPr lang="uk-UA" sz="2000" dirty="0" smtClean="0">
                <a:effectLst/>
                <a:latin typeface="Times New Roman" pitchFamily="18" charset="0"/>
                <a:ea typeface="Calibri"/>
                <a:cs typeface="Times New Roman" pitchFamily="18" charset="0"/>
              </a:rPr>
              <a:t>господарства.</a:t>
            </a:r>
            <a:br>
              <a:rPr lang="uk-UA" sz="2000" dirty="0" smtClean="0">
                <a:effectLst/>
                <a:latin typeface="Times New Roman" pitchFamily="18" charset="0"/>
                <a:ea typeface="Calibri"/>
                <a:cs typeface="Times New Roman" pitchFamily="18" charset="0"/>
              </a:rPr>
            </a:br>
            <a:r>
              <a:rPr lang="uk-UA" sz="2000" dirty="0">
                <a:effectLst/>
                <a:latin typeface="Times New Roman" pitchFamily="18" charset="0"/>
                <a:ea typeface="Calibri"/>
                <a:cs typeface="Times New Roman" pitchFamily="18" charset="0"/>
              </a:rPr>
              <a:t/>
            </a:r>
            <a:br>
              <a:rPr lang="uk-UA" sz="2000" dirty="0">
                <a:effectLst/>
                <a:latin typeface="Times New Roman" pitchFamily="18" charset="0"/>
                <a:ea typeface="Calibri"/>
                <a:cs typeface="Times New Roman" pitchFamily="18" charset="0"/>
              </a:rPr>
            </a:br>
            <a:r>
              <a:rPr lang="uk-UA" sz="2000" dirty="0">
                <a:effectLst/>
                <a:latin typeface="Times New Roman"/>
                <a:ea typeface="Times New Roman"/>
              </a:rPr>
              <a:t>При </a:t>
            </a:r>
            <a:r>
              <a:rPr lang="uk-UA" sz="2000" dirty="0" err="1">
                <a:effectLst/>
                <a:latin typeface="Times New Roman"/>
                <a:ea typeface="Times New Roman"/>
              </a:rPr>
              <a:t>держплемоб’єднаннях</a:t>
            </a:r>
            <a:r>
              <a:rPr lang="uk-UA" sz="2000" dirty="0">
                <a:effectLst/>
                <a:latin typeface="Times New Roman"/>
                <a:ea typeface="Times New Roman"/>
              </a:rPr>
              <a:t> діють спеціалізовані господарства, контрольні ферми та контрольно-випробні станції для вирощування та випробування племінних плідників. Комплектують їх спеціально відібраними у </a:t>
            </a:r>
            <a:r>
              <a:rPr lang="uk-UA" sz="2000" dirty="0" err="1">
                <a:effectLst/>
                <a:latin typeface="Times New Roman"/>
                <a:ea typeface="Times New Roman"/>
              </a:rPr>
              <a:t>племзаводах</a:t>
            </a:r>
            <a:r>
              <a:rPr lang="uk-UA" sz="2000" dirty="0">
                <a:effectLst/>
                <a:latin typeface="Times New Roman"/>
                <a:ea typeface="Times New Roman"/>
              </a:rPr>
              <a:t> і племгоспах </a:t>
            </a:r>
            <a:r>
              <a:rPr lang="uk-UA" sz="2000" dirty="0" err="1">
                <a:effectLst/>
                <a:latin typeface="Times New Roman"/>
                <a:ea typeface="Times New Roman"/>
              </a:rPr>
              <a:t>бугайцями</a:t>
            </a:r>
            <a:r>
              <a:rPr lang="uk-UA" sz="2000" dirty="0">
                <a:effectLst/>
                <a:latin typeface="Times New Roman"/>
                <a:ea typeface="Times New Roman"/>
              </a:rPr>
              <a:t>, яких вирощують в оптимальних умовах. Після випробування й комплексної оцінки плідників вирішують питання про подальше використання їх.</a:t>
            </a:r>
            <a:r>
              <a:rPr lang="ru-RU" sz="1800" dirty="0">
                <a:effectLst/>
                <a:latin typeface="Times New Roman"/>
                <a:ea typeface="Times New Roman"/>
              </a:rPr>
              <a:t/>
            </a:r>
            <a:br>
              <a:rPr lang="ru-RU" sz="1800" dirty="0">
                <a:effectLst/>
                <a:latin typeface="Times New Roman"/>
                <a:ea typeface="Times New Roman"/>
              </a:rPr>
            </a:br>
            <a:r>
              <a:rPr lang="uk-UA" sz="2000" dirty="0">
                <a:effectLst/>
                <a:latin typeface="Times New Roman"/>
                <a:ea typeface="Times New Roman"/>
              </a:rPr>
              <a:t> </a:t>
            </a:r>
            <a:r>
              <a:rPr lang="ru-RU" sz="1800" dirty="0">
                <a:effectLst/>
                <a:latin typeface="Times New Roman"/>
                <a:ea typeface="Times New Roman"/>
              </a:rPr>
              <a:t/>
            </a:r>
            <a:br>
              <a:rPr lang="ru-RU" sz="1800" dirty="0">
                <a:effectLst/>
                <a:latin typeface="Times New Roman"/>
                <a:ea typeface="Times New Roman"/>
              </a:rPr>
            </a:br>
            <a:endParaRPr lang="ru-RU" sz="2000" dirty="0">
              <a:latin typeface="Times New Roman" pitchFamily="18" charset="0"/>
              <a:cs typeface="Times New Roman" pitchFamily="18" charset="0"/>
            </a:endParaRPr>
          </a:p>
        </p:txBody>
      </p:sp>
    </p:spTree>
    <p:extLst>
      <p:ext uri="{BB962C8B-B14F-4D97-AF65-F5344CB8AC3E}">
        <p14:creationId xmlns:p14="http://schemas.microsoft.com/office/powerpoint/2010/main" val="247187108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Rectangle 2"/>
          <p:cNvSpPr>
            <a:spLocks noGrp="1"/>
          </p:cNvSpPr>
          <p:nvPr>
            <p:ph type="title"/>
          </p:nvPr>
        </p:nvSpPr>
        <p:spPr>
          <a:xfrm>
            <a:off x="468313" y="115888"/>
            <a:ext cx="8435975" cy="765175"/>
          </a:xfrm>
        </p:spPr>
        <p:txBody>
          <a:bodyPr/>
          <a:lstStyle/>
          <a:p>
            <a:r>
              <a:rPr lang="uk-UA" sz="3200" b="1" dirty="0" smtClean="0">
                <a:solidFill>
                  <a:srgbClr val="660033"/>
                </a:solidFill>
                <a:latin typeface="Times New Roman" pitchFamily="18" charset="0"/>
                <a:cs typeface="Times New Roman" pitchFamily="18" charset="0"/>
              </a:rPr>
              <a:t>В законі зазначається, що</a:t>
            </a:r>
            <a:endParaRPr lang="ru-RU" sz="3200" b="1" dirty="0" smtClean="0">
              <a:solidFill>
                <a:srgbClr val="660033"/>
              </a:solidFill>
              <a:latin typeface="Times New Roman" pitchFamily="18" charset="0"/>
              <a:cs typeface="Times New Roman" pitchFamily="18" charset="0"/>
            </a:endParaRPr>
          </a:p>
        </p:txBody>
      </p:sp>
      <p:sp>
        <p:nvSpPr>
          <p:cNvPr id="17410" name="Text Box 4"/>
          <p:cNvSpPr txBox="1">
            <a:spLocks noChangeArrowheads="1"/>
          </p:cNvSpPr>
          <p:nvPr/>
        </p:nvSpPr>
        <p:spPr bwMode="auto">
          <a:xfrm>
            <a:off x="323850" y="860425"/>
            <a:ext cx="8820150" cy="5616922"/>
          </a:xfrm>
          <a:prstGeom prst="rect">
            <a:avLst/>
          </a:prstGeom>
          <a:noFill/>
          <a:ln w="9525">
            <a:noFill/>
            <a:miter lim="800000"/>
            <a:headEnd/>
            <a:tailEnd/>
          </a:ln>
        </p:spPr>
        <p:txBody>
          <a:bodyPr>
            <a:spAutoFit/>
          </a:bodyPr>
          <a:lstStyle/>
          <a:p>
            <a:pPr algn="ctr"/>
            <a:r>
              <a:rPr lang="uk-UA" sz="2900" dirty="0" smtClean="0">
                <a:latin typeface="Times New Roman" pitchFamily="18" charset="0"/>
              </a:rPr>
              <a:t>Об’єктами </a:t>
            </a:r>
            <a:r>
              <a:rPr lang="uk-UA" sz="2900" dirty="0">
                <a:latin typeface="Times New Roman" pitchFamily="18" charset="0"/>
              </a:rPr>
              <a:t>племінної справи у тваринництві:</a:t>
            </a:r>
          </a:p>
          <a:p>
            <a:pPr algn="ctr"/>
            <a:endParaRPr lang="uk-UA" sz="2000" dirty="0">
              <a:latin typeface="Times New Roman" pitchFamily="18" charset="0"/>
            </a:endParaRPr>
          </a:p>
          <a:p>
            <a:r>
              <a:rPr lang="uk-UA" sz="2900" dirty="0">
                <a:latin typeface="Times New Roman" pitchFamily="18" charset="0"/>
              </a:rPr>
              <a:t>велика рогата 					свині </a:t>
            </a:r>
          </a:p>
          <a:p>
            <a:r>
              <a:rPr lang="uk-UA" sz="2900" dirty="0">
                <a:latin typeface="Times New Roman" pitchFamily="18" charset="0"/>
              </a:rPr>
              <a:t>        худоба                                            вівці                                     </a:t>
            </a:r>
          </a:p>
          <a:p>
            <a:r>
              <a:rPr lang="uk-UA" sz="2900" dirty="0">
                <a:latin typeface="Times New Roman" pitchFamily="18" charset="0"/>
              </a:rPr>
              <a:t>                     кози                               птиця </a:t>
            </a:r>
          </a:p>
          <a:p>
            <a:r>
              <a:rPr lang="uk-UA" sz="2900" dirty="0">
                <a:latin typeface="Times New Roman" pitchFamily="18" charset="0"/>
              </a:rPr>
              <a:t>             інші види тварин, яких розводять з метою  </a:t>
            </a:r>
          </a:p>
          <a:p>
            <a:r>
              <a:rPr lang="uk-UA" sz="2900" dirty="0">
                <a:latin typeface="Times New Roman" pitchFamily="18" charset="0"/>
              </a:rPr>
              <a:t>                   одержання від них певної продукції</a:t>
            </a:r>
          </a:p>
          <a:p>
            <a:endParaRPr lang="uk-UA" sz="2000" dirty="0">
              <a:latin typeface="Times New Roman" pitchFamily="18" charset="0"/>
            </a:endParaRPr>
          </a:p>
          <a:p>
            <a:pPr algn="ctr"/>
            <a:r>
              <a:rPr lang="uk-UA" sz="2900" b="1" i="1" dirty="0" smtClean="0">
                <a:solidFill>
                  <a:schemeClr val="accent6">
                    <a:lumMod val="50000"/>
                  </a:schemeClr>
                </a:solidFill>
                <a:latin typeface="Times New Roman" pitchFamily="18" charset="0"/>
                <a:cs typeface="Times New Roman" pitchFamily="18" charset="0"/>
              </a:rPr>
              <a:t>Подано визначення окремих термінів:</a:t>
            </a:r>
          </a:p>
          <a:p>
            <a:r>
              <a:rPr lang="uk-UA" sz="2900" b="1" i="1" dirty="0" smtClean="0">
                <a:solidFill>
                  <a:srgbClr val="660033"/>
                </a:solidFill>
                <a:latin typeface="Times New Roman" pitchFamily="18" charset="0"/>
                <a:cs typeface="Times New Roman" pitchFamily="18" charset="0"/>
              </a:rPr>
              <a:t>Племінна </a:t>
            </a:r>
            <a:r>
              <a:rPr lang="uk-UA" sz="2900" b="1" i="1" dirty="0">
                <a:solidFill>
                  <a:srgbClr val="660033"/>
                </a:solidFill>
                <a:latin typeface="Times New Roman" pitchFamily="18" charset="0"/>
                <a:cs typeface="Times New Roman" pitchFamily="18" charset="0"/>
              </a:rPr>
              <a:t>тварина</a:t>
            </a:r>
            <a:r>
              <a:rPr lang="uk-UA" sz="2900" dirty="0">
                <a:latin typeface="Times New Roman" pitchFamily="18" charset="0"/>
              </a:rPr>
              <a:t> – чистопородна або одержана за затвердженою програмою породного вдосконалення тварина, що має племінну цінність і може </a:t>
            </a:r>
            <a:r>
              <a:rPr lang="uk-UA" sz="2900" dirty="0" err="1">
                <a:latin typeface="Times New Roman" pitchFamily="18" charset="0"/>
              </a:rPr>
              <a:t>використо-</a:t>
            </a:r>
            <a:r>
              <a:rPr lang="uk-UA" sz="2900" dirty="0">
                <a:latin typeface="Times New Roman" pitchFamily="18" charset="0"/>
              </a:rPr>
              <a:t> </a:t>
            </a:r>
            <a:r>
              <a:rPr lang="uk-UA" sz="2900" dirty="0" err="1">
                <a:latin typeface="Times New Roman" pitchFamily="18" charset="0"/>
              </a:rPr>
              <a:t>вуватись</a:t>
            </a:r>
            <a:r>
              <a:rPr lang="uk-UA" sz="2900" dirty="0">
                <a:latin typeface="Times New Roman" pitchFamily="18" charset="0"/>
              </a:rPr>
              <a:t> в селекційному процесі </a:t>
            </a:r>
            <a:r>
              <a:rPr lang="uk-UA" sz="2900" dirty="0" smtClean="0">
                <a:latin typeface="Times New Roman" pitchFamily="18" charset="0"/>
              </a:rPr>
              <a:t>.</a:t>
            </a:r>
            <a:endParaRPr lang="ru-RU" sz="2900" dirty="0">
              <a:latin typeface="Times New Roman" pitchFamily="18" charset="0"/>
            </a:endParaRPr>
          </a:p>
        </p:txBody>
      </p:sp>
      <p:sp>
        <p:nvSpPr>
          <p:cNvPr id="17411" name="Line 5"/>
          <p:cNvSpPr>
            <a:spLocks noChangeShapeType="1"/>
          </p:cNvSpPr>
          <p:nvPr/>
        </p:nvSpPr>
        <p:spPr bwMode="auto">
          <a:xfrm flipH="1">
            <a:off x="2627313" y="1412875"/>
            <a:ext cx="1512887" cy="360363"/>
          </a:xfrm>
          <a:prstGeom prst="line">
            <a:avLst/>
          </a:prstGeom>
          <a:noFill/>
          <a:ln w="95250">
            <a:solidFill>
              <a:srgbClr val="800000"/>
            </a:solidFill>
            <a:round/>
            <a:headEnd/>
            <a:tailEnd type="triangle" w="med" len="med"/>
          </a:ln>
        </p:spPr>
        <p:txBody>
          <a:bodyPr/>
          <a:lstStyle/>
          <a:p>
            <a:endParaRPr lang="ru-RU"/>
          </a:p>
        </p:txBody>
      </p:sp>
      <p:sp>
        <p:nvSpPr>
          <p:cNvPr id="17412" name="Line 6"/>
          <p:cNvSpPr>
            <a:spLocks noChangeShapeType="1"/>
          </p:cNvSpPr>
          <p:nvPr/>
        </p:nvSpPr>
        <p:spPr bwMode="auto">
          <a:xfrm flipH="1">
            <a:off x="2916238" y="1628775"/>
            <a:ext cx="1439862" cy="1008063"/>
          </a:xfrm>
          <a:prstGeom prst="line">
            <a:avLst/>
          </a:prstGeom>
          <a:noFill/>
          <a:ln w="95250">
            <a:solidFill>
              <a:srgbClr val="800000"/>
            </a:solidFill>
            <a:round/>
            <a:headEnd/>
            <a:tailEnd type="triangle" w="med" len="med"/>
          </a:ln>
        </p:spPr>
        <p:txBody>
          <a:bodyPr/>
          <a:lstStyle/>
          <a:p>
            <a:endParaRPr lang="ru-RU"/>
          </a:p>
        </p:txBody>
      </p:sp>
      <p:sp>
        <p:nvSpPr>
          <p:cNvPr id="17413" name="Line 7"/>
          <p:cNvSpPr>
            <a:spLocks noChangeShapeType="1"/>
          </p:cNvSpPr>
          <p:nvPr/>
        </p:nvSpPr>
        <p:spPr bwMode="auto">
          <a:xfrm flipH="1">
            <a:off x="4284663" y="1700213"/>
            <a:ext cx="360362" cy="1368425"/>
          </a:xfrm>
          <a:prstGeom prst="line">
            <a:avLst/>
          </a:prstGeom>
          <a:noFill/>
          <a:ln w="95250">
            <a:solidFill>
              <a:srgbClr val="800000"/>
            </a:solidFill>
            <a:round/>
            <a:headEnd/>
            <a:tailEnd type="triangle" w="med" len="med"/>
          </a:ln>
        </p:spPr>
        <p:txBody>
          <a:bodyPr/>
          <a:lstStyle/>
          <a:p>
            <a:endParaRPr lang="ru-RU"/>
          </a:p>
        </p:txBody>
      </p:sp>
      <p:sp>
        <p:nvSpPr>
          <p:cNvPr id="17414" name="Line 8"/>
          <p:cNvSpPr>
            <a:spLocks noChangeShapeType="1"/>
          </p:cNvSpPr>
          <p:nvPr/>
        </p:nvSpPr>
        <p:spPr bwMode="auto">
          <a:xfrm>
            <a:off x="5003800" y="1700213"/>
            <a:ext cx="863600" cy="936625"/>
          </a:xfrm>
          <a:prstGeom prst="line">
            <a:avLst/>
          </a:prstGeom>
          <a:noFill/>
          <a:ln w="95250">
            <a:solidFill>
              <a:srgbClr val="800000"/>
            </a:solidFill>
            <a:round/>
            <a:headEnd/>
            <a:tailEnd type="triangle" w="med" len="med"/>
          </a:ln>
        </p:spPr>
        <p:txBody>
          <a:bodyPr/>
          <a:lstStyle/>
          <a:p>
            <a:endParaRPr lang="ru-RU"/>
          </a:p>
        </p:txBody>
      </p:sp>
      <p:sp>
        <p:nvSpPr>
          <p:cNvPr id="17415" name="Line 9"/>
          <p:cNvSpPr>
            <a:spLocks noChangeShapeType="1"/>
          </p:cNvSpPr>
          <p:nvPr/>
        </p:nvSpPr>
        <p:spPr bwMode="auto">
          <a:xfrm>
            <a:off x="5364163" y="1557338"/>
            <a:ext cx="935037" cy="647700"/>
          </a:xfrm>
          <a:prstGeom prst="line">
            <a:avLst/>
          </a:prstGeom>
          <a:noFill/>
          <a:ln w="95250">
            <a:solidFill>
              <a:srgbClr val="800000"/>
            </a:solidFill>
            <a:round/>
            <a:headEnd/>
            <a:tailEnd type="triangle" w="med" len="med"/>
          </a:ln>
        </p:spPr>
        <p:txBody>
          <a:bodyPr/>
          <a:lstStyle/>
          <a:p>
            <a:endParaRPr lang="ru-RU"/>
          </a:p>
        </p:txBody>
      </p:sp>
      <p:sp>
        <p:nvSpPr>
          <p:cNvPr id="17416" name="Line 10"/>
          <p:cNvSpPr>
            <a:spLocks noChangeShapeType="1"/>
          </p:cNvSpPr>
          <p:nvPr/>
        </p:nvSpPr>
        <p:spPr bwMode="auto">
          <a:xfrm>
            <a:off x="5580063" y="1412875"/>
            <a:ext cx="1079500" cy="360363"/>
          </a:xfrm>
          <a:prstGeom prst="line">
            <a:avLst/>
          </a:prstGeom>
          <a:noFill/>
          <a:ln w="95250">
            <a:solidFill>
              <a:srgbClr val="800000"/>
            </a:solidFill>
            <a:round/>
            <a:headEnd/>
            <a:tailEnd type="triangle" w="med" len="med"/>
          </a:ln>
        </p:spPr>
        <p:txBody>
          <a:bodyPr/>
          <a:lstStyle/>
          <a:p>
            <a:endParaRPr lang="ru-RU"/>
          </a:p>
        </p:txBody>
      </p:sp>
    </p:spTree>
    <p:extLst>
      <p:ext uri="{BB962C8B-B14F-4D97-AF65-F5344CB8AC3E}">
        <p14:creationId xmlns:p14="http://schemas.microsoft.com/office/powerpoint/2010/main" val="26937240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Text Box 4"/>
          <p:cNvSpPr txBox="1">
            <a:spLocks noChangeArrowheads="1"/>
          </p:cNvSpPr>
          <p:nvPr/>
        </p:nvSpPr>
        <p:spPr bwMode="auto">
          <a:xfrm>
            <a:off x="395288" y="333375"/>
            <a:ext cx="8569325" cy="5893921"/>
          </a:xfrm>
          <a:prstGeom prst="rect">
            <a:avLst/>
          </a:prstGeom>
          <a:noFill/>
          <a:ln w="9525">
            <a:noFill/>
            <a:miter lim="800000"/>
            <a:headEnd/>
            <a:tailEnd/>
          </a:ln>
        </p:spPr>
        <p:txBody>
          <a:bodyPr>
            <a:spAutoFit/>
          </a:bodyPr>
          <a:lstStyle/>
          <a:p>
            <a:r>
              <a:rPr lang="uk-UA" sz="2900" b="1" i="1" dirty="0">
                <a:solidFill>
                  <a:srgbClr val="660033"/>
                </a:solidFill>
                <a:latin typeface="Times New Roman" pitchFamily="18" charset="0"/>
                <a:cs typeface="Times New Roman" pitchFamily="18" charset="0"/>
              </a:rPr>
              <a:t>Племінна справа</a:t>
            </a:r>
            <a:r>
              <a:rPr lang="uk-UA" sz="2900" dirty="0">
                <a:latin typeface="Times New Roman" pitchFamily="18" charset="0"/>
              </a:rPr>
              <a:t> – система зоотехнічних, селекційних та організаційно-господарських заходів, спрямованих на поліпшення племінних і </a:t>
            </a:r>
            <a:r>
              <a:rPr lang="uk-UA" sz="2900" dirty="0" err="1">
                <a:latin typeface="Times New Roman" pitchFamily="18" charset="0"/>
              </a:rPr>
              <a:t>продуктив-них</a:t>
            </a:r>
            <a:r>
              <a:rPr lang="uk-UA" sz="2900" dirty="0">
                <a:latin typeface="Times New Roman" pitchFamily="18" charset="0"/>
              </a:rPr>
              <a:t> якостей тварин.</a:t>
            </a:r>
          </a:p>
          <a:p>
            <a:endParaRPr lang="uk-UA" sz="2900" dirty="0">
              <a:latin typeface="Times New Roman" pitchFamily="18" charset="0"/>
            </a:endParaRPr>
          </a:p>
          <a:p>
            <a:pPr algn="ctr"/>
            <a:r>
              <a:rPr lang="uk-UA" sz="2900" b="1" dirty="0">
                <a:latin typeface="Times New Roman" pitchFamily="18" charset="0"/>
              </a:rPr>
              <a:t>Суб’єкти племінного тваринництва: </a:t>
            </a:r>
          </a:p>
          <a:p>
            <a:r>
              <a:rPr lang="uk-UA" sz="2900" dirty="0">
                <a:latin typeface="Times New Roman" pitchFamily="18" charset="0"/>
              </a:rPr>
              <a:t>	  власники племінних тварин, </a:t>
            </a:r>
          </a:p>
          <a:p>
            <a:r>
              <a:rPr lang="uk-UA" sz="2900" dirty="0">
                <a:latin typeface="Times New Roman" pitchFamily="18" charset="0"/>
              </a:rPr>
              <a:t>	  підприємства з племінної справи, </a:t>
            </a:r>
          </a:p>
          <a:p>
            <a:r>
              <a:rPr lang="uk-UA" sz="2900" dirty="0">
                <a:latin typeface="Times New Roman" pitchFamily="18" charset="0"/>
              </a:rPr>
              <a:t>	  іподроми, </a:t>
            </a:r>
          </a:p>
          <a:p>
            <a:r>
              <a:rPr lang="uk-UA" sz="2900" dirty="0">
                <a:latin typeface="Times New Roman" pitchFamily="18" charset="0"/>
              </a:rPr>
              <a:t>	  станції оцінювання племінних тварин, </a:t>
            </a:r>
          </a:p>
          <a:p>
            <a:r>
              <a:rPr lang="uk-UA" sz="2900" dirty="0">
                <a:latin typeface="Times New Roman" pitchFamily="18" charset="0"/>
              </a:rPr>
              <a:t>	  </a:t>
            </a:r>
            <a:r>
              <a:rPr lang="uk-UA" sz="2900" dirty="0" smtClean="0">
                <a:latin typeface="Times New Roman" pitchFamily="18" charset="0"/>
              </a:rPr>
              <a:t>селекційні </a:t>
            </a:r>
            <a:r>
              <a:rPr lang="uk-UA" sz="2900" dirty="0">
                <a:latin typeface="Times New Roman" pitchFamily="18" charset="0"/>
              </a:rPr>
              <a:t>центри, </a:t>
            </a:r>
          </a:p>
          <a:p>
            <a:r>
              <a:rPr lang="uk-UA" sz="2900" dirty="0">
                <a:latin typeface="Times New Roman" pitchFamily="18" charset="0"/>
              </a:rPr>
              <a:t>	  фермерські господарства, які мають свідоцтво на право займатися племінною справою.</a:t>
            </a:r>
            <a:endParaRPr lang="ru-RU" sz="2900" dirty="0">
              <a:latin typeface="Times New Roman" pitchFamily="18" charset="0"/>
            </a:endParaRPr>
          </a:p>
        </p:txBody>
      </p:sp>
      <p:sp>
        <p:nvSpPr>
          <p:cNvPr id="18434" name="Line 11"/>
          <p:cNvSpPr>
            <a:spLocks noChangeShapeType="1"/>
          </p:cNvSpPr>
          <p:nvPr/>
        </p:nvSpPr>
        <p:spPr bwMode="auto">
          <a:xfrm>
            <a:off x="468313" y="3284538"/>
            <a:ext cx="936625" cy="0"/>
          </a:xfrm>
          <a:prstGeom prst="line">
            <a:avLst/>
          </a:prstGeom>
          <a:noFill/>
          <a:ln w="95250">
            <a:solidFill>
              <a:srgbClr val="800000"/>
            </a:solidFill>
            <a:round/>
            <a:headEnd/>
            <a:tailEnd type="triangle" w="med" len="med"/>
          </a:ln>
        </p:spPr>
        <p:txBody>
          <a:bodyPr/>
          <a:lstStyle/>
          <a:p>
            <a:endParaRPr lang="ru-RU"/>
          </a:p>
        </p:txBody>
      </p:sp>
      <p:sp>
        <p:nvSpPr>
          <p:cNvPr id="18435" name="Line 11"/>
          <p:cNvSpPr>
            <a:spLocks noChangeShapeType="1"/>
          </p:cNvSpPr>
          <p:nvPr/>
        </p:nvSpPr>
        <p:spPr bwMode="auto">
          <a:xfrm>
            <a:off x="468313" y="4149725"/>
            <a:ext cx="936625" cy="0"/>
          </a:xfrm>
          <a:prstGeom prst="line">
            <a:avLst/>
          </a:prstGeom>
          <a:noFill/>
          <a:ln w="95250">
            <a:solidFill>
              <a:srgbClr val="800000"/>
            </a:solidFill>
            <a:round/>
            <a:headEnd/>
            <a:tailEnd type="triangle" w="med" len="med"/>
          </a:ln>
        </p:spPr>
        <p:txBody>
          <a:bodyPr/>
          <a:lstStyle/>
          <a:p>
            <a:endParaRPr lang="ru-RU"/>
          </a:p>
        </p:txBody>
      </p:sp>
      <p:sp>
        <p:nvSpPr>
          <p:cNvPr id="18436" name="Line 11"/>
          <p:cNvSpPr>
            <a:spLocks noChangeShapeType="1"/>
          </p:cNvSpPr>
          <p:nvPr/>
        </p:nvSpPr>
        <p:spPr bwMode="auto">
          <a:xfrm>
            <a:off x="468313" y="4581525"/>
            <a:ext cx="936625" cy="0"/>
          </a:xfrm>
          <a:prstGeom prst="line">
            <a:avLst/>
          </a:prstGeom>
          <a:noFill/>
          <a:ln w="95250">
            <a:solidFill>
              <a:srgbClr val="800000"/>
            </a:solidFill>
            <a:round/>
            <a:headEnd/>
            <a:tailEnd type="triangle" w="med" len="med"/>
          </a:ln>
        </p:spPr>
        <p:txBody>
          <a:bodyPr/>
          <a:lstStyle/>
          <a:p>
            <a:endParaRPr lang="ru-RU"/>
          </a:p>
        </p:txBody>
      </p:sp>
      <p:sp>
        <p:nvSpPr>
          <p:cNvPr id="18437" name="Line 11"/>
          <p:cNvSpPr>
            <a:spLocks noChangeShapeType="1"/>
          </p:cNvSpPr>
          <p:nvPr/>
        </p:nvSpPr>
        <p:spPr bwMode="auto">
          <a:xfrm>
            <a:off x="468313" y="3716338"/>
            <a:ext cx="936625" cy="0"/>
          </a:xfrm>
          <a:prstGeom prst="line">
            <a:avLst/>
          </a:prstGeom>
          <a:noFill/>
          <a:ln w="95250">
            <a:solidFill>
              <a:srgbClr val="800000"/>
            </a:solidFill>
            <a:round/>
            <a:headEnd/>
            <a:tailEnd type="triangle" w="med" len="med"/>
          </a:ln>
        </p:spPr>
        <p:txBody>
          <a:bodyPr/>
          <a:lstStyle/>
          <a:p>
            <a:endParaRPr lang="ru-RU"/>
          </a:p>
        </p:txBody>
      </p:sp>
      <p:sp>
        <p:nvSpPr>
          <p:cNvPr id="18438" name="Line 11"/>
          <p:cNvSpPr>
            <a:spLocks noChangeShapeType="1"/>
          </p:cNvSpPr>
          <p:nvPr/>
        </p:nvSpPr>
        <p:spPr bwMode="auto">
          <a:xfrm>
            <a:off x="468313" y="5013325"/>
            <a:ext cx="936625" cy="0"/>
          </a:xfrm>
          <a:prstGeom prst="line">
            <a:avLst/>
          </a:prstGeom>
          <a:noFill/>
          <a:ln w="95250">
            <a:solidFill>
              <a:srgbClr val="800000"/>
            </a:solidFill>
            <a:round/>
            <a:headEnd/>
            <a:tailEnd type="triangle" w="med" len="med"/>
          </a:ln>
        </p:spPr>
        <p:txBody>
          <a:bodyPr/>
          <a:lstStyle/>
          <a:p>
            <a:endParaRPr lang="ru-RU"/>
          </a:p>
        </p:txBody>
      </p:sp>
      <p:sp>
        <p:nvSpPr>
          <p:cNvPr id="18439" name="Line 11"/>
          <p:cNvSpPr>
            <a:spLocks noChangeShapeType="1"/>
          </p:cNvSpPr>
          <p:nvPr/>
        </p:nvSpPr>
        <p:spPr bwMode="auto">
          <a:xfrm>
            <a:off x="468313" y="5516563"/>
            <a:ext cx="936625" cy="0"/>
          </a:xfrm>
          <a:prstGeom prst="line">
            <a:avLst/>
          </a:prstGeom>
          <a:noFill/>
          <a:ln w="95250">
            <a:solidFill>
              <a:srgbClr val="800000"/>
            </a:solidFill>
            <a:round/>
            <a:headEnd/>
            <a:tailEnd type="triangle" w="med" len="med"/>
          </a:ln>
        </p:spPr>
        <p:txBody>
          <a:bodyPr/>
          <a:lstStyle/>
          <a:p>
            <a:endParaRPr lang="ru-RU"/>
          </a:p>
        </p:txBody>
      </p:sp>
    </p:spTree>
    <p:extLst>
      <p:ext uri="{BB962C8B-B14F-4D97-AF65-F5344CB8AC3E}">
        <p14:creationId xmlns:p14="http://schemas.microsoft.com/office/powerpoint/2010/main" val="192994861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Text Box 4"/>
          <p:cNvSpPr txBox="1">
            <a:spLocks noChangeArrowheads="1"/>
          </p:cNvSpPr>
          <p:nvPr/>
        </p:nvSpPr>
        <p:spPr bwMode="auto">
          <a:xfrm>
            <a:off x="323850" y="260350"/>
            <a:ext cx="8569325" cy="6563335"/>
          </a:xfrm>
          <a:prstGeom prst="rect">
            <a:avLst/>
          </a:prstGeom>
          <a:noFill/>
          <a:ln w="9525">
            <a:noFill/>
            <a:miter lim="800000"/>
            <a:headEnd/>
            <a:tailEnd/>
          </a:ln>
        </p:spPr>
        <p:txBody>
          <a:bodyPr>
            <a:spAutoFit/>
          </a:bodyPr>
          <a:lstStyle/>
          <a:p>
            <a:pPr algn="just">
              <a:spcBef>
                <a:spcPct val="50000"/>
              </a:spcBef>
              <a:buFont typeface="Wingdings" pitchFamily="2" charset="2"/>
              <a:buChar char="§"/>
            </a:pPr>
            <a:r>
              <a:rPr lang="uk-UA" sz="2900" dirty="0">
                <a:solidFill>
                  <a:srgbClr val="660033"/>
                </a:solidFill>
                <a:latin typeface="Times New Roman" pitchFamily="18" charset="0"/>
              </a:rPr>
              <a:t> </a:t>
            </a:r>
            <a:r>
              <a:rPr lang="uk-UA" sz="2900" dirty="0">
                <a:latin typeface="Times New Roman" pitchFamily="18" charset="0"/>
              </a:rPr>
              <a:t>Селекційні програми розведення с.-г. тварин розробляють науково-дослідні установи</a:t>
            </a:r>
            <a:endParaRPr lang="ru-RU" sz="2900" dirty="0">
              <a:latin typeface="Times New Roman" pitchFamily="18" charset="0"/>
            </a:endParaRPr>
          </a:p>
          <a:p>
            <a:pPr algn="just">
              <a:spcBef>
                <a:spcPct val="50000"/>
              </a:spcBef>
              <a:buFont typeface="Wingdings" pitchFamily="2" charset="2"/>
              <a:buChar char="§"/>
            </a:pPr>
            <a:r>
              <a:rPr lang="uk-UA" sz="2900" dirty="0">
                <a:solidFill>
                  <a:srgbClr val="660033"/>
                </a:solidFill>
                <a:latin typeface="Times New Roman" pitchFamily="18" charset="0"/>
              </a:rPr>
              <a:t> </a:t>
            </a:r>
            <a:r>
              <a:rPr lang="uk-UA" sz="2900" dirty="0">
                <a:latin typeface="Times New Roman" pitchFamily="18" charset="0"/>
              </a:rPr>
              <a:t>Один із розділів присвячений організації використання племінних ресурсів для відтворення маточного </a:t>
            </a:r>
            <a:r>
              <a:rPr lang="uk-UA" sz="2900" dirty="0" smtClean="0">
                <a:latin typeface="Times New Roman" pitchFamily="18" charset="0"/>
              </a:rPr>
              <a:t>поголів’я, </a:t>
            </a:r>
            <a:r>
              <a:rPr lang="uk-UA" sz="2900" dirty="0">
                <a:latin typeface="Times New Roman" pitchFamily="18" charset="0"/>
              </a:rPr>
              <a:t>що мають племінні свідоцтва та допущені до використання державною племінною і ветеринарною службою</a:t>
            </a:r>
            <a:r>
              <a:rPr lang="ru-RU" sz="2900" dirty="0">
                <a:latin typeface="Times New Roman" pitchFamily="18" charset="0"/>
              </a:rPr>
              <a:t> </a:t>
            </a:r>
            <a:endParaRPr lang="uk-UA" sz="2900" dirty="0">
              <a:latin typeface="Times New Roman" pitchFamily="18" charset="0"/>
            </a:endParaRPr>
          </a:p>
          <a:p>
            <a:pPr algn="just">
              <a:spcBef>
                <a:spcPct val="50000"/>
              </a:spcBef>
              <a:buFont typeface="Wingdings" pitchFamily="2" charset="2"/>
              <a:buChar char="§"/>
            </a:pPr>
            <a:r>
              <a:rPr lang="uk-UA" sz="2900" dirty="0">
                <a:solidFill>
                  <a:srgbClr val="660033"/>
                </a:solidFill>
                <a:latin typeface="Times New Roman" pitchFamily="18" charset="0"/>
              </a:rPr>
              <a:t> </a:t>
            </a:r>
            <a:r>
              <a:rPr lang="uk-UA" sz="2900" dirty="0">
                <a:latin typeface="Times New Roman" pitchFamily="18" charset="0"/>
              </a:rPr>
              <a:t>Державою регулюється племінне тваринництво та фінансування державних цільових програм селекції у тваринництві</a:t>
            </a:r>
            <a:r>
              <a:rPr lang="ru-RU" sz="2900" dirty="0">
                <a:latin typeface="Times New Roman" pitchFamily="18" charset="0"/>
              </a:rPr>
              <a:t> </a:t>
            </a:r>
          </a:p>
          <a:p>
            <a:pPr algn="just">
              <a:spcBef>
                <a:spcPct val="50000"/>
              </a:spcBef>
              <a:buFont typeface="Wingdings" pitchFamily="2" charset="2"/>
              <a:buChar char="§"/>
            </a:pPr>
            <a:r>
              <a:rPr lang="uk-UA" sz="2900" dirty="0">
                <a:solidFill>
                  <a:srgbClr val="660033"/>
                </a:solidFill>
                <a:latin typeface="Times New Roman" pitchFamily="18" charset="0"/>
              </a:rPr>
              <a:t> </a:t>
            </a:r>
            <a:r>
              <a:rPr lang="uk-UA" sz="2900" dirty="0">
                <a:latin typeface="Times New Roman" pitchFamily="18" charset="0"/>
              </a:rPr>
              <a:t>Відповідальність за порушення цього Закону несуть суб’єкти племінного тваринництва, їх посадові особи </a:t>
            </a:r>
            <a:endParaRPr lang="ru-RU" sz="2900" dirty="0">
              <a:latin typeface="Times New Roman" pitchFamily="18" charset="0"/>
            </a:endParaRPr>
          </a:p>
        </p:txBody>
      </p:sp>
    </p:spTree>
    <p:extLst>
      <p:ext uri="{BB962C8B-B14F-4D97-AF65-F5344CB8AC3E}">
        <p14:creationId xmlns:p14="http://schemas.microsoft.com/office/powerpoint/2010/main" val="379827848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Text Box 4"/>
          <p:cNvSpPr txBox="1">
            <a:spLocks noChangeArrowheads="1"/>
          </p:cNvSpPr>
          <p:nvPr/>
        </p:nvSpPr>
        <p:spPr bwMode="auto">
          <a:xfrm>
            <a:off x="323850" y="188913"/>
            <a:ext cx="8569325" cy="6455613"/>
          </a:xfrm>
          <a:prstGeom prst="rect">
            <a:avLst/>
          </a:prstGeom>
          <a:noFill/>
          <a:ln w="9525">
            <a:noFill/>
            <a:miter lim="800000"/>
            <a:headEnd/>
            <a:tailEnd/>
          </a:ln>
        </p:spPr>
        <p:txBody>
          <a:bodyPr wrap="square">
            <a:spAutoFit/>
          </a:bodyPr>
          <a:lstStyle/>
          <a:p>
            <a:pPr>
              <a:spcBef>
                <a:spcPct val="50000"/>
              </a:spcBef>
              <a:buFont typeface="Wingdings" pitchFamily="2" charset="2"/>
              <a:buChar char="§"/>
            </a:pPr>
            <a:r>
              <a:rPr lang="uk-UA" sz="2900" b="1" i="1" dirty="0">
                <a:solidFill>
                  <a:srgbClr val="660033"/>
                </a:solidFill>
                <a:latin typeface="Times New Roman" pitchFamily="18" charset="0"/>
              </a:rPr>
              <a:t> Селекційно-племінна робота</a:t>
            </a:r>
            <a:r>
              <a:rPr lang="uk-UA" sz="2900" dirty="0">
                <a:latin typeface="Times New Roman" pitchFamily="18" charset="0"/>
              </a:rPr>
              <a:t> – це система зоотехнічних заходів і методів, спрямованих на: </a:t>
            </a:r>
            <a:endParaRPr lang="uk-UA" sz="2900" dirty="0" smtClean="0">
              <a:latin typeface="Times New Roman" pitchFamily="18" charset="0"/>
            </a:endParaRPr>
          </a:p>
          <a:p>
            <a:pPr algn="just">
              <a:spcBef>
                <a:spcPct val="50000"/>
              </a:spcBef>
              <a:buFont typeface="Wingdings" pitchFamily="2" charset="2"/>
              <a:buChar char="§"/>
            </a:pPr>
            <a:r>
              <a:rPr lang="uk-UA" sz="2900" dirty="0">
                <a:latin typeface="Times New Roman" pitchFamily="18" charset="0"/>
              </a:rPr>
              <a:t>	   </a:t>
            </a:r>
            <a:r>
              <a:rPr lang="uk-UA" sz="2900" dirty="0" smtClean="0">
                <a:latin typeface="Times New Roman" pitchFamily="18" charset="0"/>
              </a:rPr>
              <a:t>     підвищення </a:t>
            </a:r>
            <a:r>
              <a:rPr lang="uk-UA" sz="2900" dirty="0">
                <a:latin typeface="Times New Roman" pitchFamily="18" charset="0"/>
              </a:rPr>
              <a:t>племінних, продуктивних, поліпшення спадкових ознак, 				 	   якісне удосконалення існуючих і створення нових високопродуктивних порід, ліній, стад,			   </a:t>
            </a:r>
            <a:r>
              <a:rPr lang="uk-UA" sz="2900" dirty="0" smtClean="0">
                <a:latin typeface="Times New Roman" pitchFamily="18" charset="0"/>
              </a:rPr>
              <a:t> </a:t>
            </a:r>
            <a:r>
              <a:rPr lang="uk-UA" sz="2900" dirty="0">
                <a:latin typeface="Times New Roman" pitchFamily="18" charset="0"/>
              </a:rPr>
              <a:t>раціональне використання племінних тварин для подальшого збільшення виробництва продуктів тваринництва</a:t>
            </a:r>
            <a:r>
              <a:rPr lang="uk-UA" sz="2900" dirty="0" smtClean="0">
                <a:latin typeface="Times New Roman" pitchFamily="18" charset="0"/>
              </a:rPr>
              <a:t>.</a:t>
            </a:r>
            <a:endParaRPr lang="uk-UA" sz="500" dirty="0">
              <a:latin typeface="Times New Roman" pitchFamily="18" charset="0"/>
            </a:endParaRPr>
          </a:p>
          <a:p>
            <a:pPr>
              <a:spcBef>
                <a:spcPct val="50000"/>
              </a:spcBef>
              <a:buFont typeface="Wingdings" pitchFamily="2" charset="2"/>
              <a:buChar char="§"/>
            </a:pPr>
            <a:r>
              <a:rPr lang="uk-UA" sz="2900" dirty="0">
                <a:solidFill>
                  <a:srgbClr val="660033"/>
                </a:solidFill>
                <a:latin typeface="Times New Roman" pitchFamily="18" charset="0"/>
              </a:rPr>
              <a:t> </a:t>
            </a:r>
            <a:r>
              <a:rPr lang="uk-UA" sz="2900" b="1" i="1" dirty="0">
                <a:latin typeface="Times New Roman" pitchFamily="18" charset="0"/>
              </a:rPr>
              <a:t>Державна атестація</a:t>
            </a:r>
            <a:r>
              <a:rPr lang="uk-UA" sz="2900" dirty="0">
                <a:latin typeface="Times New Roman" pitchFamily="18" charset="0"/>
              </a:rPr>
              <a:t> або переатестація і присвоєння відповідних статусів суб’єктам племінної справи у тваринництві </a:t>
            </a:r>
            <a:r>
              <a:rPr lang="uk-UA" sz="2900" b="1" i="1" dirty="0">
                <a:latin typeface="Times New Roman" pitchFamily="18" charset="0"/>
              </a:rPr>
              <a:t>проводиться один раз на 4 роки.</a:t>
            </a:r>
            <a:endParaRPr lang="ru-RU" sz="2900" b="1" i="1" dirty="0">
              <a:latin typeface="Times New Roman" pitchFamily="18" charset="0"/>
            </a:endParaRPr>
          </a:p>
        </p:txBody>
      </p:sp>
      <p:sp>
        <p:nvSpPr>
          <p:cNvPr id="24578" name="Line 11"/>
          <p:cNvSpPr>
            <a:spLocks noChangeShapeType="1"/>
          </p:cNvSpPr>
          <p:nvPr/>
        </p:nvSpPr>
        <p:spPr bwMode="auto">
          <a:xfrm flipV="1">
            <a:off x="1000100" y="1571612"/>
            <a:ext cx="825471" cy="71438"/>
          </a:xfrm>
          <a:prstGeom prst="line">
            <a:avLst/>
          </a:prstGeom>
          <a:noFill/>
          <a:ln w="95250">
            <a:solidFill>
              <a:srgbClr val="800000"/>
            </a:solidFill>
            <a:round/>
            <a:headEnd/>
            <a:tailEnd type="triangle" w="med" len="med"/>
          </a:ln>
        </p:spPr>
        <p:txBody>
          <a:bodyPr/>
          <a:lstStyle/>
          <a:p>
            <a:endParaRPr lang="ru-RU"/>
          </a:p>
        </p:txBody>
      </p:sp>
      <p:sp>
        <p:nvSpPr>
          <p:cNvPr id="24579" name="Line 11"/>
          <p:cNvSpPr>
            <a:spLocks noChangeShapeType="1"/>
          </p:cNvSpPr>
          <p:nvPr/>
        </p:nvSpPr>
        <p:spPr bwMode="auto">
          <a:xfrm>
            <a:off x="642910" y="2500306"/>
            <a:ext cx="936625" cy="0"/>
          </a:xfrm>
          <a:prstGeom prst="line">
            <a:avLst/>
          </a:prstGeom>
          <a:noFill/>
          <a:ln w="95250">
            <a:solidFill>
              <a:srgbClr val="800000"/>
            </a:solidFill>
            <a:round/>
            <a:headEnd/>
            <a:tailEnd type="triangle" w="med" len="med"/>
          </a:ln>
        </p:spPr>
        <p:txBody>
          <a:bodyPr/>
          <a:lstStyle/>
          <a:p>
            <a:endParaRPr lang="ru-RU"/>
          </a:p>
        </p:txBody>
      </p:sp>
      <p:sp>
        <p:nvSpPr>
          <p:cNvPr id="24580" name="Line 11"/>
          <p:cNvSpPr>
            <a:spLocks noChangeShapeType="1"/>
          </p:cNvSpPr>
          <p:nvPr/>
        </p:nvSpPr>
        <p:spPr bwMode="auto">
          <a:xfrm>
            <a:off x="714348" y="3357562"/>
            <a:ext cx="936625" cy="0"/>
          </a:xfrm>
          <a:prstGeom prst="line">
            <a:avLst/>
          </a:prstGeom>
          <a:noFill/>
          <a:ln w="95250">
            <a:solidFill>
              <a:srgbClr val="800000"/>
            </a:solidFill>
            <a:round/>
            <a:headEnd/>
            <a:tailEnd type="triangle" w="med" len="med"/>
          </a:ln>
        </p:spPr>
        <p:txBody>
          <a:bodyPr/>
          <a:lstStyle/>
          <a:p>
            <a:endParaRPr lang="ru-RU"/>
          </a:p>
        </p:txBody>
      </p:sp>
    </p:spTree>
    <p:extLst>
      <p:ext uri="{BB962C8B-B14F-4D97-AF65-F5344CB8AC3E}">
        <p14:creationId xmlns:p14="http://schemas.microsoft.com/office/powerpoint/2010/main" val="3831176124"/>
      </p:ext>
    </p:extLst>
  </p:cSld>
  <p:clrMapOvr>
    <a:masterClrMapping/>
  </p:clrMapOvr>
</p:sld>
</file>

<file path=ppt/theme/theme1.xml><?xml version="1.0" encoding="utf-8"?>
<a:theme xmlns:a="http://schemas.openxmlformats.org/drawingml/2006/main" name="Воздушный поток">
  <a:themeElements>
    <a:clrScheme name="Воздушный поток">
      <a:dk1>
        <a:sysClr val="windowText" lastClr="000000"/>
      </a:dk1>
      <a:lt1>
        <a:sysClr val="window" lastClr="FFFFFF"/>
      </a:lt1>
      <a:dk2>
        <a:srgbClr val="212745"/>
      </a:dk2>
      <a:lt2>
        <a:srgbClr val="B4DCFA"/>
      </a:lt2>
      <a:accent1>
        <a:srgbClr val="4E67C8"/>
      </a:accent1>
      <a:accent2>
        <a:srgbClr val="5ECCF3"/>
      </a:accent2>
      <a:accent3>
        <a:srgbClr val="A7EA52"/>
      </a:accent3>
      <a:accent4>
        <a:srgbClr val="5DCEAF"/>
      </a:accent4>
      <a:accent5>
        <a:srgbClr val="FF8021"/>
      </a:accent5>
      <a:accent6>
        <a:srgbClr val="F14124"/>
      </a:accent6>
      <a:hlink>
        <a:srgbClr val="56C7AA"/>
      </a:hlink>
      <a:folHlink>
        <a:srgbClr val="59A8D1"/>
      </a:folHlink>
    </a:clrScheme>
    <a:fontScheme name="Воздушный поток">
      <a:majorFont>
        <a:latin typeface="Trebuchet MS"/>
        <a:ea typeface=""/>
        <a:cs typeface=""/>
        <a:font script="Jpan" typeface="HGｺﾞｼｯｸM"/>
        <a:font script="Hang" typeface="HY그래픽B"/>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HGｺﾞｼｯｸM"/>
        <a:font script="Hang" typeface="HY그래픽M"/>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Воздушный поток">
      <a:fillStyleLst>
        <a:solidFill>
          <a:schemeClr val="phClr"/>
        </a:solidFill>
        <a:gradFill rotWithShape="1">
          <a:gsLst>
            <a:gs pos="28000">
              <a:schemeClr val="phClr">
                <a:tint val="18000"/>
                <a:satMod val="120000"/>
                <a:lumMod val="88000"/>
              </a:schemeClr>
            </a:gs>
            <a:gs pos="100000">
              <a:schemeClr val="phClr">
                <a:tint val="40000"/>
                <a:satMod val="100000"/>
                <a:lumMod val="78000"/>
              </a:schemeClr>
            </a:gs>
          </a:gsLst>
          <a:lin ang="5400000" scaled="0"/>
        </a:gradFill>
        <a:gradFill rotWithShape="1">
          <a:gsLst>
            <a:gs pos="0">
              <a:schemeClr val="phClr">
                <a:lumMod val="95000"/>
              </a:schemeClr>
            </a:gs>
            <a:gs pos="100000">
              <a:schemeClr val="phClr">
                <a:shade val="82000"/>
                <a:satMod val="125000"/>
                <a:lumMod val="74000"/>
              </a:schemeClr>
            </a:gs>
          </a:gsLst>
          <a:lin ang="5400000" scaled="0"/>
        </a:gradFill>
      </a:fillStyleLst>
      <a:lnStyleLst>
        <a:ln w="9525" cap="flat" cmpd="sng" algn="ctr">
          <a:solidFill>
            <a:schemeClr val="phClr"/>
          </a:solidFill>
          <a:prstDash val="solid"/>
        </a:ln>
        <a:ln w="15875" cap="flat" cmpd="sng" algn="ctr">
          <a:solidFill>
            <a:schemeClr val="phClr">
              <a:shade val="75000"/>
              <a:satMod val="125000"/>
              <a:lumMod val="75000"/>
            </a:schemeClr>
          </a:solidFill>
          <a:prstDash val="solid"/>
        </a:ln>
        <a:ln w="25400" cap="flat" cmpd="sng" algn="ctr">
          <a:solidFill>
            <a:schemeClr val="phClr"/>
          </a:solidFill>
          <a:prstDash val="solid"/>
        </a:ln>
      </a:lnStyleLst>
      <a:effectStyleLst>
        <a:effectStyle>
          <a:effectLst>
            <a:outerShdw blurRad="63500" dist="50800" dir="5400000" sx="98000" sy="98000" rotWithShape="0">
              <a:srgbClr val="000000">
                <a:alpha val="20000"/>
              </a:srgbClr>
            </a:outerShdw>
          </a:effectLst>
        </a:effectStyle>
        <a:effectStyle>
          <a:effectLst>
            <a:outerShdw blurRad="40005" dist="22984" dir="5400000" rotWithShape="0">
              <a:srgbClr val="000000">
                <a:alpha val="45000"/>
              </a:srgbClr>
            </a:outerShdw>
          </a:effectLst>
          <a:scene3d>
            <a:camera prst="orthographicFront">
              <a:rot lat="0" lon="0" rev="0"/>
            </a:camera>
            <a:lightRig rig="balanced" dir="tr"/>
          </a:scene3d>
          <a:sp3d prstMaterial="matte">
            <a:bevelT w="19050" h="38100"/>
          </a:sp3d>
        </a:effectStyle>
        <a:effectStyle>
          <a:effectLst>
            <a:reflection blurRad="38100" stA="26000" endPos="23000" dist="25400" dir="5400000" sy="-100000" rotWithShape="0"/>
          </a:effectLst>
          <a:scene3d>
            <a:camera prst="orthographicFront">
              <a:rot lat="0" lon="0" rev="0"/>
            </a:camera>
            <a:lightRig rig="balanced" dir="tr"/>
          </a:scene3d>
          <a:sp3d contourW="14605" prstMaterial="plastic">
            <a:bevelT w="50800"/>
            <a:contourClr>
              <a:schemeClr val="phClr">
                <a:shade val="30000"/>
                <a:satMod val="120000"/>
              </a:schemeClr>
            </a:contourClr>
          </a:sp3d>
        </a:effectStyle>
      </a:effectStyleLst>
      <a:bgFillStyleLst>
        <a:solidFill>
          <a:schemeClr val="phClr"/>
        </a:solidFill>
        <a:gradFill rotWithShape="1">
          <a:gsLst>
            <a:gs pos="0">
              <a:schemeClr val="phClr">
                <a:tint val="98000"/>
                <a:shade val="90000"/>
                <a:satMod val="160000"/>
                <a:lumMod val="100000"/>
              </a:schemeClr>
            </a:gs>
            <a:gs pos="60000">
              <a:schemeClr val="phClr">
                <a:tint val="95000"/>
                <a:shade val="100000"/>
                <a:satMod val="130000"/>
                <a:lumMod val="130000"/>
              </a:schemeClr>
            </a:gs>
            <a:gs pos="100000">
              <a:schemeClr val="phClr">
                <a:tint val="97000"/>
                <a:shade val="100000"/>
                <a:hueMod val="100000"/>
                <a:satMod val="140000"/>
                <a:lumMod val="80000"/>
              </a:schemeClr>
            </a:gs>
          </a:gsLst>
          <a:path path="circle">
            <a:fillToRect l="20000" t="10000" r="20000" b="60000"/>
          </a:path>
        </a:gradFill>
        <a:gradFill rotWithShape="1">
          <a:gsLst>
            <a:gs pos="0">
              <a:schemeClr val="phClr">
                <a:tint val="94000"/>
                <a:satMod val="160000"/>
                <a:lumMod val="160000"/>
              </a:schemeClr>
            </a:gs>
            <a:gs pos="42000">
              <a:schemeClr val="phClr">
                <a:tint val="94000"/>
                <a:shade val="94000"/>
                <a:satMod val="160000"/>
                <a:lumMod val="130000"/>
              </a:schemeClr>
            </a:gs>
            <a:gs pos="100000">
              <a:schemeClr val="phClr">
                <a:tint val="97000"/>
                <a:shade val="94000"/>
                <a:satMod val="180000"/>
                <a:lumMod val="84000"/>
              </a:schemeClr>
            </a:gs>
          </a:gsLst>
          <a:path path="circle">
            <a:fillToRect l="24000" t="44000" r="24000" b="12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Slipstream</Template>
  <TotalTime>33</TotalTime>
  <Words>353</Words>
  <Application>Microsoft Office PowerPoint</Application>
  <PresentationFormat>Экран (4:3)</PresentationFormat>
  <Paragraphs>56</Paragraphs>
  <Slides>16</Slides>
  <Notes>0</Notes>
  <HiddenSlides>0</HiddenSlides>
  <MMClips>0</MMClips>
  <ScaleCrop>false</ScaleCrop>
  <HeadingPairs>
    <vt:vector size="6" baseType="variant">
      <vt:variant>
        <vt:lpstr>Использованные шрифты</vt:lpstr>
      </vt:variant>
      <vt:variant>
        <vt:i4>5</vt:i4>
      </vt:variant>
      <vt:variant>
        <vt:lpstr>Тема</vt:lpstr>
      </vt:variant>
      <vt:variant>
        <vt:i4>1</vt:i4>
      </vt:variant>
      <vt:variant>
        <vt:lpstr>Заголовки слайдов</vt:lpstr>
      </vt:variant>
      <vt:variant>
        <vt:i4>16</vt:i4>
      </vt:variant>
    </vt:vector>
  </HeadingPairs>
  <TitlesOfParts>
    <vt:vector size="22" baseType="lpstr">
      <vt:lpstr>Calibri</vt:lpstr>
      <vt:lpstr>Georgia</vt:lpstr>
      <vt:lpstr>Times New Roman</vt:lpstr>
      <vt:lpstr>Trebuchet MS</vt:lpstr>
      <vt:lpstr>Wingdings</vt:lpstr>
      <vt:lpstr>Воздушный поток</vt:lpstr>
      <vt:lpstr>Лекція 4   Тема 3.  СУЧАСНІ СЕЛЕКЦІЙНІ ДОСЯГНЕННЯ У ТВАРИННИЦТВІ І НАПРЯМКИ СЕЛЕКЦІЙНОГО ПРОЦЕСУ НА ПЕРСПЕКТИВУ (частина 1) </vt:lpstr>
      <vt:lpstr>План 1. Організація племінної роботи 2. Планування селекційно-племінної роботи Література:  1. Калетнік Г.М., Кулик М.Ф., Петриченко В.Ф. та ін. Основи перспективних технологій виробництва продукції тваринництва. Вінниця, 2007. 584 с. 2. Лихач В.Я., Лихач А.В., Шебанін В.О. Інноваційні технології виробництва продукції тваринництва. Миколаїв. МНАУ. 2015. 365 с. 3. Шалімов М.О. Інноваційні технології виробництва і переробки продукції тваринництва. Одеса. ОДАУ. 2020. 181 с. 4. Palamarchyk D. M. The methodology to estimate the extent of the innovation process. Formyvannya runkovuh vidnosun v Ykraini. vol. 10 (125). pp. 101-105. </vt:lpstr>
      <vt:lpstr>Племінна робота – це система організаційно-зоотехнічних заходів, спрямованих на поліпшення породних якостей тварин із метою підвищення їхньої продуктивності.   В умовах промислових технологій кожне стадо необхідно поповнювати поголів’ям кращої породності зі сталими спадковими ознаками.  Відтворення стада.  Організація відтворення стада має велике економічне значення, оскільки від цього залежить прискорення інтенсифікації виробництва продукції тваринництва. Вік тварин, їхній фізіологічний стан, за досягнення якого вони стають придатними до відтворення без шкоди для здоров’я та подальшого нормального розвитку, можуть дати повноцінний приплід і проявити високу продуктивність, називається господарською зрілістю.</vt:lpstr>
      <vt:lpstr>Штучне осіменіння — найефективніший спосіб масового поліпшення тварин завдяки використанню найцінніших плідників.  Він полягає в одержанні за допомогою штучної вагіни сперми від плідників, перевірених за якістю потомства, її оцінюванні, розрідженні та введенні різними способами у статеві органи самки.  Розрідженою спермою одного плідника можна за сезон осіменити від кількох сотень до кількох тисяч маток.  Спосіб тривалого, впродовж десятків років, зберігання сперми в стані глибокого заморожування у рідкому азоті (-196°С) дає змогу одержувати потомство завдяки банкам сперми від найцінніших плідників, які давно вже вибули із стада, транспортувати її на великі відстані, завозити навіть із-за кордону, уникати низки захворювань, значно скоротити кількість плідників. </vt:lpstr>
      <vt:lpstr>Державні племінні заводи — найвища категорія племінних господарств, де зосереджена краща частина тварин для ведення поглибленої племінної роботи. Племінні ферми створюються на базі кращих за породністю й продуктивністю товарних ферм і займаються розширеним відтворенням цінного поголів’я для ремонту власного стада та реалізації в інші господарства.  При держплемоб’єднаннях діють спеціалізовані господарства, контрольні ферми та контрольно-випробні станції для вирощування та випробування племінних плідників. Комплектують їх спеціально відібраними у племзаводах і племгоспах бугайцями, яких вирощують в оптимальних умовах. Після випробування й комплексної оцінки плідників вирішують питання про подальше використання їх.   </vt:lpstr>
      <vt:lpstr>В законі зазначається, що</vt:lpstr>
      <vt:lpstr>Презентация PowerPoint</vt:lpstr>
      <vt:lpstr>Презентация PowerPoint</vt:lpstr>
      <vt:lpstr>Презентация PowerPoint</vt:lpstr>
      <vt:lpstr>Презентация PowerPoint</vt:lpstr>
      <vt:lpstr>Презентация PowerPoint</vt:lpstr>
      <vt:lpstr>Поліпшення продуктивних і племінних якостей сільськогосподарських тварин можливе лише тоді, коли всі заходи будуть зведені в єдину систему і цілеспрямовано здійснюватимуться протягом низки років.   З цією метою фахівці під керівництвом науково-дослідних установ розробляють перспективні плани племінної роботи на п’ять років окремо за видами тварин для господарств, районів, областей, зон діяльності держплемоб’єднань і на десять років – для породи загалом. План племінної роботи зі стадом складається з двох частин: ана­лізу стану і результатів виконання попереднього плану; основних напрямів племінної роботи щодо вдосконалення стада та конкретних організаційно-господарських заходів, спрямованих на підвищення ефективності племінної роботи зі стадом. </vt:lpstr>
      <vt:lpstr>В Україні розроблено селекційні програми племінної роботи з окремими видами й породами сільськогосподарських тварин, які забезпечують поетапне оцінювання, відбір, підбір та використання племінного поголів’я.   Розробка перспективних планів селекційно-племінної роботи з породою — процес творчий і досить складний. Тому для участі в ньому запрошують фахівців провідних племзаводів, племоб’єднань, наукових та вищих навчальних закладів, які добре знають породу і працюють над її поліпшенням.   У зоні діяльності племінного об’єднання або в масштабах району організовують також виводки — огляд кращих племінних тварин. Вони зазвичай тривають один день.   Проводять їх спеціально створені комісії, які оцінюють тварин і розробляють рекомендації щодо поліпшення племінної роботи у господарствах. </vt:lpstr>
      <vt:lpstr>Презентация PowerPoint</vt:lpstr>
      <vt:lpstr>Презентация PowerPoint</vt:lpstr>
      <vt:lpstr>Дякую за увагу!!!</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Лекція 4 Тема 3. СУЧАСНІ СЕЛЕКЦІЙНІ ДОСЯГНЕННЯ У ТВАРИННИЦТВІ І НАПРЯМКИ СЕЛЕКЦІЙНОГО ПРОЦЕСУ НА ПЕРСПЕКТИВУ (частина 1)</dc:title>
  <dc:creator>7777</dc:creator>
  <cp:lastModifiedBy>MAPIHA</cp:lastModifiedBy>
  <cp:revision>12</cp:revision>
  <dcterms:created xsi:type="dcterms:W3CDTF">2021-06-01T12:46:46Z</dcterms:created>
  <dcterms:modified xsi:type="dcterms:W3CDTF">2021-06-01T21:48:49Z</dcterms:modified>
</cp:coreProperties>
</file>