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2"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643"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D12BE3C1-D571-485E-966B-0E4E99A7F197}" type="datetimeFigureOut">
              <a:rPr lang="ru-RU" smtClean="0"/>
              <a:t>03.06.2021</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9DD64A4E-D847-41A6-9309-89E5DCDBCB4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D12BE3C1-D571-485E-966B-0E4E99A7F197}"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D12BE3C1-D571-485E-966B-0E4E99A7F197}"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D12BE3C1-D571-485E-966B-0E4E99A7F197}"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D12BE3C1-D571-485E-966B-0E4E99A7F197}" type="datetimeFigureOut">
              <a:rPr lang="ru-RU" smtClean="0"/>
              <a:t>03.06.2021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DD64A4E-D847-41A6-9309-89E5DCDBCB4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D12BE3C1-D571-485E-966B-0E4E99A7F197}" type="datetimeFigureOut">
              <a:rPr lang="ru-RU" smtClean="0"/>
              <a:t>03.06.2021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D12BE3C1-D571-485E-966B-0E4E99A7F197}" type="datetimeFigureOut">
              <a:rPr lang="ru-RU" smtClean="0"/>
              <a:t>03.06.2021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D12BE3C1-D571-485E-966B-0E4E99A7F197}" type="datetimeFigureOut">
              <a:rPr lang="ru-RU" smtClean="0"/>
              <a:t>03.06.2021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2BE3C1-D571-485E-966B-0E4E99A7F197}" type="datetimeFigureOut">
              <a:rPr lang="ru-RU" smtClean="0"/>
              <a:t>03.06.2021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D12BE3C1-D571-485E-966B-0E4E99A7F197}" type="datetimeFigureOut">
              <a:rPr lang="ru-RU" smtClean="0"/>
              <a:t>03.06.2021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DD64A4E-D847-41A6-9309-89E5DCDBCB4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D12BE3C1-D571-485E-966B-0E4E99A7F197}" type="datetimeFigureOut">
              <a:rPr lang="ru-RU" smtClean="0"/>
              <a:t>03.06.2021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9DD64A4E-D847-41A6-9309-89E5DCDBCB43}"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12BE3C1-D571-485E-966B-0E4E99A7F197}" type="datetimeFigureOut">
              <a:rPr lang="ru-RU" smtClean="0"/>
              <a:t>03.06.2021</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DD64A4E-D847-41A6-9309-89E5DCDBCB43}"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0" y="476673"/>
            <a:ext cx="4104456" cy="1080119"/>
          </a:xfrm>
        </p:spPr>
        <p:txBody>
          <a:bodyPr>
            <a:normAutofit fontScale="90000"/>
          </a:bodyPr>
          <a:lstStyle/>
          <a:p>
            <a:r>
              <a:rPr lang="uk-UA" b="1" dirty="0"/>
              <a:t>Лекція 4</a:t>
            </a:r>
            <a:r>
              <a:rPr lang="ru-RU" b="1" dirty="0"/>
              <a:t/>
            </a:r>
            <a:br>
              <a:rPr lang="ru-RU" b="1" dirty="0"/>
            </a:br>
            <a:endParaRPr lang="ru-RU" dirty="0"/>
          </a:p>
        </p:txBody>
      </p:sp>
      <p:sp>
        <p:nvSpPr>
          <p:cNvPr id="3" name="Подзаголовок 2"/>
          <p:cNvSpPr>
            <a:spLocks noGrp="1"/>
          </p:cNvSpPr>
          <p:nvPr>
            <p:ph type="subTitle" idx="1"/>
          </p:nvPr>
        </p:nvSpPr>
        <p:spPr>
          <a:xfrm>
            <a:off x="1475656" y="2420888"/>
            <a:ext cx="6400800" cy="2569840"/>
          </a:xfrm>
        </p:spPr>
        <p:txBody>
          <a:bodyPr/>
          <a:lstStyle/>
          <a:p>
            <a:r>
              <a:rPr lang="uk-UA" sz="4000" b="1" dirty="0"/>
              <a:t>Тема 2: Ескізне моделювання технологічних </a:t>
            </a:r>
            <a:r>
              <a:rPr lang="uk-UA" sz="4000" b="1" dirty="0" smtClean="0"/>
              <a:t>процесів (частина 2)</a:t>
            </a:r>
            <a:endParaRPr lang="ru-RU" sz="4000" dirty="0"/>
          </a:p>
          <a:p>
            <a:endParaRPr lang="ru-RU" dirty="0"/>
          </a:p>
        </p:txBody>
      </p:sp>
    </p:spTree>
    <p:extLst>
      <p:ext uri="{BB962C8B-B14F-4D97-AF65-F5344CB8AC3E}">
        <p14:creationId xmlns:p14="http://schemas.microsoft.com/office/powerpoint/2010/main" val="4057146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700808"/>
            <a:ext cx="8064896" cy="3170099"/>
          </a:xfrm>
          <a:prstGeom prst="rect">
            <a:avLst/>
          </a:prstGeom>
        </p:spPr>
        <p:txBody>
          <a:bodyPr wrap="square">
            <a:spAutoFit/>
          </a:bodyPr>
          <a:lstStyle/>
          <a:p>
            <a:pPr algn="ctr"/>
            <a:r>
              <a:rPr lang="uk-UA" sz="2500" b="1" dirty="0" smtClean="0">
                <a:solidFill>
                  <a:srgbClr val="7030A0"/>
                </a:solidFill>
              </a:rPr>
              <a:t>План</a:t>
            </a:r>
          </a:p>
          <a:p>
            <a:pPr algn="ctr"/>
            <a:endParaRPr lang="ru-RU" sz="2500" dirty="0">
              <a:solidFill>
                <a:srgbClr val="7030A0"/>
              </a:solidFill>
            </a:endParaRPr>
          </a:p>
          <a:p>
            <a:pPr lvl="0"/>
            <a:r>
              <a:rPr lang="uk-UA" sz="2500" dirty="0" smtClean="0"/>
              <a:t>	</a:t>
            </a:r>
            <a:r>
              <a:rPr lang="en-US" sz="2500" dirty="0" smtClean="0"/>
              <a:t>1. </a:t>
            </a:r>
            <a:r>
              <a:rPr lang="uk-UA" sz="2500" dirty="0" smtClean="0"/>
              <a:t>Визначення </a:t>
            </a:r>
            <a:r>
              <a:rPr lang="uk-UA" sz="2500" dirty="0"/>
              <a:t>і оптимізація організаційних режимів процесу. </a:t>
            </a:r>
            <a:endParaRPr lang="uk-UA" sz="2500" dirty="0" smtClean="0"/>
          </a:p>
          <a:p>
            <a:pPr lvl="0"/>
            <a:endParaRPr lang="ru-RU" sz="2500" dirty="0"/>
          </a:p>
          <a:p>
            <a:pPr lvl="0"/>
            <a:r>
              <a:rPr lang="uk-UA" sz="2500" dirty="0" smtClean="0"/>
              <a:t>	</a:t>
            </a:r>
            <a:r>
              <a:rPr lang="en-US" sz="2500" dirty="0" smtClean="0"/>
              <a:t>2</a:t>
            </a:r>
            <a:r>
              <a:rPr lang="en-US" sz="2500" dirty="0" smtClean="0"/>
              <a:t>. </a:t>
            </a:r>
            <a:r>
              <a:rPr lang="uk-UA" sz="2500" dirty="0" smtClean="0"/>
              <a:t>Вибір </a:t>
            </a:r>
            <a:r>
              <a:rPr lang="uk-UA" sz="2500" dirty="0"/>
              <a:t>і оптимізація засобів виробництва, потреби та розмірів виробничих площ, об'ємів та характеру виробництва</a:t>
            </a:r>
            <a:r>
              <a:rPr lang="uk-UA" sz="2500" dirty="0" smtClean="0"/>
              <a:t>.</a:t>
            </a:r>
            <a:endParaRPr lang="ru-RU" sz="2500" dirty="0"/>
          </a:p>
        </p:txBody>
      </p:sp>
    </p:spTree>
    <p:extLst>
      <p:ext uri="{BB962C8B-B14F-4D97-AF65-F5344CB8AC3E}">
        <p14:creationId xmlns:p14="http://schemas.microsoft.com/office/powerpoint/2010/main" val="1963412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836712"/>
            <a:ext cx="8208912" cy="5078313"/>
          </a:xfrm>
          <a:prstGeom prst="rect">
            <a:avLst/>
          </a:prstGeom>
        </p:spPr>
        <p:txBody>
          <a:bodyPr wrap="square">
            <a:spAutoFit/>
          </a:bodyPr>
          <a:lstStyle/>
          <a:p>
            <a:pPr algn="ctr"/>
            <a:r>
              <a:rPr lang="uk-UA" b="1" i="1" dirty="0">
                <a:solidFill>
                  <a:srgbClr val="7030A0"/>
                </a:solidFill>
              </a:rPr>
              <a:t>Література</a:t>
            </a:r>
            <a:r>
              <a:rPr lang="uk-UA" b="1" i="1" dirty="0"/>
              <a:t>: </a:t>
            </a:r>
            <a:endParaRPr lang="ru-RU" dirty="0"/>
          </a:p>
          <a:p>
            <a:pPr algn="just"/>
            <a:r>
              <a:rPr lang="uk-UA" dirty="0" smtClean="0"/>
              <a:t>	1</a:t>
            </a:r>
            <a:r>
              <a:rPr lang="uk-UA" dirty="0"/>
              <a:t>. Відомчі норми технологічного проектування. Вівчарські і </a:t>
            </a:r>
            <a:r>
              <a:rPr lang="uk-UA" dirty="0" err="1"/>
              <a:t>козівничі</a:t>
            </a:r>
            <a:r>
              <a:rPr lang="uk-UA" dirty="0"/>
              <a:t> підприємства. ВНТП-АПК-03.05. Київ. Міністерство аграрної політики України. 2005. 87 с.</a:t>
            </a:r>
            <a:endParaRPr lang="ru-RU" dirty="0"/>
          </a:p>
          <a:p>
            <a:pPr algn="just"/>
            <a:r>
              <a:rPr lang="uk-UA" dirty="0" smtClean="0"/>
              <a:t>	2</a:t>
            </a:r>
            <a:r>
              <a:rPr lang="uk-UA" dirty="0"/>
              <a:t>. Відомчі норми технологічного проектування. Підприємства з переробки молока. ВНТП-АПК-24.06. Київ. Міністерство сільського господарства і продовольства України, 2006. 105 с. </a:t>
            </a:r>
            <a:endParaRPr lang="ru-RU" dirty="0"/>
          </a:p>
          <a:p>
            <a:pPr algn="just"/>
            <a:r>
              <a:rPr lang="uk-UA" dirty="0" smtClean="0"/>
              <a:t>	3</a:t>
            </a:r>
            <a:r>
              <a:rPr lang="uk-UA" dirty="0"/>
              <a:t>. Відомчі норми технологічного проектування. Підприємства по забою худоби, птиці, кролів та переробки продуктів </a:t>
            </a:r>
            <a:r>
              <a:rPr lang="uk-UA" dirty="0" err="1"/>
              <a:t>продуктів</a:t>
            </a:r>
            <a:r>
              <a:rPr lang="uk-UA" dirty="0"/>
              <a:t> забою. ВНТП-АПК-23.06. Київ. Міністерство сільського господарства і продовольства України, 2006. 154 с.</a:t>
            </a:r>
            <a:endParaRPr lang="ru-RU" dirty="0"/>
          </a:p>
          <a:p>
            <a:pPr algn="just"/>
            <a:r>
              <a:rPr lang="uk-UA" dirty="0" smtClean="0"/>
              <a:t>	4</a:t>
            </a:r>
            <a:r>
              <a:rPr lang="uk-UA" dirty="0"/>
              <a:t>. Відомчі норми технологічного проектування. Підприємства птахівництва. ВНТП-АПК-04.05. Київ. Міністерство аграрної політики України, 2005. 90 с</a:t>
            </a:r>
            <a:r>
              <a:rPr lang="uk-UA" dirty="0" smtClean="0"/>
              <a:t>.</a:t>
            </a:r>
            <a:endParaRPr lang="en-US" dirty="0" smtClean="0"/>
          </a:p>
          <a:p>
            <a:pPr algn="just"/>
            <a:r>
              <a:rPr lang="uk-UA" dirty="0" smtClean="0"/>
              <a:t>	5</a:t>
            </a:r>
            <a:r>
              <a:rPr lang="uk-UA" dirty="0"/>
              <a:t>. Відомчі норми технологічного проектування. Свинарські підприємства (комплекси, ферми, малі ферми). ВНТП-АПК-02.05. Київ. Міністерство аграрної політики України, 2005. 98 с.</a:t>
            </a:r>
            <a:endParaRPr lang="ru-RU" dirty="0"/>
          </a:p>
          <a:p>
            <a:endParaRPr lang="en-US" dirty="0" smtClean="0"/>
          </a:p>
        </p:txBody>
      </p:sp>
    </p:spTree>
    <p:extLst>
      <p:ext uri="{BB962C8B-B14F-4D97-AF65-F5344CB8AC3E}">
        <p14:creationId xmlns:p14="http://schemas.microsoft.com/office/powerpoint/2010/main" val="4181906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124744"/>
            <a:ext cx="8208912" cy="3016210"/>
          </a:xfrm>
          <a:prstGeom prst="rect">
            <a:avLst/>
          </a:prstGeom>
        </p:spPr>
        <p:txBody>
          <a:bodyPr wrap="square">
            <a:spAutoFit/>
          </a:bodyPr>
          <a:lstStyle/>
          <a:p>
            <a:pPr algn="just"/>
            <a:r>
              <a:rPr lang="uk-UA" sz="1900" dirty="0" smtClean="0"/>
              <a:t>	6</a:t>
            </a:r>
            <a:r>
              <a:rPr lang="uk-UA" sz="1900" dirty="0" smtClean="0"/>
              <a:t>. Відомчі норми технологічного проектування. Скотарські підприємства (комплекси, ферми, малі ферми). ВНТП-АПК-01.05. К.: Міністерство аграрної політики України, 2005. 111 с.</a:t>
            </a:r>
            <a:endParaRPr lang="en-US" sz="1900" dirty="0" smtClean="0"/>
          </a:p>
          <a:p>
            <a:pPr algn="just"/>
            <a:r>
              <a:rPr lang="uk-UA" sz="1900" dirty="0" smtClean="0"/>
              <a:t>	7</a:t>
            </a:r>
            <a:r>
              <a:rPr lang="uk-UA" sz="1900" dirty="0"/>
              <a:t>. Лихач В.Я., Лихач А.В., </a:t>
            </a:r>
            <a:r>
              <a:rPr lang="uk-UA" sz="1900" dirty="0" err="1"/>
              <a:t>Шебанін</a:t>
            </a:r>
            <a:r>
              <a:rPr lang="uk-UA" sz="1900" dirty="0"/>
              <a:t> В.О. Інноваційні технології виробництва продукції тваринництва. Миколаїв. МНАУ. 2015. 365 с.</a:t>
            </a:r>
            <a:endParaRPr lang="ru-RU" sz="1900" dirty="0"/>
          </a:p>
          <a:p>
            <a:pPr algn="just"/>
            <a:r>
              <a:rPr lang="uk-UA" sz="1900" dirty="0" smtClean="0"/>
              <a:t>	8</a:t>
            </a:r>
            <a:r>
              <a:rPr lang="uk-UA" sz="1900" dirty="0"/>
              <a:t>. Коротков В.А. </a:t>
            </a:r>
            <a:r>
              <a:rPr lang="uk-UA" sz="1900" dirty="0" err="1"/>
              <a:t>Желізняк</a:t>
            </a:r>
            <a:r>
              <a:rPr lang="uk-UA" sz="1900" dirty="0"/>
              <a:t> І.М. Методичний посібник для виконання лабораторних робіт з дисципліни "Моделювання технологічних процесів в тваринництві". Полтава. 2014. 185 с.</a:t>
            </a:r>
            <a:endParaRPr lang="ru-RU" sz="1900" dirty="0"/>
          </a:p>
          <a:p>
            <a:pPr algn="just"/>
            <a:r>
              <a:rPr lang="uk-UA" sz="1900" dirty="0" smtClean="0"/>
              <a:t>	9</a:t>
            </a:r>
            <a:r>
              <a:rPr lang="uk-UA" sz="1900" dirty="0"/>
              <a:t>. </a:t>
            </a:r>
            <a:r>
              <a:rPr lang="uk-UA" sz="1900" dirty="0" err="1"/>
              <a:t>Шалімов</a:t>
            </a:r>
            <a:r>
              <a:rPr lang="uk-UA" sz="1900" dirty="0"/>
              <a:t> М.О. Інноваційні технології виробництва і переробки продукції тваринництва. Одеса. ОДАУ. 2020. 181 с.</a:t>
            </a:r>
            <a:endParaRPr lang="ru-RU" sz="1900" dirty="0"/>
          </a:p>
        </p:txBody>
      </p:sp>
    </p:spTree>
    <p:extLst>
      <p:ext uri="{BB962C8B-B14F-4D97-AF65-F5344CB8AC3E}">
        <p14:creationId xmlns:p14="http://schemas.microsoft.com/office/powerpoint/2010/main" val="2865394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04664"/>
            <a:ext cx="7992888" cy="7048083"/>
          </a:xfrm>
          <a:prstGeom prst="rect">
            <a:avLst/>
          </a:prstGeom>
        </p:spPr>
        <p:txBody>
          <a:bodyPr wrap="square">
            <a:spAutoFit/>
          </a:bodyPr>
          <a:lstStyle/>
          <a:p>
            <a:r>
              <a:rPr lang="en-US" b="1" dirty="0" smtClean="0"/>
              <a:t>      </a:t>
            </a:r>
            <a:r>
              <a:rPr lang="en-US" sz="2800" b="1" dirty="0">
                <a:solidFill>
                  <a:srgbClr val="7030A0"/>
                </a:solidFill>
              </a:rPr>
              <a:t>1</a:t>
            </a:r>
            <a:r>
              <a:rPr lang="uk-UA" sz="2800" b="1" dirty="0" smtClean="0">
                <a:solidFill>
                  <a:srgbClr val="7030A0"/>
                </a:solidFill>
              </a:rPr>
              <a:t>. </a:t>
            </a:r>
            <a:r>
              <a:rPr lang="uk-UA" sz="2800" b="1" dirty="0">
                <a:solidFill>
                  <a:srgbClr val="7030A0"/>
                </a:solidFill>
              </a:rPr>
              <a:t>Визначення і оптимізація організаційних режимів процесу. </a:t>
            </a:r>
            <a:endParaRPr lang="ru-RU" sz="2800" b="1" dirty="0">
              <a:solidFill>
                <a:srgbClr val="7030A0"/>
              </a:solidFill>
            </a:endParaRPr>
          </a:p>
          <a:p>
            <a:r>
              <a:rPr lang="uk-UA" b="1" dirty="0"/>
              <a:t> </a:t>
            </a:r>
            <a:r>
              <a:rPr lang="en-US" b="1" dirty="0" smtClean="0"/>
              <a:t>   </a:t>
            </a:r>
            <a:endParaRPr lang="uk-UA" b="1" dirty="0" smtClean="0"/>
          </a:p>
          <a:p>
            <a:pPr algn="just"/>
            <a:r>
              <a:rPr lang="uk-UA" b="1" dirty="0"/>
              <a:t>	</a:t>
            </a:r>
            <a:r>
              <a:rPr lang="en-US" b="1" dirty="0" smtClean="0"/>
              <a:t> </a:t>
            </a:r>
            <a:r>
              <a:rPr lang="uk-UA" b="1" dirty="0" smtClean="0"/>
              <a:t>Організаційні </a:t>
            </a:r>
            <a:r>
              <a:rPr lang="uk-UA" b="1" dirty="0"/>
              <a:t>режими технологічних процесів у тваринництві, як і в промисловому виробництві, характеризуються трьома основними </a:t>
            </a:r>
            <a:r>
              <a:rPr lang="uk-UA" b="1" dirty="0" smtClean="0"/>
              <a:t>параметрами:</a:t>
            </a:r>
          </a:p>
          <a:p>
            <a:pPr algn="just"/>
            <a:r>
              <a:rPr lang="uk-UA" dirty="0" smtClean="0"/>
              <a:t>		- </a:t>
            </a:r>
            <a:r>
              <a:rPr lang="uk-UA" dirty="0"/>
              <a:t>виробничим циклом, </a:t>
            </a:r>
            <a:endParaRPr lang="uk-UA" dirty="0" smtClean="0"/>
          </a:p>
          <a:p>
            <a:pPr algn="just"/>
            <a:r>
              <a:rPr lang="uk-UA" dirty="0"/>
              <a:t>	</a:t>
            </a:r>
            <a:r>
              <a:rPr lang="uk-UA" dirty="0" smtClean="0"/>
              <a:t>	- </a:t>
            </a:r>
            <a:r>
              <a:rPr lang="uk-UA" dirty="0" smtClean="0"/>
              <a:t>ритмом процесу, </a:t>
            </a:r>
          </a:p>
          <a:p>
            <a:pPr algn="just"/>
            <a:r>
              <a:rPr lang="uk-UA" dirty="0"/>
              <a:t>	</a:t>
            </a:r>
            <a:r>
              <a:rPr lang="uk-UA" dirty="0" smtClean="0"/>
              <a:t>	- </a:t>
            </a:r>
            <a:r>
              <a:rPr lang="uk-UA" dirty="0" smtClean="0"/>
              <a:t>фронтом </a:t>
            </a:r>
            <a:r>
              <a:rPr lang="uk-UA" dirty="0" smtClean="0"/>
              <a:t>робіт</a:t>
            </a:r>
            <a:r>
              <a:rPr lang="en-US" dirty="0" smtClean="0"/>
              <a:t>.</a:t>
            </a:r>
          </a:p>
          <a:p>
            <a:pPr algn="just"/>
            <a:r>
              <a:rPr lang="en-US" dirty="0" smtClean="0"/>
              <a:t>   </a:t>
            </a:r>
            <a:r>
              <a:rPr lang="uk-UA" dirty="0" smtClean="0"/>
              <a:t>Визначення </a:t>
            </a:r>
            <a:r>
              <a:rPr lang="uk-UA" dirty="0"/>
              <a:t>організаційних режимів процесу зводиться до з'ясування кількісних характеристик зазначених параметрів і їхньому сполученню для заданого обсягу виробництва і виду виробленої продукції.</a:t>
            </a:r>
            <a:endParaRPr lang="ru-RU" dirty="0"/>
          </a:p>
          <a:p>
            <a:pPr algn="just"/>
            <a:r>
              <a:rPr lang="en-US" dirty="0" smtClean="0"/>
              <a:t>   </a:t>
            </a:r>
            <a:r>
              <a:rPr lang="uk-UA" dirty="0" smtClean="0"/>
              <a:t>	При </a:t>
            </a:r>
            <a:r>
              <a:rPr lang="uk-UA" dirty="0"/>
              <a:t>встановленні тривалості виробничого циклу процесу, що характеризується часом, необхідним для здійснення заданого обсягу робіт, що забезпечує одержання готової продукції потрібної якості, базуються на показниках таких трьох елементів технологічної схеми процесу, як система відтворення, виробнича експлуатація тварин і системи первинної переробки і збереження готової продукції</a:t>
            </a:r>
            <a:r>
              <a:rPr lang="uk-UA" dirty="0" smtClean="0"/>
              <a:t>.</a:t>
            </a:r>
            <a:r>
              <a:rPr lang="uk-UA" dirty="0"/>
              <a:t> </a:t>
            </a:r>
            <a:endParaRPr lang="uk-UA" dirty="0" smtClean="0"/>
          </a:p>
          <a:p>
            <a:pPr algn="just"/>
            <a:r>
              <a:rPr lang="uk-UA" dirty="0"/>
              <a:t>	</a:t>
            </a:r>
            <a:r>
              <a:rPr lang="uk-UA" dirty="0" smtClean="0"/>
              <a:t>Виходячи з </a:t>
            </a:r>
            <a:r>
              <a:rPr lang="uk-UA" dirty="0"/>
              <a:t>тривалості виробничого циклу і біологічних особливостей сільськогосподарських тварин планується кратність повторення циклів або його оборотів протягом одного року, так називана </a:t>
            </a:r>
            <a:r>
              <a:rPr lang="uk-UA" b="1" u="sng" dirty="0">
                <a:solidFill>
                  <a:srgbClr val="7030A0"/>
                </a:solidFill>
              </a:rPr>
              <a:t>циклічність усього виробництва.</a:t>
            </a:r>
            <a:endParaRPr lang="ru-RU" b="1" u="sng" dirty="0">
              <a:solidFill>
                <a:srgbClr val="7030A0"/>
              </a:solidFill>
            </a:endParaRPr>
          </a:p>
          <a:p>
            <a:endParaRPr lang="ru-RU" dirty="0"/>
          </a:p>
          <a:p>
            <a:endParaRPr lang="ru-RU" dirty="0"/>
          </a:p>
        </p:txBody>
      </p:sp>
      <p:cxnSp>
        <p:nvCxnSpPr>
          <p:cNvPr id="4" name="Прямая со стрелкой 3"/>
          <p:cNvCxnSpPr/>
          <p:nvPr/>
        </p:nvCxnSpPr>
        <p:spPr>
          <a:xfrm>
            <a:off x="1736285" y="2564904"/>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 name="Прямая со стрелкой 4"/>
          <p:cNvCxnSpPr/>
          <p:nvPr/>
        </p:nvCxnSpPr>
        <p:spPr>
          <a:xfrm>
            <a:off x="1367644" y="2780928"/>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 name="Прямая со стрелкой 5"/>
          <p:cNvCxnSpPr/>
          <p:nvPr/>
        </p:nvCxnSpPr>
        <p:spPr>
          <a:xfrm>
            <a:off x="1763688" y="3068960"/>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2023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0"/>
            <a:ext cx="8280920" cy="8063746"/>
          </a:xfrm>
          <a:prstGeom prst="rect">
            <a:avLst/>
          </a:prstGeom>
        </p:spPr>
        <p:txBody>
          <a:bodyPr wrap="square">
            <a:spAutoFit/>
          </a:bodyPr>
          <a:lstStyle/>
          <a:p>
            <a:pPr algn="just"/>
            <a:r>
              <a:rPr lang="en-US" dirty="0" smtClean="0"/>
              <a:t>      </a:t>
            </a:r>
            <a:r>
              <a:rPr lang="uk-UA" sz="2200" b="1" dirty="0" smtClean="0">
                <a:solidFill>
                  <a:srgbClr val="7030A0"/>
                </a:solidFill>
              </a:rPr>
              <a:t>Уточнюючими елементами в даних розрахунках є такі </a:t>
            </a:r>
            <a:r>
              <a:rPr lang="uk-UA" sz="2200" b="1" dirty="0" smtClean="0">
                <a:solidFill>
                  <a:srgbClr val="7030A0"/>
                </a:solidFill>
              </a:rPr>
              <a:t>показники:</a:t>
            </a:r>
          </a:p>
          <a:p>
            <a:pPr algn="just"/>
            <a:r>
              <a:rPr lang="uk-UA" sz="2200" dirty="0" smtClean="0"/>
              <a:t>		обсяг </a:t>
            </a:r>
            <a:r>
              <a:rPr lang="uk-UA" sz="2200" dirty="0" smtClean="0"/>
              <a:t>виробництва, </a:t>
            </a:r>
            <a:endParaRPr lang="uk-UA" sz="2200" dirty="0" smtClean="0"/>
          </a:p>
          <a:p>
            <a:pPr algn="just"/>
            <a:r>
              <a:rPr lang="uk-UA" sz="2200" dirty="0"/>
              <a:t>	</a:t>
            </a:r>
            <a:r>
              <a:rPr lang="uk-UA" sz="2200" dirty="0" smtClean="0"/>
              <a:t>	</a:t>
            </a:r>
            <a:r>
              <a:rPr lang="uk-UA" sz="2200" dirty="0" smtClean="0"/>
              <a:t>тривалість </a:t>
            </a:r>
            <a:r>
              <a:rPr lang="uk-UA" sz="2200" dirty="0" smtClean="0"/>
              <a:t>виробничого циклу процесу, </a:t>
            </a:r>
            <a:r>
              <a:rPr lang="uk-UA" sz="2200" dirty="0" smtClean="0"/>
              <a:t>			продуктивність </a:t>
            </a:r>
            <a:r>
              <a:rPr lang="uk-UA" sz="2200" dirty="0" smtClean="0"/>
              <a:t>транспортних засобів для перевезення готової продукції, </a:t>
            </a:r>
            <a:endParaRPr lang="uk-UA" sz="2200" dirty="0" smtClean="0"/>
          </a:p>
          <a:p>
            <a:pPr algn="just"/>
            <a:r>
              <a:rPr lang="uk-UA" sz="2200" dirty="0"/>
              <a:t>	</a:t>
            </a:r>
            <a:r>
              <a:rPr lang="uk-UA" sz="2200" dirty="0" smtClean="0"/>
              <a:t>	</a:t>
            </a:r>
            <a:r>
              <a:rPr lang="uk-UA" sz="2200" dirty="0" smtClean="0"/>
              <a:t>відстань </a:t>
            </a:r>
            <a:r>
              <a:rPr lang="uk-UA" sz="2200" dirty="0" smtClean="0"/>
              <a:t>транспортування, </a:t>
            </a:r>
            <a:endParaRPr lang="uk-UA" sz="2200" dirty="0" smtClean="0"/>
          </a:p>
          <a:p>
            <a:pPr algn="just"/>
            <a:r>
              <a:rPr lang="uk-UA" sz="2200" dirty="0"/>
              <a:t>	</a:t>
            </a:r>
            <a:r>
              <a:rPr lang="uk-UA" sz="2200" dirty="0" smtClean="0"/>
              <a:t>	</a:t>
            </a:r>
            <a:r>
              <a:rPr lang="uk-UA" sz="2200" dirty="0" smtClean="0"/>
              <a:t>зооветеринарні </a:t>
            </a:r>
            <a:r>
              <a:rPr lang="uk-UA" sz="2200" dirty="0" smtClean="0"/>
              <a:t>вимоги до концентрації відтворюючого поголів'я тварин. </a:t>
            </a:r>
            <a:endParaRPr lang="uk-UA" sz="2200" dirty="0" smtClean="0"/>
          </a:p>
          <a:p>
            <a:pPr algn="just"/>
            <a:r>
              <a:rPr lang="uk-UA" sz="2200" dirty="0"/>
              <a:t>	</a:t>
            </a:r>
            <a:endParaRPr lang="uk-UA" sz="2200" dirty="0" smtClean="0"/>
          </a:p>
          <a:p>
            <a:pPr algn="ctr"/>
            <a:r>
              <a:rPr lang="uk-UA" sz="2200" b="1" dirty="0" smtClean="0">
                <a:solidFill>
                  <a:srgbClr val="7030A0"/>
                </a:solidFill>
              </a:rPr>
              <a:t>Ф</a:t>
            </a:r>
            <a:r>
              <a:rPr lang="uk-UA" sz="2200" b="1" dirty="0" smtClean="0">
                <a:solidFill>
                  <a:srgbClr val="7030A0"/>
                </a:solidFill>
              </a:rPr>
              <a:t>ункція </a:t>
            </a:r>
            <a:r>
              <a:rPr lang="uk-UA" sz="2200" b="1" dirty="0" smtClean="0">
                <a:solidFill>
                  <a:srgbClr val="7030A0"/>
                </a:solidFill>
              </a:rPr>
              <a:t>виробничого циклу процесу. Значення такту процесу визначається з вираження:</a:t>
            </a:r>
            <a:endParaRPr lang="en-US" sz="2200" b="1" dirty="0">
              <a:solidFill>
                <a:srgbClr val="7030A0"/>
              </a:solidFill>
            </a:endParaRPr>
          </a:p>
          <a:p>
            <a:pPr algn="just"/>
            <a:endParaRPr lang="en-US" sz="2200" dirty="0" smtClean="0"/>
          </a:p>
          <a:p>
            <a:pPr algn="just"/>
            <a:endParaRPr lang="en-US" sz="2200" dirty="0"/>
          </a:p>
          <a:p>
            <a:pPr algn="just"/>
            <a:endParaRPr lang="en-US" sz="2200" dirty="0" smtClean="0"/>
          </a:p>
          <a:p>
            <a:pPr algn="just"/>
            <a:r>
              <a:rPr lang="uk-UA" sz="2200" dirty="0" smtClean="0"/>
              <a:t>де </a:t>
            </a:r>
            <a:r>
              <a:rPr lang="uk-UA" sz="2200" dirty="0"/>
              <a:t>Т – такт процесу, у днях; </a:t>
            </a:r>
            <a:r>
              <a:rPr lang="uk-UA" sz="2200" dirty="0" smtClean="0"/>
              <a:t>		</a:t>
            </a:r>
            <a:r>
              <a:rPr lang="uk-UA" sz="2200" i="1" dirty="0" smtClean="0"/>
              <a:t>d </a:t>
            </a:r>
            <a:r>
              <a:rPr lang="uk-UA" sz="2200" i="1" dirty="0"/>
              <a:t>– </a:t>
            </a:r>
            <a:r>
              <a:rPr lang="uk-UA" sz="2200" dirty="0"/>
              <a:t>тривалість виробничого циклу, у днях;: </a:t>
            </a:r>
            <a:r>
              <a:rPr lang="uk-UA" sz="2200" dirty="0" smtClean="0"/>
              <a:t>		с </a:t>
            </a:r>
            <a:r>
              <a:rPr lang="uk-UA" sz="2200" dirty="0"/>
              <a:t>– циклічність процесу; </a:t>
            </a:r>
            <a:r>
              <a:rPr lang="uk-UA" sz="2200" dirty="0" smtClean="0"/>
              <a:t>		r </a:t>
            </a:r>
            <a:r>
              <a:rPr lang="uk-UA" sz="2200" dirty="0"/>
              <a:t>– ритм процесу, в одиницях виміру готової продукції; </a:t>
            </a:r>
            <a:r>
              <a:rPr lang="uk-UA" sz="2200" dirty="0"/>
              <a:t>	Р- річна </a:t>
            </a:r>
            <a:r>
              <a:rPr lang="uk-UA" sz="2200" dirty="0"/>
              <a:t>виробнича програма, в одиницях виміру готової </a:t>
            </a:r>
            <a:r>
              <a:rPr lang="uk-UA" sz="2200" dirty="0"/>
              <a:t>продукції</a:t>
            </a:r>
            <a:r>
              <a:rPr lang="en-US" sz="2200" dirty="0"/>
              <a:t>.</a:t>
            </a:r>
          </a:p>
          <a:p>
            <a:r>
              <a:rPr lang="en-US" dirty="0" smtClean="0"/>
              <a:t>          </a:t>
            </a:r>
            <a:endParaRPr lang="ru-RU" dirty="0" smtClean="0"/>
          </a:p>
          <a:p>
            <a:endParaRPr lang="ru-RU" dirty="0" smtClean="0"/>
          </a:p>
          <a:p>
            <a:endParaRPr lang="en-US" dirty="0" smtClean="0"/>
          </a:p>
          <a:p>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4149080"/>
            <a:ext cx="5616624" cy="93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Прямая со стрелкой 5"/>
          <p:cNvCxnSpPr/>
          <p:nvPr/>
        </p:nvCxnSpPr>
        <p:spPr>
          <a:xfrm>
            <a:off x="1401397" y="908720"/>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1115616" y="1196752"/>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1401397" y="1556792"/>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1187624" y="2204864"/>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1401397" y="2564904"/>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450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7704856" cy="1785104"/>
          </a:xfrm>
          <a:prstGeom prst="rect">
            <a:avLst/>
          </a:prstGeom>
        </p:spPr>
        <p:txBody>
          <a:bodyPr wrap="square">
            <a:spAutoFit/>
          </a:bodyPr>
          <a:lstStyle/>
          <a:p>
            <a:pPr algn="just"/>
            <a:r>
              <a:rPr lang="uk-UA" sz="2200" dirty="0" smtClean="0"/>
              <a:t>	При </a:t>
            </a:r>
            <a:r>
              <a:rPr lang="uk-UA" sz="2200" dirty="0"/>
              <a:t>розрахунку фронту робіт звичайно виходять з показників виробничої програми підприємства і циклічності процесу, продуктивності тварин і чисельності їхній у виробничій групі. </a:t>
            </a:r>
            <a:r>
              <a:rPr lang="uk-UA" sz="2200" dirty="0" smtClean="0"/>
              <a:t>		</a:t>
            </a:r>
          </a:p>
          <a:p>
            <a:pPr algn="ctr"/>
            <a:r>
              <a:rPr lang="uk-UA" sz="2200" b="1" dirty="0" smtClean="0">
                <a:solidFill>
                  <a:srgbClr val="7030A0"/>
                </a:solidFill>
              </a:rPr>
              <a:t>Фронт </a:t>
            </a:r>
            <a:r>
              <a:rPr lang="uk-UA" sz="2200" b="1" dirty="0">
                <a:solidFill>
                  <a:srgbClr val="7030A0"/>
                </a:solidFill>
              </a:rPr>
              <a:t>робіт обчислюється по формулі:</a:t>
            </a:r>
            <a:endParaRPr lang="ru-RU" sz="2200" b="1" dirty="0">
              <a:solidFill>
                <a:srgbClr val="7030A0"/>
              </a:solidFill>
            </a:endParaRPr>
          </a:p>
        </p:txBody>
      </p:sp>
      <p:pic>
        <p:nvPicPr>
          <p:cNvPr id="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2269879"/>
            <a:ext cx="4396524" cy="86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3532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395536" y="404664"/>
            <a:ext cx="8208912" cy="6063198"/>
          </a:xfrm>
          <a:prstGeom prst="rect">
            <a:avLst/>
          </a:prstGeom>
        </p:spPr>
        <p:txBody>
          <a:bodyPr wrap="square">
            <a:spAutoFit/>
          </a:bodyPr>
          <a:lstStyle/>
          <a:p>
            <a:r>
              <a:rPr lang="uk-UA" sz="2800" b="1" dirty="0">
                <a:solidFill>
                  <a:srgbClr val="7030A0"/>
                </a:solidFill>
              </a:rPr>
              <a:t>2</a:t>
            </a:r>
            <a:r>
              <a:rPr lang="uk-UA" sz="2800" b="1" dirty="0">
                <a:solidFill>
                  <a:srgbClr val="7030A0"/>
                </a:solidFill>
              </a:rPr>
              <a:t>.</a:t>
            </a:r>
            <a:r>
              <a:rPr lang="uk-UA" sz="2800" b="1" dirty="0">
                <a:solidFill>
                  <a:srgbClr val="7030A0"/>
                </a:solidFill>
              </a:rPr>
              <a:t> Вибір і оптимізація засобів виробництва, потреби та розмірів виробничих площ, об'ємів та характеру виробництва.</a:t>
            </a:r>
            <a:endParaRPr lang="ru-RU" sz="2800" b="1" dirty="0">
              <a:solidFill>
                <a:srgbClr val="7030A0"/>
              </a:solidFill>
            </a:endParaRPr>
          </a:p>
          <a:p>
            <a:pPr algn="just"/>
            <a:r>
              <a:rPr lang="uk-UA" sz="2200" dirty="0" smtClean="0"/>
              <a:t>	Наступним </a:t>
            </a:r>
            <a:r>
              <a:rPr lang="uk-UA" sz="2200" dirty="0"/>
              <a:t>етапом після вибору способу виробництва у відповідності з заданим обсягом </a:t>
            </a:r>
            <a:r>
              <a:rPr lang="uk-UA" sz="2200" dirty="0" smtClean="0"/>
              <a:t>є:</a:t>
            </a:r>
          </a:p>
          <a:p>
            <a:pPr algn="just"/>
            <a:r>
              <a:rPr lang="uk-UA" sz="2200" dirty="0"/>
              <a:t>	</a:t>
            </a:r>
            <a:r>
              <a:rPr lang="uk-UA" sz="2200" dirty="0" smtClean="0"/>
              <a:t>	 </a:t>
            </a:r>
            <a:r>
              <a:rPr lang="uk-UA" sz="2200" dirty="0"/>
              <a:t>вибір засобів виробництва, </a:t>
            </a:r>
            <a:endParaRPr lang="uk-UA" sz="2200" dirty="0" smtClean="0"/>
          </a:p>
          <a:p>
            <a:pPr algn="just"/>
            <a:r>
              <a:rPr lang="uk-UA" sz="2200" dirty="0"/>
              <a:t>	</a:t>
            </a:r>
            <a:r>
              <a:rPr lang="uk-UA" sz="2200" dirty="0" smtClean="0"/>
              <a:t>	ухвалення </a:t>
            </a:r>
            <a:r>
              <a:rPr lang="uk-UA" sz="2200" dirty="0"/>
              <a:t>рішення про механізацію, </a:t>
            </a:r>
            <a:endParaRPr lang="uk-UA" sz="2200" dirty="0" smtClean="0"/>
          </a:p>
          <a:p>
            <a:pPr algn="just"/>
            <a:r>
              <a:rPr lang="uk-UA" sz="2200" dirty="0"/>
              <a:t>	</a:t>
            </a:r>
            <a:r>
              <a:rPr lang="uk-UA" sz="2200" dirty="0" smtClean="0"/>
              <a:t>		- електрифікацію </a:t>
            </a:r>
          </a:p>
          <a:p>
            <a:pPr algn="just"/>
            <a:r>
              <a:rPr lang="uk-UA" sz="2200" dirty="0"/>
              <a:t>	</a:t>
            </a:r>
            <a:r>
              <a:rPr lang="uk-UA" sz="2200" dirty="0" smtClean="0"/>
              <a:t>		- автоматизацію </a:t>
            </a:r>
            <a:r>
              <a:rPr lang="uk-UA" sz="2200" dirty="0"/>
              <a:t>окремих операцій, </a:t>
            </a:r>
            <a:endParaRPr lang="uk-UA" sz="2200" dirty="0" smtClean="0"/>
          </a:p>
          <a:p>
            <a:pPr algn="just"/>
            <a:r>
              <a:rPr lang="uk-UA" sz="2200" dirty="0"/>
              <a:t>	</a:t>
            </a:r>
            <a:r>
              <a:rPr lang="uk-UA" sz="2200" dirty="0" smtClean="0"/>
              <a:t>		- технологічної </a:t>
            </a:r>
            <a:r>
              <a:rPr lang="uk-UA" sz="2200" dirty="0"/>
              <a:t>лінії </a:t>
            </a:r>
            <a:endParaRPr lang="uk-UA" sz="2200" dirty="0" smtClean="0"/>
          </a:p>
          <a:p>
            <a:pPr algn="just"/>
            <a:r>
              <a:rPr lang="uk-UA" sz="2200" dirty="0"/>
              <a:t>	</a:t>
            </a:r>
            <a:r>
              <a:rPr lang="uk-UA" sz="2200" dirty="0" smtClean="0"/>
              <a:t>		- всього </a:t>
            </a:r>
            <a:r>
              <a:rPr lang="uk-UA" sz="2200" dirty="0"/>
              <a:t>процесу в комплексі.</a:t>
            </a:r>
            <a:endParaRPr lang="ru-RU" sz="2200" dirty="0"/>
          </a:p>
          <a:p>
            <a:pPr algn="just"/>
            <a:endParaRPr lang="uk-UA" sz="2200" dirty="0" smtClean="0"/>
          </a:p>
          <a:p>
            <a:pPr algn="just"/>
            <a:r>
              <a:rPr lang="uk-UA" sz="2200" dirty="0"/>
              <a:t>	</a:t>
            </a:r>
            <a:r>
              <a:rPr lang="uk-UA" sz="2200" dirty="0" smtClean="0"/>
              <a:t>Із </a:t>
            </a:r>
            <a:r>
              <a:rPr lang="uk-UA" sz="2200" dirty="0"/>
              <a:t>сорока намічених основних циклічних і щоденних операцій у виробництві різних видів тваринницької продукції менше однієї четвертої їхньої частини удосконалене і механізовано й у десять разів менше автоматизоване</a:t>
            </a:r>
            <a:r>
              <a:rPr lang="uk-UA" sz="2200" dirty="0"/>
              <a:t>.</a:t>
            </a:r>
            <a:endParaRPr lang="ru-RU" sz="2200" dirty="0"/>
          </a:p>
          <a:p>
            <a:endParaRPr lang="ru-RU" dirty="0"/>
          </a:p>
        </p:txBody>
      </p:sp>
      <p:cxnSp>
        <p:nvCxnSpPr>
          <p:cNvPr id="4" name="Прямая со стрелкой 3"/>
          <p:cNvCxnSpPr/>
          <p:nvPr/>
        </p:nvCxnSpPr>
        <p:spPr>
          <a:xfrm>
            <a:off x="1547664" y="2564904"/>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 name="Прямая со стрелкой 4"/>
          <p:cNvCxnSpPr/>
          <p:nvPr/>
        </p:nvCxnSpPr>
        <p:spPr>
          <a:xfrm>
            <a:off x="1331640" y="2924944"/>
            <a:ext cx="792088" cy="0"/>
          </a:xfrm>
          <a:prstGeom prst="straightConnector1">
            <a:avLst/>
          </a:prstGeom>
          <a:ln w="889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858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0"/>
            <a:ext cx="8424936" cy="6878806"/>
          </a:xfrm>
          <a:prstGeom prst="rect">
            <a:avLst/>
          </a:prstGeom>
        </p:spPr>
        <p:txBody>
          <a:bodyPr wrap="square">
            <a:spAutoFit/>
          </a:bodyPr>
          <a:lstStyle/>
          <a:p>
            <a:pPr algn="just"/>
            <a:r>
              <a:rPr lang="uk-UA" sz="2100" dirty="0" smtClean="0"/>
              <a:t>	При </a:t>
            </a:r>
            <a:r>
              <a:rPr lang="uk-UA" sz="2100" dirty="0"/>
              <a:t>проектуванні виробничих площ для спорудження окремих</a:t>
            </a:r>
            <a:r>
              <a:rPr lang="uk-UA" sz="2100" b="1" dirty="0"/>
              <a:t> </a:t>
            </a:r>
            <a:r>
              <a:rPr lang="uk-UA" sz="2100" dirty="0"/>
              <a:t>цехів або цілих тваринницьких комплексів виходять з того що цех виробництва продуктів тваринництва повинний являти собою кліматичну камеру. </a:t>
            </a:r>
            <a:endParaRPr lang="uk-UA" sz="2100" dirty="0" smtClean="0"/>
          </a:p>
          <a:p>
            <a:pPr algn="just"/>
            <a:r>
              <a:rPr lang="uk-UA" sz="2100" dirty="0"/>
              <a:t>	</a:t>
            </a:r>
            <a:r>
              <a:rPr lang="uk-UA" sz="2100" dirty="0" smtClean="0"/>
              <a:t>У </a:t>
            </a:r>
            <a:r>
              <a:rPr lang="uk-UA" sz="2100" dirty="0"/>
              <a:t>ній обладнаються пристрої </a:t>
            </a:r>
            <a:r>
              <a:rPr lang="uk-UA" sz="2100" b="1" dirty="0"/>
              <a:t>для</a:t>
            </a:r>
            <a:r>
              <a:rPr lang="uk-UA" sz="2100" dirty="0"/>
              <a:t> годівлі, видалення відходів і пристосування для відпочинку тварин (активного чи пасивного). Камера забезпечується тільки необхідною кількістю тепла і світла, повітря і водяної пари, води і їжі й інших елементів, що забезпечують одержання продуктів необхідної якості і кількості. </a:t>
            </a:r>
            <a:endParaRPr lang="uk-UA" sz="2100" dirty="0" smtClean="0"/>
          </a:p>
          <a:p>
            <a:pPr algn="just"/>
            <a:r>
              <a:rPr lang="uk-UA" sz="2100" dirty="0"/>
              <a:t>	</a:t>
            </a:r>
            <a:r>
              <a:rPr lang="uk-UA" sz="2100" dirty="0" smtClean="0"/>
              <a:t>Нарешті</a:t>
            </a:r>
            <a:r>
              <a:rPr lang="uk-UA" sz="2100" dirty="0"/>
              <a:t>, це приміщення повинне бути тільки певних геометричних фірм із відповідною колірною гамою поверхонь.    </a:t>
            </a:r>
            <a:endParaRPr lang="ru-RU" sz="2100" dirty="0"/>
          </a:p>
          <a:p>
            <a:pPr algn="just"/>
            <a:r>
              <a:rPr lang="uk-UA" sz="2100" dirty="0" smtClean="0"/>
              <a:t>	Якщо </a:t>
            </a:r>
            <a:r>
              <a:rPr lang="uk-UA" sz="2100" dirty="0"/>
              <a:t>дотепер мало відомі вимоги організму тварини до температури навколишнього середовища сполученням температури і відносної вологості цього середовища при визначеному атмосферному тиску, тривалості і силі світла, не говорячи про його якість, якщо дуже мало відомі вимоги до бактеріального складу повітря, припустимій його видовій і кількісній характеристиці, то майже нічого не відомо про вимоги до пилового складу повітря, колірній гамі навколишніх поверхонь, швидкості руху </a:t>
            </a:r>
            <a:r>
              <a:rPr lang="uk-UA" sz="2100" dirty="0" smtClean="0"/>
              <a:t>повітря</a:t>
            </a:r>
            <a:r>
              <a:rPr lang="en-US" sz="2100" dirty="0"/>
              <a:t>.</a:t>
            </a:r>
            <a:endParaRPr lang="ru-RU" sz="2100" dirty="0"/>
          </a:p>
        </p:txBody>
      </p:sp>
    </p:spTree>
    <p:extLst>
      <p:ext uri="{BB962C8B-B14F-4D97-AF65-F5344CB8AC3E}">
        <p14:creationId xmlns:p14="http://schemas.microsoft.com/office/powerpoint/2010/main" val="17103567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TotalTime>
  <Words>55</Words>
  <Application>Microsoft Office PowerPoint</Application>
  <PresentationFormat>Экран (4:3)</PresentationFormat>
  <Paragraphs>55</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Calibri</vt:lpstr>
      <vt:lpstr>Constantia</vt:lpstr>
      <vt:lpstr>Wingdings 2</vt:lpstr>
      <vt:lpstr>Поток</vt:lpstr>
      <vt:lpstr>Лекція 4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4</dc:title>
  <dc:creator>Chernyatyn220221</dc:creator>
  <cp:lastModifiedBy>MAPIHA</cp:lastModifiedBy>
  <cp:revision>6</cp:revision>
  <dcterms:created xsi:type="dcterms:W3CDTF">2021-06-01T12:50:38Z</dcterms:created>
  <dcterms:modified xsi:type="dcterms:W3CDTF">2021-06-02T22:18:41Z</dcterms:modified>
</cp:coreProperties>
</file>