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4" r:id="rId5"/>
    <p:sldId id="265" r:id="rId6"/>
    <p:sldId id="266" r:id="rId7"/>
    <p:sldId id="267" r:id="rId8"/>
    <p:sldId id="268" r:id="rId9"/>
    <p:sldId id="259" r:id="rId10"/>
    <p:sldId id="260" r:id="rId11"/>
    <p:sldId id="261" r:id="rId12"/>
    <p:sldId id="262"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643" y="6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9E6E7970-ED6E-4D78-A4D2-2A4B94E3969A}" type="datetimeFigureOut">
              <a:rPr lang="ru-RU" smtClean="0"/>
              <a:t>02.06.2021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2D882FD-6298-4C63-A0E5-EBD708D7A156}"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9E6E7970-ED6E-4D78-A4D2-2A4B94E3969A}" type="datetimeFigureOut">
              <a:rPr lang="ru-RU" smtClean="0"/>
              <a:t>02.06.2021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2D882FD-6298-4C63-A0E5-EBD708D7A156}"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E6E7970-ED6E-4D78-A4D2-2A4B94E3969A}" type="datetimeFigureOut">
              <a:rPr lang="ru-RU" smtClean="0"/>
              <a:t>02.06.2021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2D882FD-6298-4C63-A0E5-EBD708D7A156}"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E6E7970-ED6E-4D78-A4D2-2A4B94E3969A}" type="datetimeFigureOut">
              <a:rPr lang="ru-RU" smtClean="0"/>
              <a:t>02.06.2021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2D882FD-6298-4C63-A0E5-EBD708D7A156}"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E6E7970-ED6E-4D78-A4D2-2A4B94E3969A}" type="datetimeFigureOut">
              <a:rPr lang="ru-RU" smtClean="0"/>
              <a:t>02.06.2021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2D882FD-6298-4C63-A0E5-EBD708D7A156}"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9E6E7970-ED6E-4D78-A4D2-2A4B94E3969A}" type="datetimeFigureOut">
              <a:rPr lang="ru-RU" smtClean="0"/>
              <a:t>02.06.2021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2D882FD-6298-4C63-A0E5-EBD708D7A156}"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9E6E7970-ED6E-4D78-A4D2-2A4B94E3969A}" type="datetimeFigureOut">
              <a:rPr lang="ru-RU" smtClean="0"/>
              <a:t>02.06.2021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2D882FD-6298-4C63-A0E5-EBD708D7A156}"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9E6E7970-ED6E-4D78-A4D2-2A4B94E3969A}" type="datetimeFigureOut">
              <a:rPr lang="ru-RU" smtClean="0"/>
              <a:t>02.06.2021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2D882FD-6298-4C63-A0E5-EBD708D7A156}"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6E7970-ED6E-4D78-A4D2-2A4B94E3969A}" type="datetimeFigureOut">
              <a:rPr lang="ru-RU" smtClean="0"/>
              <a:t>02.06.2021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82D882FD-6298-4C63-A0E5-EBD708D7A156}"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9E6E7970-ED6E-4D78-A4D2-2A4B94E3969A}" type="datetimeFigureOut">
              <a:rPr lang="ru-RU" smtClean="0"/>
              <a:t>02.06.2021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2D882FD-6298-4C63-A0E5-EBD708D7A156}"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9E6E7970-ED6E-4D78-A4D2-2A4B94E3969A}" type="datetimeFigureOut">
              <a:rPr lang="ru-RU" smtClean="0"/>
              <a:t>02.06.2021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2D882FD-6298-4C63-A0E5-EBD708D7A156}"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9E6E7970-ED6E-4D78-A4D2-2A4B94E3969A}" type="datetimeFigureOut">
              <a:rPr lang="ru-RU" smtClean="0"/>
              <a:t>02.06.2021</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82D882FD-6298-4C63-A0E5-EBD708D7A156}"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83568" y="476672"/>
            <a:ext cx="8064896" cy="5616624"/>
          </a:xfrm>
        </p:spPr>
        <p:txBody>
          <a:bodyPr/>
          <a:lstStyle/>
          <a:p>
            <a:pPr algn="ctr">
              <a:lnSpc>
                <a:spcPct val="115000"/>
              </a:lnSpc>
              <a:spcAft>
                <a:spcPts val="0"/>
              </a:spcAft>
            </a:pPr>
            <a:r>
              <a:rPr lang="ru-RU" sz="4000" dirty="0" err="1">
                <a:effectLst/>
                <a:latin typeface="Times New Roman" pitchFamily="18" charset="0"/>
                <a:ea typeface="Calibri"/>
                <a:cs typeface="Times New Roman" pitchFamily="18" charset="0"/>
              </a:rPr>
              <a:t>Лекція</a:t>
            </a:r>
            <a:r>
              <a:rPr lang="ru-RU" sz="4000" dirty="0">
                <a:effectLst/>
                <a:latin typeface="Times New Roman" pitchFamily="18" charset="0"/>
                <a:ea typeface="Calibri"/>
                <a:cs typeface="Times New Roman" pitchFamily="18" charset="0"/>
              </a:rPr>
              <a:t> </a:t>
            </a:r>
            <a:r>
              <a:rPr lang="ru-RU" sz="4000" dirty="0" smtClean="0">
                <a:effectLst/>
                <a:latin typeface="Times New Roman" pitchFamily="18" charset="0"/>
                <a:ea typeface="Calibri"/>
                <a:cs typeface="Times New Roman" pitchFamily="18" charset="0"/>
              </a:rPr>
              <a:t>5			Тема</a:t>
            </a:r>
            <a:r>
              <a:rPr lang="uk-UA" sz="4000" dirty="0" smtClean="0">
                <a:effectLst/>
                <a:latin typeface="Times New Roman" pitchFamily="18" charset="0"/>
                <a:ea typeface="Calibri"/>
                <a:cs typeface="Times New Roman" pitchFamily="18" charset="0"/>
              </a:rPr>
              <a:t> </a:t>
            </a:r>
            <a:r>
              <a:rPr lang="uk-UA" sz="4000" dirty="0">
                <a:effectLst/>
                <a:latin typeface="Times New Roman" pitchFamily="18" charset="0"/>
                <a:ea typeface="Calibri"/>
                <a:cs typeface="Times New Roman" pitchFamily="18" charset="0"/>
              </a:rPr>
              <a:t>3. СУЧАСНІ СЕЛЕКЦІЙНІ ДОСЯГНЕННЯ У ТВАРИННИЦТВІ</a:t>
            </a:r>
            <a:r>
              <a:rPr lang="ru-RU" sz="4000" dirty="0">
                <a:effectLst/>
                <a:latin typeface="Times New Roman" pitchFamily="18" charset="0"/>
                <a:ea typeface="Calibri"/>
                <a:cs typeface="Times New Roman" pitchFamily="18" charset="0"/>
              </a:rPr>
              <a:t/>
            </a:r>
            <a:br>
              <a:rPr lang="ru-RU" sz="4000" dirty="0">
                <a:effectLst/>
                <a:latin typeface="Times New Roman" pitchFamily="18" charset="0"/>
                <a:ea typeface="Calibri"/>
                <a:cs typeface="Times New Roman" pitchFamily="18" charset="0"/>
              </a:rPr>
            </a:br>
            <a:r>
              <a:rPr lang="uk-UA" sz="4000" dirty="0">
                <a:effectLst/>
                <a:latin typeface="Times New Roman" pitchFamily="18" charset="0"/>
                <a:ea typeface="Calibri"/>
                <a:cs typeface="Times New Roman" pitchFamily="18" charset="0"/>
              </a:rPr>
              <a:t>І НАПРЯМКИ СЕЛЕКЦІЙНОГО ПРОЦЕСУ НА ПЕРСПЕКТИВУ (частина 2)</a:t>
            </a:r>
            <a:r>
              <a:rPr lang="ru-RU" sz="4000" dirty="0">
                <a:effectLst/>
                <a:latin typeface="Times New Roman" pitchFamily="18" charset="0"/>
                <a:ea typeface="Calibri"/>
                <a:cs typeface="Times New Roman" pitchFamily="18" charset="0"/>
              </a:rPr>
              <a:t/>
            </a:r>
            <a:br>
              <a:rPr lang="ru-RU" sz="4000" dirty="0">
                <a:effectLst/>
                <a:latin typeface="Times New Roman" pitchFamily="18" charset="0"/>
                <a:ea typeface="Calibri"/>
                <a:cs typeface="Times New Roman" pitchFamily="18" charset="0"/>
              </a:rPr>
            </a:br>
            <a:endParaRPr lang="ru-RU" sz="4000" dirty="0">
              <a:latin typeface="Times New Roman" pitchFamily="18" charset="0"/>
              <a:cs typeface="Times New Roman" pitchFamily="18" charset="0"/>
            </a:endParaRPr>
          </a:p>
        </p:txBody>
      </p:sp>
    </p:spTree>
    <p:extLst>
      <p:ext uri="{BB962C8B-B14F-4D97-AF65-F5344CB8AC3E}">
        <p14:creationId xmlns:p14="http://schemas.microsoft.com/office/powerpoint/2010/main" val="28612059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764704"/>
            <a:ext cx="7992887" cy="5688632"/>
          </a:xfrm>
        </p:spPr>
        <p:txBody>
          <a:bodyPr/>
          <a:lstStyle/>
          <a:p>
            <a:pPr indent="450215" algn="just">
              <a:lnSpc>
                <a:spcPct val="115000"/>
              </a:lnSpc>
              <a:spcAft>
                <a:spcPts val="0"/>
              </a:spcAft>
            </a:pPr>
            <a:r>
              <a:rPr lang="uk-UA" sz="2000" dirty="0" smtClean="0">
                <a:effectLst/>
                <a:latin typeface="Times New Roman"/>
                <a:ea typeface="Times New Roman"/>
                <a:cs typeface="Times New Roman"/>
              </a:rPr>
              <a:t>Відбір </a:t>
            </a:r>
            <a:r>
              <a:rPr lang="uk-UA" sz="2000" dirty="0">
                <a:effectLst/>
                <a:latin typeface="Times New Roman"/>
                <a:ea typeface="Times New Roman"/>
                <a:cs typeface="Times New Roman"/>
              </a:rPr>
              <a:t>і підбір </a:t>
            </a:r>
            <a:r>
              <a:rPr lang="uk-UA" sz="2000" dirty="0" smtClean="0">
                <a:effectLst/>
                <a:latin typeface="Times New Roman"/>
                <a:ea typeface="Times New Roman"/>
                <a:cs typeface="Times New Roman"/>
              </a:rPr>
              <a:t>– важливі </a:t>
            </a:r>
            <a:r>
              <a:rPr lang="uk-UA" sz="2000" dirty="0">
                <a:effectLst/>
                <a:latin typeface="Times New Roman"/>
                <a:ea typeface="Times New Roman"/>
                <a:cs typeface="Times New Roman"/>
              </a:rPr>
              <a:t>методи поліпшення стад та порід тварин. </a:t>
            </a:r>
            <a:r>
              <a:rPr lang="uk-UA" sz="2000" dirty="0" smtClean="0">
                <a:effectLst/>
                <a:latin typeface="Times New Roman"/>
                <a:ea typeface="Times New Roman"/>
                <a:cs typeface="Times New Roman"/>
              </a:rPr>
              <a:t/>
            </a:r>
            <a:br>
              <a:rPr lang="uk-UA" sz="2000" dirty="0" smtClean="0">
                <a:effectLst/>
                <a:latin typeface="Times New Roman"/>
                <a:ea typeface="Times New Roman"/>
                <a:cs typeface="Times New Roman"/>
              </a:rPr>
            </a:br>
            <a:r>
              <a:rPr lang="uk-UA" sz="2000" dirty="0">
                <a:effectLst/>
                <a:latin typeface="Times New Roman"/>
                <a:ea typeface="Times New Roman"/>
                <a:cs typeface="Times New Roman"/>
              </a:rPr>
              <a:t>	</a:t>
            </a:r>
            <a:r>
              <a:rPr lang="uk-UA" sz="2000" dirty="0" smtClean="0">
                <a:effectLst/>
                <a:latin typeface="Times New Roman"/>
                <a:ea typeface="Times New Roman"/>
                <a:cs typeface="Times New Roman"/>
              </a:rPr>
              <a:t>Під </a:t>
            </a:r>
            <a:r>
              <a:rPr lang="uk-UA" sz="2000" dirty="0">
                <a:effectLst/>
                <a:latin typeface="Times New Roman"/>
                <a:ea typeface="Times New Roman"/>
                <a:cs typeface="Times New Roman"/>
              </a:rPr>
              <a:t>відбором розуміють виділення кращих особин бажаного типу, пристосованих до певних умов існування. </a:t>
            </a:r>
            <a:r>
              <a:rPr lang="uk-UA" sz="2000" dirty="0" smtClean="0">
                <a:effectLst/>
                <a:latin typeface="Times New Roman"/>
                <a:ea typeface="Times New Roman"/>
                <a:cs typeface="Times New Roman"/>
              </a:rPr>
              <a:t/>
            </a:r>
            <a:br>
              <a:rPr lang="uk-UA" sz="2000" dirty="0" smtClean="0">
                <a:effectLst/>
                <a:latin typeface="Times New Roman"/>
                <a:ea typeface="Times New Roman"/>
                <a:cs typeface="Times New Roman"/>
              </a:rPr>
            </a:br>
            <a:r>
              <a:rPr lang="uk-UA" sz="2000" dirty="0">
                <a:effectLst/>
                <a:latin typeface="Times New Roman"/>
                <a:ea typeface="Times New Roman"/>
                <a:cs typeface="Times New Roman"/>
              </a:rPr>
              <a:t>	</a:t>
            </a:r>
            <a:r>
              <a:rPr lang="uk-UA" sz="2000" dirty="0" smtClean="0">
                <a:effectLst/>
                <a:latin typeface="Times New Roman"/>
                <a:ea typeface="Times New Roman"/>
                <a:cs typeface="Times New Roman"/>
              </a:rPr>
              <a:t>Підбір – це </a:t>
            </a:r>
            <a:r>
              <a:rPr lang="uk-UA" sz="2000" dirty="0">
                <a:effectLst/>
                <a:latin typeface="Times New Roman"/>
                <a:ea typeface="Times New Roman"/>
                <a:cs typeface="Times New Roman"/>
              </a:rPr>
              <a:t>спрямована система парувань відібраних тварин для отримання потомства з бажаними якостями. </a:t>
            </a:r>
            <a:r>
              <a:rPr lang="uk-UA" sz="2000" dirty="0" smtClean="0">
                <a:effectLst/>
                <a:latin typeface="Times New Roman"/>
                <a:ea typeface="Times New Roman"/>
                <a:cs typeface="Times New Roman"/>
              </a:rPr>
              <a:t/>
            </a:r>
            <a:br>
              <a:rPr lang="uk-UA" sz="2000" dirty="0" smtClean="0">
                <a:effectLst/>
                <a:latin typeface="Times New Roman"/>
                <a:ea typeface="Times New Roman"/>
                <a:cs typeface="Times New Roman"/>
              </a:rPr>
            </a:br>
            <a:r>
              <a:rPr lang="uk-UA" sz="2000" dirty="0">
                <a:effectLst/>
                <a:latin typeface="Times New Roman"/>
                <a:ea typeface="Times New Roman"/>
                <a:cs typeface="Times New Roman"/>
              </a:rPr>
              <a:t>	</a:t>
            </a:r>
            <a:r>
              <a:rPr lang="uk-UA" sz="2000" dirty="0" smtClean="0">
                <a:effectLst/>
                <a:latin typeface="Times New Roman"/>
                <a:ea typeface="Times New Roman"/>
                <a:cs typeface="Times New Roman"/>
              </a:rPr>
              <a:t>Ці </a:t>
            </a:r>
            <a:r>
              <a:rPr lang="uk-UA" sz="2000" dirty="0">
                <a:effectLst/>
                <a:latin typeface="Times New Roman"/>
                <a:ea typeface="Times New Roman"/>
                <a:cs typeface="Times New Roman"/>
              </a:rPr>
              <a:t>два методи пов’язані між собою і тільки в поєднанні дають позитивні результати</a:t>
            </a:r>
            <a:r>
              <a:rPr lang="uk-UA" sz="2000" dirty="0" smtClean="0">
                <a:effectLst/>
                <a:latin typeface="Times New Roman"/>
                <a:ea typeface="Times New Roman"/>
                <a:cs typeface="Times New Roman"/>
              </a:rPr>
              <a:t>.</a:t>
            </a:r>
            <a:br>
              <a:rPr lang="uk-UA" sz="2000" dirty="0" smtClean="0">
                <a:effectLst/>
                <a:latin typeface="Times New Roman"/>
                <a:ea typeface="Times New Roman"/>
                <a:cs typeface="Times New Roman"/>
              </a:rPr>
            </a:br>
            <a:r>
              <a:rPr lang="uk-UA" sz="2000" dirty="0">
                <a:effectLst/>
                <a:latin typeface="Times New Roman"/>
                <a:ea typeface="Times New Roman"/>
                <a:cs typeface="Times New Roman"/>
              </a:rPr>
              <a:t/>
            </a:r>
            <a:br>
              <a:rPr lang="uk-UA" sz="2000" dirty="0">
                <a:effectLst/>
                <a:latin typeface="Times New Roman"/>
                <a:ea typeface="Times New Roman"/>
                <a:cs typeface="Times New Roman"/>
              </a:rPr>
            </a:br>
            <a:r>
              <a:rPr lang="uk-UA" sz="2000" dirty="0" smtClean="0">
                <a:effectLst/>
                <a:latin typeface="Times New Roman"/>
                <a:ea typeface="Times New Roman"/>
                <a:cs typeface="Times New Roman"/>
              </a:rPr>
              <a:t>	</a:t>
            </a:r>
            <a:r>
              <a:rPr lang="uk-UA" sz="2000" i="1" u="sng" dirty="0" smtClean="0">
                <a:effectLst/>
                <a:latin typeface="Times New Roman"/>
                <a:ea typeface="Times New Roman"/>
                <a:cs typeface="Times New Roman"/>
              </a:rPr>
              <a:t>Відбір </a:t>
            </a:r>
            <a:r>
              <a:rPr lang="uk-UA" sz="2000" i="1" u="sng" dirty="0">
                <a:effectLst/>
                <a:latin typeface="Times New Roman"/>
                <a:ea typeface="Times New Roman"/>
                <a:cs typeface="Times New Roman"/>
              </a:rPr>
              <a:t>тварин провадять за такими основними ознаками: </a:t>
            </a:r>
            <a:r>
              <a:rPr lang="uk-UA" sz="2000" dirty="0" smtClean="0">
                <a:effectLst/>
                <a:latin typeface="Times New Roman"/>
                <a:ea typeface="Times New Roman"/>
                <a:cs typeface="Times New Roman"/>
              </a:rPr>
              <a:t>	великої </a:t>
            </a:r>
            <a:r>
              <a:rPr lang="uk-UA" sz="2000" dirty="0">
                <a:effectLst/>
                <a:latin typeface="Times New Roman"/>
                <a:ea typeface="Times New Roman"/>
                <a:cs typeface="Times New Roman"/>
              </a:rPr>
              <a:t>рогатої худоби — за молочною продуктивністю і жирномолочністю; </a:t>
            </a:r>
            <a:r>
              <a:rPr lang="uk-UA" sz="2000" dirty="0" smtClean="0">
                <a:effectLst/>
                <a:latin typeface="Times New Roman"/>
                <a:ea typeface="Times New Roman"/>
                <a:cs typeface="Times New Roman"/>
              </a:rPr>
              <a:t>	</a:t>
            </a:r>
            <a:br>
              <a:rPr lang="uk-UA" sz="2000" dirty="0" smtClean="0">
                <a:effectLst/>
                <a:latin typeface="Times New Roman"/>
                <a:ea typeface="Times New Roman"/>
                <a:cs typeface="Times New Roman"/>
              </a:rPr>
            </a:br>
            <a:r>
              <a:rPr lang="uk-UA" sz="2000" dirty="0">
                <a:effectLst/>
                <a:latin typeface="Times New Roman"/>
                <a:ea typeface="Times New Roman"/>
                <a:cs typeface="Times New Roman"/>
              </a:rPr>
              <a:t>	</a:t>
            </a:r>
            <a:r>
              <a:rPr lang="uk-UA" sz="2000" dirty="0" smtClean="0">
                <a:effectLst/>
                <a:latin typeface="Times New Roman"/>
                <a:ea typeface="Times New Roman"/>
                <a:cs typeface="Times New Roman"/>
              </a:rPr>
              <a:t>свиней </a:t>
            </a:r>
            <a:r>
              <a:rPr lang="uk-UA" sz="2000" dirty="0">
                <a:effectLst/>
                <a:latin typeface="Times New Roman"/>
                <a:ea typeface="Times New Roman"/>
                <a:cs typeface="Times New Roman"/>
              </a:rPr>
              <a:t>— скороспілістю та плодючістю; </a:t>
            </a:r>
            <a:r>
              <a:rPr lang="uk-UA" sz="2000" dirty="0" smtClean="0">
                <a:effectLst/>
                <a:latin typeface="Times New Roman"/>
                <a:ea typeface="Times New Roman"/>
                <a:cs typeface="Times New Roman"/>
              </a:rPr>
              <a:t/>
            </a:r>
            <a:br>
              <a:rPr lang="uk-UA" sz="2000" dirty="0" smtClean="0">
                <a:effectLst/>
                <a:latin typeface="Times New Roman"/>
                <a:ea typeface="Times New Roman"/>
                <a:cs typeface="Times New Roman"/>
              </a:rPr>
            </a:br>
            <a:r>
              <a:rPr lang="uk-UA" sz="2000" dirty="0">
                <a:effectLst/>
                <a:latin typeface="Times New Roman"/>
                <a:ea typeface="Times New Roman"/>
                <a:cs typeface="Times New Roman"/>
              </a:rPr>
              <a:t>	</a:t>
            </a:r>
            <a:r>
              <a:rPr lang="uk-UA" sz="2000" dirty="0" err="1" smtClean="0">
                <a:effectLst/>
                <a:latin typeface="Times New Roman"/>
                <a:ea typeface="Times New Roman"/>
                <a:cs typeface="Times New Roman"/>
              </a:rPr>
              <a:t>овець</a:t>
            </a:r>
            <a:r>
              <a:rPr lang="uk-UA" sz="2000" dirty="0" smtClean="0">
                <a:effectLst/>
                <a:latin typeface="Times New Roman"/>
                <a:ea typeface="Times New Roman"/>
                <a:cs typeface="Times New Roman"/>
              </a:rPr>
              <a:t> </a:t>
            </a:r>
            <a:r>
              <a:rPr lang="uk-UA" sz="2000" dirty="0">
                <a:effectLst/>
                <a:latin typeface="Times New Roman"/>
                <a:ea typeface="Times New Roman"/>
                <a:cs typeface="Times New Roman"/>
              </a:rPr>
              <a:t>— настригом, довжи­ною й тониною вовни; </a:t>
            </a:r>
            <a:r>
              <a:rPr lang="uk-UA" sz="2000" dirty="0" smtClean="0">
                <a:effectLst/>
                <a:latin typeface="Times New Roman"/>
                <a:ea typeface="Times New Roman"/>
                <a:cs typeface="Times New Roman"/>
              </a:rPr>
              <a:t/>
            </a:r>
            <a:br>
              <a:rPr lang="uk-UA" sz="2000" dirty="0" smtClean="0">
                <a:effectLst/>
                <a:latin typeface="Times New Roman"/>
                <a:ea typeface="Times New Roman"/>
                <a:cs typeface="Times New Roman"/>
              </a:rPr>
            </a:br>
            <a:r>
              <a:rPr lang="uk-UA" sz="2000" dirty="0">
                <a:effectLst/>
                <a:latin typeface="Times New Roman"/>
                <a:ea typeface="Times New Roman"/>
                <a:cs typeface="Times New Roman"/>
              </a:rPr>
              <a:t>	</a:t>
            </a:r>
            <a:r>
              <a:rPr lang="uk-UA" sz="2000" dirty="0" smtClean="0">
                <a:effectLst/>
                <a:latin typeface="Times New Roman"/>
                <a:ea typeface="Times New Roman"/>
                <a:cs typeface="Times New Roman"/>
              </a:rPr>
              <a:t>коней </a:t>
            </a:r>
            <a:r>
              <a:rPr lang="uk-UA" sz="2000" dirty="0">
                <a:effectLst/>
                <a:latin typeface="Times New Roman"/>
                <a:ea typeface="Times New Roman"/>
                <a:cs typeface="Times New Roman"/>
              </a:rPr>
              <a:t>— робочою продуктивністю; </a:t>
            </a:r>
            <a:r>
              <a:rPr lang="uk-UA" sz="2000" dirty="0" smtClean="0">
                <a:effectLst/>
                <a:latin typeface="Times New Roman"/>
                <a:ea typeface="Times New Roman"/>
                <a:cs typeface="Times New Roman"/>
              </a:rPr>
              <a:t/>
            </a:r>
            <a:br>
              <a:rPr lang="uk-UA" sz="2000" dirty="0" smtClean="0">
                <a:effectLst/>
                <a:latin typeface="Times New Roman"/>
                <a:ea typeface="Times New Roman"/>
                <a:cs typeface="Times New Roman"/>
              </a:rPr>
            </a:br>
            <a:r>
              <a:rPr lang="uk-UA" sz="2000" dirty="0">
                <a:effectLst/>
                <a:latin typeface="Times New Roman"/>
                <a:ea typeface="Times New Roman"/>
                <a:cs typeface="Times New Roman"/>
              </a:rPr>
              <a:t>	</a:t>
            </a:r>
            <a:r>
              <a:rPr lang="uk-UA" sz="2000" dirty="0" smtClean="0">
                <a:effectLst/>
                <a:latin typeface="Times New Roman"/>
                <a:ea typeface="Times New Roman"/>
                <a:cs typeface="Times New Roman"/>
              </a:rPr>
              <a:t>птиці </a:t>
            </a:r>
            <a:r>
              <a:rPr lang="uk-UA" sz="2000" dirty="0">
                <a:effectLst/>
                <a:latin typeface="Times New Roman"/>
                <a:ea typeface="Times New Roman"/>
                <a:cs typeface="Times New Roman"/>
              </a:rPr>
              <a:t>— за несучістю, скороспілістю тощо.</a:t>
            </a:r>
            <a:r>
              <a:rPr lang="ru-RU" sz="1600" dirty="0">
                <a:effectLst/>
                <a:latin typeface="Calibri"/>
                <a:ea typeface="Calibri"/>
                <a:cs typeface="Times New Roman"/>
              </a:rPr>
              <a:t/>
            </a:r>
            <a:br>
              <a:rPr lang="ru-RU" sz="1600" dirty="0">
                <a:effectLst/>
                <a:latin typeface="Calibri"/>
                <a:ea typeface="Calibri"/>
                <a:cs typeface="Times New Roman"/>
              </a:rPr>
            </a:br>
            <a:endParaRPr lang="ru-RU" sz="2000" dirty="0"/>
          </a:p>
        </p:txBody>
      </p:sp>
      <p:sp>
        <p:nvSpPr>
          <p:cNvPr id="3" name="Прямоугольник 2"/>
          <p:cNvSpPr/>
          <p:nvPr/>
        </p:nvSpPr>
        <p:spPr>
          <a:xfrm>
            <a:off x="847528" y="166138"/>
            <a:ext cx="8296472" cy="477054"/>
          </a:xfrm>
          <a:prstGeom prst="rect">
            <a:avLst/>
          </a:prstGeom>
        </p:spPr>
        <p:txBody>
          <a:bodyPr wrap="square">
            <a:spAutoFit/>
          </a:bodyPr>
          <a:lstStyle/>
          <a:p>
            <a:pPr algn="ctr"/>
            <a:r>
              <a:rPr lang="uk-UA" sz="2500" b="1" dirty="0">
                <a:latin typeface="Times New Roman"/>
                <a:ea typeface="Times New Roman"/>
                <a:cs typeface="Times New Roman"/>
              </a:rPr>
              <a:t>2. Відбір і підбір сільськогосподарських тварин</a:t>
            </a:r>
            <a:endParaRPr lang="uk-UA" sz="2500" b="1" dirty="0"/>
          </a:p>
        </p:txBody>
      </p:sp>
      <p:cxnSp>
        <p:nvCxnSpPr>
          <p:cNvPr id="5" name="Прямая со стрелкой 4"/>
          <p:cNvCxnSpPr/>
          <p:nvPr/>
        </p:nvCxnSpPr>
        <p:spPr>
          <a:xfrm>
            <a:off x="933128" y="4509120"/>
            <a:ext cx="576064" cy="0"/>
          </a:xfrm>
          <a:prstGeom prst="straightConnector1">
            <a:avLst/>
          </a:prstGeom>
          <a:ln w="63500">
            <a:tailEnd type="triangle"/>
          </a:ln>
        </p:spPr>
        <p:style>
          <a:lnRef idx="1">
            <a:schemeClr val="accent1"/>
          </a:lnRef>
          <a:fillRef idx="0">
            <a:schemeClr val="accent1"/>
          </a:fillRef>
          <a:effectRef idx="0">
            <a:schemeClr val="accent1"/>
          </a:effectRef>
          <a:fontRef idx="minor">
            <a:schemeClr val="tx1"/>
          </a:fontRef>
        </p:style>
      </p:cxnSp>
      <p:cxnSp>
        <p:nvCxnSpPr>
          <p:cNvPr id="6" name="Прямая со стрелкой 5"/>
          <p:cNvCxnSpPr/>
          <p:nvPr/>
        </p:nvCxnSpPr>
        <p:spPr>
          <a:xfrm>
            <a:off x="933128" y="5229200"/>
            <a:ext cx="576064" cy="0"/>
          </a:xfrm>
          <a:prstGeom prst="straightConnector1">
            <a:avLst/>
          </a:prstGeom>
          <a:ln w="63500">
            <a:tailEnd type="triangle"/>
          </a:ln>
        </p:spPr>
        <p:style>
          <a:lnRef idx="1">
            <a:schemeClr val="accent1"/>
          </a:lnRef>
          <a:fillRef idx="0">
            <a:schemeClr val="accent1"/>
          </a:fillRef>
          <a:effectRef idx="0">
            <a:schemeClr val="accent1"/>
          </a:effectRef>
          <a:fontRef idx="minor">
            <a:schemeClr val="tx1"/>
          </a:fontRef>
        </p:style>
      </p:cxnSp>
      <p:cxnSp>
        <p:nvCxnSpPr>
          <p:cNvPr id="7" name="Прямая со стрелкой 6"/>
          <p:cNvCxnSpPr/>
          <p:nvPr/>
        </p:nvCxnSpPr>
        <p:spPr>
          <a:xfrm>
            <a:off x="933128" y="5517232"/>
            <a:ext cx="576064" cy="0"/>
          </a:xfrm>
          <a:prstGeom prst="straightConnector1">
            <a:avLst/>
          </a:prstGeom>
          <a:ln w="63500">
            <a:tailEnd type="triangle"/>
          </a:ln>
        </p:spPr>
        <p:style>
          <a:lnRef idx="1">
            <a:schemeClr val="accent1"/>
          </a:lnRef>
          <a:fillRef idx="0">
            <a:schemeClr val="accent1"/>
          </a:fillRef>
          <a:effectRef idx="0">
            <a:schemeClr val="accent1"/>
          </a:effectRef>
          <a:fontRef idx="minor">
            <a:schemeClr val="tx1"/>
          </a:fontRef>
        </p:style>
      </p:cxnSp>
      <p:cxnSp>
        <p:nvCxnSpPr>
          <p:cNvPr id="8" name="Прямая со стрелкой 7"/>
          <p:cNvCxnSpPr/>
          <p:nvPr/>
        </p:nvCxnSpPr>
        <p:spPr>
          <a:xfrm>
            <a:off x="933128" y="6237312"/>
            <a:ext cx="576064" cy="0"/>
          </a:xfrm>
          <a:prstGeom prst="straightConnector1">
            <a:avLst/>
          </a:prstGeom>
          <a:ln w="63500">
            <a:tailEnd type="triangle"/>
          </a:ln>
        </p:spPr>
        <p:style>
          <a:lnRef idx="1">
            <a:schemeClr val="accent1"/>
          </a:lnRef>
          <a:fillRef idx="0">
            <a:schemeClr val="accent1"/>
          </a:fillRef>
          <a:effectRef idx="0">
            <a:schemeClr val="accent1"/>
          </a:effectRef>
          <a:fontRef idx="minor">
            <a:schemeClr val="tx1"/>
          </a:fontRef>
        </p:style>
      </p:cxnSp>
      <p:cxnSp>
        <p:nvCxnSpPr>
          <p:cNvPr id="9" name="Прямая со стрелкой 8"/>
          <p:cNvCxnSpPr/>
          <p:nvPr/>
        </p:nvCxnSpPr>
        <p:spPr>
          <a:xfrm>
            <a:off x="933128" y="5877272"/>
            <a:ext cx="576064" cy="0"/>
          </a:xfrm>
          <a:prstGeom prst="straightConnector1">
            <a:avLst/>
          </a:prstGeom>
          <a:ln w="635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45552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260648"/>
            <a:ext cx="7920879" cy="6336704"/>
          </a:xfrm>
        </p:spPr>
        <p:txBody>
          <a:bodyPr/>
          <a:lstStyle/>
          <a:p>
            <a:pPr indent="450215" algn="just">
              <a:lnSpc>
                <a:spcPct val="115000"/>
              </a:lnSpc>
              <a:spcAft>
                <a:spcPts val="0"/>
              </a:spcAft>
            </a:pPr>
            <a:r>
              <a:rPr lang="uk-UA" sz="2000" dirty="0">
                <a:effectLst/>
                <a:latin typeface="Times New Roman"/>
                <a:ea typeface="Times New Roman"/>
                <a:cs typeface="Times New Roman"/>
              </a:rPr>
              <a:t>Щороку в серпні — вересні у господарствах провадять комплексну оцінку племінних і продуктивних якостей тварин із метою визначення подальшого використання їх, яка називається бонітуванням. </a:t>
            </a:r>
            <a:r>
              <a:rPr lang="uk-UA" sz="2000" dirty="0" smtClean="0">
                <a:effectLst/>
                <a:latin typeface="Times New Roman"/>
                <a:ea typeface="Times New Roman"/>
                <a:cs typeface="Times New Roman"/>
              </a:rPr>
              <a:t/>
            </a:r>
            <a:br>
              <a:rPr lang="uk-UA" sz="2000" dirty="0" smtClean="0">
                <a:effectLst/>
                <a:latin typeface="Times New Roman"/>
                <a:ea typeface="Times New Roman"/>
                <a:cs typeface="Times New Roman"/>
              </a:rPr>
            </a:br>
            <a:r>
              <a:rPr lang="uk-UA" sz="2000" dirty="0">
                <a:effectLst/>
                <a:latin typeface="Times New Roman"/>
                <a:ea typeface="Times New Roman"/>
                <a:cs typeface="Times New Roman"/>
              </a:rPr>
              <a:t>	</a:t>
            </a:r>
            <a:r>
              <a:rPr lang="uk-UA" sz="2000" dirty="0" smtClean="0">
                <a:effectLst/>
                <a:latin typeface="Times New Roman"/>
                <a:ea typeface="Times New Roman"/>
                <a:cs typeface="Times New Roman"/>
              </a:rPr>
              <a:t>Тварину </a:t>
            </a:r>
            <a:r>
              <a:rPr lang="uk-UA" sz="2000" dirty="0">
                <a:effectLst/>
                <a:latin typeface="Times New Roman"/>
                <a:ea typeface="Times New Roman"/>
                <a:cs typeface="Times New Roman"/>
              </a:rPr>
              <a:t>впродовж її життя оцінюють кілька разів, і кожна наступна оцінка уточнює попередню.</a:t>
            </a:r>
            <a:r>
              <a:rPr lang="ru-RU" sz="2000" dirty="0">
                <a:effectLst/>
                <a:latin typeface="Calibri"/>
                <a:ea typeface="Calibri"/>
                <a:cs typeface="Times New Roman"/>
              </a:rPr>
              <a:t/>
            </a:r>
            <a:br>
              <a:rPr lang="ru-RU" sz="2000" dirty="0">
                <a:effectLst/>
                <a:latin typeface="Calibri"/>
                <a:ea typeface="Calibri"/>
                <a:cs typeface="Times New Roman"/>
              </a:rPr>
            </a:br>
            <a:r>
              <a:rPr lang="ru-RU" sz="2000" dirty="0" smtClean="0">
                <a:effectLst/>
                <a:latin typeface="Calibri"/>
                <a:ea typeface="Calibri"/>
                <a:cs typeface="Times New Roman"/>
              </a:rPr>
              <a:t/>
            </a:r>
            <a:br>
              <a:rPr lang="ru-RU" sz="2000" dirty="0" smtClean="0">
                <a:effectLst/>
                <a:latin typeface="Calibri"/>
                <a:ea typeface="Calibri"/>
                <a:cs typeface="Times New Roman"/>
              </a:rPr>
            </a:br>
            <a:r>
              <a:rPr lang="ru-RU" sz="2000" dirty="0">
                <a:effectLst/>
                <a:latin typeface="Calibri"/>
                <a:ea typeface="Calibri"/>
                <a:cs typeface="Times New Roman"/>
              </a:rPr>
              <a:t>	</a:t>
            </a:r>
            <a:r>
              <a:rPr lang="uk-UA" sz="2000" dirty="0" smtClean="0">
                <a:effectLst/>
                <a:latin typeface="Times New Roman"/>
                <a:ea typeface="Times New Roman"/>
                <a:cs typeface="Times New Roman"/>
              </a:rPr>
              <a:t>Оцінювання </a:t>
            </a:r>
            <a:r>
              <a:rPr lang="uk-UA" sz="2000" dirty="0">
                <a:effectLst/>
                <a:latin typeface="Times New Roman"/>
                <a:ea typeface="Times New Roman"/>
                <a:cs typeface="Times New Roman"/>
              </a:rPr>
              <a:t>і відбір тварин за продуктивністю мають вирішаль­не значення, тому що навіть у разі високих показників за генотипом, але низької продуктивності тварину вибраковують. </a:t>
            </a:r>
            <a:r>
              <a:rPr lang="uk-UA" sz="2000" dirty="0" smtClean="0">
                <a:effectLst/>
                <a:latin typeface="Times New Roman"/>
                <a:ea typeface="Times New Roman"/>
                <a:cs typeface="Times New Roman"/>
              </a:rPr>
              <a:t/>
            </a:r>
            <a:br>
              <a:rPr lang="uk-UA" sz="2000" dirty="0" smtClean="0">
                <a:effectLst/>
                <a:latin typeface="Times New Roman"/>
                <a:ea typeface="Times New Roman"/>
                <a:cs typeface="Times New Roman"/>
              </a:rPr>
            </a:br>
            <a:r>
              <a:rPr lang="uk-UA" sz="2000" dirty="0">
                <a:effectLst/>
                <a:latin typeface="Times New Roman"/>
                <a:ea typeface="Times New Roman"/>
                <a:cs typeface="Times New Roman"/>
              </a:rPr>
              <a:t>	</a:t>
            </a:r>
            <a:r>
              <a:rPr lang="uk-UA" sz="2000" dirty="0" smtClean="0">
                <a:effectLst/>
                <a:latin typeface="Times New Roman"/>
                <a:ea typeface="Times New Roman"/>
                <a:cs typeface="Times New Roman"/>
              </a:rPr>
              <a:t>Продуктивність </a:t>
            </a:r>
            <a:r>
              <a:rPr lang="uk-UA" sz="2000" dirty="0">
                <a:effectLst/>
                <a:latin typeface="Times New Roman"/>
                <a:ea typeface="Times New Roman"/>
                <a:cs typeface="Times New Roman"/>
              </a:rPr>
              <a:t>визначають за кількістю та якістю тієї чи іншої продукції, яку отримують від однієї тварини за певний проміжок часу. </a:t>
            </a:r>
            <a:r>
              <a:rPr lang="uk-UA" sz="2000" dirty="0" smtClean="0">
                <a:effectLst/>
                <a:latin typeface="Times New Roman"/>
                <a:ea typeface="Times New Roman"/>
                <a:cs typeface="Times New Roman"/>
              </a:rPr>
              <a:t/>
            </a:r>
            <a:br>
              <a:rPr lang="uk-UA" sz="2000" dirty="0" smtClean="0">
                <a:effectLst/>
                <a:latin typeface="Times New Roman"/>
                <a:ea typeface="Times New Roman"/>
                <a:cs typeface="Times New Roman"/>
              </a:rPr>
            </a:br>
            <a:r>
              <a:rPr lang="uk-UA" sz="2000" dirty="0">
                <a:effectLst/>
                <a:latin typeface="Times New Roman"/>
                <a:ea typeface="Times New Roman"/>
                <a:cs typeface="Times New Roman"/>
              </a:rPr>
              <a:t>	</a:t>
            </a:r>
            <a:r>
              <a:rPr lang="uk-UA" sz="2000" dirty="0" smtClean="0">
                <a:effectLst/>
                <a:latin typeface="Times New Roman"/>
                <a:ea typeface="Times New Roman"/>
                <a:cs typeface="Times New Roman"/>
              </a:rPr>
              <a:t>Для </a:t>
            </a:r>
            <a:r>
              <a:rPr lang="uk-UA" sz="2000" dirty="0">
                <a:effectLst/>
                <a:latin typeface="Times New Roman"/>
                <a:ea typeface="Times New Roman"/>
                <a:cs typeface="Times New Roman"/>
              </a:rPr>
              <a:t>кожного виду й породи відбір за продуктивністю має свої специфічні особливості, хоча й оцінюється однаково — порівнянням основних показників із стандартами.</a:t>
            </a:r>
            <a:r>
              <a:rPr lang="ru-RU" sz="1600" dirty="0">
                <a:effectLst/>
                <a:latin typeface="Calibri"/>
                <a:ea typeface="Calibri"/>
                <a:cs typeface="Times New Roman"/>
              </a:rPr>
              <a:t/>
            </a:r>
            <a:br>
              <a:rPr lang="ru-RU" sz="1600" dirty="0">
                <a:effectLst/>
                <a:latin typeface="Calibri"/>
                <a:ea typeface="Calibri"/>
                <a:cs typeface="Times New Roman"/>
              </a:rPr>
            </a:br>
            <a:endParaRPr lang="ru-RU" sz="2000" dirty="0"/>
          </a:p>
        </p:txBody>
      </p:sp>
    </p:spTree>
    <p:extLst>
      <p:ext uri="{BB962C8B-B14F-4D97-AF65-F5344CB8AC3E}">
        <p14:creationId xmlns:p14="http://schemas.microsoft.com/office/powerpoint/2010/main" val="33833248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764704"/>
            <a:ext cx="7704855" cy="5616624"/>
          </a:xfrm>
        </p:spPr>
        <p:txBody>
          <a:bodyPr/>
          <a:lstStyle/>
          <a:p>
            <a:pPr indent="450215" algn="just">
              <a:lnSpc>
                <a:spcPct val="115000"/>
              </a:lnSpc>
              <a:spcAft>
                <a:spcPts val="0"/>
              </a:spcAft>
            </a:pPr>
            <a:r>
              <a:rPr lang="uk-UA" sz="2000" dirty="0">
                <a:effectLst/>
                <a:latin typeface="Times New Roman"/>
                <a:ea typeface="Times New Roman"/>
                <a:cs typeface="Times New Roman"/>
              </a:rPr>
              <a:t>Відбір і підбір як методи розведення доповнюють один одного й спрямовані на поліпшення окремих груп тварин, стад, порід і є основою племінної роботи. </a:t>
            </a:r>
            <a:r>
              <a:rPr lang="uk-UA" sz="2000" dirty="0" smtClean="0">
                <a:effectLst/>
                <a:latin typeface="Times New Roman"/>
                <a:ea typeface="Times New Roman"/>
                <a:cs typeface="Times New Roman"/>
              </a:rPr>
              <a:t/>
            </a:r>
            <a:br>
              <a:rPr lang="uk-UA" sz="2000" dirty="0" smtClean="0">
                <a:effectLst/>
                <a:latin typeface="Times New Roman"/>
                <a:ea typeface="Times New Roman"/>
                <a:cs typeface="Times New Roman"/>
              </a:rPr>
            </a:br>
            <a:r>
              <a:rPr lang="uk-UA" sz="2000" dirty="0">
                <a:effectLst/>
                <a:latin typeface="Times New Roman"/>
                <a:ea typeface="Times New Roman"/>
                <a:cs typeface="Times New Roman"/>
              </a:rPr>
              <a:t>	</a:t>
            </a:r>
            <a:r>
              <a:rPr lang="uk-UA" sz="2000" dirty="0" smtClean="0">
                <a:effectLst/>
                <a:latin typeface="Times New Roman"/>
                <a:ea typeface="Times New Roman"/>
                <a:cs typeface="Times New Roman"/>
              </a:rPr>
              <a:t>В </a:t>
            </a:r>
            <a:r>
              <a:rPr lang="uk-UA" sz="2000" dirty="0">
                <a:effectLst/>
                <a:latin typeface="Times New Roman"/>
                <a:ea typeface="Times New Roman"/>
                <a:cs typeface="Times New Roman"/>
              </a:rPr>
              <a:t>господарствах щороку аналізують результати підбору й на цій підставі залежно від напряму діяльності складають плани закріплення маток за плідниками на рік, одну зміну плідників або на кілька років. </a:t>
            </a:r>
            <a:r>
              <a:rPr lang="uk-UA" sz="2000" dirty="0" smtClean="0">
                <a:effectLst/>
                <a:latin typeface="Times New Roman"/>
                <a:ea typeface="Times New Roman"/>
                <a:cs typeface="Times New Roman"/>
              </a:rPr>
              <a:t/>
            </a:r>
            <a:br>
              <a:rPr lang="uk-UA" sz="2000" dirty="0" smtClean="0">
                <a:effectLst/>
                <a:latin typeface="Times New Roman"/>
                <a:ea typeface="Times New Roman"/>
                <a:cs typeface="Times New Roman"/>
              </a:rPr>
            </a:br>
            <a:r>
              <a:rPr lang="uk-UA" sz="2000" dirty="0">
                <a:effectLst/>
                <a:latin typeface="Times New Roman"/>
                <a:ea typeface="Times New Roman"/>
                <a:cs typeface="Times New Roman"/>
              </a:rPr>
              <a:t>	</a:t>
            </a:r>
            <a:r>
              <a:rPr lang="uk-UA" sz="2000" dirty="0" smtClean="0">
                <a:effectLst/>
                <a:latin typeface="Times New Roman"/>
                <a:ea typeface="Times New Roman"/>
                <a:cs typeface="Times New Roman"/>
              </a:rPr>
              <a:t>У </a:t>
            </a:r>
            <a:r>
              <a:rPr lang="uk-UA" sz="2000" dirty="0">
                <a:effectLst/>
                <a:latin typeface="Times New Roman"/>
                <a:ea typeface="Times New Roman"/>
                <a:cs typeface="Times New Roman"/>
              </a:rPr>
              <a:t>племінних господарствах і на племінних фермах план підбору </a:t>
            </a:r>
            <a:r>
              <a:rPr lang="uk-UA" sz="2000" dirty="0" smtClean="0">
                <a:effectLst/>
                <a:latin typeface="Times New Roman"/>
                <a:ea typeface="Times New Roman"/>
                <a:cs typeface="Times New Roman"/>
              </a:rPr>
              <a:t>– один </a:t>
            </a:r>
            <a:r>
              <a:rPr lang="uk-UA" sz="2000" dirty="0">
                <a:effectLst/>
                <a:latin typeface="Times New Roman"/>
                <a:ea typeface="Times New Roman"/>
                <a:cs typeface="Times New Roman"/>
              </a:rPr>
              <a:t>з обов’язкових розділів перспективного плану племінної роботи зі стадом.</a:t>
            </a:r>
            <a:r>
              <a:rPr lang="ru-RU" sz="2000" dirty="0">
                <a:effectLst/>
                <a:latin typeface="Calibri"/>
                <a:ea typeface="Calibri"/>
                <a:cs typeface="Times New Roman"/>
              </a:rPr>
              <a:t/>
            </a:r>
            <a:br>
              <a:rPr lang="ru-RU" sz="2000" dirty="0">
                <a:effectLst/>
                <a:latin typeface="Calibri"/>
                <a:ea typeface="Calibri"/>
                <a:cs typeface="Times New Roman"/>
              </a:rPr>
            </a:br>
            <a:r>
              <a:rPr lang="uk-UA" sz="2000" dirty="0">
                <a:effectLst/>
                <a:latin typeface="Times New Roman"/>
                <a:ea typeface="Calibri"/>
                <a:cs typeface="Times New Roman"/>
              </a:rPr>
              <a:t> </a:t>
            </a:r>
            <a:r>
              <a:rPr lang="ru-RU" sz="2000" dirty="0">
                <a:effectLst/>
                <a:latin typeface="Calibri"/>
                <a:ea typeface="Calibri"/>
                <a:cs typeface="Times New Roman"/>
              </a:rPr>
              <a:t/>
            </a:r>
            <a:br>
              <a:rPr lang="ru-RU" sz="2000" dirty="0">
                <a:effectLst/>
                <a:latin typeface="Calibri"/>
                <a:ea typeface="Calibri"/>
                <a:cs typeface="Times New Roman"/>
              </a:rPr>
            </a:br>
            <a:r>
              <a:rPr lang="uk-UA" sz="2000" dirty="0">
                <a:effectLst/>
                <a:latin typeface="Times New Roman"/>
                <a:ea typeface="Times New Roman"/>
                <a:cs typeface="Times New Roman"/>
              </a:rPr>
              <a:t> </a:t>
            </a:r>
            <a:r>
              <a:rPr lang="ru-RU" sz="2000" dirty="0">
                <a:effectLst/>
                <a:latin typeface="Calibri"/>
                <a:ea typeface="Calibri"/>
                <a:cs typeface="Times New Roman"/>
              </a:rPr>
              <a:t/>
            </a:r>
            <a:br>
              <a:rPr lang="ru-RU" sz="2000" dirty="0">
                <a:effectLst/>
                <a:latin typeface="Calibri"/>
                <a:ea typeface="Calibri"/>
                <a:cs typeface="Times New Roman"/>
              </a:rPr>
            </a:br>
            <a:endParaRPr lang="ru-RU" sz="2000" dirty="0"/>
          </a:p>
        </p:txBody>
      </p:sp>
    </p:spTree>
    <p:extLst>
      <p:ext uri="{BB962C8B-B14F-4D97-AF65-F5344CB8AC3E}">
        <p14:creationId xmlns:p14="http://schemas.microsoft.com/office/powerpoint/2010/main" val="17894116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404664"/>
            <a:ext cx="8136903" cy="6048672"/>
          </a:xfrm>
        </p:spPr>
        <p:txBody>
          <a:bodyPr/>
          <a:lstStyle/>
          <a:p>
            <a:pPr algn="ctr">
              <a:lnSpc>
                <a:spcPct val="115000"/>
              </a:lnSpc>
              <a:spcAft>
                <a:spcPts val="0"/>
              </a:spcAft>
            </a:pPr>
            <a:r>
              <a:rPr lang="uk-UA" sz="2800" dirty="0">
                <a:effectLst/>
                <a:latin typeface="Times New Roman" pitchFamily="18" charset="0"/>
                <a:ea typeface="Calibri"/>
                <a:cs typeface="Times New Roman" pitchFamily="18" charset="0"/>
              </a:rPr>
              <a:t>План</a:t>
            </a:r>
            <a:r>
              <a:rPr lang="ru-RU" sz="2000" dirty="0">
                <a:effectLst/>
                <a:latin typeface="Times New Roman" pitchFamily="18" charset="0"/>
                <a:ea typeface="Calibri"/>
                <a:cs typeface="Times New Roman" pitchFamily="18" charset="0"/>
              </a:rPr>
              <a:t/>
            </a:r>
            <a:br>
              <a:rPr lang="ru-RU" sz="2000" dirty="0">
                <a:effectLst/>
                <a:latin typeface="Times New Roman" pitchFamily="18" charset="0"/>
                <a:ea typeface="Calibri"/>
                <a:cs typeface="Times New Roman" pitchFamily="18" charset="0"/>
              </a:rPr>
            </a:br>
            <a:r>
              <a:rPr lang="uk-UA" sz="2000" dirty="0">
                <a:effectLst/>
                <a:latin typeface="Times New Roman" pitchFamily="18" charset="0"/>
                <a:ea typeface="Times New Roman"/>
                <a:cs typeface="Times New Roman" pitchFamily="18" charset="0"/>
              </a:rPr>
              <a:t>1. Племінний і виробничий зоотехнічний облік</a:t>
            </a:r>
            <a:r>
              <a:rPr lang="ru-RU" sz="2000" dirty="0">
                <a:effectLst/>
                <a:latin typeface="Times New Roman" pitchFamily="18" charset="0"/>
                <a:ea typeface="Calibri"/>
                <a:cs typeface="Times New Roman" pitchFamily="18" charset="0"/>
              </a:rPr>
              <a:t/>
            </a:r>
            <a:br>
              <a:rPr lang="ru-RU" sz="2000" dirty="0">
                <a:effectLst/>
                <a:latin typeface="Times New Roman" pitchFamily="18" charset="0"/>
                <a:ea typeface="Calibri"/>
                <a:cs typeface="Times New Roman" pitchFamily="18" charset="0"/>
              </a:rPr>
            </a:br>
            <a:r>
              <a:rPr lang="uk-UA" sz="2000" dirty="0">
                <a:effectLst/>
                <a:latin typeface="Times New Roman" pitchFamily="18" charset="0"/>
                <a:ea typeface="Times New Roman"/>
                <a:cs typeface="Times New Roman" pitchFamily="18" charset="0"/>
              </a:rPr>
              <a:t>2. Відбір і підбір сільськогосподарських тварин</a:t>
            </a:r>
            <a:r>
              <a:rPr lang="ru-RU" sz="2000" dirty="0">
                <a:effectLst/>
                <a:latin typeface="Times New Roman" pitchFamily="18" charset="0"/>
                <a:ea typeface="Calibri"/>
                <a:cs typeface="Times New Roman" pitchFamily="18" charset="0"/>
              </a:rPr>
              <a:t/>
            </a:r>
            <a:br>
              <a:rPr lang="ru-RU" sz="2000" dirty="0">
                <a:effectLst/>
                <a:latin typeface="Times New Roman" pitchFamily="18" charset="0"/>
                <a:ea typeface="Calibri"/>
                <a:cs typeface="Times New Roman" pitchFamily="18" charset="0"/>
              </a:rPr>
            </a:br>
            <a:r>
              <a:rPr lang="uk-UA" sz="2800" dirty="0">
                <a:effectLst/>
                <a:latin typeface="Times New Roman" pitchFamily="18" charset="0"/>
                <a:ea typeface="Times New Roman"/>
                <a:cs typeface="Times New Roman" pitchFamily="18" charset="0"/>
              </a:rPr>
              <a:t>Література: </a:t>
            </a:r>
            <a:r>
              <a:rPr lang="ru-RU" sz="2000" dirty="0">
                <a:effectLst/>
                <a:latin typeface="Times New Roman" pitchFamily="18" charset="0"/>
                <a:ea typeface="Calibri"/>
                <a:cs typeface="Times New Roman" pitchFamily="18" charset="0"/>
              </a:rPr>
              <a:t/>
            </a:r>
            <a:br>
              <a:rPr lang="ru-RU" sz="2000" dirty="0">
                <a:effectLst/>
                <a:latin typeface="Times New Roman" pitchFamily="18" charset="0"/>
                <a:ea typeface="Calibri"/>
                <a:cs typeface="Times New Roman" pitchFamily="18" charset="0"/>
              </a:rPr>
            </a:br>
            <a:r>
              <a:rPr lang="uk-UA" sz="2000" dirty="0">
                <a:effectLst/>
                <a:latin typeface="Times New Roman" pitchFamily="18" charset="0"/>
                <a:ea typeface="Times New Roman"/>
                <a:cs typeface="Times New Roman" pitchFamily="18" charset="0"/>
              </a:rPr>
              <a:t>1. </a:t>
            </a:r>
            <a:r>
              <a:rPr lang="uk-UA" sz="2000" dirty="0" err="1">
                <a:effectLst/>
                <a:latin typeface="Times New Roman" pitchFamily="18" charset="0"/>
                <a:ea typeface="Times New Roman"/>
                <a:cs typeface="Times New Roman" pitchFamily="18" charset="0"/>
              </a:rPr>
              <a:t>Калетнік</a:t>
            </a:r>
            <a:r>
              <a:rPr lang="uk-UA" sz="2000" dirty="0">
                <a:effectLst/>
                <a:latin typeface="Times New Roman" pitchFamily="18" charset="0"/>
                <a:ea typeface="Times New Roman"/>
                <a:cs typeface="Times New Roman" pitchFamily="18" charset="0"/>
              </a:rPr>
              <a:t> Г.М., Кулик М.Ф., Петриченко В.Ф. та ін. Основи перспективних технологій виробництва продукції тваринництва. Вінниця, 2007. 584 с.</a:t>
            </a:r>
            <a:r>
              <a:rPr lang="ru-RU" sz="2000" dirty="0">
                <a:effectLst/>
                <a:latin typeface="Times New Roman" pitchFamily="18" charset="0"/>
                <a:ea typeface="Calibri"/>
                <a:cs typeface="Times New Roman" pitchFamily="18" charset="0"/>
              </a:rPr>
              <a:t/>
            </a:r>
            <a:br>
              <a:rPr lang="ru-RU" sz="2000" dirty="0">
                <a:effectLst/>
                <a:latin typeface="Times New Roman" pitchFamily="18" charset="0"/>
                <a:ea typeface="Calibri"/>
                <a:cs typeface="Times New Roman" pitchFamily="18" charset="0"/>
              </a:rPr>
            </a:br>
            <a:r>
              <a:rPr lang="uk-UA" sz="2000" dirty="0">
                <a:effectLst/>
                <a:latin typeface="Times New Roman" pitchFamily="18" charset="0"/>
                <a:ea typeface="Times New Roman"/>
                <a:cs typeface="Times New Roman" pitchFamily="18" charset="0"/>
              </a:rPr>
              <a:t>2. Лихач В.Я., Лихач А.В., </a:t>
            </a:r>
            <a:r>
              <a:rPr lang="uk-UA" sz="2000" dirty="0" err="1">
                <a:effectLst/>
                <a:latin typeface="Times New Roman" pitchFamily="18" charset="0"/>
                <a:ea typeface="Times New Roman"/>
                <a:cs typeface="Times New Roman" pitchFamily="18" charset="0"/>
              </a:rPr>
              <a:t>Шебанін</a:t>
            </a:r>
            <a:r>
              <a:rPr lang="uk-UA" sz="2000" dirty="0">
                <a:effectLst/>
                <a:latin typeface="Times New Roman" pitchFamily="18" charset="0"/>
                <a:ea typeface="Times New Roman"/>
                <a:cs typeface="Times New Roman" pitchFamily="18" charset="0"/>
              </a:rPr>
              <a:t> В.О. Інноваційні технології виробництва продукції тваринництва. Миколаїв. МНАУ. 2015. 365 с.</a:t>
            </a:r>
            <a:r>
              <a:rPr lang="ru-RU" sz="2000" dirty="0">
                <a:effectLst/>
                <a:latin typeface="Times New Roman" pitchFamily="18" charset="0"/>
                <a:ea typeface="Calibri"/>
                <a:cs typeface="Times New Roman" pitchFamily="18" charset="0"/>
              </a:rPr>
              <a:t/>
            </a:r>
            <a:br>
              <a:rPr lang="ru-RU" sz="2000" dirty="0">
                <a:effectLst/>
                <a:latin typeface="Times New Roman" pitchFamily="18" charset="0"/>
                <a:ea typeface="Calibri"/>
                <a:cs typeface="Times New Roman" pitchFamily="18" charset="0"/>
              </a:rPr>
            </a:br>
            <a:r>
              <a:rPr lang="uk-UA" sz="2000" dirty="0">
                <a:effectLst/>
                <a:latin typeface="Times New Roman" pitchFamily="18" charset="0"/>
                <a:ea typeface="Times New Roman"/>
                <a:cs typeface="Times New Roman" pitchFamily="18" charset="0"/>
              </a:rPr>
              <a:t>3. </a:t>
            </a:r>
            <a:r>
              <a:rPr lang="uk-UA" sz="2000" dirty="0" err="1">
                <a:effectLst/>
                <a:latin typeface="Times New Roman" pitchFamily="18" charset="0"/>
                <a:ea typeface="Times New Roman"/>
                <a:cs typeface="Times New Roman" pitchFamily="18" charset="0"/>
              </a:rPr>
              <a:t>Шалімов</a:t>
            </a:r>
            <a:r>
              <a:rPr lang="uk-UA" sz="2000" dirty="0">
                <a:effectLst/>
                <a:latin typeface="Times New Roman" pitchFamily="18" charset="0"/>
                <a:ea typeface="Times New Roman"/>
                <a:cs typeface="Times New Roman" pitchFamily="18" charset="0"/>
              </a:rPr>
              <a:t> М.О. Інноваційні технології виробництва і переробки продукції тваринництва. Одеса. ОДАУ. 2020. 181 с.</a:t>
            </a:r>
            <a:r>
              <a:rPr lang="ru-RU" sz="2000" dirty="0">
                <a:effectLst/>
                <a:latin typeface="Times New Roman" pitchFamily="18" charset="0"/>
                <a:ea typeface="Calibri"/>
                <a:cs typeface="Times New Roman" pitchFamily="18" charset="0"/>
              </a:rPr>
              <a:t/>
            </a:r>
            <a:br>
              <a:rPr lang="ru-RU" sz="2000" dirty="0">
                <a:effectLst/>
                <a:latin typeface="Times New Roman" pitchFamily="18" charset="0"/>
                <a:ea typeface="Calibri"/>
                <a:cs typeface="Times New Roman" pitchFamily="18" charset="0"/>
              </a:rPr>
            </a:br>
            <a:r>
              <a:rPr lang="uk-UA" sz="2000" dirty="0">
                <a:effectLst/>
                <a:latin typeface="Times New Roman" pitchFamily="18" charset="0"/>
                <a:ea typeface="Calibri"/>
                <a:cs typeface="Times New Roman" pitchFamily="18" charset="0"/>
              </a:rPr>
              <a:t>4. </a:t>
            </a:r>
            <a:r>
              <a:rPr lang="uk-UA" sz="2000" dirty="0" err="1">
                <a:effectLst/>
                <a:latin typeface="Times New Roman" pitchFamily="18" charset="0"/>
                <a:ea typeface="Calibri"/>
                <a:cs typeface="Times New Roman" pitchFamily="18" charset="0"/>
              </a:rPr>
              <a:t>Palamarchyk</a:t>
            </a:r>
            <a:r>
              <a:rPr lang="uk-UA" sz="2000" dirty="0">
                <a:effectLst/>
                <a:latin typeface="Times New Roman" pitchFamily="18" charset="0"/>
                <a:ea typeface="Calibri"/>
                <a:cs typeface="Times New Roman" pitchFamily="18" charset="0"/>
              </a:rPr>
              <a:t> D. M. </a:t>
            </a:r>
            <a:r>
              <a:rPr lang="uk-UA" sz="2000" dirty="0" err="1">
                <a:effectLst/>
                <a:latin typeface="Times New Roman" pitchFamily="18" charset="0"/>
                <a:ea typeface="Calibri"/>
                <a:cs typeface="Times New Roman" pitchFamily="18" charset="0"/>
              </a:rPr>
              <a:t>The</a:t>
            </a:r>
            <a:r>
              <a:rPr lang="uk-UA" sz="2000" dirty="0">
                <a:effectLst/>
                <a:latin typeface="Times New Roman" pitchFamily="18" charset="0"/>
                <a:ea typeface="Calibri"/>
                <a:cs typeface="Times New Roman" pitchFamily="18" charset="0"/>
              </a:rPr>
              <a:t> </a:t>
            </a:r>
            <a:r>
              <a:rPr lang="uk-UA" sz="2000" dirty="0" err="1">
                <a:effectLst/>
                <a:latin typeface="Times New Roman" pitchFamily="18" charset="0"/>
                <a:ea typeface="Calibri"/>
                <a:cs typeface="Times New Roman" pitchFamily="18" charset="0"/>
              </a:rPr>
              <a:t>methodology</a:t>
            </a:r>
            <a:r>
              <a:rPr lang="uk-UA" sz="2000" dirty="0">
                <a:effectLst/>
                <a:latin typeface="Times New Roman" pitchFamily="18" charset="0"/>
                <a:ea typeface="Calibri"/>
                <a:cs typeface="Times New Roman" pitchFamily="18" charset="0"/>
              </a:rPr>
              <a:t> </a:t>
            </a:r>
            <a:r>
              <a:rPr lang="uk-UA" sz="2000" dirty="0" err="1">
                <a:effectLst/>
                <a:latin typeface="Times New Roman" pitchFamily="18" charset="0"/>
                <a:ea typeface="Calibri"/>
                <a:cs typeface="Times New Roman" pitchFamily="18" charset="0"/>
              </a:rPr>
              <a:t>to</a:t>
            </a:r>
            <a:r>
              <a:rPr lang="uk-UA" sz="2000" dirty="0">
                <a:effectLst/>
                <a:latin typeface="Times New Roman" pitchFamily="18" charset="0"/>
                <a:ea typeface="Calibri"/>
                <a:cs typeface="Times New Roman" pitchFamily="18" charset="0"/>
              </a:rPr>
              <a:t> </a:t>
            </a:r>
            <a:r>
              <a:rPr lang="uk-UA" sz="2000" dirty="0" err="1">
                <a:effectLst/>
                <a:latin typeface="Times New Roman" pitchFamily="18" charset="0"/>
                <a:ea typeface="Calibri"/>
                <a:cs typeface="Times New Roman" pitchFamily="18" charset="0"/>
              </a:rPr>
              <a:t>estimate</a:t>
            </a:r>
            <a:r>
              <a:rPr lang="uk-UA" sz="2000" dirty="0">
                <a:effectLst/>
                <a:latin typeface="Times New Roman" pitchFamily="18" charset="0"/>
                <a:ea typeface="Calibri"/>
                <a:cs typeface="Times New Roman" pitchFamily="18" charset="0"/>
              </a:rPr>
              <a:t> </a:t>
            </a:r>
            <a:r>
              <a:rPr lang="uk-UA" sz="2000" dirty="0" err="1">
                <a:effectLst/>
                <a:latin typeface="Times New Roman" pitchFamily="18" charset="0"/>
                <a:ea typeface="Calibri"/>
                <a:cs typeface="Times New Roman" pitchFamily="18" charset="0"/>
              </a:rPr>
              <a:t>the</a:t>
            </a:r>
            <a:r>
              <a:rPr lang="uk-UA" sz="2000" dirty="0">
                <a:effectLst/>
                <a:latin typeface="Times New Roman" pitchFamily="18" charset="0"/>
                <a:ea typeface="Calibri"/>
                <a:cs typeface="Times New Roman" pitchFamily="18" charset="0"/>
              </a:rPr>
              <a:t> </a:t>
            </a:r>
            <a:r>
              <a:rPr lang="uk-UA" sz="2000" dirty="0" err="1">
                <a:effectLst/>
                <a:latin typeface="Times New Roman" pitchFamily="18" charset="0"/>
                <a:ea typeface="Calibri"/>
                <a:cs typeface="Times New Roman" pitchFamily="18" charset="0"/>
              </a:rPr>
              <a:t>extent</a:t>
            </a:r>
            <a:r>
              <a:rPr lang="uk-UA" sz="2000" dirty="0">
                <a:effectLst/>
                <a:latin typeface="Times New Roman" pitchFamily="18" charset="0"/>
                <a:ea typeface="Calibri"/>
                <a:cs typeface="Times New Roman" pitchFamily="18" charset="0"/>
              </a:rPr>
              <a:t> </a:t>
            </a:r>
            <a:r>
              <a:rPr lang="uk-UA" sz="2000" dirty="0" err="1">
                <a:effectLst/>
                <a:latin typeface="Times New Roman" pitchFamily="18" charset="0"/>
                <a:ea typeface="Calibri"/>
                <a:cs typeface="Times New Roman" pitchFamily="18" charset="0"/>
              </a:rPr>
              <a:t>of</a:t>
            </a:r>
            <a:r>
              <a:rPr lang="uk-UA" sz="2000" dirty="0">
                <a:effectLst/>
                <a:latin typeface="Times New Roman" pitchFamily="18" charset="0"/>
                <a:ea typeface="Calibri"/>
                <a:cs typeface="Times New Roman" pitchFamily="18" charset="0"/>
              </a:rPr>
              <a:t> </a:t>
            </a:r>
            <a:r>
              <a:rPr lang="uk-UA" sz="2000" dirty="0" err="1">
                <a:effectLst/>
                <a:latin typeface="Times New Roman" pitchFamily="18" charset="0"/>
                <a:ea typeface="Calibri"/>
                <a:cs typeface="Times New Roman" pitchFamily="18" charset="0"/>
              </a:rPr>
              <a:t>the</a:t>
            </a:r>
            <a:r>
              <a:rPr lang="uk-UA" sz="2000" dirty="0">
                <a:effectLst/>
                <a:latin typeface="Times New Roman" pitchFamily="18" charset="0"/>
                <a:ea typeface="Calibri"/>
                <a:cs typeface="Times New Roman" pitchFamily="18" charset="0"/>
              </a:rPr>
              <a:t> </a:t>
            </a:r>
            <a:r>
              <a:rPr lang="uk-UA" sz="2000" dirty="0" err="1">
                <a:effectLst/>
                <a:latin typeface="Times New Roman" pitchFamily="18" charset="0"/>
                <a:ea typeface="Calibri"/>
                <a:cs typeface="Times New Roman" pitchFamily="18" charset="0"/>
              </a:rPr>
              <a:t>innovation</a:t>
            </a:r>
            <a:r>
              <a:rPr lang="uk-UA" sz="2000" dirty="0">
                <a:effectLst/>
                <a:latin typeface="Times New Roman" pitchFamily="18" charset="0"/>
                <a:ea typeface="Calibri"/>
                <a:cs typeface="Times New Roman" pitchFamily="18" charset="0"/>
              </a:rPr>
              <a:t> </a:t>
            </a:r>
            <a:r>
              <a:rPr lang="uk-UA" sz="2000" dirty="0" err="1">
                <a:effectLst/>
                <a:latin typeface="Times New Roman" pitchFamily="18" charset="0"/>
                <a:ea typeface="Calibri"/>
                <a:cs typeface="Times New Roman" pitchFamily="18" charset="0"/>
              </a:rPr>
              <a:t>process</a:t>
            </a:r>
            <a:r>
              <a:rPr lang="uk-UA" sz="2000" dirty="0">
                <a:effectLst/>
                <a:latin typeface="Times New Roman" pitchFamily="18" charset="0"/>
                <a:ea typeface="Calibri"/>
                <a:cs typeface="Times New Roman" pitchFamily="18" charset="0"/>
              </a:rPr>
              <a:t>. </a:t>
            </a:r>
            <a:r>
              <a:rPr lang="uk-UA" sz="2000" dirty="0" err="1">
                <a:effectLst/>
                <a:latin typeface="Times New Roman" pitchFamily="18" charset="0"/>
                <a:ea typeface="Calibri"/>
                <a:cs typeface="Times New Roman" pitchFamily="18" charset="0"/>
              </a:rPr>
              <a:t>Formyvannya</a:t>
            </a:r>
            <a:r>
              <a:rPr lang="uk-UA" sz="2000" dirty="0">
                <a:effectLst/>
                <a:latin typeface="Times New Roman" pitchFamily="18" charset="0"/>
                <a:ea typeface="Calibri"/>
                <a:cs typeface="Times New Roman" pitchFamily="18" charset="0"/>
              </a:rPr>
              <a:t> </a:t>
            </a:r>
            <a:r>
              <a:rPr lang="uk-UA" sz="2000" dirty="0" err="1">
                <a:effectLst/>
                <a:latin typeface="Times New Roman" pitchFamily="18" charset="0"/>
                <a:ea typeface="Calibri"/>
                <a:cs typeface="Times New Roman" pitchFamily="18" charset="0"/>
              </a:rPr>
              <a:t>runkovuh</a:t>
            </a:r>
            <a:r>
              <a:rPr lang="uk-UA" sz="2000" dirty="0">
                <a:effectLst/>
                <a:latin typeface="Times New Roman" pitchFamily="18" charset="0"/>
                <a:ea typeface="Calibri"/>
                <a:cs typeface="Times New Roman" pitchFamily="18" charset="0"/>
              </a:rPr>
              <a:t> </a:t>
            </a:r>
            <a:r>
              <a:rPr lang="uk-UA" sz="2000" dirty="0" err="1">
                <a:effectLst/>
                <a:latin typeface="Times New Roman" pitchFamily="18" charset="0"/>
                <a:ea typeface="Calibri"/>
                <a:cs typeface="Times New Roman" pitchFamily="18" charset="0"/>
              </a:rPr>
              <a:t>vidnosun</a:t>
            </a:r>
            <a:r>
              <a:rPr lang="uk-UA" sz="2000" dirty="0">
                <a:effectLst/>
                <a:latin typeface="Times New Roman" pitchFamily="18" charset="0"/>
                <a:ea typeface="Calibri"/>
                <a:cs typeface="Times New Roman" pitchFamily="18" charset="0"/>
              </a:rPr>
              <a:t> v </a:t>
            </a:r>
            <a:r>
              <a:rPr lang="uk-UA" sz="2000" dirty="0" err="1">
                <a:effectLst/>
                <a:latin typeface="Times New Roman" pitchFamily="18" charset="0"/>
                <a:ea typeface="Calibri"/>
                <a:cs typeface="Times New Roman" pitchFamily="18" charset="0"/>
              </a:rPr>
              <a:t>Ykraini</a:t>
            </a:r>
            <a:r>
              <a:rPr lang="uk-UA" sz="2000" dirty="0">
                <a:effectLst/>
                <a:latin typeface="Times New Roman" pitchFamily="18" charset="0"/>
                <a:ea typeface="Calibri"/>
                <a:cs typeface="Times New Roman" pitchFamily="18" charset="0"/>
              </a:rPr>
              <a:t>. </a:t>
            </a:r>
            <a:r>
              <a:rPr lang="uk-UA" sz="2000" dirty="0" err="1">
                <a:effectLst/>
                <a:latin typeface="Times New Roman" pitchFamily="18" charset="0"/>
                <a:ea typeface="Calibri"/>
                <a:cs typeface="Times New Roman" pitchFamily="18" charset="0"/>
              </a:rPr>
              <a:t>vol</a:t>
            </a:r>
            <a:r>
              <a:rPr lang="uk-UA" sz="2000" dirty="0">
                <a:effectLst/>
                <a:latin typeface="Times New Roman" pitchFamily="18" charset="0"/>
                <a:ea typeface="Calibri"/>
                <a:cs typeface="Times New Roman" pitchFamily="18" charset="0"/>
              </a:rPr>
              <a:t>. 10 (125). </a:t>
            </a:r>
            <a:r>
              <a:rPr lang="uk-UA" sz="2000" dirty="0" err="1">
                <a:effectLst/>
                <a:latin typeface="Times New Roman" pitchFamily="18" charset="0"/>
                <a:ea typeface="Calibri"/>
                <a:cs typeface="Times New Roman" pitchFamily="18" charset="0"/>
              </a:rPr>
              <a:t>pp</a:t>
            </a:r>
            <a:r>
              <a:rPr lang="uk-UA" sz="2000" dirty="0">
                <a:effectLst/>
                <a:latin typeface="Times New Roman" pitchFamily="18" charset="0"/>
                <a:ea typeface="Calibri"/>
                <a:cs typeface="Times New Roman" pitchFamily="18" charset="0"/>
              </a:rPr>
              <a:t>. 101-105.</a:t>
            </a:r>
            <a:r>
              <a:rPr lang="ru-RU" sz="2000" dirty="0">
                <a:effectLst/>
                <a:latin typeface="Times New Roman" pitchFamily="18" charset="0"/>
                <a:ea typeface="Calibri"/>
                <a:cs typeface="Times New Roman" pitchFamily="18" charset="0"/>
              </a:rPr>
              <a:t/>
            </a:r>
            <a:br>
              <a:rPr lang="ru-RU" sz="2000" dirty="0">
                <a:effectLst/>
                <a:latin typeface="Times New Roman" pitchFamily="18" charset="0"/>
                <a:ea typeface="Calibri"/>
                <a:cs typeface="Times New Roman" pitchFamily="18" charset="0"/>
              </a:rPr>
            </a:br>
            <a:endParaRPr lang="ru-RU" sz="2000" dirty="0">
              <a:latin typeface="Times New Roman" pitchFamily="18" charset="0"/>
              <a:cs typeface="Times New Roman" pitchFamily="18" charset="0"/>
            </a:endParaRPr>
          </a:p>
        </p:txBody>
      </p:sp>
    </p:spTree>
    <p:extLst>
      <p:ext uri="{BB962C8B-B14F-4D97-AF65-F5344CB8AC3E}">
        <p14:creationId xmlns:p14="http://schemas.microsoft.com/office/powerpoint/2010/main" val="31136366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7992887" cy="5832648"/>
          </a:xfrm>
        </p:spPr>
        <p:txBody>
          <a:bodyPr/>
          <a:lstStyle/>
          <a:p>
            <a:pPr algn="ctr">
              <a:lnSpc>
                <a:spcPct val="115000"/>
              </a:lnSpc>
              <a:spcAft>
                <a:spcPts val="0"/>
              </a:spcAft>
            </a:pPr>
            <a:r>
              <a:rPr lang="uk-UA" sz="2800" dirty="0">
                <a:effectLst/>
                <a:latin typeface="Times New Roman"/>
                <a:ea typeface="Times New Roman"/>
                <a:cs typeface="Times New Roman"/>
              </a:rPr>
              <a:t>1. Племінний і виробничий зоотехнічний облік</a:t>
            </a:r>
            <a:r>
              <a:rPr lang="ru-RU" sz="4000" dirty="0">
                <a:effectLst/>
                <a:latin typeface="Calibri"/>
                <a:ea typeface="Calibri"/>
                <a:cs typeface="Times New Roman"/>
              </a:rPr>
              <a:t/>
            </a:r>
            <a:br>
              <a:rPr lang="ru-RU" sz="4000" dirty="0">
                <a:effectLst/>
                <a:latin typeface="Calibri"/>
                <a:ea typeface="Calibri"/>
                <a:cs typeface="Times New Roman"/>
              </a:rPr>
            </a:br>
            <a:endParaRPr lang="ru-RU" dirty="0"/>
          </a:p>
        </p:txBody>
      </p:sp>
      <p:sp>
        <p:nvSpPr>
          <p:cNvPr id="3" name="Прямоугольник 2"/>
          <p:cNvSpPr/>
          <p:nvPr/>
        </p:nvSpPr>
        <p:spPr>
          <a:xfrm>
            <a:off x="539552" y="1196752"/>
            <a:ext cx="8064896" cy="5755422"/>
          </a:xfrm>
          <a:prstGeom prst="rect">
            <a:avLst/>
          </a:prstGeom>
        </p:spPr>
        <p:txBody>
          <a:bodyPr wrap="square">
            <a:spAutoFit/>
          </a:bodyPr>
          <a:lstStyle/>
          <a:p>
            <a:pPr indent="450215" algn="just">
              <a:lnSpc>
                <a:spcPct val="115000"/>
              </a:lnSpc>
              <a:spcAft>
                <a:spcPts val="0"/>
              </a:spcAft>
            </a:pPr>
            <a:r>
              <a:rPr lang="uk-UA" sz="2000" dirty="0" smtClean="0">
                <a:effectLst/>
                <a:latin typeface="Times New Roman"/>
                <a:ea typeface="Times New Roman"/>
                <a:cs typeface="Times New Roman"/>
              </a:rPr>
              <a:t>Чіткий зоотехнічний облік у господарствах має велике значення незалежно від того, племінні вони чи товарні. </a:t>
            </a:r>
            <a:endParaRPr lang="uk-UA" sz="2000" dirty="0" smtClean="0">
              <a:effectLst/>
              <a:latin typeface="Times New Roman"/>
              <a:ea typeface="Times New Roman"/>
              <a:cs typeface="Times New Roman"/>
            </a:endParaRPr>
          </a:p>
          <a:p>
            <a:pPr indent="450215" algn="just">
              <a:lnSpc>
                <a:spcPct val="115000"/>
              </a:lnSpc>
              <a:spcAft>
                <a:spcPts val="0"/>
              </a:spcAft>
            </a:pPr>
            <a:r>
              <a:rPr lang="uk-UA" sz="2000" dirty="0" smtClean="0">
                <a:effectLst/>
                <a:latin typeface="Times New Roman"/>
                <a:ea typeface="Times New Roman"/>
                <a:cs typeface="Times New Roman"/>
              </a:rPr>
              <a:t>Він </a:t>
            </a:r>
            <a:r>
              <a:rPr lang="uk-UA" sz="2000" dirty="0" smtClean="0">
                <a:effectLst/>
                <a:latin typeface="Times New Roman"/>
                <a:ea typeface="Times New Roman"/>
                <a:cs typeface="Times New Roman"/>
              </a:rPr>
              <a:t>дає змогу контролювати продуктивні й племінні якості тварин, їхній ріст і розвиток, походження та породний склад, облік і рух поголів’я, витрати кормів, оплату праці тощо. </a:t>
            </a:r>
            <a:endParaRPr lang="uk-UA" sz="2000" dirty="0" smtClean="0">
              <a:effectLst/>
              <a:latin typeface="Times New Roman"/>
              <a:ea typeface="Times New Roman"/>
              <a:cs typeface="Times New Roman"/>
            </a:endParaRPr>
          </a:p>
          <a:p>
            <a:pPr indent="450215" algn="just">
              <a:lnSpc>
                <a:spcPct val="115000"/>
              </a:lnSpc>
              <a:spcAft>
                <a:spcPts val="0"/>
              </a:spcAft>
            </a:pPr>
            <a:r>
              <a:rPr lang="uk-UA" sz="2000" dirty="0" smtClean="0">
                <a:effectLst/>
                <a:latin typeface="Times New Roman"/>
                <a:ea typeface="Times New Roman"/>
                <a:cs typeface="Times New Roman"/>
              </a:rPr>
              <a:t>Ведеться </a:t>
            </a:r>
            <a:r>
              <a:rPr lang="uk-UA" sz="2000" dirty="0" smtClean="0">
                <a:effectLst/>
                <a:latin typeface="Times New Roman"/>
                <a:ea typeface="Times New Roman"/>
                <a:cs typeface="Times New Roman"/>
              </a:rPr>
              <a:t>виробничий і племінний облік за спеціальними формами, розробленими Міністерством аграрної політики України та Центральним статистичним управлінням.</a:t>
            </a:r>
          </a:p>
          <a:p>
            <a:pPr indent="450215" algn="just">
              <a:lnSpc>
                <a:spcPct val="115000"/>
              </a:lnSpc>
              <a:spcAft>
                <a:spcPts val="0"/>
              </a:spcAft>
            </a:pPr>
            <a:r>
              <a:rPr lang="uk-UA" sz="2000" dirty="0" smtClean="0">
                <a:effectLst/>
                <a:latin typeface="Times New Roman"/>
                <a:ea typeface="Times New Roman"/>
                <a:cs typeface="Times New Roman"/>
              </a:rPr>
              <a:t>Зоотехнічна документація повинна вестися за формами, придатними для опрацювання даних на електронно-обчислювальних машинах, оскільки основною умовою в організації й плануванні селекційно-племінної роботи незалежно від розмірів та напряму спеціалізації господарств є добре налагоджений, чіткий племінний і виробничий облік.</a:t>
            </a:r>
            <a:endParaRPr lang="ru-RU" sz="2000" dirty="0" smtClean="0">
              <a:effectLst/>
              <a:latin typeface="Calibri"/>
              <a:ea typeface="Calibri"/>
              <a:cs typeface="Times New Roman"/>
            </a:endParaRPr>
          </a:p>
          <a:p>
            <a:pPr indent="450215" algn="ctr">
              <a:lnSpc>
                <a:spcPct val="115000"/>
              </a:lnSpc>
              <a:spcAft>
                <a:spcPts val="0"/>
              </a:spcAft>
            </a:pPr>
            <a:endParaRPr lang="uk-UA" sz="2000" dirty="0" smtClean="0">
              <a:effectLst/>
              <a:latin typeface="Times New Roman"/>
              <a:ea typeface="Calibri"/>
              <a:cs typeface="Times New Roman"/>
            </a:endParaRPr>
          </a:p>
          <a:p>
            <a:pPr indent="450215" algn="ctr">
              <a:lnSpc>
                <a:spcPct val="115000"/>
              </a:lnSpc>
              <a:spcAft>
                <a:spcPts val="0"/>
              </a:spcAft>
            </a:pPr>
            <a:endParaRPr lang="ru-RU" sz="2000" dirty="0">
              <a:effectLst/>
              <a:latin typeface="Calibri"/>
              <a:ea typeface="Calibri"/>
              <a:cs typeface="Times New Roman"/>
            </a:endParaRPr>
          </a:p>
        </p:txBody>
      </p:sp>
    </p:spTree>
    <p:extLst>
      <p:ext uri="{BB962C8B-B14F-4D97-AF65-F5344CB8AC3E}">
        <p14:creationId xmlns:p14="http://schemas.microsoft.com/office/powerpoint/2010/main" val="5147369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ext Box 2"/>
          <p:cNvSpPr txBox="1">
            <a:spLocks noChangeArrowheads="1"/>
          </p:cNvSpPr>
          <p:nvPr/>
        </p:nvSpPr>
        <p:spPr bwMode="auto">
          <a:xfrm>
            <a:off x="395288" y="53975"/>
            <a:ext cx="8569325" cy="6661173"/>
          </a:xfrm>
          <a:prstGeom prst="rect">
            <a:avLst/>
          </a:prstGeom>
          <a:noFill/>
          <a:ln w="9525">
            <a:noFill/>
            <a:miter lim="800000"/>
            <a:headEnd/>
            <a:tailEnd/>
          </a:ln>
        </p:spPr>
        <p:txBody>
          <a:bodyPr wrap="square">
            <a:spAutoFit/>
          </a:bodyPr>
          <a:lstStyle/>
          <a:p>
            <a:pPr algn="ctr">
              <a:spcBef>
                <a:spcPct val="50000"/>
              </a:spcBef>
            </a:pPr>
            <a:r>
              <a:rPr lang="uk-UA" sz="3200" b="1" dirty="0" smtClean="0">
                <a:solidFill>
                  <a:srgbClr val="660033"/>
                </a:solidFill>
                <a:latin typeface="Times New Roman" pitchFamily="18" charset="0"/>
                <a:cs typeface="Times New Roman" pitchFamily="18" charset="0"/>
              </a:rPr>
              <a:t>Державні </a:t>
            </a:r>
            <a:r>
              <a:rPr lang="uk-UA" sz="3200" b="1" dirty="0">
                <a:solidFill>
                  <a:srgbClr val="660033"/>
                </a:solidFill>
                <a:latin typeface="Times New Roman" pitchFamily="18" charset="0"/>
                <a:cs typeface="Times New Roman" pitchFamily="18" charset="0"/>
              </a:rPr>
              <a:t>книги племінних тварин, їх значення у селекційній роботі</a:t>
            </a:r>
          </a:p>
          <a:p>
            <a:pPr>
              <a:spcBef>
                <a:spcPct val="50000"/>
              </a:spcBef>
              <a:buFont typeface="Wingdings" pitchFamily="2" charset="2"/>
              <a:buChar char="§"/>
            </a:pPr>
            <a:r>
              <a:rPr lang="uk-UA" sz="2900" dirty="0">
                <a:solidFill>
                  <a:srgbClr val="660033"/>
                </a:solidFill>
                <a:latin typeface="Times New Roman" pitchFamily="18" charset="0"/>
              </a:rPr>
              <a:t> </a:t>
            </a:r>
            <a:r>
              <a:rPr lang="uk-UA" sz="2900" b="1" i="1" dirty="0">
                <a:solidFill>
                  <a:srgbClr val="660033"/>
                </a:solidFill>
                <a:latin typeface="Times New Roman" pitchFamily="18" charset="0"/>
              </a:rPr>
              <a:t>Державні книги племінних тварин (ДКПТ)</a:t>
            </a:r>
            <a:r>
              <a:rPr lang="uk-UA" sz="2900" dirty="0">
                <a:latin typeface="Times New Roman" pitchFamily="18" charset="0"/>
              </a:rPr>
              <a:t> – це книги, в які записують племінних тварин, що відповідають вимогам стандарту породи для обліку їх племінних і продуктивних якостей та походження. </a:t>
            </a:r>
          </a:p>
          <a:p>
            <a:pPr>
              <a:spcBef>
                <a:spcPct val="50000"/>
              </a:spcBef>
              <a:buFont typeface="Wingdings" pitchFamily="2" charset="2"/>
              <a:buChar char="§"/>
            </a:pPr>
            <a:r>
              <a:rPr lang="uk-UA" sz="2900" dirty="0">
                <a:solidFill>
                  <a:srgbClr val="660033"/>
                </a:solidFill>
                <a:latin typeface="Times New Roman" pitchFamily="18" charset="0"/>
              </a:rPr>
              <a:t> </a:t>
            </a:r>
            <a:r>
              <a:rPr lang="uk-UA" sz="2900" dirty="0">
                <a:latin typeface="Times New Roman" pitchFamily="18" charset="0"/>
              </a:rPr>
              <a:t>Книги є документом, в якому представлено: 	історію породи, 					методи її удосконалення та результати.                                                        Племінні господарства зацікавлені в тому, щоб якомога більше тварин було записано в ДКПТ, це впливає на вартість племінного молодняку при його реалізації. </a:t>
            </a:r>
          </a:p>
        </p:txBody>
      </p:sp>
      <p:sp>
        <p:nvSpPr>
          <p:cNvPr id="40962" name="Line 11"/>
          <p:cNvSpPr>
            <a:spLocks noChangeShapeType="1"/>
          </p:cNvSpPr>
          <p:nvPr/>
        </p:nvSpPr>
        <p:spPr bwMode="auto">
          <a:xfrm>
            <a:off x="500034" y="4000504"/>
            <a:ext cx="863600" cy="0"/>
          </a:xfrm>
          <a:prstGeom prst="line">
            <a:avLst/>
          </a:prstGeom>
          <a:noFill/>
          <a:ln w="95250">
            <a:solidFill>
              <a:srgbClr val="800000"/>
            </a:solidFill>
            <a:round/>
            <a:headEnd/>
            <a:tailEnd type="triangle" w="med" len="med"/>
          </a:ln>
        </p:spPr>
        <p:txBody>
          <a:bodyPr/>
          <a:lstStyle/>
          <a:p>
            <a:endParaRPr lang="ru-RU"/>
          </a:p>
        </p:txBody>
      </p:sp>
      <p:sp>
        <p:nvSpPr>
          <p:cNvPr id="40963" name="Line 11"/>
          <p:cNvSpPr>
            <a:spLocks noChangeShapeType="1"/>
          </p:cNvSpPr>
          <p:nvPr/>
        </p:nvSpPr>
        <p:spPr bwMode="auto">
          <a:xfrm>
            <a:off x="428596" y="4429132"/>
            <a:ext cx="863600" cy="0"/>
          </a:xfrm>
          <a:prstGeom prst="line">
            <a:avLst/>
          </a:prstGeom>
          <a:noFill/>
          <a:ln w="95250">
            <a:solidFill>
              <a:srgbClr val="800000"/>
            </a:solidFill>
            <a:round/>
            <a:headEnd/>
            <a:tailEnd type="triangle" w="med" len="med"/>
          </a:ln>
        </p:spPr>
        <p:txBody>
          <a:bodyPr/>
          <a:lstStyle/>
          <a:p>
            <a:endParaRPr lang="ru-RU"/>
          </a:p>
        </p:txBody>
      </p:sp>
    </p:spTree>
    <p:extLst>
      <p:ext uri="{BB962C8B-B14F-4D97-AF65-F5344CB8AC3E}">
        <p14:creationId xmlns:p14="http://schemas.microsoft.com/office/powerpoint/2010/main" val="2578455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ext Box 4"/>
          <p:cNvSpPr txBox="1">
            <a:spLocks noChangeArrowheads="1"/>
          </p:cNvSpPr>
          <p:nvPr/>
        </p:nvSpPr>
        <p:spPr bwMode="auto">
          <a:xfrm>
            <a:off x="468313" y="260350"/>
            <a:ext cx="8675687" cy="6117059"/>
          </a:xfrm>
          <a:prstGeom prst="rect">
            <a:avLst/>
          </a:prstGeom>
          <a:noFill/>
          <a:ln w="9525">
            <a:noFill/>
            <a:miter lim="800000"/>
            <a:headEnd/>
            <a:tailEnd/>
          </a:ln>
        </p:spPr>
        <p:txBody>
          <a:bodyPr>
            <a:spAutoFit/>
          </a:bodyPr>
          <a:lstStyle/>
          <a:p>
            <a:pPr algn="ctr">
              <a:spcBef>
                <a:spcPct val="50000"/>
              </a:spcBef>
            </a:pPr>
            <a:r>
              <a:rPr lang="uk-UA" sz="2900" b="1" i="1" dirty="0">
                <a:solidFill>
                  <a:srgbClr val="660033"/>
                </a:solidFill>
                <a:latin typeface="Times New Roman" pitchFamily="18" charset="0"/>
              </a:rPr>
              <a:t>Племінні книги</a:t>
            </a:r>
            <a:r>
              <a:rPr lang="uk-UA" sz="2900" dirty="0">
                <a:latin typeface="Times New Roman" pitchFamily="18" charset="0"/>
              </a:rPr>
              <a:t> </a:t>
            </a:r>
          </a:p>
          <a:p>
            <a:pPr>
              <a:spcBef>
                <a:spcPct val="50000"/>
              </a:spcBef>
            </a:pPr>
            <a:r>
              <a:rPr lang="uk-UA" sz="2900" dirty="0">
                <a:latin typeface="Times New Roman" pitchFamily="18" charset="0"/>
              </a:rPr>
              <a:t>               закриті                                відкриті</a:t>
            </a:r>
          </a:p>
          <a:p>
            <a:pPr>
              <a:spcBef>
                <a:spcPct val="50000"/>
              </a:spcBef>
              <a:buFont typeface="Wingdings" pitchFamily="2" charset="2"/>
              <a:buChar char="§"/>
            </a:pPr>
            <a:r>
              <a:rPr lang="uk-UA" sz="2900" dirty="0">
                <a:solidFill>
                  <a:srgbClr val="660033"/>
                </a:solidFill>
                <a:latin typeface="Times New Roman" pitchFamily="18" charset="0"/>
              </a:rPr>
              <a:t> </a:t>
            </a:r>
            <a:r>
              <a:rPr lang="uk-UA" sz="2900" b="1" dirty="0">
                <a:latin typeface="Times New Roman" pitchFamily="18" charset="0"/>
              </a:rPr>
              <a:t>Закриті племінні книги</a:t>
            </a:r>
            <a:r>
              <a:rPr lang="uk-UA" sz="2900" dirty="0">
                <a:latin typeface="Times New Roman" pitchFamily="18" charset="0"/>
              </a:rPr>
              <a:t> видаються в більшості краї світу, записують лише чистопорідних тварин, предки яких уже були занесені до племінних книг. </a:t>
            </a:r>
          </a:p>
          <a:p>
            <a:pPr algn="ctr">
              <a:spcBef>
                <a:spcPct val="50000"/>
              </a:spcBef>
              <a:buFont typeface="Wingdings" pitchFamily="2" charset="2"/>
              <a:buNone/>
            </a:pPr>
            <a:r>
              <a:rPr lang="uk-UA" sz="2900" b="1" i="1" dirty="0">
                <a:solidFill>
                  <a:srgbClr val="660033"/>
                </a:solidFill>
                <a:latin typeface="Times New Roman" pitchFamily="18" charset="0"/>
              </a:rPr>
              <a:t>В Україні всі племінні книги</a:t>
            </a:r>
            <a:r>
              <a:rPr lang="uk-UA" sz="2900" dirty="0">
                <a:latin typeface="Times New Roman" pitchFamily="18" charset="0"/>
              </a:rPr>
              <a:t> </a:t>
            </a:r>
          </a:p>
          <a:p>
            <a:pPr>
              <a:spcBef>
                <a:spcPct val="50000"/>
              </a:spcBef>
              <a:buFont typeface="Wingdings" pitchFamily="2" charset="2"/>
              <a:buNone/>
            </a:pPr>
            <a:r>
              <a:rPr lang="uk-UA" sz="2900" dirty="0">
                <a:latin typeface="Times New Roman" pitchFamily="18" charset="0"/>
              </a:rPr>
              <a:t>           державні                                     відкриті </a:t>
            </a:r>
          </a:p>
          <a:p>
            <a:pPr>
              <a:spcBef>
                <a:spcPct val="50000"/>
              </a:spcBef>
              <a:buFont typeface="Wingdings" pitchFamily="2" charset="2"/>
              <a:buChar char="§"/>
            </a:pPr>
            <a:r>
              <a:rPr lang="uk-UA" sz="2900" dirty="0">
                <a:solidFill>
                  <a:srgbClr val="660033"/>
                </a:solidFill>
                <a:latin typeface="Times New Roman" pitchFamily="18" charset="0"/>
              </a:rPr>
              <a:t> </a:t>
            </a:r>
            <a:r>
              <a:rPr lang="uk-UA" sz="2900" dirty="0">
                <a:latin typeface="Times New Roman" pitchFamily="18" charset="0"/>
              </a:rPr>
              <a:t>Записують типових для породи тварин міцної конституції, які відповідають мінімальним вимогам для порід одного напрямку продуктивності згідно з «Положенням про ДКПТ».</a:t>
            </a:r>
          </a:p>
        </p:txBody>
      </p:sp>
      <p:sp>
        <p:nvSpPr>
          <p:cNvPr id="41986" name="Line 5"/>
          <p:cNvSpPr>
            <a:spLocks noChangeShapeType="1"/>
          </p:cNvSpPr>
          <p:nvPr/>
        </p:nvSpPr>
        <p:spPr bwMode="auto">
          <a:xfrm flipH="1">
            <a:off x="3059113" y="765175"/>
            <a:ext cx="1152525" cy="215900"/>
          </a:xfrm>
          <a:prstGeom prst="line">
            <a:avLst/>
          </a:prstGeom>
          <a:noFill/>
          <a:ln w="95250">
            <a:solidFill>
              <a:srgbClr val="800000"/>
            </a:solidFill>
            <a:round/>
            <a:headEnd/>
            <a:tailEnd type="triangle" w="med" len="med"/>
          </a:ln>
        </p:spPr>
        <p:txBody>
          <a:bodyPr/>
          <a:lstStyle/>
          <a:p>
            <a:endParaRPr lang="ru-RU"/>
          </a:p>
        </p:txBody>
      </p:sp>
      <p:sp>
        <p:nvSpPr>
          <p:cNvPr id="41987" name="Line 5"/>
          <p:cNvSpPr>
            <a:spLocks noChangeShapeType="1"/>
          </p:cNvSpPr>
          <p:nvPr/>
        </p:nvSpPr>
        <p:spPr bwMode="auto">
          <a:xfrm>
            <a:off x="4932363" y="765175"/>
            <a:ext cx="1079500" cy="287338"/>
          </a:xfrm>
          <a:prstGeom prst="line">
            <a:avLst/>
          </a:prstGeom>
          <a:noFill/>
          <a:ln w="95250">
            <a:solidFill>
              <a:srgbClr val="800000"/>
            </a:solidFill>
            <a:round/>
            <a:headEnd/>
            <a:tailEnd type="triangle" w="med" len="med"/>
          </a:ln>
        </p:spPr>
        <p:txBody>
          <a:bodyPr/>
          <a:lstStyle/>
          <a:p>
            <a:endParaRPr lang="ru-RU"/>
          </a:p>
        </p:txBody>
      </p:sp>
      <p:sp>
        <p:nvSpPr>
          <p:cNvPr id="41988" name="Line 5"/>
          <p:cNvSpPr>
            <a:spLocks noChangeShapeType="1"/>
          </p:cNvSpPr>
          <p:nvPr/>
        </p:nvSpPr>
        <p:spPr bwMode="auto">
          <a:xfrm flipH="1">
            <a:off x="3276600" y="3716338"/>
            <a:ext cx="1152525" cy="215900"/>
          </a:xfrm>
          <a:prstGeom prst="line">
            <a:avLst/>
          </a:prstGeom>
          <a:noFill/>
          <a:ln w="95250">
            <a:solidFill>
              <a:srgbClr val="800000"/>
            </a:solidFill>
            <a:round/>
            <a:headEnd/>
            <a:tailEnd type="triangle" w="med" len="med"/>
          </a:ln>
        </p:spPr>
        <p:txBody>
          <a:bodyPr/>
          <a:lstStyle/>
          <a:p>
            <a:endParaRPr lang="ru-RU"/>
          </a:p>
        </p:txBody>
      </p:sp>
      <p:sp>
        <p:nvSpPr>
          <p:cNvPr id="41989" name="Line 5"/>
          <p:cNvSpPr>
            <a:spLocks noChangeShapeType="1"/>
          </p:cNvSpPr>
          <p:nvPr/>
        </p:nvSpPr>
        <p:spPr bwMode="auto">
          <a:xfrm>
            <a:off x="5292725" y="3716338"/>
            <a:ext cx="1079500" cy="287337"/>
          </a:xfrm>
          <a:prstGeom prst="line">
            <a:avLst/>
          </a:prstGeom>
          <a:noFill/>
          <a:ln w="95250">
            <a:solidFill>
              <a:srgbClr val="800000"/>
            </a:solidFill>
            <a:round/>
            <a:headEnd/>
            <a:tailEnd type="triangle" w="med" len="med"/>
          </a:ln>
        </p:spPr>
        <p:txBody>
          <a:bodyPr/>
          <a:lstStyle/>
          <a:p>
            <a:endParaRPr lang="ru-RU"/>
          </a:p>
        </p:txBody>
      </p:sp>
    </p:spTree>
    <p:extLst>
      <p:ext uri="{BB962C8B-B14F-4D97-AF65-F5344CB8AC3E}">
        <p14:creationId xmlns:p14="http://schemas.microsoft.com/office/powerpoint/2010/main" val="36825255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ext Box 4"/>
          <p:cNvSpPr txBox="1">
            <a:spLocks noChangeArrowheads="1"/>
          </p:cNvSpPr>
          <p:nvPr/>
        </p:nvSpPr>
        <p:spPr bwMode="auto">
          <a:xfrm>
            <a:off x="468313" y="549275"/>
            <a:ext cx="8496300" cy="366713"/>
          </a:xfrm>
          <a:prstGeom prst="rect">
            <a:avLst/>
          </a:prstGeom>
          <a:noFill/>
          <a:ln w="9525">
            <a:noFill/>
            <a:miter lim="800000"/>
            <a:headEnd/>
            <a:tailEnd/>
          </a:ln>
        </p:spPr>
        <p:txBody>
          <a:bodyPr>
            <a:spAutoFit/>
          </a:bodyPr>
          <a:lstStyle/>
          <a:p>
            <a:pPr>
              <a:spcBef>
                <a:spcPct val="50000"/>
              </a:spcBef>
            </a:pPr>
            <a:endParaRPr lang="uk-UA"/>
          </a:p>
        </p:txBody>
      </p:sp>
      <p:sp>
        <p:nvSpPr>
          <p:cNvPr id="43010" name="Text Box 6"/>
          <p:cNvSpPr txBox="1">
            <a:spLocks noChangeArrowheads="1"/>
          </p:cNvSpPr>
          <p:nvPr/>
        </p:nvSpPr>
        <p:spPr bwMode="auto">
          <a:xfrm>
            <a:off x="395288" y="188913"/>
            <a:ext cx="8569325" cy="6124754"/>
          </a:xfrm>
          <a:prstGeom prst="rect">
            <a:avLst/>
          </a:prstGeom>
          <a:noFill/>
          <a:ln w="9525">
            <a:noFill/>
            <a:miter lim="800000"/>
            <a:headEnd/>
            <a:tailEnd/>
          </a:ln>
        </p:spPr>
        <p:txBody>
          <a:bodyPr>
            <a:spAutoFit/>
          </a:bodyPr>
          <a:lstStyle/>
          <a:p>
            <a:pPr>
              <a:buFont typeface="Wingdings" pitchFamily="2" charset="2"/>
              <a:buChar char="§"/>
            </a:pPr>
            <a:r>
              <a:rPr lang="uk-UA" sz="2900" dirty="0">
                <a:solidFill>
                  <a:srgbClr val="660033"/>
                </a:solidFill>
                <a:latin typeface="Times New Roman" pitchFamily="18" charset="0"/>
              </a:rPr>
              <a:t> </a:t>
            </a:r>
            <a:r>
              <a:rPr lang="uk-UA" sz="2900" b="1" dirty="0">
                <a:latin typeface="Times New Roman" pitchFamily="18" charset="0"/>
              </a:rPr>
              <a:t>Мінімальні вимоги </a:t>
            </a:r>
            <a:r>
              <a:rPr lang="uk-UA" sz="2900" dirty="0">
                <a:latin typeface="Times New Roman" pitchFamily="18" charset="0"/>
              </a:rPr>
              <a:t>(стандарти) для занесення тварин до племінних книг </a:t>
            </a:r>
          </a:p>
          <a:p>
            <a:r>
              <a:rPr lang="uk-UA" sz="2900" dirty="0">
                <a:latin typeface="Times New Roman" pitchFamily="18" charset="0"/>
              </a:rPr>
              <a:t>               періодично уточнюються;   </a:t>
            </a:r>
          </a:p>
          <a:p>
            <a:r>
              <a:rPr lang="uk-UA" sz="2900" dirty="0">
                <a:latin typeface="Times New Roman" pitchFamily="18" charset="0"/>
              </a:rPr>
              <a:t>	     </a:t>
            </a:r>
            <a:r>
              <a:rPr lang="uk-UA" sz="2800" dirty="0">
                <a:latin typeface="Times New Roman" pitchFamily="18" charset="0"/>
              </a:rPr>
              <a:t>переглядаються при удосконаленні порід </a:t>
            </a:r>
            <a:endParaRPr lang="uk-UA" sz="2800" dirty="0" smtClean="0">
              <a:latin typeface="Times New Roman" pitchFamily="18" charset="0"/>
            </a:endParaRPr>
          </a:p>
          <a:p>
            <a:r>
              <a:rPr lang="uk-UA" sz="2800" dirty="0">
                <a:latin typeface="Times New Roman" pitchFamily="18" charset="0"/>
              </a:rPr>
              <a:t>	</a:t>
            </a:r>
            <a:r>
              <a:rPr lang="uk-UA" sz="2900" dirty="0">
                <a:latin typeface="Times New Roman" pitchFamily="18" charset="0"/>
              </a:rPr>
              <a:t>     переглядаються при зміні вимог щодо розвитку тваринництва	</a:t>
            </a:r>
            <a:endParaRPr lang="uk-UA" sz="2900" dirty="0" smtClean="0">
              <a:latin typeface="Times New Roman" pitchFamily="18" charset="0"/>
            </a:endParaRPr>
          </a:p>
          <a:p>
            <a:r>
              <a:rPr lang="uk-UA" sz="2900" dirty="0">
                <a:latin typeface="Times New Roman" pitchFamily="18" charset="0"/>
              </a:rPr>
              <a:t>	 </a:t>
            </a:r>
            <a:r>
              <a:rPr lang="uk-UA" sz="2900" dirty="0" smtClean="0">
                <a:latin typeface="Times New Roman" pitchFamily="18" charset="0"/>
              </a:rPr>
              <a:t>   </a:t>
            </a:r>
            <a:r>
              <a:rPr lang="uk-UA" sz="2900" dirty="0">
                <a:latin typeface="Times New Roman" pitchFamily="18" charset="0"/>
              </a:rPr>
              <a:t>якість тварин, занесених до племінних книг в різні періоди, неоднакова.</a:t>
            </a:r>
          </a:p>
          <a:p>
            <a:endParaRPr lang="uk-UA" sz="1500" dirty="0">
              <a:latin typeface="Times New Roman" pitchFamily="18" charset="0"/>
            </a:endParaRPr>
          </a:p>
          <a:p>
            <a:pPr>
              <a:buFont typeface="Wingdings" pitchFamily="2" charset="2"/>
              <a:buChar char="§"/>
            </a:pPr>
            <a:r>
              <a:rPr lang="uk-UA" sz="2900" dirty="0">
                <a:solidFill>
                  <a:srgbClr val="660033"/>
                </a:solidFill>
                <a:latin typeface="Times New Roman" pitchFamily="18" charset="0"/>
              </a:rPr>
              <a:t> </a:t>
            </a:r>
            <a:r>
              <a:rPr lang="uk-UA" sz="2900" b="1" dirty="0">
                <a:latin typeface="Times New Roman" pitchFamily="18" charset="0"/>
              </a:rPr>
              <a:t>Відбір тварин </a:t>
            </a:r>
            <a:r>
              <a:rPr lang="uk-UA" sz="2900" dirty="0">
                <a:latin typeface="Times New Roman" pitchFamily="18" charset="0"/>
              </a:rPr>
              <a:t>для запису до ДКПТ проводять 	 	    за </a:t>
            </a:r>
            <a:r>
              <a:rPr lang="uk-UA" sz="2900" dirty="0" smtClean="0">
                <a:latin typeface="Times New Roman" pitchFamily="18" charset="0"/>
              </a:rPr>
              <a:t>даними </a:t>
            </a:r>
            <a:r>
              <a:rPr lang="uk-UA" sz="2900" dirty="0">
                <a:latin typeface="Times New Roman" pitchFamily="18" charset="0"/>
              </a:rPr>
              <a:t>племінного обліку спеціалістами господарства 			</a:t>
            </a:r>
            <a:r>
              <a:rPr lang="uk-UA" sz="2900" dirty="0" smtClean="0">
                <a:latin typeface="Times New Roman" pitchFamily="18" charset="0"/>
              </a:rPr>
              <a:t>                                        </a:t>
            </a:r>
            <a:r>
              <a:rPr lang="uk-UA" sz="2900" dirty="0">
                <a:latin typeface="Times New Roman" pitchFamily="18" charset="0"/>
              </a:rPr>
              <a:t>	    за участю державних інспекторів 			    з обов’язковим оглядом тварин </a:t>
            </a:r>
          </a:p>
        </p:txBody>
      </p:sp>
      <p:sp>
        <p:nvSpPr>
          <p:cNvPr id="43011" name="Line 11"/>
          <p:cNvSpPr>
            <a:spLocks noChangeShapeType="1"/>
          </p:cNvSpPr>
          <p:nvPr/>
        </p:nvSpPr>
        <p:spPr bwMode="auto">
          <a:xfrm>
            <a:off x="900113" y="1341438"/>
            <a:ext cx="863600" cy="0"/>
          </a:xfrm>
          <a:prstGeom prst="line">
            <a:avLst/>
          </a:prstGeom>
          <a:noFill/>
          <a:ln w="95250">
            <a:solidFill>
              <a:srgbClr val="800000"/>
            </a:solidFill>
            <a:round/>
            <a:headEnd/>
            <a:tailEnd type="triangle" w="med" len="med"/>
          </a:ln>
        </p:spPr>
        <p:txBody>
          <a:bodyPr/>
          <a:lstStyle/>
          <a:p>
            <a:endParaRPr lang="ru-RU"/>
          </a:p>
        </p:txBody>
      </p:sp>
      <p:sp>
        <p:nvSpPr>
          <p:cNvPr id="43012" name="Line 11"/>
          <p:cNvSpPr>
            <a:spLocks noChangeShapeType="1"/>
          </p:cNvSpPr>
          <p:nvPr/>
        </p:nvSpPr>
        <p:spPr bwMode="auto">
          <a:xfrm>
            <a:off x="900113" y="1844675"/>
            <a:ext cx="863600" cy="0"/>
          </a:xfrm>
          <a:prstGeom prst="line">
            <a:avLst/>
          </a:prstGeom>
          <a:noFill/>
          <a:ln w="95250">
            <a:solidFill>
              <a:srgbClr val="800000"/>
            </a:solidFill>
            <a:round/>
            <a:headEnd/>
            <a:tailEnd type="triangle" w="med" len="med"/>
          </a:ln>
        </p:spPr>
        <p:txBody>
          <a:bodyPr/>
          <a:lstStyle/>
          <a:p>
            <a:endParaRPr lang="ru-RU"/>
          </a:p>
        </p:txBody>
      </p:sp>
      <p:sp>
        <p:nvSpPr>
          <p:cNvPr id="43013" name="Line 11"/>
          <p:cNvSpPr>
            <a:spLocks noChangeShapeType="1"/>
          </p:cNvSpPr>
          <p:nvPr/>
        </p:nvSpPr>
        <p:spPr bwMode="auto">
          <a:xfrm>
            <a:off x="900113" y="2276475"/>
            <a:ext cx="863600" cy="0"/>
          </a:xfrm>
          <a:prstGeom prst="line">
            <a:avLst/>
          </a:prstGeom>
          <a:noFill/>
          <a:ln w="95250">
            <a:solidFill>
              <a:srgbClr val="800000"/>
            </a:solidFill>
            <a:round/>
            <a:headEnd/>
            <a:tailEnd type="triangle" w="med" len="med"/>
          </a:ln>
        </p:spPr>
        <p:txBody>
          <a:bodyPr/>
          <a:lstStyle/>
          <a:p>
            <a:endParaRPr lang="ru-RU"/>
          </a:p>
        </p:txBody>
      </p:sp>
      <p:sp>
        <p:nvSpPr>
          <p:cNvPr id="43014" name="Line 11"/>
          <p:cNvSpPr>
            <a:spLocks noChangeShapeType="1"/>
          </p:cNvSpPr>
          <p:nvPr/>
        </p:nvSpPr>
        <p:spPr bwMode="auto">
          <a:xfrm>
            <a:off x="827088" y="3141663"/>
            <a:ext cx="863600" cy="0"/>
          </a:xfrm>
          <a:prstGeom prst="line">
            <a:avLst/>
          </a:prstGeom>
          <a:noFill/>
          <a:ln w="95250">
            <a:solidFill>
              <a:srgbClr val="800000"/>
            </a:solidFill>
            <a:round/>
            <a:headEnd/>
            <a:tailEnd type="triangle" w="med" len="med"/>
          </a:ln>
        </p:spPr>
        <p:txBody>
          <a:bodyPr/>
          <a:lstStyle/>
          <a:p>
            <a:endParaRPr lang="ru-RU"/>
          </a:p>
        </p:txBody>
      </p:sp>
      <p:sp>
        <p:nvSpPr>
          <p:cNvPr id="43015" name="Line 11"/>
          <p:cNvSpPr>
            <a:spLocks noChangeShapeType="1"/>
          </p:cNvSpPr>
          <p:nvPr/>
        </p:nvSpPr>
        <p:spPr bwMode="auto">
          <a:xfrm>
            <a:off x="684213" y="4724400"/>
            <a:ext cx="863600" cy="0"/>
          </a:xfrm>
          <a:prstGeom prst="line">
            <a:avLst/>
          </a:prstGeom>
          <a:noFill/>
          <a:ln w="95250">
            <a:solidFill>
              <a:srgbClr val="800000"/>
            </a:solidFill>
            <a:round/>
            <a:headEnd/>
            <a:tailEnd type="triangle" w="med" len="med"/>
          </a:ln>
        </p:spPr>
        <p:txBody>
          <a:bodyPr/>
          <a:lstStyle/>
          <a:p>
            <a:endParaRPr lang="ru-RU"/>
          </a:p>
        </p:txBody>
      </p:sp>
      <p:sp>
        <p:nvSpPr>
          <p:cNvPr id="43016" name="Line 11"/>
          <p:cNvSpPr>
            <a:spLocks noChangeShapeType="1"/>
          </p:cNvSpPr>
          <p:nvPr/>
        </p:nvSpPr>
        <p:spPr bwMode="auto">
          <a:xfrm>
            <a:off x="684213" y="6021388"/>
            <a:ext cx="863600" cy="0"/>
          </a:xfrm>
          <a:prstGeom prst="line">
            <a:avLst/>
          </a:prstGeom>
          <a:noFill/>
          <a:ln w="95250">
            <a:solidFill>
              <a:srgbClr val="800000"/>
            </a:solidFill>
            <a:round/>
            <a:headEnd/>
            <a:tailEnd type="triangle" w="med" len="med"/>
          </a:ln>
        </p:spPr>
        <p:txBody>
          <a:bodyPr/>
          <a:lstStyle/>
          <a:p>
            <a:endParaRPr lang="ru-RU"/>
          </a:p>
        </p:txBody>
      </p:sp>
      <p:sp>
        <p:nvSpPr>
          <p:cNvPr id="43017" name="Line 11"/>
          <p:cNvSpPr>
            <a:spLocks noChangeShapeType="1"/>
          </p:cNvSpPr>
          <p:nvPr/>
        </p:nvSpPr>
        <p:spPr bwMode="auto">
          <a:xfrm>
            <a:off x="684213" y="5589588"/>
            <a:ext cx="863600" cy="0"/>
          </a:xfrm>
          <a:prstGeom prst="line">
            <a:avLst/>
          </a:prstGeom>
          <a:noFill/>
          <a:ln w="95250">
            <a:solidFill>
              <a:srgbClr val="800000"/>
            </a:solidFill>
            <a:round/>
            <a:headEnd/>
            <a:tailEnd type="triangle" w="med" len="med"/>
          </a:ln>
        </p:spPr>
        <p:txBody>
          <a:bodyPr/>
          <a:lstStyle/>
          <a:p>
            <a:endParaRPr lang="ru-RU"/>
          </a:p>
        </p:txBody>
      </p:sp>
    </p:spTree>
    <p:extLst>
      <p:ext uri="{BB962C8B-B14F-4D97-AF65-F5344CB8AC3E}">
        <p14:creationId xmlns:p14="http://schemas.microsoft.com/office/powerpoint/2010/main" val="13127766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ext Box 4"/>
          <p:cNvSpPr txBox="1">
            <a:spLocks noChangeArrowheads="1"/>
          </p:cNvSpPr>
          <p:nvPr/>
        </p:nvSpPr>
        <p:spPr bwMode="auto">
          <a:xfrm>
            <a:off x="395288" y="333375"/>
            <a:ext cx="8569325" cy="5893921"/>
          </a:xfrm>
          <a:prstGeom prst="rect">
            <a:avLst/>
          </a:prstGeom>
          <a:noFill/>
          <a:ln w="9525">
            <a:noFill/>
            <a:miter lim="800000"/>
            <a:headEnd/>
            <a:tailEnd/>
          </a:ln>
        </p:spPr>
        <p:txBody>
          <a:bodyPr>
            <a:spAutoFit/>
          </a:bodyPr>
          <a:lstStyle/>
          <a:p>
            <a:pPr>
              <a:spcBef>
                <a:spcPct val="50000"/>
              </a:spcBef>
              <a:buFont typeface="Wingdings" pitchFamily="2" charset="2"/>
              <a:buChar char="§"/>
            </a:pPr>
            <a:r>
              <a:rPr lang="uk-UA" sz="2900" dirty="0">
                <a:solidFill>
                  <a:srgbClr val="660033"/>
                </a:solidFill>
                <a:latin typeface="Times New Roman" pitchFamily="18" charset="0"/>
              </a:rPr>
              <a:t> </a:t>
            </a:r>
            <a:r>
              <a:rPr lang="uk-UA" sz="2900" dirty="0">
                <a:latin typeface="Times New Roman" pitchFamily="18" charset="0"/>
              </a:rPr>
              <a:t>Заповнені картки із висновками ветеринарного лікаря підписані керівником і спеціалістами, які відповідають за відбір і оформлення документів на тварин до запису в ДКПТ, надсилаються в с.-г. органи, яким доручено ведення ДКПТ. </a:t>
            </a:r>
          </a:p>
          <a:p>
            <a:pPr>
              <a:spcBef>
                <a:spcPct val="50000"/>
              </a:spcBef>
              <a:buFont typeface="Wingdings" pitchFamily="2" charset="2"/>
              <a:buChar char="§"/>
            </a:pPr>
            <a:r>
              <a:rPr lang="uk-UA" sz="2900" dirty="0">
                <a:solidFill>
                  <a:srgbClr val="660033"/>
                </a:solidFill>
                <a:latin typeface="Times New Roman" pitchFamily="18" charset="0"/>
              </a:rPr>
              <a:t> </a:t>
            </a:r>
            <a:r>
              <a:rPr lang="uk-UA" sz="2900" dirty="0">
                <a:latin typeface="Times New Roman" pitchFamily="18" charset="0"/>
              </a:rPr>
              <a:t>Після видання наказу кожну тварину заносять до реєстру, який ведуть в межах порід. </a:t>
            </a:r>
          </a:p>
          <a:p>
            <a:pPr>
              <a:spcBef>
                <a:spcPct val="50000"/>
              </a:spcBef>
              <a:buFont typeface="Wingdings" pitchFamily="2" charset="2"/>
              <a:buChar char="§"/>
            </a:pPr>
            <a:r>
              <a:rPr lang="uk-UA" sz="2900" dirty="0">
                <a:solidFill>
                  <a:srgbClr val="660033"/>
                </a:solidFill>
                <a:latin typeface="Times New Roman" pitchFamily="18" charset="0"/>
              </a:rPr>
              <a:t> </a:t>
            </a:r>
            <a:r>
              <a:rPr lang="uk-UA" sz="2900" dirty="0">
                <a:latin typeface="Times New Roman" pitchFamily="18" charset="0"/>
              </a:rPr>
              <a:t>У картки племінних тварин вносять:				    дату запису тварини до ДКПТ, 	</a:t>
            </a:r>
            <a:r>
              <a:rPr lang="uk-UA" sz="2900" dirty="0" smtClean="0">
                <a:latin typeface="Times New Roman" pitchFamily="18" charset="0"/>
              </a:rPr>
              <a:t>           </a:t>
            </a:r>
            <a:r>
              <a:rPr lang="uk-UA" sz="2900" dirty="0">
                <a:latin typeface="Times New Roman" pitchFamily="18" charset="0"/>
              </a:rPr>
              <a:t>	 	    номер наказу, 	</a:t>
            </a:r>
            <a:r>
              <a:rPr lang="uk-UA" sz="2900" dirty="0" smtClean="0">
                <a:latin typeface="Times New Roman" pitchFamily="18" charset="0"/>
              </a:rPr>
              <a:t>           </a:t>
            </a:r>
            <a:r>
              <a:rPr lang="uk-UA" sz="2900" dirty="0">
                <a:latin typeface="Times New Roman" pitchFamily="18" charset="0"/>
              </a:rPr>
              <a:t>				 	    загальну оцінку, 				 	 	    власника тварини. </a:t>
            </a:r>
          </a:p>
        </p:txBody>
      </p:sp>
      <p:sp>
        <p:nvSpPr>
          <p:cNvPr id="44034" name="Line 11"/>
          <p:cNvSpPr>
            <a:spLocks noChangeShapeType="1"/>
          </p:cNvSpPr>
          <p:nvPr/>
        </p:nvSpPr>
        <p:spPr bwMode="auto">
          <a:xfrm>
            <a:off x="755650" y="4581525"/>
            <a:ext cx="863600" cy="0"/>
          </a:xfrm>
          <a:prstGeom prst="line">
            <a:avLst/>
          </a:prstGeom>
          <a:noFill/>
          <a:ln w="95250">
            <a:solidFill>
              <a:srgbClr val="800000"/>
            </a:solidFill>
            <a:round/>
            <a:headEnd/>
            <a:tailEnd type="triangle" w="med" len="med"/>
          </a:ln>
        </p:spPr>
        <p:txBody>
          <a:bodyPr/>
          <a:lstStyle/>
          <a:p>
            <a:endParaRPr lang="ru-RU"/>
          </a:p>
        </p:txBody>
      </p:sp>
      <p:sp>
        <p:nvSpPr>
          <p:cNvPr id="44035" name="Line 11"/>
          <p:cNvSpPr>
            <a:spLocks noChangeShapeType="1"/>
          </p:cNvSpPr>
          <p:nvPr/>
        </p:nvSpPr>
        <p:spPr bwMode="auto">
          <a:xfrm>
            <a:off x="755650" y="5084763"/>
            <a:ext cx="863600" cy="0"/>
          </a:xfrm>
          <a:prstGeom prst="line">
            <a:avLst/>
          </a:prstGeom>
          <a:noFill/>
          <a:ln w="95250">
            <a:solidFill>
              <a:srgbClr val="800000"/>
            </a:solidFill>
            <a:round/>
            <a:headEnd/>
            <a:tailEnd type="triangle" w="med" len="med"/>
          </a:ln>
        </p:spPr>
        <p:txBody>
          <a:bodyPr/>
          <a:lstStyle/>
          <a:p>
            <a:endParaRPr lang="ru-RU"/>
          </a:p>
        </p:txBody>
      </p:sp>
      <p:sp>
        <p:nvSpPr>
          <p:cNvPr id="44036" name="Line 11"/>
          <p:cNvSpPr>
            <a:spLocks noChangeShapeType="1"/>
          </p:cNvSpPr>
          <p:nvPr/>
        </p:nvSpPr>
        <p:spPr bwMode="auto">
          <a:xfrm>
            <a:off x="755650" y="5516563"/>
            <a:ext cx="863600" cy="0"/>
          </a:xfrm>
          <a:prstGeom prst="line">
            <a:avLst/>
          </a:prstGeom>
          <a:noFill/>
          <a:ln w="95250">
            <a:solidFill>
              <a:srgbClr val="800000"/>
            </a:solidFill>
            <a:round/>
            <a:headEnd/>
            <a:tailEnd type="triangle" w="med" len="med"/>
          </a:ln>
        </p:spPr>
        <p:txBody>
          <a:bodyPr/>
          <a:lstStyle/>
          <a:p>
            <a:endParaRPr lang="ru-RU"/>
          </a:p>
        </p:txBody>
      </p:sp>
      <p:sp>
        <p:nvSpPr>
          <p:cNvPr id="44037" name="Line 11"/>
          <p:cNvSpPr>
            <a:spLocks noChangeShapeType="1"/>
          </p:cNvSpPr>
          <p:nvPr/>
        </p:nvSpPr>
        <p:spPr bwMode="auto">
          <a:xfrm>
            <a:off x="755650" y="5949950"/>
            <a:ext cx="863600" cy="0"/>
          </a:xfrm>
          <a:prstGeom prst="line">
            <a:avLst/>
          </a:prstGeom>
          <a:noFill/>
          <a:ln w="95250">
            <a:solidFill>
              <a:srgbClr val="800000"/>
            </a:solidFill>
            <a:round/>
            <a:headEnd/>
            <a:tailEnd type="triangle" w="med" len="med"/>
          </a:ln>
        </p:spPr>
        <p:txBody>
          <a:bodyPr/>
          <a:lstStyle/>
          <a:p>
            <a:endParaRPr lang="ru-RU"/>
          </a:p>
        </p:txBody>
      </p:sp>
    </p:spTree>
    <p:extLst>
      <p:ext uri="{BB962C8B-B14F-4D97-AF65-F5344CB8AC3E}">
        <p14:creationId xmlns:p14="http://schemas.microsoft.com/office/powerpoint/2010/main" val="37890398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ext Box 4"/>
          <p:cNvSpPr txBox="1">
            <a:spLocks noChangeArrowheads="1"/>
          </p:cNvSpPr>
          <p:nvPr/>
        </p:nvSpPr>
        <p:spPr bwMode="auto">
          <a:xfrm>
            <a:off x="395288" y="0"/>
            <a:ext cx="8748712" cy="6032421"/>
          </a:xfrm>
          <a:prstGeom prst="rect">
            <a:avLst/>
          </a:prstGeom>
          <a:noFill/>
          <a:ln w="9525">
            <a:noFill/>
            <a:miter lim="800000"/>
            <a:headEnd/>
            <a:tailEnd/>
          </a:ln>
        </p:spPr>
        <p:txBody>
          <a:bodyPr>
            <a:spAutoFit/>
          </a:bodyPr>
          <a:lstStyle/>
          <a:p>
            <a:pPr>
              <a:spcBef>
                <a:spcPct val="50000"/>
              </a:spcBef>
              <a:buFont typeface="Wingdings" pitchFamily="2" charset="2"/>
              <a:buChar char="§"/>
            </a:pPr>
            <a:r>
              <a:rPr lang="uk-UA" sz="2900" dirty="0">
                <a:solidFill>
                  <a:srgbClr val="660033"/>
                </a:solidFill>
                <a:latin typeface="Times New Roman" pitchFamily="18" charset="0"/>
              </a:rPr>
              <a:t> </a:t>
            </a:r>
            <a:r>
              <a:rPr lang="uk-UA" sz="2800" dirty="0">
                <a:latin typeface="Times New Roman" pitchFamily="18" charset="0"/>
              </a:rPr>
              <a:t>Нумерацію тварин, записаних до книг, ведуть: 		    окремо по кожній породі, 			 	    	    в межах породи – окремо для плідників і маток.</a:t>
            </a:r>
          </a:p>
          <a:p>
            <a:pPr>
              <a:spcBef>
                <a:spcPct val="50000"/>
              </a:spcBef>
              <a:buFont typeface="Wingdings" pitchFamily="2" charset="2"/>
              <a:buChar char="§"/>
            </a:pPr>
            <a:r>
              <a:rPr lang="uk-UA" sz="2800" dirty="0">
                <a:solidFill>
                  <a:srgbClr val="660033"/>
                </a:solidFill>
                <a:latin typeface="Times New Roman" pitchFamily="18" charset="0"/>
              </a:rPr>
              <a:t> </a:t>
            </a:r>
            <a:r>
              <a:rPr lang="uk-UA" sz="2800" dirty="0">
                <a:latin typeface="Times New Roman" pitchFamily="18" charset="0"/>
              </a:rPr>
              <a:t>На початку кожного тому ДКПТ подаються </a:t>
            </a:r>
            <a:r>
              <a:rPr lang="uk-UA" sz="2800" dirty="0" smtClean="0">
                <a:latin typeface="Times New Roman" pitchFamily="18" charset="0"/>
              </a:rPr>
              <a:t>               </a:t>
            </a:r>
            <a:r>
              <a:rPr lang="uk-UA" sz="2800" dirty="0">
                <a:latin typeface="Times New Roman" pitchFamily="18" charset="0"/>
              </a:rPr>
              <a:t>	 </a:t>
            </a:r>
            <a:r>
              <a:rPr lang="uk-UA" sz="2800" dirty="0" smtClean="0">
                <a:latin typeface="Times New Roman" pitchFamily="18" charset="0"/>
              </a:rPr>
              <a:t> </a:t>
            </a:r>
            <a:r>
              <a:rPr lang="uk-UA" sz="2700" dirty="0" smtClean="0">
                <a:latin typeface="Times New Roman" pitchFamily="18" charset="0"/>
              </a:rPr>
              <a:t> </a:t>
            </a:r>
            <a:r>
              <a:rPr lang="uk-UA" sz="2700" dirty="0">
                <a:latin typeface="Times New Roman" pitchFamily="18" charset="0"/>
              </a:rPr>
              <a:t>узагальнені дані про екстер’єрні та продуктивні якості тварин, які записані у певний </a:t>
            </a:r>
            <a:r>
              <a:rPr lang="uk-UA" sz="2700" dirty="0" smtClean="0">
                <a:latin typeface="Times New Roman" pitchFamily="18" charset="0"/>
              </a:rPr>
              <a:t>том;                           </a:t>
            </a:r>
            <a:r>
              <a:rPr lang="uk-UA" sz="2700" dirty="0">
                <a:latin typeface="Times New Roman" pitchFamily="18" charset="0"/>
              </a:rPr>
              <a:t>	   дані про генеалогічну структуру, генеалогічні схеми розвитку </a:t>
            </a:r>
            <a:r>
              <a:rPr lang="uk-UA" sz="2700" dirty="0" smtClean="0">
                <a:latin typeface="Times New Roman" pitchFamily="18" charset="0"/>
              </a:rPr>
              <a:t>ліній; </a:t>
            </a:r>
            <a:r>
              <a:rPr lang="uk-UA" sz="2700" dirty="0">
                <a:latin typeface="Times New Roman" pitchFamily="18" charset="0"/>
              </a:rPr>
              <a:t>			 	  	 	 	   правила користування книгою, де вказується порядок подання інформації про тварину, а також умовні позначення порід, областей, ознак екстер’єру чи продуктивності. </a:t>
            </a:r>
          </a:p>
          <a:p>
            <a:pPr>
              <a:spcBef>
                <a:spcPct val="50000"/>
              </a:spcBef>
              <a:buFont typeface="Wingdings" pitchFamily="2" charset="2"/>
              <a:buChar char="§"/>
            </a:pPr>
            <a:r>
              <a:rPr lang="uk-UA" sz="2800" dirty="0">
                <a:solidFill>
                  <a:srgbClr val="660033"/>
                </a:solidFill>
                <a:latin typeface="Times New Roman" pitchFamily="18" charset="0"/>
              </a:rPr>
              <a:t> </a:t>
            </a:r>
            <a:r>
              <a:rPr lang="uk-UA" sz="2800" dirty="0">
                <a:latin typeface="Times New Roman" pitchFamily="18" charset="0"/>
              </a:rPr>
              <a:t>Першими в книзі записують плідників, потім – маток.</a:t>
            </a:r>
          </a:p>
        </p:txBody>
      </p:sp>
      <p:sp>
        <p:nvSpPr>
          <p:cNvPr id="45058" name="Line 11"/>
          <p:cNvSpPr>
            <a:spLocks noChangeShapeType="1"/>
          </p:cNvSpPr>
          <p:nvPr/>
        </p:nvSpPr>
        <p:spPr bwMode="auto">
          <a:xfrm>
            <a:off x="755650" y="765175"/>
            <a:ext cx="863600" cy="0"/>
          </a:xfrm>
          <a:prstGeom prst="line">
            <a:avLst/>
          </a:prstGeom>
          <a:noFill/>
          <a:ln w="95250">
            <a:solidFill>
              <a:srgbClr val="800000"/>
            </a:solidFill>
            <a:round/>
            <a:headEnd/>
            <a:tailEnd type="triangle" w="med" len="med"/>
          </a:ln>
        </p:spPr>
        <p:txBody>
          <a:bodyPr/>
          <a:lstStyle/>
          <a:p>
            <a:endParaRPr lang="ru-RU"/>
          </a:p>
        </p:txBody>
      </p:sp>
      <p:sp>
        <p:nvSpPr>
          <p:cNvPr id="45059" name="Line 11"/>
          <p:cNvSpPr>
            <a:spLocks noChangeShapeType="1"/>
          </p:cNvSpPr>
          <p:nvPr/>
        </p:nvSpPr>
        <p:spPr bwMode="auto">
          <a:xfrm>
            <a:off x="755650" y="1196975"/>
            <a:ext cx="863600" cy="0"/>
          </a:xfrm>
          <a:prstGeom prst="line">
            <a:avLst/>
          </a:prstGeom>
          <a:noFill/>
          <a:ln w="95250">
            <a:solidFill>
              <a:srgbClr val="800000"/>
            </a:solidFill>
            <a:round/>
            <a:headEnd/>
            <a:tailEnd type="triangle" w="med" len="med"/>
          </a:ln>
        </p:spPr>
        <p:txBody>
          <a:bodyPr/>
          <a:lstStyle/>
          <a:p>
            <a:endParaRPr lang="ru-RU"/>
          </a:p>
        </p:txBody>
      </p:sp>
      <p:sp>
        <p:nvSpPr>
          <p:cNvPr id="45060" name="Line 11"/>
          <p:cNvSpPr>
            <a:spLocks noChangeShapeType="1"/>
          </p:cNvSpPr>
          <p:nvPr/>
        </p:nvSpPr>
        <p:spPr bwMode="auto">
          <a:xfrm>
            <a:off x="714348" y="2214554"/>
            <a:ext cx="863600" cy="0"/>
          </a:xfrm>
          <a:prstGeom prst="line">
            <a:avLst/>
          </a:prstGeom>
          <a:noFill/>
          <a:ln w="95250">
            <a:solidFill>
              <a:srgbClr val="800000"/>
            </a:solidFill>
            <a:round/>
            <a:headEnd/>
            <a:tailEnd type="triangle" w="med" len="med"/>
          </a:ln>
        </p:spPr>
        <p:txBody>
          <a:bodyPr/>
          <a:lstStyle/>
          <a:p>
            <a:endParaRPr lang="ru-RU"/>
          </a:p>
        </p:txBody>
      </p:sp>
      <p:sp>
        <p:nvSpPr>
          <p:cNvPr id="45061" name="Line 11"/>
          <p:cNvSpPr>
            <a:spLocks noChangeShapeType="1"/>
          </p:cNvSpPr>
          <p:nvPr/>
        </p:nvSpPr>
        <p:spPr bwMode="auto">
          <a:xfrm>
            <a:off x="714348" y="3071810"/>
            <a:ext cx="863600" cy="0"/>
          </a:xfrm>
          <a:prstGeom prst="line">
            <a:avLst/>
          </a:prstGeom>
          <a:noFill/>
          <a:ln w="95250">
            <a:solidFill>
              <a:srgbClr val="800000"/>
            </a:solidFill>
            <a:round/>
            <a:headEnd/>
            <a:tailEnd type="triangle" w="med" len="med"/>
          </a:ln>
        </p:spPr>
        <p:txBody>
          <a:bodyPr/>
          <a:lstStyle/>
          <a:p>
            <a:endParaRPr lang="ru-RU"/>
          </a:p>
        </p:txBody>
      </p:sp>
      <p:sp>
        <p:nvSpPr>
          <p:cNvPr id="45062" name="Line 11"/>
          <p:cNvSpPr>
            <a:spLocks noChangeShapeType="1"/>
          </p:cNvSpPr>
          <p:nvPr/>
        </p:nvSpPr>
        <p:spPr bwMode="auto">
          <a:xfrm>
            <a:off x="714348" y="3929066"/>
            <a:ext cx="863600" cy="0"/>
          </a:xfrm>
          <a:prstGeom prst="line">
            <a:avLst/>
          </a:prstGeom>
          <a:noFill/>
          <a:ln w="95250">
            <a:solidFill>
              <a:srgbClr val="800000"/>
            </a:solidFill>
            <a:round/>
            <a:headEnd/>
            <a:tailEnd type="triangle" w="med" len="med"/>
          </a:ln>
        </p:spPr>
        <p:txBody>
          <a:bodyPr/>
          <a:lstStyle/>
          <a:p>
            <a:endParaRPr lang="ru-RU"/>
          </a:p>
        </p:txBody>
      </p:sp>
    </p:spTree>
    <p:extLst>
      <p:ext uri="{BB962C8B-B14F-4D97-AF65-F5344CB8AC3E}">
        <p14:creationId xmlns:p14="http://schemas.microsoft.com/office/powerpoint/2010/main" val="35709108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476672"/>
            <a:ext cx="8064895" cy="5616624"/>
          </a:xfrm>
        </p:spPr>
        <p:txBody>
          <a:bodyPr/>
          <a:lstStyle/>
          <a:p>
            <a:pPr indent="450215" algn="just">
              <a:lnSpc>
                <a:spcPct val="115000"/>
              </a:lnSpc>
              <a:spcAft>
                <a:spcPts val="0"/>
              </a:spcAft>
            </a:pPr>
            <a:r>
              <a:rPr lang="uk-UA" sz="2000" dirty="0">
                <a:effectLst/>
                <a:latin typeface="Times New Roman"/>
                <a:ea typeface="Times New Roman"/>
                <a:cs typeface="Times New Roman"/>
              </a:rPr>
              <a:t>Бонітування тварин. Щороку в </a:t>
            </a:r>
            <a:r>
              <a:rPr lang="uk-UA" sz="2000" dirty="0" smtClean="0">
                <a:effectLst/>
                <a:latin typeface="Times New Roman"/>
                <a:ea typeface="Times New Roman"/>
                <a:cs typeface="Times New Roman"/>
              </a:rPr>
              <a:t>серпні-вересні </a:t>
            </a:r>
            <a:r>
              <a:rPr lang="uk-UA" sz="2000" dirty="0">
                <a:effectLst/>
                <a:latin typeface="Times New Roman"/>
                <a:ea typeface="Times New Roman"/>
                <a:cs typeface="Times New Roman"/>
              </a:rPr>
              <a:t>у господарствах проводять індивідуальну комплексну оцінку племінних та продуктивних якостей тварин для визначення їхнього подальшого використання, яка називається бонітуванням. Із цією метою поголів’я оглядають і аналізують дані зоотехнічного обліку, зібрані за рік, що минув після попереднього бонітування. </a:t>
            </a:r>
            <a:r>
              <a:rPr lang="uk-UA" sz="2000" dirty="0" smtClean="0">
                <a:effectLst/>
                <a:latin typeface="Times New Roman"/>
                <a:ea typeface="Times New Roman"/>
                <a:cs typeface="Times New Roman"/>
              </a:rPr>
              <a:t/>
            </a:r>
            <a:br>
              <a:rPr lang="uk-UA" sz="2000" dirty="0" smtClean="0">
                <a:effectLst/>
                <a:latin typeface="Times New Roman"/>
                <a:ea typeface="Times New Roman"/>
                <a:cs typeface="Times New Roman"/>
              </a:rPr>
            </a:br>
            <a:r>
              <a:rPr lang="uk-UA" sz="2000" dirty="0">
                <a:effectLst/>
                <a:latin typeface="Times New Roman"/>
                <a:ea typeface="Times New Roman"/>
                <a:cs typeface="Times New Roman"/>
              </a:rPr>
              <a:t>	</a:t>
            </a:r>
            <a:r>
              <a:rPr lang="uk-UA" sz="2000" dirty="0" smtClean="0">
                <a:effectLst/>
                <a:latin typeface="Times New Roman"/>
                <a:ea typeface="Times New Roman"/>
                <a:cs typeface="Times New Roman"/>
              </a:rPr>
              <a:t>Це </a:t>
            </a:r>
            <a:r>
              <a:rPr lang="uk-UA" sz="2000" dirty="0">
                <a:effectLst/>
                <a:latin typeface="Times New Roman"/>
                <a:ea typeface="Times New Roman"/>
                <a:cs typeface="Times New Roman"/>
              </a:rPr>
              <a:t>і є основою селекційно-племінної роботи з вдосконалення та створення порід і типів тварин.</a:t>
            </a:r>
            <a:r>
              <a:rPr lang="ru-RU" sz="2000" dirty="0">
                <a:effectLst/>
                <a:latin typeface="Calibri"/>
                <a:ea typeface="Calibri"/>
                <a:cs typeface="Times New Roman"/>
              </a:rPr>
              <a:t/>
            </a:r>
            <a:br>
              <a:rPr lang="ru-RU" sz="2000" dirty="0">
                <a:effectLst/>
                <a:latin typeface="Calibri"/>
                <a:ea typeface="Calibri"/>
                <a:cs typeface="Times New Roman"/>
              </a:rPr>
            </a:br>
            <a:r>
              <a:rPr lang="ru-RU" sz="2000" dirty="0" smtClean="0">
                <a:effectLst/>
                <a:latin typeface="Calibri"/>
                <a:ea typeface="Calibri"/>
                <a:cs typeface="Times New Roman"/>
              </a:rPr>
              <a:t/>
            </a:r>
            <a:br>
              <a:rPr lang="ru-RU" sz="2000" dirty="0" smtClean="0">
                <a:effectLst/>
                <a:latin typeface="Calibri"/>
                <a:ea typeface="Calibri"/>
                <a:cs typeface="Times New Roman"/>
              </a:rPr>
            </a:br>
            <a:r>
              <a:rPr lang="ru-RU" sz="2000" dirty="0" smtClean="0">
                <a:effectLst/>
                <a:latin typeface="Calibri"/>
                <a:ea typeface="Calibri"/>
                <a:cs typeface="Times New Roman"/>
              </a:rPr>
              <a:t>	</a:t>
            </a:r>
            <a:r>
              <a:rPr lang="uk-UA" sz="2000" dirty="0" smtClean="0">
                <a:effectLst/>
                <a:latin typeface="Times New Roman"/>
                <a:ea typeface="Times New Roman"/>
              </a:rPr>
              <a:t>На </a:t>
            </a:r>
            <a:r>
              <a:rPr lang="uk-UA" sz="2000" dirty="0">
                <a:effectLst/>
                <a:latin typeface="Times New Roman"/>
                <a:ea typeface="Times New Roman"/>
              </a:rPr>
              <a:t>основі всебічного оцінювання тваринам присвоюють відповідні класи за комплексом ознак, від яких залежать їхнє подальше господарське використання та ціна. </a:t>
            </a:r>
            <a:r>
              <a:rPr lang="uk-UA" sz="2000" dirty="0" smtClean="0">
                <a:effectLst/>
                <a:latin typeface="Times New Roman"/>
                <a:ea typeface="Times New Roman"/>
              </a:rPr>
              <a:t/>
            </a:r>
            <a:br>
              <a:rPr lang="uk-UA" sz="2000" dirty="0" smtClean="0">
                <a:effectLst/>
                <a:latin typeface="Times New Roman"/>
                <a:ea typeface="Times New Roman"/>
              </a:rPr>
            </a:br>
            <a:r>
              <a:rPr lang="uk-UA" sz="2000" dirty="0">
                <a:effectLst/>
                <a:latin typeface="Times New Roman"/>
                <a:ea typeface="Times New Roman"/>
              </a:rPr>
              <a:t>	</a:t>
            </a:r>
            <a:r>
              <a:rPr lang="uk-UA" sz="2000" dirty="0" smtClean="0">
                <a:effectLst/>
                <a:latin typeface="Times New Roman"/>
                <a:ea typeface="Times New Roman"/>
              </a:rPr>
              <a:t>Бонітування </a:t>
            </a:r>
            <a:r>
              <a:rPr lang="uk-UA" sz="2000" dirty="0">
                <a:effectLst/>
                <a:latin typeface="Times New Roman"/>
                <a:ea typeface="Times New Roman"/>
              </a:rPr>
              <a:t>провадить комісія на чолі з досвідченим </a:t>
            </a:r>
            <a:r>
              <a:rPr lang="uk-UA" sz="2000" dirty="0" err="1">
                <a:effectLst/>
                <a:latin typeface="Times New Roman"/>
                <a:ea typeface="Times New Roman"/>
              </a:rPr>
              <a:t>зооінженером</a:t>
            </a:r>
            <a:r>
              <a:rPr lang="uk-UA" sz="2000" dirty="0">
                <a:effectLst/>
                <a:latin typeface="Times New Roman"/>
                <a:ea typeface="Times New Roman"/>
              </a:rPr>
              <a:t>, добре обізнаним із породою й оцінюваним стадом.</a:t>
            </a:r>
            <a:endParaRPr lang="ru-RU" sz="2000" dirty="0"/>
          </a:p>
        </p:txBody>
      </p:sp>
    </p:spTree>
    <p:extLst>
      <p:ext uri="{BB962C8B-B14F-4D97-AF65-F5344CB8AC3E}">
        <p14:creationId xmlns:p14="http://schemas.microsoft.com/office/powerpoint/2010/main" val="2778977477"/>
      </p:ext>
    </p:extLst>
  </p:cSld>
  <p:clrMapOvr>
    <a:masterClrMapping/>
  </p:clrMapOvr>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26</TotalTime>
  <Words>440</Words>
  <Application>Microsoft Office PowerPoint</Application>
  <PresentationFormat>Экран (4:3)</PresentationFormat>
  <Paragraphs>34</Paragraphs>
  <Slides>12</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12</vt:i4>
      </vt:variant>
    </vt:vector>
  </HeadingPairs>
  <TitlesOfParts>
    <vt:vector size="18" baseType="lpstr">
      <vt:lpstr>Calibri</vt:lpstr>
      <vt:lpstr>Georgia</vt:lpstr>
      <vt:lpstr>Times New Roman</vt:lpstr>
      <vt:lpstr>Trebuchet MS</vt:lpstr>
      <vt:lpstr>Wingdings</vt:lpstr>
      <vt:lpstr>Воздушный поток</vt:lpstr>
      <vt:lpstr>Лекція 5   Тема 3. СУЧАСНІ СЕЛЕКЦІЙНІ ДОСЯГНЕННЯ У ТВАРИННИЦТВІ І НАПРЯМКИ СЕЛЕКЦІЙНОГО ПРОЦЕСУ НА ПЕРСПЕКТИВУ (частина 2) </vt:lpstr>
      <vt:lpstr>План 1. Племінний і виробничий зоотехнічний облік 2. Відбір і підбір сільськогосподарських тварин Література:  1. Калетнік Г.М., Кулик М.Ф., Петриченко В.Ф. та ін. Основи перспективних технологій виробництва продукції тваринництва. Вінниця, 2007. 584 с. 2. Лихач В.Я., Лихач А.В., Шебанін В.О. Інноваційні технології виробництва продукції тваринництва. Миколаїв. МНАУ. 2015. 365 с. 3. Шалімов М.О. Інноваційні технології виробництва і переробки продукції тваринництва. Одеса. ОДАУ. 2020. 181 с. 4. Palamarchyk D. M. The methodology to estimate the extent of the innovation process. Formyvannya runkovuh vidnosun v Ykraini. vol. 10 (125). pp. 101-105. </vt:lpstr>
      <vt:lpstr>1. Племінний і виробничий зоотехнічний облік </vt:lpstr>
      <vt:lpstr>Презентация PowerPoint</vt:lpstr>
      <vt:lpstr>Презентация PowerPoint</vt:lpstr>
      <vt:lpstr>Презентация PowerPoint</vt:lpstr>
      <vt:lpstr>Презентация PowerPoint</vt:lpstr>
      <vt:lpstr>Презентация PowerPoint</vt:lpstr>
      <vt:lpstr>Бонітування тварин. Щороку в серпні-вересні у господарствах проводять індивідуальну комплексну оцінку племінних та продуктивних якостей тварин для визначення їхнього подальшого використання, яка називається бонітуванням. Із цією метою поголів’я оглядають і аналізують дані зоотехнічного обліку, зібрані за рік, що минув після попереднього бонітування.   Це і є основою селекційно-племінної роботи з вдосконалення та створення порід і типів тварин.   На основі всебічного оцінювання тваринам присвоюють відповідні класи за комплексом ознак, від яких залежать їхнє подальше господарське використання та ціна.   Бонітування провадить комісія на чолі з досвідченим зооінженером, добре обізнаним із породою й оцінюваним стадом.</vt:lpstr>
      <vt:lpstr>Відбір і підбір – важливі методи поліпшення стад та порід тварин.   Під відбором розуміють виділення кращих особин бажаного типу, пристосованих до певних умов існування.   Підбір – це спрямована система парувань відібраних тварин для отримання потомства з бажаними якостями.   Ці два методи пов’язані між собою і тільки в поєднанні дають позитивні результати.   Відбір тварин провадять за такими основними ознаками:  великої рогатої худоби — за молочною продуктивністю і жирномолочністю;    свиней — скороспілістю та плодючістю;   овець — настригом, довжи­ною й тониною вовни;   коней — робочою продуктивністю;   птиці — за несучістю, скороспілістю тощо. </vt:lpstr>
      <vt:lpstr>Щороку в серпні — вересні у господарствах провадять комплексну оцінку племінних і продуктивних якостей тварин із метою визначення подальшого використання їх, яка називається бонітуванням.   Тварину впродовж її життя оцінюють кілька разів, і кожна наступна оцінка уточнює попередню.   Оцінювання і відбір тварин за продуктивністю мають вирішаль­не значення, тому що навіть у разі високих показників за генотипом, але низької продуктивності тварину вибраковують.   Продуктивність визначають за кількістю та якістю тієї чи іншої продукції, яку отримують від однієї тварини за певний проміжок часу.   Для кожного виду й породи відбір за продуктивністю має свої специфічні особливості, хоча й оцінюється однаково — порівнянням основних показників із стандартами. </vt:lpstr>
      <vt:lpstr>Відбір і підбір як методи розведення доповнюють один одного й спрямовані на поліпшення окремих груп тварин, стад, порід і є основою племінної роботи.   В господарствах щороку аналізують результати підбору й на цій підставі залежно від напряму діяльності складають плани закріплення маток за плідниками на рік, одну зміну плідників або на кілька років.   У племінних господарствах і на племінних фермах план підбору – один з обов’язкових розділів перспективного плану племінної роботи зі стадом.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Лекція 5 Тема 3. СУЧАСНІ СЕЛЕКЦІЙНІ ДОСЯГНЕННЯ У ТВАРИННИЦТВІ І НАПРЯМКИ СЕЛЕКЦІЙНОГО ПРОЦЕСУ НА ПЕРСПЕКТИВУ (частина 2)</dc:title>
  <dc:creator>7777</dc:creator>
  <cp:lastModifiedBy>MAPIHA</cp:lastModifiedBy>
  <cp:revision>11</cp:revision>
  <dcterms:created xsi:type="dcterms:W3CDTF">2021-06-01T13:01:14Z</dcterms:created>
  <dcterms:modified xsi:type="dcterms:W3CDTF">2021-06-01T22:07:46Z</dcterms:modified>
</cp:coreProperties>
</file>