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7" r:id="rId2"/>
    <p:sldId id="263" r:id="rId3"/>
    <p:sldId id="264" r:id="rId4"/>
    <p:sldId id="265" r:id="rId5"/>
    <p:sldId id="268" r:id="rId6"/>
    <p:sldId id="267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CA7D7-CF37-4421-83D6-E19A205AD3C2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6D087-B476-4F49-81AE-E86CA6C205C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1725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8986851-7EDD-4ACD-AC22-AAAFE77A14BD}" type="datetimeFigureOut">
              <a:rPr lang="uk-UA" smtClean="0"/>
              <a:t>03.06.2021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E892C3D-1F07-415A-8D65-25FE9E8DC536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88640"/>
            <a:ext cx="3816424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i="1" dirty="0" smtClean="0"/>
              <a:t>Лекція </a:t>
            </a:r>
            <a:r>
              <a:rPr lang="uk-UA" b="1" i="1" dirty="0"/>
              <a:t>5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259182"/>
            <a:ext cx="7955161" cy="2664296"/>
          </a:xfrm>
        </p:spPr>
        <p:txBody>
          <a:bodyPr>
            <a:normAutofit/>
          </a:bodyPr>
          <a:lstStyle/>
          <a:p>
            <a:r>
              <a:rPr lang="uk-UA" sz="4400" u="sng" dirty="0"/>
              <a:t>Тема: 3.</a:t>
            </a:r>
            <a:r>
              <a:rPr lang="uk-UA" sz="4400" dirty="0"/>
              <a:t> </a:t>
            </a:r>
            <a:endParaRPr lang="uk-UA" sz="4400" dirty="0" smtClean="0"/>
          </a:p>
          <a:p>
            <a:r>
              <a:rPr lang="uk-UA" sz="4400" dirty="0" smtClean="0"/>
              <a:t>Робоче </a:t>
            </a:r>
            <a:r>
              <a:rPr lang="uk-UA" sz="4400" dirty="0"/>
              <a:t>моделювання </a:t>
            </a:r>
          </a:p>
          <a:p>
            <a:r>
              <a:rPr lang="uk-UA" sz="4400" dirty="0" smtClean="0"/>
              <a:t>технологічних </a:t>
            </a:r>
            <a:r>
              <a:rPr lang="uk-UA" sz="4400" dirty="0"/>
              <a:t>процесів.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0725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352928" cy="57246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i="1" dirty="0">
                <a:solidFill>
                  <a:srgbClr val="0070C0"/>
                </a:solidFill>
              </a:rPr>
              <a:t>План</a:t>
            </a:r>
            <a:r>
              <a:rPr lang="uk-UA" sz="2400" i="1" dirty="0" smtClean="0">
                <a:solidFill>
                  <a:srgbClr val="0070C0"/>
                </a:solidFill>
              </a:rPr>
              <a:t>:</a:t>
            </a:r>
          </a:p>
          <a:p>
            <a:pPr algn="ctr"/>
            <a:endParaRPr lang="uk-UA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Поняття про робоче моделювання процесів.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Визначення потреби тварин чи птиці для процесу та організація їх відтворення.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Розрахунки потреби в кормах та визначення системи їх виробництва.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Організація приготування кормів та годівлі худоби і птиці.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Організація і ви­користання культурних пасовищ.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Визначення потреби води та можливих варіантів </a:t>
            </a:r>
            <a:r>
              <a:rPr lang="uk-UA" dirty="0" err="1"/>
              <a:t>водозабезпечення</a:t>
            </a:r>
            <a:r>
              <a:rPr lang="uk-UA" dirty="0"/>
              <a:t>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Розрахунки потреби підстилки.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Визначення і розрахунки потреби інших мате­ріальних ресурсів для процесу.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Організація зооветеринарного і інших видів захисту худоби і птиці.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 Оптимізація параметрів мікроклімату та визначення потреби виробничих площ примі­щень для процесу.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 Розрахунки виходу виробничих відходів та забезпечення екологічно доцільного їх збереження.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dirty="0"/>
              <a:t> Організація системи прийомів по виробничій експлуатації тварин і птиці та розрахунки одержання готової продукції.</a:t>
            </a:r>
          </a:p>
        </p:txBody>
      </p:sp>
    </p:spTree>
    <p:extLst>
      <p:ext uri="{BB962C8B-B14F-4D97-AF65-F5344CB8AC3E}">
        <p14:creationId xmlns:p14="http://schemas.microsoft.com/office/powerpoint/2010/main" val="85140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856984" cy="60016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600" b="1" i="1" dirty="0"/>
              <a:t>Література: </a:t>
            </a:r>
            <a:endParaRPr lang="uk-UA" sz="1600" dirty="0"/>
          </a:p>
          <a:p>
            <a:r>
              <a:rPr lang="uk-UA" sz="1600" dirty="0"/>
              <a:t>1. Відомчі норми технологічного проектування. Вівчарські і </a:t>
            </a:r>
            <a:r>
              <a:rPr lang="uk-UA" sz="1600" dirty="0" err="1"/>
              <a:t>козівничі</a:t>
            </a:r>
            <a:r>
              <a:rPr lang="uk-UA" sz="1600" dirty="0"/>
              <a:t> підприємства. ВНТП-АПК-03.05. Київ. Міністерство аграрної політики України. 2005. 87 с.</a:t>
            </a:r>
          </a:p>
          <a:p>
            <a:r>
              <a:rPr lang="uk-UA" sz="1600" dirty="0"/>
              <a:t>2. Відомчі норми технологічного проектування. Підприємства з переробки молока. ВНТП-АПК-24.06. Київ. Міністерство сільського господарства і продовольства України, 2006. 105 с. </a:t>
            </a:r>
          </a:p>
          <a:p>
            <a:r>
              <a:rPr lang="uk-UA" sz="1600" dirty="0"/>
              <a:t>3. Відомчі норми технологічного проектування. Підприємства по забою худоби, птиці, кролів та переробки продуктів </a:t>
            </a:r>
            <a:r>
              <a:rPr lang="uk-UA" sz="1600" dirty="0" err="1"/>
              <a:t>продуктів</a:t>
            </a:r>
            <a:r>
              <a:rPr lang="uk-UA" sz="1600" dirty="0"/>
              <a:t> забою. ВНТП-АПК-23.06. Київ. Міністерство сільського господарства і продовольства України, 2006. 154 с.</a:t>
            </a:r>
          </a:p>
          <a:p>
            <a:r>
              <a:rPr lang="uk-UA" sz="1600" dirty="0"/>
              <a:t>4. Відомчі норми технологічного проектування. Підприємства птахівництва. ВНТП-АПК-04.05. Київ. Міністерство аграрної політики України, 2005. 90 с.</a:t>
            </a:r>
          </a:p>
          <a:p>
            <a:r>
              <a:rPr lang="uk-UA" sz="1600" dirty="0"/>
              <a:t>5. Відомчі норми технологічного проектування. Свинарські підприємства (комплекси, ферми, малі ферми). ВНТП-АПК-02.05. Київ. Міністерство аграрної політики України, 2005. 98 с.</a:t>
            </a:r>
          </a:p>
          <a:p>
            <a:r>
              <a:rPr lang="uk-UA" sz="1600" dirty="0"/>
              <a:t>6. Відомчі норми технологічного проектування. Скотарські підприємства (комплекси, ферми, малі ферми). ВНТП-АПК-01.05. К.: Міністерство аграрної політики України, 2005. 111 с.</a:t>
            </a:r>
          </a:p>
          <a:p>
            <a:r>
              <a:rPr lang="uk-UA" sz="1600" dirty="0"/>
              <a:t>7. Лихач В.Я., Лихач А.В., </a:t>
            </a:r>
            <a:r>
              <a:rPr lang="uk-UA" sz="1600" dirty="0" err="1"/>
              <a:t>Шебанін</a:t>
            </a:r>
            <a:r>
              <a:rPr lang="uk-UA" sz="1600" dirty="0"/>
              <a:t> В.О. Інноваційні технології виробництва продукції тваринництва. Миколаїв. МНАУ. 2015. 365 с.</a:t>
            </a:r>
          </a:p>
          <a:p>
            <a:r>
              <a:rPr lang="uk-UA" sz="1600" dirty="0"/>
              <a:t>8. Коротков В.А. </a:t>
            </a:r>
            <a:r>
              <a:rPr lang="uk-UA" sz="1600" dirty="0" err="1"/>
              <a:t>Желізняк</a:t>
            </a:r>
            <a:r>
              <a:rPr lang="uk-UA" sz="1600" dirty="0"/>
              <a:t> І.М. Методичний посібник для виконання лабораторних робіт з дисципліни "Моделювання технологічних процесів в тваринництві". Полтава. 2014. 185 с.</a:t>
            </a:r>
          </a:p>
          <a:p>
            <a:r>
              <a:rPr lang="uk-UA" sz="1600" dirty="0"/>
              <a:t>9. </a:t>
            </a:r>
            <a:r>
              <a:rPr lang="uk-UA" sz="1600" dirty="0" err="1"/>
              <a:t>Шалімов</a:t>
            </a:r>
            <a:r>
              <a:rPr lang="uk-UA" sz="1600" dirty="0"/>
              <a:t> М.О. Інноваційні технології виробництва і переробки продукції тваринництва. Одеса. ОДАУ. 2020. 181 с.</a:t>
            </a:r>
          </a:p>
        </p:txBody>
      </p:sp>
    </p:spTree>
    <p:extLst>
      <p:ext uri="{BB962C8B-B14F-4D97-AF65-F5344CB8AC3E}">
        <p14:creationId xmlns:p14="http://schemas.microsoft.com/office/powerpoint/2010/main" val="38155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Робоче </a:t>
            </a:r>
            <a:r>
              <a:rPr lang="uk-UA" dirty="0"/>
              <a:t>проектування передбачає деталізоване опрацювання процесу і розрахунок потреби тварин для виробництва матеріальних і кормових ресурсів, а також розрахунок виходу готової продукції і виробничих відходів.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1"/>
            <a:ext cx="8712968" cy="1200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Робоче </a:t>
            </a:r>
            <a:r>
              <a:rPr lang="uk-UA" dirty="0"/>
              <a:t>проектування передбачає деталізоване опрацювання процесу і розрахунок потреби тварин для виробництва матеріальних і кормових ресурсів, а також розрахунок виходу готової продукції і виробничих відходів.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43893" y="1484784"/>
            <a:ext cx="62646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Розрахунок сировинних, матеріальних ресурсів виробництва, його відходів і готової продукції здійснюється в наступному </a:t>
            </a:r>
            <a:r>
              <a:rPr lang="uk-UA" dirty="0" smtClean="0"/>
              <a:t>порядку:</a:t>
            </a:r>
            <a:endParaRPr lang="uk-UA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3212976"/>
            <a:ext cx="1584176" cy="288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 проводять розрахунок потреби кількості тварин, необхідних для виконання виробничої програми по одержанню планованого виду продукції, і встановлюється розрахункове поголів'я.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11760" y="3284984"/>
            <a:ext cx="1512168" cy="2664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 визначається потреба в кормах, підстилці а, у випадку власного виробництва кормів, – потреба в кормових угіддях</a:t>
            </a:r>
            <a:r>
              <a:rPr lang="uk-UA" sz="14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3968" y="3140968"/>
            <a:ext cx="2016224" cy="316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>
                <a:solidFill>
                  <a:schemeClr val="tx1"/>
                </a:solidFill>
              </a:rPr>
              <a:t>Наступним етапом є визначення витрати всіх матеріальних ресурсів для процесу, починаючи від палива і пально-мастильних матеріалів і кінчаючи лікарськими речовинами, біопрепаратами.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588224" y="2996952"/>
            <a:ext cx="2160240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 підраховується вихід гною і всіх інших виділень тварин і відходів від первинної переробки одержуваної продукції. Встановлюється також потреба основних і допоміжних виробничих площ для утримування тварин, збереження і переробки сировини і готової продукції. На закінчення визначається вихід готової продукції.</a:t>
            </a:r>
          </a:p>
        </p:txBody>
      </p:sp>
    </p:spTree>
    <p:extLst>
      <p:ext uri="{BB962C8B-B14F-4D97-AF65-F5344CB8AC3E}">
        <p14:creationId xmlns:p14="http://schemas.microsoft.com/office/powerpoint/2010/main" val="66149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33921"/>
            <a:ext cx="9144000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Розрахункове поголів'я сільськогосподарських тварин можна встановити за допомогою формули.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 = 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789026"/>
              </p:ext>
            </p:extLst>
          </p:nvPr>
        </p:nvGraphicFramePr>
        <p:xfrm>
          <a:off x="5076056" y="764704"/>
          <a:ext cx="6127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3" imgW="609480" imgH="431640" progId="Equation.3">
                  <p:embed/>
                </p:oleObj>
              </mc:Choice>
              <mc:Fallback>
                <p:oleObj name="Формула" r:id="rId3" imgW="609480" imgH="431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764704"/>
                        <a:ext cx="61277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238197"/>
            <a:ext cx="8784976" cy="286232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де: А – розрахункове поголів'я сільськогосподарських тварин, голів; Р - річний об'єм виробленої продукції в необхідних одиницях числення; Т - товарність продукції, %; N - продуктивність одної тварини в одиницях виміру, аналогічних одиницям виробленої продукції в процесі; d - питома вага продуктивного поголів'я в череді, %; n</a:t>
            </a:r>
            <a:r>
              <a:rPr kumimoji="0" lang="uk-UA" altLang="uk-UA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кількість виробничих циклів протягом року. 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Показники </a:t>
            </a: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Р, Т, N, d, n</a:t>
            </a:r>
            <a:r>
              <a:rPr kumimoji="0" lang="uk-UA" altLang="uk-UA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0</a:t>
            </a: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- є контрольними цифрами і можуть бути використані на першому етапі проектування, тобто при виборі варіанта технологічної схеми процесу. При визначенні чисельності поголів'я по виробничих групах можна також користатися структурою череди.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60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7"/>
            <a:ext cx="8640960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 загального виходу гною на основі нормативних даних можна визначити також по формулі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0,001 2 (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Д)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Н</a:t>
            </a:r>
            <a:r>
              <a:rPr lang="uk-U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добовий вихід гною, м;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добовий вихід твердої фракції гною від одної тварини по виробничих групах, кг;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добовий вихід рідкої фракції гною від одної тварини по виробничих групах, кг; Д - добовий вихід різних домішок до гною (підстилки, залишків кормів і ін.) на одна тварина по виробничих групах, кг;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чисельність тварин по виробничих групах, голів.  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розрахунку річного виходу гною користаються формулою:</a:t>
            </a:r>
          </a:p>
          <a:p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365 х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річний вихід гною, т.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на завершення проводяться уточнення прийомів по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кліматизації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виробничих приміщень, видаленню відходів, їх утилізації і дається повна характеристика здійснення цих прийомів. </a:t>
            </a:r>
          </a:p>
        </p:txBody>
      </p:sp>
    </p:spTree>
    <p:extLst>
      <p:ext uri="{BB962C8B-B14F-4D97-AF65-F5344CB8AC3E}">
        <p14:creationId xmlns:p14="http://schemas.microsoft.com/office/powerpoint/2010/main" val="16548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27853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Виробництво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молока і м'яса, вовни, яєць, пуху, а також тяглової сили – основні напрямки продуктивності тварин, по яких можна згрупувати настільки різноманітний комплекс прийомів по організації їхньої експлуатації. </a:t>
            </a:r>
            <a:endParaRPr lang="uk-UA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Особливе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місце в цьому комплексі належить виробництву племінних тварин, що забезпечує якість продукції і високу рентабельність підприємства.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356992"/>
            <a:ext cx="8784976" cy="3031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 племінних тварин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 систему прийомів по організації бонітування тварин, їхнього добору і підбора, вирощування, тренування, організації виставок, реалізації вирощених тварин. Зосередження виробництва племінних тварин на великих підприємствах промислового типу збільшує вимоги до організації процесу та уточнення параметрів і режимів до виконання окремих операцій.</a:t>
            </a:r>
            <a:endParaRPr lang="uk-UA" sz="2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8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64096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 молока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комплекс прийомів по одержанню молока має певні розходження в залежності від подальшого використання продукту. </a:t>
            </a:r>
            <a:endParaRPr lang="uk-UA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Проектом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 вся система доїння, аналізу, первинної переробки й обробки, збереження і транспортування молока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uk-UA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 м'яса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включає систему прийомів по відгодівлі усіх видів сільськогосподарських тварин і птиці і визначення технологічних режимів їхнього виконання. </a:t>
            </a:r>
            <a:endParaRPr lang="uk-UA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Обумовлюються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 відгодівлі тварин (м'ясний, беконний, м’ясо-сальний або сальний) і проводиться диференціація прийомів, їхніх режимів і параметрів по видах сільськогосподарських тварин і птиці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364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 вовни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включає систему прийомів по організації стрижки, упаковці, збереження і транспортування вовни диференційовано для </a:t>
            </a:r>
            <a:r>
              <a:rPr lang="uk-UA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овець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тонкорунних, напівтонкорунних, </a:t>
            </a:r>
            <a:r>
              <a:rPr lang="uk-UA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напівгрубошерстих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грубошерстих порід і по визначенні технологічних і організаційних режимів їхнього виконання. </a:t>
            </a:r>
            <a:endParaRPr lang="uk-UA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 проводиться розрахунок виходу готової продукції і її реалізацій по статтях витрати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 яєць 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включає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прийомів по організації збору, сортування, упаковці, збереження і транспортування яєць диференційовано по видах птиці. </a:t>
            </a:r>
            <a:endParaRPr lang="uk-UA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 проводиться розрахунок виходу готової продукції і, у разі потреби, її реалізації по статтях витрати.</a:t>
            </a:r>
          </a:p>
        </p:txBody>
      </p:sp>
    </p:spTree>
    <p:extLst>
      <p:ext uri="{BB962C8B-B14F-4D97-AF65-F5344CB8AC3E}">
        <p14:creationId xmlns:p14="http://schemas.microsoft.com/office/powerpoint/2010/main" val="1373509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102</TotalTime>
  <Words>818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Формула</vt:lpstr>
      <vt:lpstr> Лекція 5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Sekretar</dc:creator>
  <cp:lastModifiedBy>MAPIHA</cp:lastModifiedBy>
  <cp:revision>10</cp:revision>
  <dcterms:created xsi:type="dcterms:W3CDTF">2021-06-01T09:38:19Z</dcterms:created>
  <dcterms:modified xsi:type="dcterms:W3CDTF">2021-06-02T22:23:21Z</dcterms:modified>
</cp:coreProperties>
</file>