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5" r:id="rId7"/>
    <p:sldId id="266" r:id="rId8"/>
    <p:sldId id="267" r:id="rId9"/>
    <p:sldId id="268" r:id="rId10"/>
    <p:sldId id="269" r:id="rId11"/>
    <p:sldId id="261" r:id="rId12"/>
    <p:sldId id="262" r:id="rId13"/>
    <p:sldId id="263" r:id="rId14"/>
    <p:sldId id="281"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1597BBA-42FD-40D7-AA7C-FFCEC0898083}"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15E876-6008-4CF4-BCBA-442A9E8EDCDE}"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1597BBA-42FD-40D7-AA7C-FFCEC0898083}"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15E876-6008-4CF4-BCBA-442A9E8EDCD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1597BBA-42FD-40D7-AA7C-FFCEC0898083}"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15E876-6008-4CF4-BCBA-442A9E8EDCD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1597BBA-42FD-40D7-AA7C-FFCEC0898083}"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15E876-6008-4CF4-BCBA-442A9E8EDCDE}"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1597BBA-42FD-40D7-AA7C-FFCEC0898083}"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15E876-6008-4CF4-BCBA-442A9E8EDCD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1597BBA-42FD-40D7-AA7C-FFCEC0898083}" type="datetimeFigureOut">
              <a:rPr lang="ru-RU" smtClean="0"/>
              <a:t>02.06.2021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F15E876-6008-4CF4-BCBA-442A9E8EDCDE}"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1597BBA-42FD-40D7-AA7C-FFCEC0898083}" type="datetimeFigureOut">
              <a:rPr lang="ru-RU" smtClean="0"/>
              <a:t>02.06.2021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F15E876-6008-4CF4-BCBA-442A9E8EDCDE}"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1597BBA-42FD-40D7-AA7C-FFCEC0898083}" type="datetimeFigureOut">
              <a:rPr lang="ru-RU" smtClean="0"/>
              <a:t>02.06.2021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F15E876-6008-4CF4-BCBA-442A9E8EDCD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97BBA-42FD-40D7-AA7C-FFCEC0898083}" type="datetimeFigureOut">
              <a:rPr lang="ru-RU" smtClean="0"/>
              <a:t>02.06.2021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F15E876-6008-4CF4-BCBA-442A9E8EDCD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1597BBA-42FD-40D7-AA7C-FFCEC0898083}" type="datetimeFigureOut">
              <a:rPr lang="ru-RU" smtClean="0"/>
              <a:t>02.06.2021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F15E876-6008-4CF4-BCBA-442A9E8EDCD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1597BBA-42FD-40D7-AA7C-FFCEC0898083}" type="datetimeFigureOut">
              <a:rPr lang="ru-RU" smtClean="0"/>
              <a:t>02.06.2021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F15E876-6008-4CF4-BCBA-442A9E8EDCDE}"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D1597BBA-42FD-40D7-AA7C-FFCEC0898083}" type="datetimeFigureOut">
              <a:rPr lang="ru-RU" smtClean="0"/>
              <a:t>02.06.2021</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F15E876-6008-4CF4-BCBA-442A9E8EDCD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55576" y="764704"/>
            <a:ext cx="7632847" cy="4750464"/>
          </a:xfrm>
        </p:spPr>
        <p:txBody>
          <a:bodyPr/>
          <a:lstStyle/>
          <a:p>
            <a:pPr algn="ctr">
              <a:lnSpc>
                <a:spcPct val="115000"/>
              </a:lnSpc>
              <a:spcAft>
                <a:spcPts val="0"/>
              </a:spcAft>
            </a:pPr>
            <a:r>
              <a:rPr lang="ru-RU" sz="3600" dirty="0" err="1">
                <a:effectLst/>
                <a:latin typeface="Times New Roman"/>
                <a:ea typeface="Calibri"/>
                <a:cs typeface="Times New Roman"/>
              </a:rPr>
              <a:t>Лекція</a:t>
            </a:r>
            <a:r>
              <a:rPr lang="ru-RU" sz="3600" dirty="0">
                <a:effectLst/>
                <a:latin typeface="Times New Roman"/>
                <a:ea typeface="Calibri"/>
                <a:cs typeface="Times New Roman"/>
              </a:rPr>
              <a:t> </a:t>
            </a:r>
            <a:r>
              <a:rPr lang="ru-RU" sz="3600" dirty="0" smtClean="0">
                <a:effectLst/>
                <a:latin typeface="Times New Roman"/>
                <a:ea typeface="Calibri"/>
                <a:cs typeface="Times New Roman"/>
              </a:rPr>
              <a:t>6			Тема</a:t>
            </a:r>
            <a:r>
              <a:rPr lang="uk-UA" sz="3600" dirty="0" smtClean="0">
                <a:effectLst/>
                <a:latin typeface="Times New Roman"/>
                <a:ea typeface="Calibri"/>
                <a:cs typeface="Times New Roman"/>
              </a:rPr>
              <a:t> </a:t>
            </a:r>
            <a:r>
              <a:rPr lang="uk-UA" sz="3600" dirty="0">
                <a:effectLst/>
                <a:latin typeface="Times New Roman"/>
                <a:ea typeface="Calibri"/>
                <a:cs typeface="Times New Roman"/>
              </a:rPr>
              <a:t>3. СУЧАСНІ СЕЛЕКЦІЙНІ ДОСЯГНЕННЯ У ТВАРИННИЦТВІ</a:t>
            </a:r>
            <a:r>
              <a:rPr lang="ru-RU" sz="3600" dirty="0">
                <a:effectLst/>
                <a:latin typeface="Calibri"/>
                <a:ea typeface="Calibri"/>
                <a:cs typeface="Times New Roman"/>
              </a:rPr>
              <a:t/>
            </a:r>
            <a:br>
              <a:rPr lang="ru-RU" sz="3600" dirty="0">
                <a:effectLst/>
                <a:latin typeface="Calibri"/>
                <a:ea typeface="Calibri"/>
                <a:cs typeface="Times New Roman"/>
              </a:rPr>
            </a:br>
            <a:r>
              <a:rPr lang="uk-UA" sz="3600" dirty="0">
                <a:effectLst/>
                <a:latin typeface="Times New Roman"/>
                <a:ea typeface="Calibri"/>
                <a:cs typeface="Times New Roman"/>
              </a:rPr>
              <a:t>І НАПРЯМКИ СЕЛЕКЦІЙНОГО ПРОЦЕСУ НА ПЕРСПЕКТИВУ (частина 3)</a:t>
            </a:r>
            <a:r>
              <a:rPr lang="ru-RU" sz="3600" dirty="0">
                <a:effectLst/>
                <a:latin typeface="Calibri"/>
                <a:ea typeface="Calibri"/>
                <a:cs typeface="Times New Roman"/>
              </a:rPr>
              <a:t/>
            </a:r>
            <a:br>
              <a:rPr lang="ru-RU" sz="3600" dirty="0">
                <a:effectLst/>
                <a:latin typeface="Calibri"/>
                <a:ea typeface="Calibri"/>
                <a:cs typeface="Times New Roman"/>
              </a:rPr>
            </a:br>
            <a:endParaRPr lang="ru-RU" sz="3600" dirty="0"/>
          </a:p>
        </p:txBody>
      </p:sp>
    </p:spTree>
    <p:extLst>
      <p:ext uri="{BB962C8B-B14F-4D97-AF65-F5344CB8AC3E}">
        <p14:creationId xmlns:p14="http://schemas.microsoft.com/office/powerpoint/2010/main" val="4530966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p:cNvSpPr>
          <p:nvPr/>
        </p:nvSpPr>
        <p:spPr bwMode="auto">
          <a:xfrm>
            <a:off x="468313" y="0"/>
            <a:ext cx="8229600" cy="725488"/>
          </a:xfrm>
          <a:prstGeom prst="rect">
            <a:avLst/>
          </a:prstGeom>
          <a:noFill/>
          <a:ln w="9525">
            <a:noFill/>
            <a:miter lim="800000"/>
            <a:headEnd/>
            <a:tailEnd/>
          </a:ln>
        </p:spPr>
        <p:txBody>
          <a:bodyPr anchor="ctr"/>
          <a:lstStyle/>
          <a:p>
            <a:pPr algn="ctr"/>
            <a:r>
              <a:rPr lang="uk-UA" sz="3600" b="1">
                <a:solidFill>
                  <a:srgbClr val="003300"/>
                </a:solidFill>
                <a:latin typeface="Calibri" pitchFamily="34" charset="0"/>
              </a:rPr>
              <a:t>Оцінювання бугаїв за нащадками</a:t>
            </a:r>
            <a:endParaRPr lang="ru-RU" sz="3600" b="1">
              <a:solidFill>
                <a:srgbClr val="003300"/>
              </a:solidFill>
              <a:latin typeface="Calibri" pitchFamily="34" charset="0"/>
            </a:endParaRPr>
          </a:p>
        </p:txBody>
      </p:sp>
      <p:sp>
        <p:nvSpPr>
          <p:cNvPr id="37891" name="Содержимое 2"/>
          <p:cNvSpPr>
            <a:spLocks/>
          </p:cNvSpPr>
          <p:nvPr/>
        </p:nvSpPr>
        <p:spPr bwMode="auto">
          <a:xfrm>
            <a:off x="179388" y="620713"/>
            <a:ext cx="8856662" cy="6048375"/>
          </a:xfrm>
          <a:prstGeom prst="rect">
            <a:avLst/>
          </a:prstGeom>
          <a:noFill/>
          <a:ln w="9525">
            <a:noFill/>
            <a:miter lim="800000"/>
            <a:headEnd/>
            <a:tailEnd/>
          </a:ln>
        </p:spPr>
        <p:txBody>
          <a:bodyPr/>
          <a:lstStyle/>
          <a:p>
            <a:pPr marL="342900" indent="-342900">
              <a:lnSpc>
                <a:spcPct val="90000"/>
              </a:lnSpc>
              <a:spcBef>
                <a:spcPct val="20000"/>
              </a:spcBef>
              <a:buFont typeface="Wingdings" pitchFamily="2" charset="2"/>
              <a:buChar char="§"/>
            </a:pPr>
            <a:r>
              <a:rPr lang="uk-UA" sz="2800"/>
              <a:t>Оцінювання бугаїв за продуктивними якостями дочок у господарствах.</a:t>
            </a:r>
          </a:p>
          <a:p>
            <a:pPr marL="342900" indent="-342900">
              <a:lnSpc>
                <a:spcPct val="90000"/>
              </a:lnSpc>
              <a:spcBef>
                <a:spcPct val="20000"/>
              </a:spcBef>
              <a:buFont typeface="Wingdings" pitchFamily="2" charset="2"/>
              <a:buChar char="§"/>
            </a:pPr>
            <a:r>
              <a:rPr lang="uk-UA" sz="2800"/>
              <a:t>Дочок перевірюваних бугаїв та їх ровесниць вирощують на спеціалізованих фермах племінних заводів. Від кожного плідника відбирають 30 дочок. Осіменіння телиць у віці 15-17 міс.</a:t>
            </a:r>
          </a:p>
          <a:p>
            <a:pPr marL="342900" indent="-342900">
              <a:spcBef>
                <a:spcPct val="20000"/>
              </a:spcBef>
              <a:buFont typeface="Arial" charset="0"/>
              <a:buChar char="•"/>
            </a:pPr>
            <a:r>
              <a:rPr lang="uk-UA" sz="2800"/>
              <a:t>Однаковий вік, сезон отелення та умови утримання.</a:t>
            </a:r>
            <a:endParaRPr lang="ru-RU" sz="2800"/>
          </a:p>
          <a:p>
            <a:pPr marL="342900" indent="-342900">
              <a:spcBef>
                <a:spcPct val="20000"/>
              </a:spcBef>
              <a:buFont typeface="Arial" charset="0"/>
              <a:buChar char="•"/>
            </a:pPr>
            <a:r>
              <a:rPr lang="uk-UA" sz="2800"/>
              <a:t>У дочок перевірюваних бугаїв враховують: молочну продуктивність, живу масу, будову тіла, придатність до машинного доїння, швидкість молоковіддачі, кількість абортів, мертвонародже-них, важких отелень, вибулих дочок, причини вибуття, сервіс-період.</a:t>
            </a:r>
            <a:endParaRPr lang="ru-RU" sz="2800"/>
          </a:p>
        </p:txBody>
      </p:sp>
    </p:spTree>
    <p:extLst>
      <p:ext uri="{BB962C8B-B14F-4D97-AF65-F5344CB8AC3E}">
        <p14:creationId xmlns:p14="http://schemas.microsoft.com/office/powerpoint/2010/main" val="2749454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388803"/>
            <a:ext cx="7848871" cy="5616624"/>
          </a:xfrm>
        </p:spPr>
        <p:txBody>
          <a:bodyPr/>
          <a:lstStyle/>
          <a:p>
            <a:pPr indent="450215" algn="just">
              <a:lnSpc>
                <a:spcPct val="115000"/>
              </a:lnSpc>
              <a:spcAft>
                <a:spcPts val="0"/>
              </a:spcAft>
            </a:pPr>
            <a:r>
              <a:rPr lang="uk-UA" sz="2000" dirty="0" smtClean="0">
                <a:effectLst/>
                <a:latin typeface="Times New Roman"/>
                <a:ea typeface="Times New Roman"/>
                <a:cs typeface="Times New Roman"/>
              </a:rPr>
              <a:t>Важлива </a:t>
            </a:r>
            <a:r>
              <a:rPr lang="uk-UA" sz="2000" dirty="0">
                <a:effectLst/>
                <a:latin typeface="Times New Roman"/>
                <a:ea typeface="Times New Roman"/>
                <a:cs typeface="Times New Roman"/>
              </a:rPr>
              <a:t>роль у системі заходів щодо підвищення забезпечення людства продуктами харчування усіх видів с.-г. тварин належить селекційно-племінній роботі, основне завдання якої – виведення тварин, що мають високі продуктивні якості.</a:t>
            </a:r>
            <a:r>
              <a:rPr lang="ru-RU" sz="2000" dirty="0">
                <a:effectLst/>
                <a:latin typeface="Calibri"/>
                <a:ea typeface="Calibri"/>
                <a:cs typeface="Times New Roman"/>
              </a:rPr>
              <a:t/>
            </a:r>
            <a:br>
              <a:rPr lang="ru-RU" sz="2000" dirty="0">
                <a:effectLst/>
                <a:latin typeface="Calibri"/>
                <a:ea typeface="Calibri"/>
                <a:cs typeface="Times New Roman"/>
              </a:rPr>
            </a:br>
            <a:r>
              <a:rPr lang="ru-RU" sz="2000" dirty="0">
                <a:effectLst/>
                <a:latin typeface="Calibri"/>
                <a:ea typeface="Calibri"/>
                <a:cs typeface="Times New Roman"/>
              </a:rPr>
              <a:t>	</a:t>
            </a:r>
            <a:r>
              <a:rPr lang="ru-RU" sz="2000" dirty="0">
                <a:effectLst/>
                <a:latin typeface="Calibri"/>
                <a:ea typeface="Calibri"/>
                <a:cs typeface="Times New Roman"/>
              </a:rPr>
              <a:t/>
            </a:r>
            <a:br>
              <a:rPr lang="ru-RU" sz="2000" dirty="0">
                <a:effectLst/>
                <a:latin typeface="Calibri"/>
                <a:ea typeface="Calibri"/>
                <a:cs typeface="Times New Roman"/>
              </a:rPr>
            </a:br>
            <a:r>
              <a:rPr lang="ru-RU" sz="2000" dirty="0" smtClean="0">
                <a:effectLst/>
                <a:latin typeface="Calibri"/>
                <a:ea typeface="Calibri"/>
                <a:cs typeface="Times New Roman"/>
              </a:rPr>
              <a:t>	</a:t>
            </a:r>
            <a:r>
              <a:rPr lang="uk-UA" sz="2000" dirty="0" smtClean="0">
                <a:effectLst/>
                <a:latin typeface="Times New Roman"/>
                <a:ea typeface="Times New Roman"/>
              </a:rPr>
              <a:t>Можливості </a:t>
            </a:r>
            <a:r>
              <a:rPr lang="uk-UA" sz="2000" dirty="0">
                <a:effectLst/>
                <a:latin typeface="Times New Roman"/>
                <a:ea typeface="Times New Roman"/>
              </a:rPr>
              <a:t>селекції </a:t>
            </a:r>
            <a:r>
              <a:rPr lang="uk-UA" sz="2000" dirty="0" smtClean="0">
                <a:effectLst/>
                <a:latin typeface="Times New Roman"/>
                <a:ea typeface="Times New Roman"/>
              </a:rPr>
              <a:t>практично </a:t>
            </a:r>
            <a:r>
              <a:rPr lang="uk-UA" sz="2000" dirty="0">
                <a:effectLst/>
                <a:latin typeface="Times New Roman"/>
                <a:ea typeface="Times New Roman"/>
              </a:rPr>
              <a:t>необмежені</a:t>
            </a:r>
            <a:r>
              <a:rPr lang="uk-UA" sz="2000" dirty="0" smtClean="0">
                <a:effectLst/>
                <a:latin typeface="Times New Roman"/>
                <a:ea typeface="Times New Roman"/>
              </a:rPr>
              <a:t>.</a:t>
            </a:r>
            <a:br>
              <a:rPr lang="uk-UA" sz="2000" dirty="0" smtClean="0">
                <a:effectLst/>
                <a:latin typeface="Times New Roman"/>
                <a:ea typeface="Times New Roman"/>
              </a:rPr>
            </a:br>
            <a:r>
              <a:rPr lang="uk-UA" sz="2000" dirty="0" smtClean="0">
                <a:effectLst/>
                <a:latin typeface="Times New Roman"/>
                <a:ea typeface="Times New Roman"/>
              </a:rPr>
              <a:t>	</a:t>
            </a:r>
            <a:r>
              <a:rPr lang="uk-UA" sz="2000" b="0" dirty="0" smtClean="0">
                <a:solidFill>
                  <a:srgbClr val="000000"/>
                </a:solidFill>
                <a:effectLst/>
                <a:latin typeface="Times New Roman"/>
                <a:ea typeface="Times New Roman"/>
                <a:cs typeface="Times New Roman"/>
              </a:rPr>
              <a:t>Розвиток </a:t>
            </a:r>
            <a:r>
              <a:rPr lang="uk-UA" sz="2000" b="0" dirty="0">
                <a:solidFill>
                  <a:srgbClr val="000000"/>
                </a:solidFill>
                <a:effectLst/>
                <a:latin typeface="Times New Roman"/>
                <a:ea typeface="Times New Roman"/>
                <a:cs typeface="Times New Roman"/>
              </a:rPr>
              <a:t>тваринництва на сучасному етапі характеризується виробництвом продукції на промисловій основі. Це, з одного боку, ускладнює індивідуальний підхід до кожної тварини і ставить вимоги до стандартизації деяких селекційних ознак.</a:t>
            </a:r>
            <a:r>
              <a:rPr lang="ru-RU" sz="2000" b="0" dirty="0">
                <a:effectLst/>
                <a:latin typeface="Calibri"/>
                <a:ea typeface="Calibri"/>
                <a:cs typeface="Times New Roman"/>
              </a:rPr>
              <a:t/>
            </a:r>
            <a:br>
              <a:rPr lang="ru-RU" sz="2000" b="0" dirty="0">
                <a:effectLst/>
                <a:latin typeface="Calibri"/>
                <a:ea typeface="Calibri"/>
                <a:cs typeface="Times New Roman"/>
              </a:rPr>
            </a:br>
            <a:r>
              <a:rPr lang="uk-UA" sz="2000" b="0" dirty="0" smtClean="0">
                <a:effectLst/>
                <a:latin typeface="Times New Roman"/>
                <a:ea typeface="Times New Roman"/>
              </a:rPr>
              <a:t> </a:t>
            </a:r>
            <a:endParaRPr lang="ru-RU" sz="2000" b="0" dirty="0"/>
          </a:p>
        </p:txBody>
      </p:sp>
      <p:sp>
        <p:nvSpPr>
          <p:cNvPr id="3" name="Прямоугольник 2"/>
          <p:cNvSpPr/>
          <p:nvPr/>
        </p:nvSpPr>
        <p:spPr>
          <a:xfrm>
            <a:off x="323528" y="297522"/>
            <a:ext cx="8584505" cy="1138773"/>
          </a:xfrm>
          <a:prstGeom prst="rect">
            <a:avLst/>
          </a:prstGeom>
        </p:spPr>
        <p:txBody>
          <a:bodyPr wrap="square">
            <a:spAutoFit/>
          </a:bodyPr>
          <a:lstStyle/>
          <a:p>
            <a:pPr algn="ctr"/>
            <a:r>
              <a:rPr lang="uk-UA" sz="2500" b="1" dirty="0" smtClean="0">
                <a:latin typeface="Times New Roman"/>
                <a:ea typeface="Times New Roman"/>
                <a:cs typeface="Times New Roman"/>
              </a:rPr>
              <a:t>2. </a:t>
            </a:r>
            <a:r>
              <a:rPr lang="uk-UA" sz="2500" b="1" dirty="0">
                <a:latin typeface="Times New Roman"/>
                <a:ea typeface="Times New Roman"/>
                <a:cs typeface="Times New Roman"/>
              </a:rPr>
              <a:t>Основні напрями селекційної роботи в тваринництві й перспективи селекції</a:t>
            </a:r>
            <a:r>
              <a:rPr lang="ru-RU" dirty="0">
                <a:latin typeface="Calibri"/>
                <a:ea typeface="Calibri"/>
                <a:cs typeface="Times New Roman"/>
              </a:rPr>
              <a:t/>
            </a:r>
            <a:br>
              <a:rPr lang="ru-RU" dirty="0">
                <a:latin typeface="Calibri"/>
                <a:ea typeface="Calibri"/>
                <a:cs typeface="Times New Roman"/>
              </a:rPr>
            </a:br>
            <a:endParaRPr lang="uk-UA" dirty="0"/>
          </a:p>
        </p:txBody>
      </p:sp>
    </p:spTree>
    <p:extLst>
      <p:ext uri="{BB962C8B-B14F-4D97-AF65-F5344CB8AC3E}">
        <p14:creationId xmlns:p14="http://schemas.microsoft.com/office/powerpoint/2010/main" val="15478269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08911" cy="6120680"/>
          </a:xfrm>
        </p:spPr>
        <p:txBody>
          <a:bodyPr/>
          <a:lstStyle/>
          <a:p>
            <a:pPr indent="450215" algn="just">
              <a:lnSpc>
                <a:spcPct val="115000"/>
              </a:lnSpc>
              <a:spcAft>
                <a:spcPts val="0"/>
              </a:spcAft>
            </a:pPr>
            <a:r>
              <a:rPr lang="uk-UA" sz="2000" b="0" dirty="0">
                <a:solidFill>
                  <a:srgbClr val="000000"/>
                </a:solidFill>
                <a:effectLst/>
                <a:latin typeface="Times New Roman"/>
                <a:ea typeface="Times New Roman"/>
                <a:cs typeface="Times New Roman"/>
              </a:rPr>
              <a:t>Сучасні досягнення селекції у різних тваринницьких галузях стосуються нових порід і типів тварин, а саме:</a:t>
            </a:r>
            <a:r>
              <a:rPr lang="ru-RU" sz="2000" b="0" dirty="0">
                <a:effectLst/>
                <a:latin typeface="Calibri"/>
                <a:ea typeface="Calibri"/>
                <a:cs typeface="Times New Roman"/>
              </a:rPr>
              <a:t/>
            </a:r>
            <a:br>
              <a:rPr lang="ru-RU" sz="2000" b="0" dirty="0">
                <a:effectLst/>
                <a:latin typeface="Calibri"/>
                <a:ea typeface="Calibri"/>
                <a:cs typeface="Times New Roman"/>
              </a:rPr>
            </a:br>
            <a:r>
              <a:rPr lang="ru-RU" sz="2000" b="0" dirty="0" smtClean="0">
                <a:effectLst/>
                <a:latin typeface="Calibri"/>
                <a:ea typeface="Calibri"/>
                <a:cs typeface="Times New Roman"/>
              </a:rPr>
              <a:t>	</a:t>
            </a:r>
            <a:r>
              <a:rPr lang="uk-UA" sz="2000" b="0" dirty="0" smtClean="0">
                <a:solidFill>
                  <a:srgbClr val="000000"/>
                </a:solidFill>
                <a:effectLst/>
                <a:latin typeface="Times New Roman"/>
                <a:ea typeface="Times New Roman"/>
                <a:cs typeface="Times New Roman"/>
              </a:rPr>
              <a:t>молочне </a:t>
            </a:r>
            <a:r>
              <a:rPr lang="uk-UA" sz="2000" b="0" dirty="0">
                <a:solidFill>
                  <a:srgbClr val="000000"/>
                </a:solidFill>
                <a:effectLst/>
                <a:latin typeface="Times New Roman"/>
                <a:ea typeface="Times New Roman"/>
                <a:cs typeface="Times New Roman"/>
              </a:rPr>
              <a:t>скотарство: українська чорно-ряба молочна, українська червоно-ряба молочна, українська червона молочна породи і </a:t>
            </a:r>
            <a:r>
              <a:rPr lang="uk-UA" sz="2000" b="0" dirty="0" err="1">
                <a:solidFill>
                  <a:srgbClr val="000000"/>
                </a:solidFill>
                <a:effectLst/>
                <a:latin typeface="Times New Roman"/>
                <a:ea typeface="Times New Roman"/>
                <a:cs typeface="Times New Roman"/>
              </a:rPr>
              <a:t>внутрішньопородні</a:t>
            </a:r>
            <a:r>
              <a:rPr lang="uk-UA" sz="2000" b="0" dirty="0">
                <a:solidFill>
                  <a:srgbClr val="000000"/>
                </a:solidFill>
                <a:effectLst/>
                <a:latin typeface="Times New Roman"/>
                <a:ea typeface="Times New Roman"/>
                <a:cs typeface="Times New Roman"/>
              </a:rPr>
              <a:t> та зональні типи; </a:t>
            </a:r>
            <a:r>
              <a:rPr lang="ru-RU" sz="2000" b="0" dirty="0">
                <a:effectLst/>
                <a:latin typeface="Calibri"/>
                <a:ea typeface="Calibri"/>
                <a:cs typeface="Times New Roman"/>
              </a:rPr>
              <a:t/>
            </a:r>
            <a:br>
              <a:rPr lang="ru-RU" sz="2000" b="0" dirty="0">
                <a:effectLst/>
                <a:latin typeface="Calibri"/>
                <a:ea typeface="Calibri"/>
                <a:cs typeface="Times New Roman"/>
              </a:rPr>
            </a:br>
            <a:r>
              <a:rPr lang="ru-RU" sz="2000" b="0" dirty="0" smtClean="0">
                <a:effectLst/>
                <a:latin typeface="Calibri"/>
                <a:ea typeface="Calibri"/>
                <a:cs typeface="Times New Roman"/>
              </a:rPr>
              <a:t>	</a:t>
            </a:r>
            <a:r>
              <a:rPr lang="uk-UA" sz="2000" b="0" dirty="0" smtClean="0">
                <a:solidFill>
                  <a:srgbClr val="000000"/>
                </a:solidFill>
                <a:effectLst/>
                <a:latin typeface="Times New Roman"/>
                <a:ea typeface="Times New Roman"/>
                <a:cs typeface="Times New Roman"/>
              </a:rPr>
              <a:t>м’ясне </a:t>
            </a:r>
            <a:r>
              <a:rPr lang="uk-UA" sz="2000" b="0" dirty="0">
                <a:solidFill>
                  <a:srgbClr val="000000"/>
                </a:solidFill>
                <a:effectLst/>
                <a:latin typeface="Times New Roman"/>
                <a:ea typeface="Times New Roman"/>
                <a:cs typeface="Times New Roman"/>
              </a:rPr>
              <a:t>скотарство: українська м’ясна, волинська м’ясна, поліська м’ясна, південна м'ясна; </a:t>
            </a:r>
            <a:r>
              <a:rPr lang="ru-RU" sz="2000" b="0" dirty="0">
                <a:effectLst/>
                <a:latin typeface="Calibri"/>
                <a:ea typeface="Calibri"/>
                <a:cs typeface="Times New Roman"/>
              </a:rPr>
              <a:t/>
            </a:r>
            <a:br>
              <a:rPr lang="ru-RU" sz="2000" b="0" dirty="0">
                <a:effectLst/>
                <a:latin typeface="Calibri"/>
                <a:ea typeface="Calibri"/>
                <a:cs typeface="Times New Roman"/>
              </a:rPr>
            </a:br>
            <a:r>
              <a:rPr lang="ru-RU" sz="2000" b="0" dirty="0" smtClean="0">
                <a:effectLst/>
                <a:latin typeface="Calibri"/>
                <a:ea typeface="Calibri"/>
                <a:cs typeface="Times New Roman"/>
              </a:rPr>
              <a:t>	</a:t>
            </a:r>
            <a:r>
              <a:rPr lang="uk-UA" sz="2000" b="0" dirty="0" smtClean="0">
                <a:solidFill>
                  <a:srgbClr val="000000"/>
                </a:solidFill>
                <a:effectLst/>
                <a:latin typeface="Times New Roman"/>
                <a:ea typeface="Times New Roman"/>
                <a:cs typeface="Times New Roman"/>
              </a:rPr>
              <a:t>свинарство</a:t>
            </a:r>
            <a:r>
              <a:rPr lang="uk-UA" sz="2000" b="0" dirty="0">
                <a:solidFill>
                  <a:srgbClr val="000000"/>
                </a:solidFill>
                <a:effectLst/>
                <a:latin typeface="Times New Roman"/>
                <a:ea typeface="Times New Roman"/>
                <a:cs typeface="Times New Roman"/>
              </a:rPr>
              <a:t>: полтавський заводський тип м'ясних свиней, полтавська м'ясна, червоно-поясна спеціалізована м'ясна лінія свиней, УВБ-1, УВБ-2;</a:t>
            </a:r>
            <a:r>
              <a:rPr lang="ru-RU" sz="2000" b="0" dirty="0">
                <a:effectLst/>
                <a:latin typeface="Calibri"/>
                <a:ea typeface="Calibri"/>
                <a:cs typeface="Times New Roman"/>
              </a:rPr>
              <a:t/>
            </a:r>
            <a:br>
              <a:rPr lang="ru-RU" sz="2000" b="0" dirty="0">
                <a:effectLst/>
                <a:latin typeface="Calibri"/>
                <a:ea typeface="Calibri"/>
                <a:cs typeface="Times New Roman"/>
              </a:rPr>
            </a:br>
            <a:r>
              <a:rPr lang="ru-RU" sz="2000" b="0" dirty="0" smtClean="0">
                <a:effectLst/>
                <a:latin typeface="Calibri"/>
                <a:ea typeface="Calibri"/>
                <a:cs typeface="Times New Roman"/>
              </a:rPr>
              <a:t>	</a:t>
            </a:r>
            <a:r>
              <a:rPr lang="uk-UA" sz="2000" b="0" dirty="0" smtClean="0">
                <a:solidFill>
                  <a:srgbClr val="000000"/>
                </a:solidFill>
                <a:effectLst/>
                <a:latin typeface="Times New Roman"/>
                <a:ea typeface="Times New Roman"/>
                <a:cs typeface="Times New Roman"/>
              </a:rPr>
              <a:t>вівчарство</a:t>
            </a:r>
            <a:r>
              <a:rPr lang="uk-UA" sz="2000" b="0" dirty="0">
                <a:solidFill>
                  <a:srgbClr val="000000"/>
                </a:solidFill>
                <a:effectLst/>
                <a:latin typeface="Times New Roman"/>
                <a:ea typeface="Times New Roman"/>
                <a:cs typeface="Times New Roman"/>
              </a:rPr>
              <a:t>: типи </a:t>
            </a:r>
            <a:r>
              <a:rPr lang="uk-UA" sz="2000" b="0" dirty="0" err="1">
                <a:solidFill>
                  <a:srgbClr val="000000"/>
                </a:solidFill>
                <a:effectLst/>
                <a:latin typeface="Times New Roman"/>
                <a:ea typeface="Times New Roman"/>
                <a:cs typeface="Times New Roman"/>
              </a:rPr>
              <a:t>асканійських</a:t>
            </a:r>
            <a:r>
              <a:rPr lang="uk-UA" sz="2000" b="0" dirty="0">
                <a:solidFill>
                  <a:srgbClr val="000000"/>
                </a:solidFill>
                <a:effectLst/>
                <a:latin typeface="Times New Roman"/>
                <a:ea typeface="Times New Roman"/>
                <a:cs typeface="Times New Roman"/>
              </a:rPr>
              <a:t> тонкорунних овець, м'ясо-вовнові інтенсивні типи овець;</a:t>
            </a:r>
            <a:r>
              <a:rPr lang="ru-RU" sz="2000" b="0" dirty="0">
                <a:effectLst/>
                <a:latin typeface="Calibri"/>
                <a:ea typeface="Calibri"/>
                <a:cs typeface="Times New Roman"/>
              </a:rPr>
              <a:t/>
            </a:r>
            <a:br>
              <a:rPr lang="ru-RU" sz="2000" b="0" dirty="0">
                <a:effectLst/>
                <a:latin typeface="Calibri"/>
                <a:ea typeface="Calibri"/>
                <a:cs typeface="Times New Roman"/>
              </a:rPr>
            </a:br>
            <a:r>
              <a:rPr lang="ru-RU" sz="2000" b="0" dirty="0" smtClean="0">
                <a:effectLst/>
                <a:latin typeface="Calibri"/>
                <a:ea typeface="Calibri"/>
                <a:cs typeface="Times New Roman"/>
              </a:rPr>
              <a:t>	</a:t>
            </a:r>
            <a:r>
              <a:rPr lang="uk-UA" sz="2000" b="0" dirty="0" smtClean="0">
                <a:solidFill>
                  <a:srgbClr val="000000"/>
                </a:solidFill>
                <a:effectLst/>
                <a:latin typeface="Times New Roman"/>
                <a:ea typeface="Times New Roman"/>
                <a:cs typeface="Times New Roman"/>
              </a:rPr>
              <a:t>птахівництво</a:t>
            </a:r>
            <a:r>
              <a:rPr lang="uk-UA" sz="2000" b="0" dirty="0">
                <a:solidFill>
                  <a:srgbClr val="000000"/>
                </a:solidFill>
                <a:effectLst/>
                <a:latin typeface="Times New Roman"/>
                <a:ea typeface="Times New Roman"/>
                <a:cs typeface="Times New Roman"/>
              </a:rPr>
              <a:t>: синтетичні лінії яєчних курей, кроси яєчних курей, </a:t>
            </a:r>
            <a:r>
              <a:rPr lang="uk-UA" sz="2000" b="0" dirty="0" err="1">
                <a:solidFill>
                  <a:srgbClr val="000000"/>
                </a:solidFill>
                <a:effectLst/>
                <a:latin typeface="Times New Roman"/>
                <a:ea typeface="Times New Roman"/>
                <a:cs typeface="Times New Roman"/>
              </a:rPr>
              <a:t>аутосексні</a:t>
            </a:r>
            <a:r>
              <a:rPr lang="uk-UA" sz="2000" b="0" dirty="0">
                <a:solidFill>
                  <a:srgbClr val="000000"/>
                </a:solidFill>
                <a:effectLst/>
                <a:latin typeface="Times New Roman"/>
                <a:ea typeface="Times New Roman"/>
                <a:cs typeface="Times New Roman"/>
              </a:rPr>
              <a:t> лінії птиці;</a:t>
            </a:r>
            <a:r>
              <a:rPr lang="ru-RU" sz="2000" b="0" dirty="0">
                <a:effectLst/>
                <a:latin typeface="Calibri"/>
                <a:ea typeface="Calibri"/>
                <a:cs typeface="Times New Roman"/>
              </a:rPr>
              <a:t/>
            </a:r>
            <a:br>
              <a:rPr lang="ru-RU" sz="2000" b="0" dirty="0">
                <a:effectLst/>
                <a:latin typeface="Calibri"/>
                <a:ea typeface="Calibri"/>
                <a:cs typeface="Times New Roman"/>
              </a:rPr>
            </a:br>
            <a:r>
              <a:rPr lang="ru-RU" sz="2000" b="0" dirty="0" smtClean="0">
                <a:effectLst/>
                <a:latin typeface="Calibri"/>
                <a:ea typeface="Calibri"/>
                <a:cs typeface="Times New Roman"/>
              </a:rPr>
              <a:t>	</a:t>
            </a:r>
            <a:r>
              <a:rPr lang="uk-UA" sz="2000" b="0" dirty="0" smtClean="0">
                <a:solidFill>
                  <a:srgbClr val="000000"/>
                </a:solidFill>
                <a:effectLst/>
                <a:latin typeface="Times New Roman"/>
                <a:ea typeface="Times New Roman"/>
                <a:cs typeface="Times New Roman"/>
              </a:rPr>
              <a:t>конярство</a:t>
            </a:r>
            <a:r>
              <a:rPr lang="uk-UA" sz="2000" b="0" dirty="0">
                <a:solidFill>
                  <a:srgbClr val="000000"/>
                </a:solidFill>
                <a:effectLst/>
                <a:latin typeface="Times New Roman"/>
                <a:ea typeface="Times New Roman"/>
                <a:cs typeface="Times New Roman"/>
              </a:rPr>
              <a:t>: українська верхова порода коней;</a:t>
            </a:r>
            <a:r>
              <a:rPr lang="ru-RU" sz="2000" b="0" dirty="0">
                <a:effectLst/>
                <a:latin typeface="Calibri"/>
                <a:ea typeface="Calibri"/>
                <a:cs typeface="Times New Roman"/>
              </a:rPr>
              <a:t/>
            </a:r>
            <a:br>
              <a:rPr lang="ru-RU" sz="2000" b="0" dirty="0">
                <a:effectLst/>
                <a:latin typeface="Calibri"/>
                <a:ea typeface="Calibri"/>
                <a:cs typeface="Times New Roman"/>
              </a:rPr>
            </a:br>
            <a:r>
              <a:rPr lang="ru-RU" sz="2000" b="0" dirty="0" smtClean="0">
                <a:effectLst/>
                <a:latin typeface="Calibri"/>
                <a:ea typeface="Calibri"/>
                <a:cs typeface="Times New Roman"/>
              </a:rPr>
              <a:t>	</a:t>
            </a:r>
            <a:r>
              <a:rPr lang="uk-UA" sz="2000" b="0" dirty="0" smtClean="0">
                <a:solidFill>
                  <a:srgbClr val="000000"/>
                </a:solidFill>
                <a:effectLst/>
                <a:latin typeface="Times New Roman"/>
                <a:ea typeface="Times New Roman"/>
                <a:cs typeface="Times New Roman"/>
              </a:rPr>
              <a:t>рибництво</a:t>
            </a:r>
            <a:r>
              <a:rPr lang="uk-UA" sz="2000" b="0" dirty="0">
                <a:solidFill>
                  <a:srgbClr val="000000"/>
                </a:solidFill>
                <a:effectLst/>
                <a:latin typeface="Times New Roman"/>
                <a:ea typeface="Times New Roman"/>
                <a:cs typeface="Times New Roman"/>
              </a:rPr>
              <a:t>: породи коропа </a:t>
            </a:r>
            <a:r>
              <a:rPr lang="uk-UA" sz="2000" b="0" dirty="0">
                <a:effectLst/>
                <a:latin typeface="Times New Roman"/>
                <a:ea typeface="Times New Roman"/>
                <a:cs typeface="Times New Roman"/>
              </a:rPr>
              <a:t>–</a:t>
            </a:r>
            <a:r>
              <a:rPr lang="uk-UA" sz="2000" b="0" dirty="0">
                <a:solidFill>
                  <a:srgbClr val="000000"/>
                </a:solidFill>
                <a:effectLst/>
                <a:latin typeface="Times New Roman"/>
                <a:ea typeface="Times New Roman"/>
                <a:cs typeface="Times New Roman"/>
              </a:rPr>
              <a:t> український </a:t>
            </a:r>
            <a:r>
              <a:rPr lang="uk-UA" sz="2000" b="0" dirty="0" err="1">
                <a:solidFill>
                  <a:srgbClr val="000000"/>
                </a:solidFill>
                <a:effectLst/>
                <a:latin typeface="Times New Roman"/>
                <a:ea typeface="Times New Roman"/>
                <a:cs typeface="Times New Roman"/>
              </a:rPr>
              <a:t>рамчатий</a:t>
            </a:r>
            <a:r>
              <a:rPr lang="uk-UA" sz="2000" b="0" dirty="0">
                <a:solidFill>
                  <a:srgbClr val="000000"/>
                </a:solidFill>
                <a:effectLst/>
                <a:latin typeface="Times New Roman"/>
                <a:ea typeface="Times New Roman"/>
                <a:cs typeface="Times New Roman"/>
              </a:rPr>
              <a:t> і український </a:t>
            </a:r>
            <a:r>
              <a:rPr lang="uk-UA" sz="2000" b="0" dirty="0" err="1">
                <a:solidFill>
                  <a:srgbClr val="000000"/>
                </a:solidFill>
                <a:effectLst/>
                <a:latin typeface="Times New Roman"/>
                <a:ea typeface="Times New Roman"/>
                <a:cs typeface="Times New Roman"/>
              </a:rPr>
              <a:t>лускатний</a:t>
            </a:r>
            <a:r>
              <a:rPr lang="uk-UA" sz="2000" b="0" dirty="0">
                <a:solidFill>
                  <a:srgbClr val="000000"/>
                </a:solidFill>
                <a:effectLst/>
                <a:latin typeface="Times New Roman"/>
                <a:ea typeface="Times New Roman"/>
                <a:cs typeface="Times New Roman"/>
              </a:rPr>
              <a:t>; </a:t>
            </a:r>
            <a:r>
              <a:rPr lang="uk-UA" sz="2000" b="0" dirty="0" err="1">
                <a:solidFill>
                  <a:srgbClr val="000000"/>
                </a:solidFill>
                <a:effectLst/>
                <a:latin typeface="Times New Roman"/>
                <a:ea typeface="Times New Roman"/>
                <a:cs typeface="Times New Roman"/>
              </a:rPr>
              <a:t>коропо</a:t>
            </a:r>
            <a:r>
              <a:rPr lang="uk-UA" sz="2000" b="0" dirty="0">
                <a:solidFill>
                  <a:srgbClr val="000000"/>
                </a:solidFill>
                <a:effectLst/>
                <a:latin typeface="Times New Roman"/>
                <a:ea typeface="Times New Roman"/>
                <a:cs typeface="Times New Roman"/>
              </a:rPr>
              <a:t>-карасеві гібриди.</a:t>
            </a:r>
            <a:r>
              <a:rPr lang="ru-RU" sz="2000" b="0" dirty="0">
                <a:effectLst/>
                <a:latin typeface="Calibri"/>
                <a:ea typeface="Calibri"/>
                <a:cs typeface="Times New Roman"/>
              </a:rPr>
              <a:t/>
            </a:r>
            <a:br>
              <a:rPr lang="ru-RU" sz="2000" b="0" dirty="0">
                <a:effectLst/>
                <a:latin typeface="Calibri"/>
                <a:ea typeface="Calibri"/>
                <a:cs typeface="Times New Roman"/>
              </a:rPr>
            </a:br>
            <a:endParaRPr lang="ru-RU" sz="2000" b="0" dirty="0"/>
          </a:p>
        </p:txBody>
      </p:sp>
    </p:spTree>
    <p:extLst>
      <p:ext uri="{BB962C8B-B14F-4D97-AF65-F5344CB8AC3E}">
        <p14:creationId xmlns:p14="http://schemas.microsoft.com/office/powerpoint/2010/main" val="4046083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8064895" cy="6048672"/>
          </a:xfrm>
        </p:spPr>
        <p:txBody>
          <a:bodyPr/>
          <a:lstStyle/>
          <a:p>
            <a:pPr indent="450215" algn="just">
              <a:lnSpc>
                <a:spcPct val="115000"/>
              </a:lnSpc>
              <a:spcAft>
                <a:spcPts val="0"/>
              </a:spcAft>
            </a:pPr>
            <a:r>
              <a:rPr lang="uk-UA" sz="2000" dirty="0">
                <a:solidFill>
                  <a:srgbClr val="000000"/>
                </a:solidFill>
                <a:effectLst/>
                <a:latin typeface="Times New Roman"/>
                <a:ea typeface="Times New Roman"/>
                <a:cs typeface="Times New Roman"/>
              </a:rPr>
              <a:t>Молочне скотарство </a:t>
            </a:r>
            <a:r>
              <a:rPr lang="uk-UA" sz="2000" b="0" dirty="0">
                <a:effectLst/>
                <a:latin typeface="Times New Roman"/>
                <a:ea typeface="Times New Roman"/>
                <a:cs typeface="Times New Roman"/>
              </a:rPr>
              <a:t>–</a:t>
            </a:r>
            <a:r>
              <a:rPr lang="uk-UA" sz="2000" b="0" dirty="0">
                <a:solidFill>
                  <a:srgbClr val="000000"/>
                </a:solidFill>
                <a:effectLst/>
                <a:latin typeface="Times New Roman"/>
                <a:ea typeface="Times New Roman"/>
                <a:cs typeface="Times New Roman"/>
              </a:rPr>
              <a:t> вдосконалення створених і створюваних порід за рівнем продуктивності, технологічними властивостями, якістю молока, тривалістю продуктивного життя, типом </a:t>
            </a:r>
            <a:r>
              <a:rPr lang="uk-UA" sz="2000" b="0" dirty="0" err="1">
                <a:solidFill>
                  <a:srgbClr val="000000"/>
                </a:solidFill>
                <a:effectLst/>
                <a:latin typeface="Times New Roman"/>
                <a:ea typeface="Times New Roman"/>
                <a:cs typeface="Times New Roman"/>
              </a:rPr>
              <a:t>тілобудови</a:t>
            </a:r>
            <a:r>
              <a:rPr lang="uk-UA" sz="2000" b="0" dirty="0">
                <a:solidFill>
                  <a:srgbClr val="000000"/>
                </a:solidFill>
                <a:effectLst/>
                <a:latin typeface="Times New Roman"/>
                <a:ea typeface="Times New Roman"/>
                <a:cs typeface="Times New Roman"/>
              </a:rPr>
              <a:t>, відтворною здатністю, стійкістю до захворювань.</a:t>
            </a:r>
            <a:r>
              <a:rPr lang="ru-RU" sz="2000" b="0" dirty="0">
                <a:effectLst/>
                <a:latin typeface="Calibri"/>
                <a:ea typeface="Calibri"/>
                <a:cs typeface="Times New Roman"/>
              </a:rPr>
              <a:t/>
            </a:r>
            <a:br>
              <a:rPr lang="ru-RU" sz="2000" b="0" dirty="0">
                <a:effectLst/>
                <a:latin typeface="Calibri"/>
                <a:ea typeface="Calibri"/>
                <a:cs typeface="Times New Roman"/>
              </a:rPr>
            </a:br>
            <a:r>
              <a:rPr lang="ru-RU" sz="2000" b="0" dirty="0" smtClean="0">
                <a:effectLst/>
                <a:latin typeface="Calibri"/>
                <a:ea typeface="Calibri"/>
                <a:cs typeface="Times New Roman"/>
              </a:rPr>
              <a:t>	</a:t>
            </a:r>
            <a:r>
              <a:rPr lang="uk-UA" sz="2000" dirty="0" smtClean="0">
                <a:solidFill>
                  <a:srgbClr val="000000"/>
                </a:solidFill>
                <a:effectLst/>
                <a:latin typeface="Times New Roman"/>
                <a:ea typeface="Times New Roman"/>
                <a:cs typeface="Times New Roman"/>
              </a:rPr>
              <a:t>М'ясне </a:t>
            </a:r>
            <a:r>
              <a:rPr lang="uk-UA" sz="2000" dirty="0">
                <a:solidFill>
                  <a:srgbClr val="000000"/>
                </a:solidFill>
                <a:effectLst/>
                <a:latin typeface="Times New Roman"/>
                <a:ea typeface="Times New Roman"/>
                <a:cs typeface="Times New Roman"/>
              </a:rPr>
              <a:t>скотарство </a:t>
            </a:r>
            <a:r>
              <a:rPr lang="uk-UA" sz="2000" b="0" dirty="0">
                <a:effectLst/>
                <a:latin typeface="Times New Roman"/>
                <a:ea typeface="Times New Roman"/>
                <a:cs typeface="Times New Roman"/>
              </a:rPr>
              <a:t>–</a:t>
            </a:r>
            <a:r>
              <a:rPr lang="uk-UA" sz="2000" b="0" dirty="0">
                <a:solidFill>
                  <a:srgbClr val="000000"/>
                </a:solidFill>
                <a:effectLst/>
                <a:latin typeface="Times New Roman"/>
                <a:ea typeface="Times New Roman"/>
                <a:cs typeface="Times New Roman"/>
              </a:rPr>
              <a:t> інтенсивний розвиток породотворних процесів у галузі.</a:t>
            </a:r>
            <a:r>
              <a:rPr lang="ru-RU" sz="2000" b="0" dirty="0">
                <a:effectLst/>
                <a:latin typeface="Calibri"/>
                <a:ea typeface="Calibri"/>
                <a:cs typeface="Times New Roman"/>
              </a:rPr>
              <a:t/>
            </a:r>
            <a:br>
              <a:rPr lang="ru-RU" sz="2000" b="0" dirty="0">
                <a:effectLst/>
                <a:latin typeface="Calibri"/>
                <a:ea typeface="Calibri"/>
                <a:cs typeface="Times New Roman"/>
              </a:rPr>
            </a:br>
            <a:r>
              <a:rPr lang="ru-RU" sz="2000" b="0" dirty="0" smtClean="0">
                <a:effectLst/>
                <a:latin typeface="Calibri"/>
                <a:ea typeface="Calibri"/>
                <a:cs typeface="Times New Roman"/>
              </a:rPr>
              <a:t>	</a:t>
            </a:r>
            <a:r>
              <a:rPr lang="uk-UA" sz="2000" dirty="0" smtClean="0">
                <a:solidFill>
                  <a:srgbClr val="000000"/>
                </a:solidFill>
                <a:effectLst/>
                <a:latin typeface="Times New Roman"/>
                <a:ea typeface="Times New Roman"/>
                <a:cs typeface="Times New Roman"/>
              </a:rPr>
              <a:t>Свинарство</a:t>
            </a:r>
            <a:r>
              <a:rPr lang="uk-UA" sz="2000" b="0" dirty="0" smtClean="0">
                <a:solidFill>
                  <a:srgbClr val="000000"/>
                </a:solidFill>
                <a:effectLst/>
                <a:latin typeface="Times New Roman"/>
                <a:ea typeface="Times New Roman"/>
                <a:cs typeface="Times New Roman"/>
              </a:rPr>
              <a:t> </a:t>
            </a:r>
            <a:r>
              <a:rPr lang="uk-UA" sz="2000" b="0" dirty="0">
                <a:effectLst/>
                <a:latin typeface="Times New Roman"/>
                <a:ea typeface="Times New Roman"/>
                <a:cs typeface="Times New Roman"/>
              </a:rPr>
              <a:t>–</a:t>
            </a:r>
            <a:r>
              <a:rPr lang="uk-UA" sz="2000" b="0" dirty="0">
                <a:solidFill>
                  <a:srgbClr val="000000"/>
                </a:solidFill>
                <a:effectLst/>
                <a:latin typeface="Times New Roman"/>
                <a:ea typeface="Times New Roman"/>
                <a:cs typeface="Times New Roman"/>
              </a:rPr>
              <a:t> впровадження індексної селекції, інформаційних технологій.</a:t>
            </a:r>
            <a:r>
              <a:rPr lang="ru-RU" sz="2000" b="0" dirty="0">
                <a:effectLst/>
                <a:latin typeface="Calibri"/>
                <a:ea typeface="Calibri"/>
                <a:cs typeface="Times New Roman"/>
              </a:rPr>
              <a:t/>
            </a:r>
            <a:br>
              <a:rPr lang="ru-RU" sz="2000" b="0" dirty="0">
                <a:effectLst/>
                <a:latin typeface="Calibri"/>
                <a:ea typeface="Calibri"/>
                <a:cs typeface="Times New Roman"/>
              </a:rPr>
            </a:br>
            <a:r>
              <a:rPr lang="ru-RU" sz="2000" b="0" dirty="0" smtClean="0">
                <a:effectLst/>
                <a:latin typeface="Calibri"/>
                <a:ea typeface="Calibri"/>
                <a:cs typeface="Times New Roman"/>
              </a:rPr>
              <a:t>	</a:t>
            </a:r>
            <a:r>
              <a:rPr lang="uk-UA" sz="2000" dirty="0" smtClean="0">
                <a:solidFill>
                  <a:srgbClr val="000000"/>
                </a:solidFill>
                <a:effectLst/>
                <a:latin typeface="Times New Roman"/>
                <a:ea typeface="Times New Roman"/>
              </a:rPr>
              <a:t>Птахівництво</a:t>
            </a:r>
            <a:r>
              <a:rPr lang="uk-UA" sz="2000" b="0" dirty="0" smtClean="0">
                <a:solidFill>
                  <a:srgbClr val="000000"/>
                </a:solidFill>
                <a:effectLst/>
                <a:latin typeface="Times New Roman"/>
                <a:ea typeface="Times New Roman"/>
              </a:rPr>
              <a:t> </a:t>
            </a:r>
            <a:r>
              <a:rPr lang="uk-UA" sz="2000" b="0" dirty="0">
                <a:effectLst/>
                <a:latin typeface="Times New Roman"/>
                <a:ea typeface="Times New Roman"/>
              </a:rPr>
              <a:t>–</a:t>
            </a:r>
            <a:r>
              <a:rPr lang="uk-UA" sz="2000" b="0" dirty="0">
                <a:solidFill>
                  <a:srgbClr val="000000"/>
                </a:solidFill>
                <a:effectLst/>
                <a:latin typeface="Times New Roman"/>
                <a:ea typeface="Times New Roman"/>
              </a:rPr>
              <a:t> створені протягом багатьох десятиріч спеціалізовані породи птиці навіть на перших етапах дуже відрізнялись від </a:t>
            </a:r>
            <a:r>
              <a:rPr lang="uk-UA" sz="2000" b="0" dirty="0" smtClean="0">
                <a:solidFill>
                  <a:srgbClr val="000000"/>
                </a:solidFill>
                <a:effectLst/>
                <a:latin typeface="Times New Roman"/>
                <a:ea typeface="Times New Roman"/>
              </a:rPr>
              <a:t>своїх диких предків. </a:t>
            </a:r>
            <a:r>
              <a:rPr lang="uk-UA" sz="2000" b="0" dirty="0" smtClean="0">
                <a:solidFill>
                  <a:srgbClr val="000000"/>
                </a:solidFill>
                <a:effectLst/>
                <a:latin typeface="Times New Roman"/>
                <a:ea typeface="Times New Roman"/>
              </a:rPr>
              <a:t/>
            </a:r>
            <a:br>
              <a:rPr lang="uk-UA" sz="2000" b="0" dirty="0" smtClean="0">
                <a:solidFill>
                  <a:srgbClr val="000000"/>
                </a:solidFill>
                <a:effectLst/>
                <a:latin typeface="Times New Roman"/>
                <a:ea typeface="Times New Roman"/>
              </a:rPr>
            </a:br>
            <a:r>
              <a:rPr lang="uk-UA" sz="2000" b="0" dirty="0">
                <a:solidFill>
                  <a:srgbClr val="000000"/>
                </a:solidFill>
                <a:effectLst/>
                <a:latin typeface="Times New Roman"/>
                <a:ea typeface="Times New Roman"/>
              </a:rPr>
              <a:t>	</a:t>
            </a:r>
            <a:r>
              <a:rPr lang="uk-UA" sz="2000" dirty="0" smtClean="0">
                <a:solidFill>
                  <a:srgbClr val="000000"/>
                </a:solidFill>
                <a:effectLst/>
                <a:latin typeface="Times New Roman"/>
                <a:ea typeface="Times New Roman"/>
                <a:cs typeface="Times New Roman"/>
              </a:rPr>
              <a:t>Вівчарство</a:t>
            </a:r>
            <a:r>
              <a:rPr lang="uk-UA" sz="2000" b="0" dirty="0" smtClean="0">
                <a:solidFill>
                  <a:srgbClr val="000000"/>
                </a:solidFill>
                <a:effectLst/>
                <a:latin typeface="Times New Roman"/>
                <a:ea typeface="Times New Roman"/>
                <a:cs typeface="Times New Roman"/>
              </a:rPr>
              <a:t> </a:t>
            </a:r>
            <a:r>
              <a:rPr lang="uk-UA" sz="2000" b="0" dirty="0">
                <a:effectLst/>
                <a:latin typeface="Times New Roman"/>
                <a:ea typeface="Times New Roman"/>
                <a:cs typeface="Times New Roman"/>
              </a:rPr>
              <a:t>–</a:t>
            </a:r>
            <a:r>
              <a:rPr lang="uk-UA" sz="2000" b="0" dirty="0">
                <a:solidFill>
                  <a:srgbClr val="000000"/>
                </a:solidFill>
                <a:effectLst/>
                <a:latin typeface="Times New Roman"/>
                <a:ea typeface="Times New Roman"/>
                <a:cs typeface="Times New Roman"/>
              </a:rPr>
              <a:t> поліпшення спадкових задатків господарсько-корисних ознак і здоров'я овець різного напряму продуктивності.</a:t>
            </a:r>
            <a:r>
              <a:rPr lang="ru-RU" sz="1600" b="0" dirty="0">
                <a:effectLst/>
                <a:latin typeface="Calibri"/>
                <a:ea typeface="Calibri"/>
                <a:cs typeface="Times New Roman"/>
              </a:rPr>
              <a:t/>
            </a:r>
            <a:br>
              <a:rPr lang="ru-RU" sz="1600" b="0" dirty="0">
                <a:effectLst/>
                <a:latin typeface="Calibri"/>
                <a:ea typeface="Calibri"/>
                <a:cs typeface="Times New Roman"/>
              </a:rPr>
            </a:br>
            <a:r>
              <a:rPr lang="ru-RU" sz="1600" b="0" dirty="0" smtClean="0">
                <a:effectLst/>
                <a:latin typeface="Calibri"/>
                <a:ea typeface="Calibri"/>
                <a:cs typeface="Times New Roman"/>
              </a:rPr>
              <a:t>	</a:t>
            </a:r>
            <a:r>
              <a:rPr lang="uk-UA" sz="2000" b="0" dirty="0" smtClean="0">
                <a:solidFill>
                  <a:srgbClr val="000000"/>
                </a:solidFill>
                <a:effectLst/>
                <a:latin typeface="Times New Roman"/>
                <a:ea typeface="Times New Roman"/>
                <a:cs typeface="Times New Roman"/>
              </a:rPr>
              <a:t>Перспективою </a:t>
            </a:r>
            <a:r>
              <a:rPr lang="uk-UA" sz="2000" b="0" dirty="0">
                <a:solidFill>
                  <a:srgbClr val="000000"/>
                </a:solidFill>
                <a:effectLst/>
                <a:latin typeface="Times New Roman"/>
                <a:ea typeface="Times New Roman"/>
                <a:cs typeface="Times New Roman"/>
              </a:rPr>
              <a:t>розвитку селекції є створення резистентних, </a:t>
            </a:r>
            <a:r>
              <a:rPr lang="uk-UA" sz="2000" b="0" dirty="0" err="1">
                <a:solidFill>
                  <a:srgbClr val="000000"/>
                </a:solidFill>
                <a:effectLst/>
                <a:latin typeface="Times New Roman"/>
                <a:ea typeface="Times New Roman"/>
                <a:cs typeface="Times New Roman"/>
              </a:rPr>
              <a:t>стресостійких</a:t>
            </a:r>
            <a:r>
              <a:rPr lang="uk-UA" sz="2000" b="0" dirty="0">
                <a:solidFill>
                  <a:srgbClr val="000000"/>
                </a:solidFill>
                <a:effectLst/>
                <a:latin typeface="Times New Roman"/>
                <a:ea typeface="Times New Roman"/>
                <a:cs typeface="Times New Roman"/>
              </a:rPr>
              <a:t> тварин бажаного типу, які б повністю відповідали вимогам технологій виробництва і потреб суспільства щодо тваринницької продукції.</a:t>
            </a:r>
            <a:r>
              <a:rPr lang="ru-RU" sz="1600" b="0" dirty="0">
                <a:effectLst/>
                <a:latin typeface="Calibri"/>
                <a:ea typeface="Calibri"/>
                <a:cs typeface="Times New Roman"/>
              </a:rPr>
              <a:t/>
            </a:r>
            <a:br>
              <a:rPr lang="ru-RU" sz="1600" b="0" dirty="0">
                <a:effectLst/>
                <a:latin typeface="Calibri"/>
                <a:ea typeface="Calibri"/>
                <a:cs typeface="Times New Roman"/>
              </a:rPr>
            </a:br>
            <a:endParaRPr lang="ru-RU" b="0" dirty="0"/>
          </a:p>
        </p:txBody>
      </p:sp>
    </p:spTree>
    <p:extLst>
      <p:ext uri="{BB962C8B-B14F-4D97-AF65-F5344CB8AC3E}">
        <p14:creationId xmlns:p14="http://schemas.microsoft.com/office/powerpoint/2010/main" val="9201040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23528" y="188640"/>
            <a:ext cx="8496944" cy="6173998"/>
          </a:xfrm>
          <a:prstGeom prst="rect">
            <a:avLst/>
          </a:prstGeom>
        </p:spPr>
        <p:txBody>
          <a:bodyPr wrap="square">
            <a:spAutoFit/>
          </a:bodyPr>
          <a:lstStyle/>
          <a:p>
            <a:pPr algn="just">
              <a:lnSpc>
                <a:spcPct val="80000"/>
              </a:lnSpc>
            </a:pPr>
            <a:r>
              <a:rPr lang="uk-UA" sz="2900" b="1" dirty="0">
                <a:solidFill>
                  <a:srgbClr val="006600"/>
                </a:solidFill>
              </a:rPr>
              <a:t>Селекційно-племінна робота</a:t>
            </a:r>
            <a:r>
              <a:rPr lang="uk-UA" sz="2900" dirty="0"/>
              <a:t> – це система організаційно-технологічних заходів, </a:t>
            </a:r>
            <a:r>
              <a:rPr lang="uk-UA" sz="2900" dirty="0" err="1"/>
              <a:t>спрямова</a:t>
            </a:r>
            <a:r>
              <a:rPr lang="uk-UA" sz="2900" dirty="0"/>
              <a:t>-них на поліпшення породних та продуктивних якостей тварин. </a:t>
            </a:r>
          </a:p>
          <a:p>
            <a:pPr algn="just">
              <a:lnSpc>
                <a:spcPct val="80000"/>
              </a:lnSpc>
            </a:pPr>
            <a:r>
              <a:rPr lang="uk-UA" sz="2900" i="1" u="sng" dirty="0"/>
              <a:t>Наприклад:</a:t>
            </a:r>
            <a:r>
              <a:rPr lang="uk-UA" sz="2900" dirty="0"/>
              <a:t> </a:t>
            </a:r>
          </a:p>
          <a:p>
            <a:pPr algn="just">
              <a:lnSpc>
                <a:spcPct val="80000"/>
              </a:lnSpc>
            </a:pPr>
            <a:r>
              <a:rPr lang="uk-UA" sz="2900" i="1" dirty="0" smtClean="0">
                <a:solidFill>
                  <a:srgbClr val="006600"/>
                </a:solidFill>
              </a:rPr>
              <a:t>	беконна </a:t>
            </a:r>
            <a:r>
              <a:rPr lang="uk-UA" sz="2900" i="1" dirty="0">
                <a:solidFill>
                  <a:srgbClr val="006600"/>
                </a:solidFill>
              </a:rPr>
              <a:t>порода свиней Данії – </a:t>
            </a:r>
            <a:r>
              <a:rPr lang="uk-UA" sz="2900" b="1" i="1" dirty="0">
                <a:solidFill>
                  <a:srgbClr val="006600"/>
                </a:solidFill>
              </a:rPr>
              <a:t>ландрас</a:t>
            </a:r>
            <a:endParaRPr lang="uk-UA" sz="2900" dirty="0"/>
          </a:p>
          <a:p>
            <a:pPr algn="just">
              <a:lnSpc>
                <a:spcPct val="80000"/>
              </a:lnSpc>
              <a:buFont typeface="Wingdings" pitchFamily="2" charset="2"/>
              <a:buChar char="§"/>
            </a:pPr>
            <a:r>
              <a:rPr lang="uk-UA" sz="2900" dirty="0"/>
              <a:t>середньодобові прирости – 800-820 г, </a:t>
            </a:r>
          </a:p>
          <a:p>
            <a:pPr algn="just">
              <a:lnSpc>
                <a:spcPct val="80000"/>
              </a:lnSpc>
              <a:buFont typeface="Wingdings" pitchFamily="2" charset="2"/>
              <a:buChar char="§"/>
            </a:pPr>
            <a:r>
              <a:rPr lang="uk-UA" sz="2900" dirty="0"/>
              <a:t>витрати кормів на 1 кг приросту – 2,5-2,7 к. од.</a:t>
            </a:r>
          </a:p>
          <a:p>
            <a:pPr algn="just">
              <a:lnSpc>
                <a:spcPct val="80000"/>
              </a:lnSpc>
            </a:pPr>
            <a:r>
              <a:rPr lang="uk-UA" sz="2900" i="1" dirty="0" smtClean="0">
                <a:solidFill>
                  <a:srgbClr val="006600"/>
                </a:solidFill>
              </a:rPr>
              <a:t>	спеціалізована </a:t>
            </a:r>
            <a:r>
              <a:rPr lang="uk-UA" sz="2900" i="1" dirty="0">
                <a:solidFill>
                  <a:srgbClr val="006600"/>
                </a:solidFill>
              </a:rPr>
              <a:t>м’ясна порода свиней – </a:t>
            </a:r>
            <a:r>
              <a:rPr lang="uk-UA" sz="2900" b="1" i="1" dirty="0" err="1" smtClean="0">
                <a:solidFill>
                  <a:srgbClr val="006600"/>
                </a:solidFill>
              </a:rPr>
              <a:t>п’єтрен</a:t>
            </a:r>
            <a:endParaRPr lang="uk-UA" sz="2900" b="1" i="1" dirty="0" smtClean="0">
              <a:solidFill>
                <a:srgbClr val="006600"/>
              </a:solidFill>
            </a:endParaRPr>
          </a:p>
          <a:p>
            <a:pPr algn="just">
              <a:lnSpc>
                <a:spcPct val="80000"/>
              </a:lnSpc>
              <a:buFont typeface="Wingdings" pitchFamily="2" charset="2"/>
              <a:buChar char="§"/>
            </a:pPr>
            <a:r>
              <a:rPr lang="uk-UA" sz="2900" dirty="0"/>
              <a:t>вихід м’яса у тварин при забої живою масою 95-100 кг на 10-15% перевищує породи, що розводяться у світі, </a:t>
            </a:r>
          </a:p>
          <a:p>
            <a:pPr algn="just">
              <a:lnSpc>
                <a:spcPct val="80000"/>
              </a:lnSpc>
              <a:buFont typeface="Wingdings" pitchFamily="2" charset="2"/>
              <a:buChar char="§"/>
            </a:pPr>
            <a:r>
              <a:rPr lang="uk-UA" sz="2900" dirty="0"/>
              <a:t>маса задньої частини </a:t>
            </a:r>
            <a:r>
              <a:rPr lang="uk-UA" sz="2900" dirty="0" err="1"/>
              <a:t>напівтуші</a:t>
            </a:r>
            <a:r>
              <a:rPr lang="uk-UA" sz="2900" dirty="0"/>
              <a:t> – 12-12,5 кг, проти 10-10,5 кг в універсальних порід свиней</a:t>
            </a:r>
            <a:endParaRPr lang="ru-RU" sz="2900" dirty="0"/>
          </a:p>
          <a:p>
            <a:pPr algn="just">
              <a:lnSpc>
                <a:spcPct val="80000"/>
              </a:lnSpc>
            </a:pPr>
            <a:endParaRPr lang="uk-UA" sz="3000" dirty="0"/>
          </a:p>
        </p:txBody>
      </p:sp>
    </p:spTree>
    <p:extLst>
      <p:ext uri="{BB962C8B-B14F-4D97-AF65-F5344CB8AC3E}">
        <p14:creationId xmlns:p14="http://schemas.microsoft.com/office/powerpoint/2010/main" val="3424513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5" descr="При длине тела самки чуть больше 165 см масса равна 260 кг"/>
          <p:cNvPicPr>
            <a:picLocks noChangeAspect="1" noChangeArrowheads="1"/>
          </p:cNvPicPr>
          <p:nvPr/>
        </p:nvPicPr>
        <p:blipFill>
          <a:blip r:embed="rId2"/>
          <a:srcRect/>
          <a:stretch>
            <a:fillRect/>
          </a:stretch>
        </p:blipFill>
        <p:spPr bwMode="auto">
          <a:xfrm>
            <a:off x="179388" y="620713"/>
            <a:ext cx="5329237" cy="3525837"/>
          </a:xfrm>
          <a:prstGeom prst="rect">
            <a:avLst/>
          </a:prstGeom>
          <a:noFill/>
          <a:ln w="9525">
            <a:noFill/>
            <a:miter lim="800000"/>
            <a:headEnd/>
            <a:tailEnd/>
          </a:ln>
        </p:spPr>
      </p:pic>
      <p:sp>
        <p:nvSpPr>
          <p:cNvPr id="48130" name="Rectangle 6"/>
          <p:cNvSpPr>
            <a:spLocks noChangeArrowheads="1"/>
          </p:cNvSpPr>
          <p:nvPr/>
        </p:nvSpPr>
        <p:spPr bwMode="auto">
          <a:xfrm>
            <a:off x="468313" y="0"/>
            <a:ext cx="1857375" cy="579438"/>
          </a:xfrm>
          <a:prstGeom prst="rect">
            <a:avLst/>
          </a:prstGeom>
          <a:noFill/>
          <a:ln w="9525">
            <a:noFill/>
            <a:miter lim="800000"/>
            <a:headEnd/>
            <a:tailEnd/>
          </a:ln>
        </p:spPr>
        <p:txBody>
          <a:bodyPr wrap="none">
            <a:spAutoFit/>
          </a:bodyPr>
          <a:lstStyle/>
          <a:p>
            <a:r>
              <a:rPr lang="uk-UA" sz="3200" b="1" i="1">
                <a:solidFill>
                  <a:srgbClr val="006600"/>
                </a:solidFill>
                <a:latin typeface="Calibri" pitchFamily="34" charset="0"/>
              </a:rPr>
              <a:t>ландрас</a:t>
            </a:r>
          </a:p>
        </p:txBody>
      </p:sp>
      <p:sp>
        <p:nvSpPr>
          <p:cNvPr id="48131" name="Rectangle 9"/>
          <p:cNvSpPr>
            <a:spLocks noChangeArrowheads="1"/>
          </p:cNvSpPr>
          <p:nvPr/>
        </p:nvSpPr>
        <p:spPr bwMode="auto">
          <a:xfrm>
            <a:off x="6516688" y="2781300"/>
            <a:ext cx="1846262" cy="579438"/>
          </a:xfrm>
          <a:prstGeom prst="rect">
            <a:avLst/>
          </a:prstGeom>
          <a:noFill/>
          <a:ln w="9525">
            <a:noFill/>
            <a:miter lim="800000"/>
            <a:headEnd/>
            <a:tailEnd/>
          </a:ln>
        </p:spPr>
        <p:txBody>
          <a:bodyPr wrap="none">
            <a:spAutoFit/>
          </a:bodyPr>
          <a:lstStyle/>
          <a:p>
            <a:r>
              <a:rPr lang="uk-UA" sz="3200" b="1" i="1">
                <a:solidFill>
                  <a:srgbClr val="006600"/>
                </a:solidFill>
                <a:latin typeface="Calibri" pitchFamily="34" charset="0"/>
              </a:rPr>
              <a:t>п’єтрен</a:t>
            </a:r>
          </a:p>
        </p:txBody>
      </p:sp>
      <p:pic>
        <p:nvPicPr>
          <p:cNvPr id="48132" name="Picture 11" descr="пьетрен поросята"/>
          <p:cNvPicPr>
            <a:picLocks noChangeAspect="1" noChangeArrowheads="1"/>
          </p:cNvPicPr>
          <p:nvPr/>
        </p:nvPicPr>
        <p:blipFill>
          <a:blip r:embed="rId3"/>
          <a:srcRect/>
          <a:stretch>
            <a:fillRect/>
          </a:stretch>
        </p:blipFill>
        <p:spPr bwMode="auto">
          <a:xfrm>
            <a:off x="0" y="4508500"/>
            <a:ext cx="3887788" cy="2227263"/>
          </a:xfrm>
          <a:prstGeom prst="rect">
            <a:avLst/>
          </a:prstGeom>
          <a:noFill/>
          <a:ln w="9525">
            <a:noFill/>
            <a:miter lim="800000"/>
            <a:headEnd/>
            <a:tailEnd/>
          </a:ln>
        </p:spPr>
      </p:pic>
      <p:pic>
        <p:nvPicPr>
          <p:cNvPr id="48133" name="Picture 12" descr="петрены на отеорме"/>
          <p:cNvPicPr>
            <a:picLocks noChangeAspect="1" noChangeArrowheads="1"/>
          </p:cNvPicPr>
          <p:nvPr/>
        </p:nvPicPr>
        <p:blipFill>
          <a:blip r:embed="rId4"/>
          <a:srcRect/>
          <a:stretch>
            <a:fillRect/>
          </a:stretch>
        </p:blipFill>
        <p:spPr bwMode="auto">
          <a:xfrm>
            <a:off x="3419475" y="3514725"/>
            <a:ext cx="5570538" cy="3343275"/>
          </a:xfrm>
          <a:prstGeom prst="rect">
            <a:avLst/>
          </a:prstGeom>
          <a:noFill/>
          <a:ln w="9525">
            <a:noFill/>
            <a:miter lim="800000"/>
            <a:headEnd/>
            <a:tailEnd/>
          </a:ln>
        </p:spPr>
      </p:pic>
    </p:spTree>
    <p:extLst>
      <p:ext uri="{BB962C8B-B14F-4D97-AF65-F5344CB8AC3E}">
        <p14:creationId xmlns:p14="http://schemas.microsoft.com/office/powerpoint/2010/main" val="21021656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Содержимое 2"/>
          <p:cNvSpPr>
            <a:spLocks noGrp="1"/>
          </p:cNvSpPr>
          <p:nvPr>
            <p:ph idx="4294967295"/>
          </p:nvPr>
        </p:nvSpPr>
        <p:spPr>
          <a:xfrm>
            <a:off x="5651500" y="333375"/>
            <a:ext cx="3313113" cy="3455988"/>
          </a:xfrm>
        </p:spPr>
        <p:txBody>
          <a:bodyPr/>
          <a:lstStyle/>
          <a:p>
            <a:pPr marL="0" indent="0" eaLnBrk="1" hangingPunct="1">
              <a:buFont typeface="Arial" charset="0"/>
              <a:buNone/>
            </a:pPr>
            <a:r>
              <a:rPr lang="uk-UA" smtClean="0"/>
              <a:t>серед англійських м’ясних порід найбільш поширена </a:t>
            </a:r>
            <a:r>
              <a:rPr lang="uk-UA" b="1" i="1" smtClean="0">
                <a:solidFill>
                  <a:srgbClr val="006600"/>
                </a:solidFill>
              </a:rPr>
              <a:t>герефордська,</a:t>
            </a:r>
            <a:r>
              <a:rPr lang="uk-UA" smtClean="0"/>
              <a:t> </a:t>
            </a:r>
          </a:p>
          <a:p>
            <a:pPr marL="0" indent="0" eaLnBrk="1" hangingPunct="1">
              <a:buFont typeface="Arial" charset="0"/>
              <a:buNone/>
            </a:pPr>
            <a:r>
              <a:rPr lang="uk-UA" smtClean="0"/>
              <a:t>у світі понад 200 млн. голів. </a:t>
            </a:r>
          </a:p>
          <a:p>
            <a:pPr marL="0" indent="0" eaLnBrk="1" hangingPunct="1">
              <a:buFont typeface="Arial" charset="0"/>
              <a:buNone/>
            </a:pPr>
            <a:endParaRPr lang="ru-RU" smtClean="0"/>
          </a:p>
        </p:txBody>
      </p:sp>
      <p:pic>
        <p:nvPicPr>
          <p:cNvPr id="49154" name="Picture 5" descr="83090c035a9b209c7eb6afd1d9f11ea1 Герефордська порода корів: опис та характеристики"/>
          <p:cNvPicPr>
            <a:picLocks noChangeAspect="1" noChangeArrowheads="1"/>
          </p:cNvPicPr>
          <p:nvPr/>
        </p:nvPicPr>
        <p:blipFill>
          <a:blip r:embed="rId2"/>
          <a:srcRect/>
          <a:stretch>
            <a:fillRect/>
          </a:stretch>
        </p:blipFill>
        <p:spPr bwMode="auto">
          <a:xfrm>
            <a:off x="179388" y="0"/>
            <a:ext cx="5400675" cy="5400675"/>
          </a:xfrm>
          <a:prstGeom prst="rect">
            <a:avLst/>
          </a:prstGeom>
          <a:noFill/>
          <a:ln w="9525">
            <a:noFill/>
            <a:miter lim="800000"/>
            <a:headEnd/>
            <a:tailEnd/>
          </a:ln>
        </p:spPr>
      </p:pic>
      <p:sp>
        <p:nvSpPr>
          <p:cNvPr id="49155" name="Rectangle 6"/>
          <p:cNvSpPr>
            <a:spLocks noChangeArrowheads="1"/>
          </p:cNvSpPr>
          <p:nvPr/>
        </p:nvSpPr>
        <p:spPr bwMode="auto">
          <a:xfrm>
            <a:off x="323850" y="5484813"/>
            <a:ext cx="8424863" cy="1373187"/>
          </a:xfrm>
          <a:prstGeom prst="rect">
            <a:avLst/>
          </a:prstGeom>
          <a:noFill/>
          <a:ln w="9525">
            <a:noFill/>
            <a:miter lim="800000"/>
            <a:headEnd/>
            <a:tailEnd/>
          </a:ln>
        </p:spPr>
        <p:txBody>
          <a:bodyPr>
            <a:spAutoFit/>
          </a:bodyPr>
          <a:lstStyle/>
          <a:p>
            <a:pPr>
              <a:buFont typeface="Wingdings" pitchFamily="2" charset="2"/>
              <a:buChar char="§"/>
            </a:pPr>
            <a:r>
              <a:rPr lang="uk-UA" sz="2800">
                <a:latin typeface="Calibri" pitchFamily="34" charset="0"/>
              </a:rPr>
              <a:t> жива маса у 7-місячному віці понад 280 кг, </a:t>
            </a:r>
          </a:p>
          <a:p>
            <a:pPr>
              <a:buFont typeface="Wingdings" pitchFamily="2" charset="2"/>
              <a:buChar char="§"/>
            </a:pPr>
            <a:r>
              <a:rPr lang="uk-UA" sz="2800">
                <a:latin typeface="Calibri" pitchFamily="34" charset="0"/>
              </a:rPr>
              <a:t> у 12-місячному – 475 кг, </a:t>
            </a:r>
          </a:p>
          <a:p>
            <a:pPr>
              <a:buFont typeface="Wingdings" pitchFamily="2" charset="2"/>
              <a:buChar char="§"/>
            </a:pPr>
            <a:r>
              <a:rPr lang="uk-UA" sz="2800">
                <a:latin typeface="Calibri" pitchFamily="34" charset="0"/>
              </a:rPr>
              <a:t> у 18-місячному – 679 кг.</a:t>
            </a:r>
          </a:p>
        </p:txBody>
      </p:sp>
    </p:spTree>
    <p:extLst>
      <p:ext uri="{BB962C8B-B14F-4D97-AF65-F5344CB8AC3E}">
        <p14:creationId xmlns:p14="http://schemas.microsoft.com/office/powerpoint/2010/main" val="34534719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Содержимое 2"/>
          <p:cNvSpPr>
            <a:spLocks noGrp="1"/>
          </p:cNvSpPr>
          <p:nvPr>
            <p:ph idx="4294967295"/>
          </p:nvPr>
        </p:nvSpPr>
        <p:spPr>
          <a:xfrm>
            <a:off x="0" y="3573463"/>
            <a:ext cx="8966200" cy="3068637"/>
          </a:xfrm>
        </p:spPr>
        <p:txBody>
          <a:bodyPr/>
          <a:lstStyle/>
          <a:p>
            <a:pPr algn="just" eaLnBrk="1" hangingPunct="1">
              <a:lnSpc>
                <a:spcPct val="90000"/>
              </a:lnSpc>
              <a:buFont typeface="Wingdings" pitchFamily="2" charset="2"/>
              <a:buChar char="§"/>
            </a:pPr>
            <a:r>
              <a:rPr lang="uk-UA" sz="2400" smtClean="0"/>
              <a:t>середньодобовий приріст бугайців (Швеція, Данія) під час їх випробовування у віці від 150 до 365 днів у окремі роки становив 1545 г, а найкращі з них мали 1876 г.</a:t>
            </a:r>
          </a:p>
          <a:p>
            <a:pPr algn="just" eaLnBrk="1" hangingPunct="1">
              <a:lnSpc>
                <a:spcPct val="90000"/>
              </a:lnSpc>
              <a:buFont typeface="Wingdings" pitchFamily="2" charset="2"/>
              <a:buChar char="§"/>
            </a:pPr>
            <a:r>
              <a:rPr lang="uk-UA" sz="2400" smtClean="0"/>
              <a:t>у Німеччині середня жива маса бичків симентальської породи м’ясного типу сягає 1200 кг і вище, а биків німецької жовтої – 1450 кг, кіанської – 1390 кг, німецької рябої – 1209 кг. </a:t>
            </a:r>
          </a:p>
          <a:p>
            <a:pPr algn="just" eaLnBrk="1" hangingPunct="1">
              <a:lnSpc>
                <a:spcPct val="90000"/>
              </a:lnSpc>
              <a:buFont typeface="Wingdings" pitchFamily="2" charset="2"/>
              <a:buChar char="§"/>
            </a:pPr>
            <a:r>
              <a:rPr lang="uk-UA" sz="2400" smtClean="0"/>
              <a:t>рекордна жива маса молодих биків симентальської породи – 860 кг у 17-місячному віці свідчить про високий рівень та потенціал цієї худоби в м’ясному напрямку.</a:t>
            </a:r>
            <a:endParaRPr lang="ru-RU" sz="2400" smtClean="0"/>
          </a:p>
        </p:txBody>
      </p:sp>
      <p:pic>
        <p:nvPicPr>
          <p:cNvPr id="50178" name="Picture 5" descr="Результат пошуку зображень"/>
          <p:cNvPicPr>
            <a:picLocks noChangeAspect="1" noChangeArrowheads="1"/>
          </p:cNvPicPr>
          <p:nvPr/>
        </p:nvPicPr>
        <p:blipFill>
          <a:blip r:embed="rId2"/>
          <a:srcRect/>
          <a:stretch>
            <a:fillRect/>
          </a:stretch>
        </p:blipFill>
        <p:spPr bwMode="auto">
          <a:xfrm>
            <a:off x="179388" y="115888"/>
            <a:ext cx="5545137" cy="3457575"/>
          </a:xfrm>
          <a:prstGeom prst="rect">
            <a:avLst/>
          </a:prstGeom>
          <a:noFill/>
          <a:ln w="9525">
            <a:noFill/>
            <a:miter lim="800000"/>
            <a:headEnd/>
            <a:tailEnd/>
          </a:ln>
        </p:spPr>
      </p:pic>
      <p:sp>
        <p:nvSpPr>
          <p:cNvPr id="50179" name="Rectangle 6"/>
          <p:cNvSpPr>
            <a:spLocks noChangeArrowheads="1"/>
          </p:cNvSpPr>
          <p:nvPr/>
        </p:nvSpPr>
        <p:spPr bwMode="auto">
          <a:xfrm>
            <a:off x="5795963" y="188913"/>
            <a:ext cx="3240087" cy="3489325"/>
          </a:xfrm>
          <a:prstGeom prst="rect">
            <a:avLst/>
          </a:prstGeom>
          <a:noFill/>
          <a:ln w="9525">
            <a:noFill/>
            <a:miter lim="800000"/>
            <a:headEnd/>
            <a:tailEnd/>
          </a:ln>
        </p:spPr>
        <p:txBody>
          <a:bodyPr>
            <a:spAutoFit/>
          </a:bodyPr>
          <a:lstStyle/>
          <a:p>
            <a:pPr>
              <a:lnSpc>
                <a:spcPct val="90000"/>
              </a:lnSpc>
              <a:spcBef>
                <a:spcPct val="20000"/>
              </a:spcBef>
              <a:buFont typeface="Arial" charset="0"/>
              <a:buNone/>
            </a:pPr>
            <a:r>
              <a:rPr lang="uk-UA" sz="2400"/>
              <a:t>За останні 15 років ряд країн світу (Україна, США, Німеччина, Велика Британія, Данія, Швеція) спеціалізу-ються у м’ясному типі на </a:t>
            </a:r>
            <a:r>
              <a:rPr lang="uk-UA" sz="2800" b="1" i="1">
                <a:solidFill>
                  <a:srgbClr val="006600"/>
                </a:solidFill>
              </a:rPr>
              <a:t>симентальській породі</a:t>
            </a:r>
            <a:r>
              <a:rPr lang="uk-UA" sz="2400"/>
              <a:t>.</a:t>
            </a:r>
            <a:endParaRPr lang="ru-RU" sz="2400"/>
          </a:p>
        </p:txBody>
      </p:sp>
    </p:spTree>
    <p:extLst>
      <p:ext uri="{BB962C8B-B14F-4D97-AF65-F5344CB8AC3E}">
        <p14:creationId xmlns:p14="http://schemas.microsoft.com/office/powerpoint/2010/main" val="40808576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Заголовок 1"/>
          <p:cNvSpPr>
            <a:spLocks noGrp="1"/>
          </p:cNvSpPr>
          <p:nvPr>
            <p:ph type="title"/>
          </p:nvPr>
        </p:nvSpPr>
        <p:spPr>
          <a:xfrm>
            <a:off x="468313" y="260350"/>
            <a:ext cx="8229600" cy="1143000"/>
          </a:xfrm>
        </p:spPr>
        <p:txBody>
          <a:bodyPr/>
          <a:lstStyle/>
          <a:p>
            <a:pPr eaLnBrk="1" hangingPunct="1"/>
            <a:r>
              <a:rPr lang="uk-UA" sz="3600" b="1" smtClean="0">
                <a:solidFill>
                  <a:srgbClr val="006600"/>
                </a:solidFill>
              </a:rPr>
              <a:t>Сучасні досягнення селекції </a:t>
            </a:r>
            <a:br>
              <a:rPr lang="uk-UA" sz="3600" b="1" smtClean="0">
                <a:solidFill>
                  <a:srgbClr val="006600"/>
                </a:solidFill>
              </a:rPr>
            </a:br>
            <a:r>
              <a:rPr lang="uk-UA" sz="3600" b="1" smtClean="0">
                <a:solidFill>
                  <a:srgbClr val="006600"/>
                </a:solidFill>
              </a:rPr>
              <a:t>у різних тваринницьких галузях</a:t>
            </a:r>
            <a:r>
              <a:rPr lang="uk-UA" sz="4000" smtClean="0"/>
              <a:t> </a:t>
            </a:r>
            <a:endParaRPr lang="ru-RU" sz="4000" smtClean="0"/>
          </a:p>
        </p:txBody>
      </p:sp>
      <p:sp>
        <p:nvSpPr>
          <p:cNvPr id="51202" name="Содержимое 2"/>
          <p:cNvSpPr>
            <a:spLocks noGrp="1"/>
          </p:cNvSpPr>
          <p:nvPr>
            <p:ph idx="4294967295"/>
          </p:nvPr>
        </p:nvSpPr>
        <p:spPr>
          <a:xfrm>
            <a:off x="179388" y="1412875"/>
            <a:ext cx="8785225" cy="5111750"/>
          </a:xfrm>
        </p:spPr>
        <p:txBody>
          <a:bodyPr/>
          <a:lstStyle/>
          <a:p>
            <a:pPr algn="ctr" eaLnBrk="1" hangingPunct="1"/>
            <a:r>
              <a:rPr lang="uk-UA" sz="3000" b="1" u="sng" smtClean="0">
                <a:solidFill>
                  <a:srgbClr val="006600"/>
                </a:solidFill>
              </a:rPr>
              <a:t>молочне скотарство</a:t>
            </a:r>
          </a:p>
          <a:p>
            <a:pPr algn="just" eaLnBrk="1" hangingPunct="1"/>
            <a:endParaRPr lang="uk-UA" sz="3000" b="1" u="sng" smtClean="0">
              <a:solidFill>
                <a:srgbClr val="006600"/>
              </a:solidFill>
            </a:endParaRPr>
          </a:p>
          <a:p>
            <a:pPr algn="just" eaLnBrk="1" hangingPunct="1"/>
            <a:endParaRPr lang="uk-UA" sz="3000" b="1" u="sng" smtClean="0">
              <a:solidFill>
                <a:srgbClr val="006600"/>
              </a:solidFill>
            </a:endParaRPr>
          </a:p>
          <a:p>
            <a:pPr algn="just" eaLnBrk="1" hangingPunct="1">
              <a:buFont typeface="Arial" charset="0"/>
              <a:buNone/>
            </a:pPr>
            <a:endParaRPr lang="uk-UA" sz="3000" smtClean="0"/>
          </a:p>
          <a:p>
            <a:pPr algn="just" eaLnBrk="1" hangingPunct="1"/>
            <a:endParaRPr lang="ru-RU" sz="3000" smtClean="0"/>
          </a:p>
          <a:p>
            <a:pPr algn="ctr" eaLnBrk="1" hangingPunct="1"/>
            <a:r>
              <a:rPr lang="uk-UA" sz="3000" b="1" u="sng" smtClean="0">
                <a:solidFill>
                  <a:srgbClr val="006600"/>
                </a:solidFill>
              </a:rPr>
              <a:t>м’ясне скотарство</a:t>
            </a:r>
          </a:p>
          <a:p>
            <a:pPr algn="just" eaLnBrk="1" hangingPunct="1"/>
            <a:endParaRPr lang="ru-RU" sz="3000" smtClean="0"/>
          </a:p>
        </p:txBody>
      </p:sp>
      <p:sp>
        <p:nvSpPr>
          <p:cNvPr id="51203" name="Rectangle 4"/>
          <p:cNvSpPr>
            <a:spLocks noChangeArrowheads="1"/>
          </p:cNvSpPr>
          <p:nvPr/>
        </p:nvSpPr>
        <p:spPr bwMode="auto">
          <a:xfrm>
            <a:off x="179388" y="2349500"/>
            <a:ext cx="3455987" cy="822325"/>
          </a:xfrm>
          <a:prstGeom prst="rect">
            <a:avLst/>
          </a:prstGeom>
          <a:noFill/>
          <a:ln w="9525">
            <a:noFill/>
            <a:miter lim="800000"/>
            <a:headEnd/>
            <a:tailEnd/>
          </a:ln>
        </p:spPr>
        <p:txBody>
          <a:bodyPr>
            <a:spAutoFit/>
          </a:bodyPr>
          <a:lstStyle/>
          <a:p>
            <a:pPr algn="ctr"/>
            <a:r>
              <a:rPr lang="uk-UA" sz="2400"/>
              <a:t>українська чорно-ряба молочна</a:t>
            </a:r>
          </a:p>
        </p:txBody>
      </p:sp>
      <p:sp>
        <p:nvSpPr>
          <p:cNvPr id="51204" name="Rectangle 5"/>
          <p:cNvSpPr>
            <a:spLocks noChangeArrowheads="1"/>
          </p:cNvSpPr>
          <p:nvPr/>
        </p:nvSpPr>
        <p:spPr bwMode="auto">
          <a:xfrm>
            <a:off x="2916238" y="3141663"/>
            <a:ext cx="3303587" cy="822325"/>
          </a:xfrm>
          <a:prstGeom prst="rect">
            <a:avLst/>
          </a:prstGeom>
          <a:noFill/>
          <a:ln w="9525">
            <a:noFill/>
            <a:miter lim="800000"/>
            <a:headEnd/>
            <a:tailEnd/>
          </a:ln>
        </p:spPr>
        <p:txBody>
          <a:bodyPr>
            <a:spAutoFit/>
          </a:bodyPr>
          <a:lstStyle/>
          <a:p>
            <a:pPr algn="ctr"/>
            <a:r>
              <a:rPr lang="uk-UA" sz="2400"/>
              <a:t>українська червоно-ряба молочна</a:t>
            </a:r>
          </a:p>
        </p:txBody>
      </p:sp>
      <p:sp>
        <p:nvSpPr>
          <p:cNvPr id="51205" name="Rectangle 6"/>
          <p:cNvSpPr>
            <a:spLocks noChangeArrowheads="1"/>
          </p:cNvSpPr>
          <p:nvPr/>
        </p:nvSpPr>
        <p:spPr bwMode="auto">
          <a:xfrm>
            <a:off x="6011863" y="2349500"/>
            <a:ext cx="2951162" cy="822325"/>
          </a:xfrm>
          <a:prstGeom prst="rect">
            <a:avLst/>
          </a:prstGeom>
          <a:noFill/>
          <a:ln w="9525">
            <a:noFill/>
            <a:miter lim="800000"/>
            <a:headEnd/>
            <a:tailEnd/>
          </a:ln>
        </p:spPr>
        <p:txBody>
          <a:bodyPr>
            <a:spAutoFit/>
          </a:bodyPr>
          <a:lstStyle/>
          <a:p>
            <a:r>
              <a:rPr lang="uk-UA" sz="2400"/>
              <a:t>внутрішньопородні та зональні типи</a:t>
            </a:r>
          </a:p>
        </p:txBody>
      </p:sp>
      <p:sp>
        <p:nvSpPr>
          <p:cNvPr id="51206" name="Line 7"/>
          <p:cNvSpPr>
            <a:spLocks noChangeShapeType="1"/>
          </p:cNvSpPr>
          <p:nvPr/>
        </p:nvSpPr>
        <p:spPr bwMode="auto">
          <a:xfrm flipH="1">
            <a:off x="2195513" y="1989138"/>
            <a:ext cx="1800225" cy="431800"/>
          </a:xfrm>
          <a:prstGeom prst="line">
            <a:avLst/>
          </a:prstGeom>
          <a:noFill/>
          <a:ln w="69850">
            <a:solidFill>
              <a:srgbClr val="800000"/>
            </a:solidFill>
            <a:round/>
            <a:headEnd/>
            <a:tailEnd type="triangle" w="med" len="med"/>
          </a:ln>
        </p:spPr>
        <p:txBody>
          <a:bodyPr/>
          <a:lstStyle/>
          <a:p>
            <a:endParaRPr lang="uk-UA"/>
          </a:p>
        </p:txBody>
      </p:sp>
      <p:sp>
        <p:nvSpPr>
          <p:cNvPr id="51207" name="Line 7"/>
          <p:cNvSpPr>
            <a:spLocks noChangeShapeType="1"/>
          </p:cNvSpPr>
          <p:nvPr/>
        </p:nvSpPr>
        <p:spPr bwMode="auto">
          <a:xfrm>
            <a:off x="5148263" y="1989138"/>
            <a:ext cx="1728787" cy="431800"/>
          </a:xfrm>
          <a:prstGeom prst="line">
            <a:avLst/>
          </a:prstGeom>
          <a:noFill/>
          <a:ln w="69850">
            <a:solidFill>
              <a:srgbClr val="800000"/>
            </a:solidFill>
            <a:round/>
            <a:headEnd/>
            <a:tailEnd type="triangle" w="med" len="med"/>
          </a:ln>
        </p:spPr>
        <p:txBody>
          <a:bodyPr/>
          <a:lstStyle/>
          <a:p>
            <a:endParaRPr lang="uk-UA"/>
          </a:p>
        </p:txBody>
      </p:sp>
      <p:sp>
        <p:nvSpPr>
          <p:cNvPr id="51208" name="Line 7"/>
          <p:cNvSpPr>
            <a:spLocks noChangeShapeType="1"/>
          </p:cNvSpPr>
          <p:nvPr/>
        </p:nvSpPr>
        <p:spPr bwMode="auto">
          <a:xfrm>
            <a:off x="4572000" y="1989138"/>
            <a:ext cx="0" cy="1225550"/>
          </a:xfrm>
          <a:prstGeom prst="line">
            <a:avLst/>
          </a:prstGeom>
          <a:noFill/>
          <a:ln w="69850">
            <a:solidFill>
              <a:srgbClr val="800000"/>
            </a:solidFill>
            <a:round/>
            <a:headEnd/>
            <a:tailEnd type="triangle" w="med" len="med"/>
          </a:ln>
        </p:spPr>
        <p:txBody>
          <a:bodyPr/>
          <a:lstStyle/>
          <a:p>
            <a:endParaRPr lang="uk-UA"/>
          </a:p>
        </p:txBody>
      </p:sp>
      <p:sp>
        <p:nvSpPr>
          <p:cNvPr id="51209" name="Rectangle 10"/>
          <p:cNvSpPr>
            <a:spLocks noChangeArrowheads="1"/>
          </p:cNvSpPr>
          <p:nvPr/>
        </p:nvSpPr>
        <p:spPr bwMode="auto">
          <a:xfrm>
            <a:off x="468313" y="5084763"/>
            <a:ext cx="2693987" cy="457200"/>
          </a:xfrm>
          <a:prstGeom prst="rect">
            <a:avLst/>
          </a:prstGeom>
          <a:noFill/>
          <a:ln w="9525">
            <a:noFill/>
            <a:miter lim="800000"/>
            <a:headEnd/>
            <a:tailEnd/>
          </a:ln>
        </p:spPr>
        <p:txBody>
          <a:bodyPr wrap="none">
            <a:spAutoFit/>
          </a:bodyPr>
          <a:lstStyle/>
          <a:p>
            <a:r>
              <a:rPr lang="uk-UA" sz="2400"/>
              <a:t>українська м’ясна</a:t>
            </a:r>
          </a:p>
        </p:txBody>
      </p:sp>
      <p:sp>
        <p:nvSpPr>
          <p:cNvPr id="51210" name="Rectangle 11"/>
          <p:cNvSpPr>
            <a:spLocks noChangeArrowheads="1"/>
          </p:cNvSpPr>
          <p:nvPr/>
        </p:nvSpPr>
        <p:spPr bwMode="auto">
          <a:xfrm>
            <a:off x="1619250" y="5876925"/>
            <a:ext cx="2663825" cy="457200"/>
          </a:xfrm>
          <a:prstGeom prst="rect">
            <a:avLst/>
          </a:prstGeom>
          <a:noFill/>
          <a:ln w="9525">
            <a:noFill/>
            <a:miter lim="800000"/>
            <a:headEnd/>
            <a:tailEnd/>
          </a:ln>
        </p:spPr>
        <p:txBody>
          <a:bodyPr wrap="none">
            <a:spAutoFit/>
          </a:bodyPr>
          <a:lstStyle/>
          <a:p>
            <a:r>
              <a:rPr lang="uk-UA" sz="2400"/>
              <a:t>волинська м’ясна</a:t>
            </a:r>
          </a:p>
        </p:txBody>
      </p:sp>
      <p:sp>
        <p:nvSpPr>
          <p:cNvPr id="51211" name="Rectangle 12"/>
          <p:cNvSpPr>
            <a:spLocks noChangeArrowheads="1"/>
          </p:cNvSpPr>
          <p:nvPr/>
        </p:nvSpPr>
        <p:spPr bwMode="auto">
          <a:xfrm>
            <a:off x="5148263" y="5876925"/>
            <a:ext cx="2397125" cy="457200"/>
          </a:xfrm>
          <a:prstGeom prst="rect">
            <a:avLst/>
          </a:prstGeom>
          <a:noFill/>
          <a:ln w="9525">
            <a:noFill/>
            <a:miter lim="800000"/>
            <a:headEnd/>
            <a:tailEnd/>
          </a:ln>
        </p:spPr>
        <p:txBody>
          <a:bodyPr wrap="none">
            <a:spAutoFit/>
          </a:bodyPr>
          <a:lstStyle/>
          <a:p>
            <a:r>
              <a:rPr lang="uk-UA" sz="2400"/>
              <a:t>поліська м’ясна</a:t>
            </a:r>
          </a:p>
        </p:txBody>
      </p:sp>
      <p:sp>
        <p:nvSpPr>
          <p:cNvPr id="51212" name="Rectangle 13"/>
          <p:cNvSpPr>
            <a:spLocks noChangeArrowheads="1"/>
          </p:cNvSpPr>
          <p:nvPr/>
        </p:nvSpPr>
        <p:spPr bwMode="auto">
          <a:xfrm>
            <a:off x="6443663" y="5084763"/>
            <a:ext cx="2441575" cy="457200"/>
          </a:xfrm>
          <a:prstGeom prst="rect">
            <a:avLst/>
          </a:prstGeom>
          <a:noFill/>
          <a:ln w="9525">
            <a:noFill/>
            <a:miter lim="800000"/>
            <a:headEnd/>
            <a:tailEnd/>
          </a:ln>
        </p:spPr>
        <p:txBody>
          <a:bodyPr wrap="none">
            <a:spAutoFit/>
          </a:bodyPr>
          <a:lstStyle/>
          <a:p>
            <a:r>
              <a:rPr lang="uk-UA" sz="2400"/>
              <a:t>південна м'ясна</a:t>
            </a:r>
          </a:p>
        </p:txBody>
      </p:sp>
      <p:sp>
        <p:nvSpPr>
          <p:cNvPr id="51213" name="Line 7"/>
          <p:cNvSpPr>
            <a:spLocks noChangeShapeType="1"/>
          </p:cNvSpPr>
          <p:nvPr/>
        </p:nvSpPr>
        <p:spPr bwMode="auto">
          <a:xfrm flipH="1">
            <a:off x="2268538" y="4724400"/>
            <a:ext cx="1800225" cy="431800"/>
          </a:xfrm>
          <a:prstGeom prst="line">
            <a:avLst/>
          </a:prstGeom>
          <a:noFill/>
          <a:ln w="69850">
            <a:solidFill>
              <a:srgbClr val="800000"/>
            </a:solidFill>
            <a:round/>
            <a:headEnd/>
            <a:tailEnd type="triangle" w="med" len="med"/>
          </a:ln>
        </p:spPr>
        <p:txBody>
          <a:bodyPr/>
          <a:lstStyle/>
          <a:p>
            <a:endParaRPr lang="uk-UA"/>
          </a:p>
        </p:txBody>
      </p:sp>
      <p:sp>
        <p:nvSpPr>
          <p:cNvPr id="51214" name="Line 7"/>
          <p:cNvSpPr>
            <a:spLocks noChangeShapeType="1"/>
          </p:cNvSpPr>
          <p:nvPr/>
        </p:nvSpPr>
        <p:spPr bwMode="auto">
          <a:xfrm>
            <a:off x="5292725" y="4724400"/>
            <a:ext cx="1728788" cy="431800"/>
          </a:xfrm>
          <a:prstGeom prst="line">
            <a:avLst/>
          </a:prstGeom>
          <a:noFill/>
          <a:ln w="69850">
            <a:solidFill>
              <a:srgbClr val="800000"/>
            </a:solidFill>
            <a:round/>
            <a:headEnd/>
            <a:tailEnd type="triangle" w="med" len="med"/>
          </a:ln>
        </p:spPr>
        <p:txBody>
          <a:bodyPr/>
          <a:lstStyle/>
          <a:p>
            <a:endParaRPr lang="uk-UA"/>
          </a:p>
        </p:txBody>
      </p:sp>
      <p:sp>
        <p:nvSpPr>
          <p:cNvPr id="51215" name="Line 7"/>
          <p:cNvSpPr>
            <a:spLocks noChangeShapeType="1"/>
          </p:cNvSpPr>
          <p:nvPr/>
        </p:nvSpPr>
        <p:spPr bwMode="auto">
          <a:xfrm flipH="1">
            <a:off x="3419475" y="4724400"/>
            <a:ext cx="1081088" cy="1225550"/>
          </a:xfrm>
          <a:prstGeom prst="line">
            <a:avLst/>
          </a:prstGeom>
          <a:noFill/>
          <a:ln w="69850">
            <a:solidFill>
              <a:srgbClr val="800000"/>
            </a:solidFill>
            <a:round/>
            <a:headEnd/>
            <a:tailEnd type="triangle" w="med" len="med"/>
          </a:ln>
        </p:spPr>
        <p:txBody>
          <a:bodyPr/>
          <a:lstStyle/>
          <a:p>
            <a:endParaRPr lang="uk-UA"/>
          </a:p>
        </p:txBody>
      </p:sp>
      <p:sp>
        <p:nvSpPr>
          <p:cNvPr id="51216" name="Line 7"/>
          <p:cNvSpPr>
            <a:spLocks noChangeShapeType="1"/>
          </p:cNvSpPr>
          <p:nvPr/>
        </p:nvSpPr>
        <p:spPr bwMode="auto">
          <a:xfrm>
            <a:off x="4932363" y="4724400"/>
            <a:ext cx="1008062" cy="1225550"/>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8101009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Содержимое 2"/>
          <p:cNvSpPr>
            <a:spLocks noGrp="1"/>
          </p:cNvSpPr>
          <p:nvPr>
            <p:ph idx="4294967295"/>
          </p:nvPr>
        </p:nvSpPr>
        <p:spPr>
          <a:xfrm>
            <a:off x="179388" y="115888"/>
            <a:ext cx="8715375" cy="6742112"/>
          </a:xfrm>
        </p:spPr>
        <p:txBody>
          <a:bodyPr/>
          <a:lstStyle/>
          <a:p>
            <a:pPr algn="ctr" eaLnBrk="1" hangingPunct="1"/>
            <a:r>
              <a:rPr lang="uk-UA" sz="3000" b="1" u="sng" smtClean="0">
                <a:solidFill>
                  <a:srgbClr val="006600"/>
                </a:solidFill>
              </a:rPr>
              <a:t>свинарство</a:t>
            </a:r>
            <a:endParaRPr lang="uk-UA" sz="3000" b="1" smtClean="0"/>
          </a:p>
          <a:p>
            <a:pPr eaLnBrk="1" hangingPunct="1">
              <a:buFont typeface="Arial" charset="0"/>
              <a:buNone/>
            </a:pPr>
            <a:endParaRPr lang="uk-UA" b="1" smtClean="0"/>
          </a:p>
          <a:p>
            <a:pPr eaLnBrk="1" hangingPunct="1"/>
            <a:endParaRPr lang="uk-UA" b="1" smtClean="0"/>
          </a:p>
          <a:p>
            <a:pPr eaLnBrk="1" hangingPunct="1">
              <a:buFont typeface="Arial" charset="0"/>
              <a:buNone/>
            </a:pPr>
            <a:endParaRPr lang="uk-UA" b="1" smtClean="0"/>
          </a:p>
          <a:p>
            <a:pPr eaLnBrk="1" hangingPunct="1">
              <a:buFont typeface="Arial" charset="0"/>
              <a:buNone/>
            </a:pPr>
            <a:endParaRPr lang="uk-UA" sz="1000" b="1" smtClean="0"/>
          </a:p>
          <a:p>
            <a:pPr algn="ctr" eaLnBrk="1" hangingPunct="1"/>
            <a:r>
              <a:rPr lang="uk-UA" sz="3000" b="1" u="sng" smtClean="0">
                <a:solidFill>
                  <a:srgbClr val="006600"/>
                </a:solidFill>
              </a:rPr>
              <a:t>вівчарство</a:t>
            </a:r>
          </a:p>
          <a:p>
            <a:pPr eaLnBrk="1" hangingPunct="1">
              <a:buFont typeface="Arial" charset="0"/>
              <a:buNone/>
            </a:pPr>
            <a:endParaRPr lang="ru-RU" smtClean="0"/>
          </a:p>
        </p:txBody>
      </p:sp>
      <p:sp>
        <p:nvSpPr>
          <p:cNvPr id="52226" name="Rectangle 4"/>
          <p:cNvSpPr>
            <a:spLocks noChangeArrowheads="1"/>
          </p:cNvSpPr>
          <p:nvPr/>
        </p:nvSpPr>
        <p:spPr bwMode="auto">
          <a:xfrm>
            <a:off x="323850" y="1196975"/>
            <a:ext cx="3851275" cy="822325"/>
          </a:xfrm>
          <a:prstGeom prst="rect">
            <a:avLst/>
          </a:prstGeom>
          <a:noFill/>
          <a:ln w="9525">
            <a:noFill/>
            <a:miter lim="800000"/>
            <a:headEnd/>
            <a:tailEnd/>
          </a:ln>
        </p:spPr>
        <p:txBody>
          <a:bodyPr>
            <a:spAutoFit/>
          </a:bodyPr>
          <a:lstStyle/>
          <a:p>
            <a:r>
              <a:rPr lang="uk-UA" sz="2400"/>
              <a:t>полтавський заводський тип м'ясних свиней</a:t>
            </a:r>
          </a:p>
        </p:txBody>
      </p:sp>
      <p:sp>
        <p:nvSpPr>
          <p:cNvPr id="52227" name="Rectangle 5"/>
          <p:cNvSpPr>
            <a:spLocks noChangeArrowheads="1"/>
          </p:cNvSpPr>
          <p:nvPr/>
        </p:nvSpPr>
        <p:spPr bwMode="auto">
          <a:xfrm>
            <a:off x="5292725" y="1052513"/>
            <a:ext cx="3635375" cy="1552575"/>
          </a:xfrm>
          <a:prstGeom prst="rect">
            <a:avLst/>
          </a:prstGeom>
          <a:noFill/>
          <a:ln w="9525">
            <a:noFill/>
            <a:miter lim="800000"/>
            <a:headEnd/>
            <a:tailEnd/>
          </a:ln>
        </p:spPr>
        <p:txBody>
          <a:bodyPr>
            <a:spAutoFit/>
          </a:bodyPr>
          <a:lstStyle/>
          <a:p>
            <a:r>
              <a:rPr lang="uk-UA" sz="2400"/>
              <a:t>полтавська м'ясна, червоно-поясна спеціалізована м'ясна лінія свиней</a:t>
            </a:r>
          </a:p>
        </p:txBody>
      </p:sp>
      <p:sp>
        <p:nvSpPr>
          <p:cNvPr id="52228" name="Line 7"/>
          <p:cNvSpPr>
            <a:spLocks noChangeShapeType="1"/>
          </p:cNvSpPr>
          <p:nvPr/>
        </p:nvSpPr>
        <p:spPr bwMode="auto">
          <a:xfrm flipH="1">
            <a:off x="3132138" y="692150"/>
            <a:ext cx="1223962" cy="433388"/>
          </a:xfrm>
          <a:prstGeom prst="line">
            <a:avLst/>
          </a:prstGeom>
          <a:noFill/>
          <a:ln w="69850">
            <a:solidFill>
              <a:srgbClr val="800000"/>
            </a:solidFill>
            <a:round/>
            <a:headEnd/>
            <a:tailEnd type="triangle" w="med" len="med"/>
          </a:ln>
        </p:spPr>
        <p:txBody>
          <a:bodyPr/>
          <a:lstStyle/>
          <a:p>
            <a:endParaRPr lang="uk-UA"/>
          </a:p>
        </p:txBody>
      </p:sp>
      <p:sp>
        <p:nvSpPr>
          <p:cNvPr id="52229" name="Line 7"/>
          <p:cNvSpPr>
            <a:spLocks noChangeShapeType="1"/>
          </p:cNvSpPr>
          <p:nvPr/>
        </p:nvSpPr>
        <p:spPr bwMode="auto">
          <a:xfrm>
            <a:off x="5076825" y="692150"/>
            <a:ext cx="1150938" cy="433388"/>
          </a:xfrm>
          <a:prstGeom prst="line">
            <a:avLst/>
          </a:prstGeom>
          <a:noFill/>
          <a:ln w="69850">
            <a:solidFill>
              <a:srgbClr val="800000"/>
            </a:solidFill>
            <a:round/>
            <a:headEnd/>
            <a:tailEnd type="triangle" w="med" len="med"/>
          </a:ln>
        </p:spPr>
        <p:txBody>
          <a:bodyPr/>
          <a:lstStyle/>
          <a:p>
            <a:endParaRPr lang="uk-UA"/>
          </a:p>
        </p:txBody>
      </p:sp>
      <p:sp>
        <p:nvSpPr>
          <p:cNvPr id="52230" name="Rectangle 8"/>
          <p:cNvSpPr>
            <a:spLocks noChangeArrowheads="1"/>
          </p:cNvSpPr>
          <p:nvPr/>
        </p:nvSpPr>
        <p:spPr bwMode="auto">
          <a:xfrm>
            <a:off x="395288" y="3429000"/>
            <a:ext cx="3097212" cy="822325"/>
          </a:xfrm>
          <a:prstGeom prst="rect">
            <a:avLst/>
          </a:prstGeom>
          <a:noFill/>
          <a:ln w="9525">
            <a:noFill/>
            <a:miter lim="800000"/>
            <a:headEnd/>
            <a:tailEnd/>
          </a:ln>
        </p:spPr>
        <p:txBody>
          <a:bodyPr>
            <a:spAutoFit/>
          </a:bodyPr>
          <a:lstStyle/>
          <a:p>
            <a:r>
              <a:rPr lang="uk-UA" sz="2400"/>
              <a:t>типи асканійських тонкорунних овець</a:t>
            </a:r>
          </a:p>
        </p:txBody>
      </p:sp>
      <p:sp>
        <p:nvSpPr>
          <p:cNvPr id="52231" name="Rectangle 9"/>
          <p:cNvSpPr>
            <a:spLocks noChangeArrowheads="1"/>
          </p:cNvSpPr>
          <p:nvPr/>
        </p:nvSpPr>
        <p:spPr bwMode="auto">
          <a:xfrm>
            <a:off x="5508625" y="3429000"/>
            <a:ext cx="3240088" cy="1187450"/>
          </a:xfrm>
          <a:prstGeom prst="rect">
            <a:avLst/>
          </a:prstGeom>
          <a:noFill/>
          <a:ln w="9525">
            <a:noFill/>
            <a:miter lim="800000"/>
            <a:headEnd/>
            <a:tailEnd/>
          </a:ln>
        </p:spPr>
        <p:txBody>
          <a:bodyPr>
            <a:spAutoFit/>
          </a:bodyPr>
          <a:lstStyle/>
          <a:p>
            <a:r>
              <a:rPr lang="uk-UA" sz="2400"/>
              <a:t>м'ясо-вовнові інтенсивні типи овець</a:t>
            </a:r>
            <a:endParaRPr lang="uk-UA"/>
          </a:p>
        </p:txBody>
      </p:sp>
      <p:sp>
        <p:nvSpPr>
          <p:cNvPr id="52232" name="Line 7"/>
          <p:cNvSpPr>
            <a:spLocks noChangeShapeType="1"/>
          </p:cNvSpPr>
          <p:nvPr/>
        </p:nvSpPr>
        <p:spPr bwMode="auto">
          <a:xfrm flipH="1">
            <a:off x="2627313" y="3068638"/>
            <a:ext cx="1582737" cy="431800"/>
          </a:xfrm>
          <a:prstGeom prst="line">
            <a:avLst/>
          </a:prstGeom>
          <a:noFill/>
          <a:ln w="69850">
            <a:solidFill>
              <a:srgbClr val="800000"/>
            </a:solidFill>
            <a:round/>
            <a:headEnd/>
            <a:tailEnd type="triangle" w="med" len="med"/>
          </a:ln>
        </p:spPr>
        <p:txBody>
          <a:bodyPr/>
          <a:lstStyle/>
          <a:p>
            <a:endParaRPr lang="uk-UA"/>
          </a:p>
        </p:txBody>
      </p:sp>
      <p:sp>
        <p:nvSpPr>
          <p:cNvPr id="52233" name="Line 7"/>
          <p:cNvSpPr>
            <a:spLocks noChangeShapeType="1"/>
          </p:cNvSpPr>
          <p:nvPr/>
        </p:nvSpPr>
        <p:spPr bwMode="auto">
          <a:xfrm>
            <a:off x="4932363" y="3068638"/>
            <a:ext cx="1368425" cy="431800"/>
          </a:xfrm>
          <a:prstGeom prst="line">
            <a:avLst/>
          </a:prstGeom>
          <a:noFill/>
          <a:ln w="69850">
            <a:solidFill>
              <a:srgbClr val="800000"/>
            </a:solidFill>
            <a:round/>
            <a:headEnd/>
            <a:tailEnd type="triangle" w="med" len="med"/>
          </a:ln>
        </p:spPr>
        <p:txBody>
          <a:bodyPr/>
          <a:lstStyle/>
          <a:p>
            <a:endParaRPr lang="uk-UA"/>
          </a:p>
        </p:txBody>
      </p:sp>
      <p:sp>
        <p:nvSpPr>
          <p:cNvPr id="52234" name="Rectangle 13"/>
          <p:cNvSpPr>
            <a:spLocks noChangeArrowheads="1"/>
          </p:cNvSpPr>
          <p:nvPr/>
        </p:nvSpPr>
        <p:spPr bwMode="auto">
          <a:xfrm>
            <a:off x="468313" y="4652963"/>
            <a:ext cx="8064500" cy="914400"/>
          </a:xfrm>
          <a:prstGeom prst="rect">
            <a:avLst/>
          </a:prstGeom>
          <a:noFill/>
          <a:ln w="9525">
            <a:noFill/>
            <a:miter lim="800000"/>
            <a:headEnd/>
            <a:tailEnd/>
          </a:ln>
        </p:spPr>
        <p:txBody>
          <a:bodyPr>
            <a:spAutoFit/>
          </a:bodyPr>
          <a:lstStyle/>
          <a:p>
            <a:pPr algn="ctr">
              <a:buFontTx/>
              <a:buChar char="•"/>
            </a:pPr>
            <a:r>
              <a:rPr lang="uk-UA" sz="2400" b="1" u="sng">
                <a:solidFill>
                  <a:srgbClr val="006600"/>
                </a:solidFill>
                <a:latin typeface="Calibri" pitchFamily="34" charset="0"/>
              </a:rPr>
              <a:t> птахівництво</a:t>
            </a:r>
          </a:p>
          <a:p>
            <a:pPr algn="ctr"/>
            <a:endParaRPr lang="uk-UA" sz="3000" b="1" u="sng">
              <a:solidFill>
                <a:srgbClr val="006600"/>
              </a:solidFill>
              <a:latin typeface="Calibri" pitchFamily="34" charset="0"/>
            </a:endParaRPr>
          </a:p>
        </p:txBody>
      </p:sp>
      <p:sp>
        <p:nvSpPr>
          <p:cNvPr id="52235" name="Rectangle 14"/>
          <p:cNvSpPr>
            <a:spLocks noChangeArrowheads="1"/>
          </p:cNvSpPr>
          <p:nvPr/>
        </p:nvSpPr>
        <p:spPr bwMode="auto">
          <a:xfrm>
            <a:off x="323850" y="5661025"/>
            <a:ext cx="4273550" cy="457200"/>
          </a:xfrm>
          <a:prstGeom prst="rect">
            <a:avLst/>
          </a:prstGeom>
          <a:noFill/>
          <a:ln w="9525">
            <a:noFill/>
            <a:miter lim="800000"/>
            <a:headEnd/>
            <a:tailEnd/>
          </a:ln>
        </p:spPr>
        <p:txBody>
          <a:bodyPr wrap="none">
            <a:spAutoFit/>
          </a:bodyPr>
          <a:lstStyle/>
          <a:p>
            <a:r>
              <a:rPr lang="uk-UA" sz="2400"/>
              <a:t>синтетичні лінії яєчних курей</a:t>
            </a:r>
          </a:p>
        </p:txBody>
      </p:sp>
      <p:sp>
        <p:nvSpPr>
          <p:cNvPr id="52236" name="Rectangle 15"/>
          <p:cNvSpPr>
            <a:spLocks noChangeArrowheads="1"/>
          </p:cNvSpPr>
          <p:nvPr/>
        </p:nvSpPr>
        <p:spPr bwMode="auto">
          <a:xfrm>
            <a:off x="5651500" y="5661025"/>
            <a:ext cx="2913063" cy="457200"/>
          </a:xfrm>
          <a:prstGeom prst="rect">
            <a:avLst/>
          </a:prstGeom>
          <a:noFill/>
          <a:ln w="9525">
            <a:noFill/>
            <a:miter lim="800000"/>
            <a:headEnd/>
            <a:tailEnd/>
          </a:ln>
        </p:spPr>
        <p:txBody>
          <a:bodyPr wrap="none">
            <a:spAutoFit/>
          </a:bodyPr>
          <a:lstStyle/>
          <a:p>
            <a:r>
              <a:rPr lang="uk-UA" sz="2400"/>
              <a:t>кроси яєчних курей</a:t>
            </a:r>
          </a:p>
        </p:txBody>
      </p:sp>
      <p:sp>
        <p:nvSpPr>
          <p:cNvPr id="52237" name="Line 7"/>
          <p:cNvSpPr>
            <a:spLocks noChangeShapeType="1"/>
          </p:cNvSpPr>
          <p:nvPr/>
        </p:nvSpPr>
        <p:spPr bwMode="auto">
          <a:xfrm flipH="1">
            <a:off x="2627313" y="5157788"/>
            <a:ext cx="1582737" cy="503237"/>
          </a:xfrm>
          <a:prstGeom prst="line">
            <a:avLst/>
          </a:prstGeom>
          <a:noFill/>
          <a:ln w="69850">
            <a:solidFill>
              <a:srgbClr val="800000"/>
            </a:solidFill>
            <a:round/>
            <a:headEnd/>
            <a:tailEnd type="triangle" w="med" len="med"/>
          </a:ln>
        </p:spPr>
        <p:txBody>
          <a:bodyPr/>
          <a:lstStyle/>
          <a:p>
            <a:endParaRPr lang="uk-UA"/>
          </a:p>
        </p:txBody>
      </p:sp>
      <p:sp>
        <p:nvSpPr>
          <p:cNvPr id="52238" name="Line 7"/>
          <p:cNvSpPr>
            <a:spLocks noChangeShapeType="1"/>
          </p:cNvSpPr>
          <p:nvPr/>
        </p:nvSpPr>
        <p:spPr bwMode="auto">
          <a:xfrm>
            <a:off x="5148263" y="5157788"/>
            <a:ext cx="1439862" cy="503237"/>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32753175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848871" cy="6264696"/>
          </a:xfrm>
        </p:spPr>
        <p:txBody>
          <a:bodyPr/>
          <a:lstStyle/>
          <a:p>
            <a:pPr algn="ctr">
              <a:lnSpc>
                <a:spcPct val="115000"/>
              </a:lnSpc>
              <a:spcAft>
                <a:spcPts val="0"/>
              </a:spcAft>
            </a:pPr>
            <a:r>
              <a:rPr lang="uk-UA" sz="2800" dirty="0">
                <a:effectLst/>
                <a:latin typeface="Times New Roman"/>
                <a:ea typeface="Calibri"/>
                <a:cs typeface="Times New Roman"/>
              </a:rPr>
              <a:t>План</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Calibri"/>
                <a:cs typeface="Times New Roman"/>
              </a:rPr>
              <a:t>1. Відбір племінних тварин різних категорій</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2. Основні напрями селекційної роботи в тваринництві й перспективи селекції</a:t>
            </a:r>
            <a:r>
              <a:rPr lang="ru-RU" sz="2000" dirty="0">
                <a:effectLst/>
                <a:latin typeface="Calibri"/>
                <a:ea typeface="Calibri"/>
                <a:cs typeface="Times New Roman"/>
              </a:rPr>
              <a:t/>
            </a:r>
            <a:br>
              <a:rPr lang="ru-RU" sz="2000" dirty="0">
                <a:effectLst/>
                <a:latin typeface="Calibri"/>
                <a:ea typeface="Calibri"/>
                <a:cs typeface="Times New Roman"/>
              </a:rPr>
            </a:br>
            <a:r>
              <a:rPr lang="uk-UA" sz="2800" dirty="0">
                <a:effectLst/>
                <a:latin typeface="Times New Roman"/>
                <a:ea typeface="Times New Roman"/>
                <a:cs typeface="Times New Roman"/>
              </a:rPr>
              <a:t>Література: </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1. </a:t>
            </a:r>
            <a:r>
              <a:rPr lang="uk-UA" sz="2000" dirty="0" err="1">
                <a:effectLst/>
                <a:latin typeface="Times New Roman"/>
                <a:ea typeface="Times New Roman"/>
                <a:cs typeface="Times New Roman"/>
              </a:rPr>
              <a:t>Калетнік</a:t>
            </a:r>
            <a:r>
              <a:rPr lang="uk-UA" sz="2000" dirty="0">
                <a:effectLst/>
                <a:latin typeface="Times New Roman"/>
                <a:ea typeface="Times New Roman"/>
                <a:cs typeface="Times New Roman"/>
              </a:rPr>
              <a:t> Г.М., Кулик М.Ф., Петриченко В.Ф. та ін. Основи перспективних технологій виробництва продукції тваринництва. Вінниця, 2007. 584 с.</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2. Лихач В.Я., Лихач А.В., </a:t>
            </a:r>
            <a:r>
              <a:rPr lang="uk-UA" sz="2000" dirty="0" err="1">
                <a:effectLst/>
                <a:latin typeface="Times New Roman"/>
                <a:ea typeface="Times New Roman"/>
                <a:cs typeface="Times New Roman"/>
              </a:rPr>
              <a:t>Шебанін</a:t>
            </a:r>
            <a:r>
              <a:rPr lang="uk-UA" sz="2000" dirty="0">
                <a:effectLst/>
                <a:latin typeface="Times New Roman"/>
                <a:ea typeface="Times New Roman"/>
                <a:cs typeface="Times New Roman"/>
              </a:rPr>
              <a:t> В.О. Інноваційні технології виробництва продукції тваринництва. Миколаїв. МНАУ. 2015. 365 с.</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3. </a:t>
            </a:r>
            <a:r>
              <a:rPr lang="uk-UA" sz="2000" dirty="0" err="1">
                <a:effectLst/>
                <a:latin typeface="Times New Roman"/>
                <a:ea typeface="Times New Roman"/>
                <a:cs typeface="Times New Roman"/>
              </a:rPr>
              <a:t>Шалімов</a:t>
            </a:r>
            <a:r>
              <a:rPr lang="uk-UA" sz="2000" dirty="0">
                <a:effectLst/>
                <a:latin typeface="Times New Roman"/>
                <a:ea typeface="Times New Roman"/>
                <a:cs typeface="Times New Roman"/>
              </a:rPr>
              <a:t> М.О. Інноваційні технології виробництва і переробки продукції тваринництва. Одеса. ОДАУ. 2020. 181 с.</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Calibri"/>
                <a:cs typeface="Times New Roman"/>
              </a:rPr>
              <a:t>4. </a:t>
            </a:r>
            <a:r>
              <a:rPr lang="uk-UA" sz="2000" dirty="0" err="1">
                <a:effectLst/>
                <a:latin typeface="Times New Roman"/>
                <a:ea typeface="Calibri"/>
                <a:cs typeface="Times New Roman"/>
              </a:rPr>
              <a:t>Palamarchyk</a:t>
            </a:r>
            <a:r>
              <a:rPr lang="uk-UA" sz="2000" dirty="0">
                <a:effectLst/>
                <a:latin typeface="Times New Roman"/>
                <a:ea typeface="Calibri"/>
                <a:cs typeface="Times New Roman"/>
              </a:rPr>
              <a:t> D. M. </a:t>
            </a:r>
            <a:r>
              <a:rPr lang="uk-UA" sz="2000" dirty="0" err="1">
                <a:effectLst/>
                <a:latin typeface="Times New Roman"/>
                <a:ea typeface="Calibri"/>
                <a:cs typeface="Times New Roman"/>
              </a:rPr>
              <a:t>The</a:t>
            </a:r>
            <a:r>
              <a:rPr lang="uk-UA" sz="2000" dirty="0">
                <a:effectLst/>
                <a:latin typeface="Times New Roman"/>
                <a:ea typeface="Calibri"/>
                <a:cs typeface="Times New Roman"/>
              </a:rPr>
              <a:t> </a:t>
            </a:r>
            <a:r>
              <a:rPr lang="uk-UA" sz="2000" dirty="0" err="1">
                <a:effectLst/>
                <a:latin typeface="Times New Roman"/>
                <a:ea typeface="Calibri"/>
                <a:cs typeface="Times New Roman"/>
              </a:rPr>
              <a:t>methodology</a:t>
            </a:r>
            <a:r>
              <a:rPr lang="uk-UA" sz="2000" dirty="0">
                <a:effectLst/>
                <a:latin typeface="Times New Roman"/>
                <a:ea typeface="Calibri"/>
                <a:cs typeface="Times New Roman"/>
              </a:rPr>
              <a:t> </a:t>
            </a:r>
            <a:r>
              <a:rPr lang="uk-UA" sz="2000" dirty="0" err="1">
                <a:effectLst/>
                <a:latin typeface="Times New Roman"/>
                <a:ea typeface="Calibri"/>
                <a:cs typeface="Times New Roman"/>
              </a:rPr>
              <a:t>to</a:t>
            </a:r>
            <a:r>
              <a:rPr lang="uk-UA" sz="2000" dirty="0">
                <a:effectLst/>
                <a:latin typeface="Times New Roman"/>
                <a:ea typeface="Calibri"/>
                <a:cs typeface="Times New Roman"/>
              </a:rPr>
              <a:t> </a:t>
            </a:r>
            <a:r>
              <a:rPr lang="uk-UA" sz="2000" dirty="0" err="1">
                <a:effectLst/>
                <a:latin typeface="Times New Roman"/>
                <a:ea typeface="Calibri"/>
                <a:cs typeface="Times New Roman"/>
              </a:rPr>
              <a:t>estimate</a:t>
            </a:r>
            <a:r>
              <a:rPr lang="uk-UA" sz="2000" dirty="0">
                <a:effectLst/>
                <a:latin typeface="Times New Roman"/>
                <a:ea typeface="Calibri"/>
                <a:cs typeface="Times New Roman"/>
              </a:rPr>
              <a:t> </a:t>
            </a:r>
            <a:r>
              <a:rPr lang="uk-UA" sz="2000" dirty="0" err="1">
                <a:effectLst/>
                <a:latin typeface="Times New Roman"/>
                <a:ea typeface="Calibri"/>
                <a:cs typeface="Times New Roman"/>
              </a:rPr>
              <a:t>the</a:t>
            </a:r>
            <a:r>
              <a:rPr lang="uk-UA" sz="2000" dirty="0">
                <a:effectLst/>
                <a:latin typeface="Times New Roman"/>
                <a:ea typeface="Calibri"/>
                <a:cs typeface="Times New Roman"/>
              </a:rPr>
              <a:t> </a:t>
            </a:r>
            <a:r>
              <a:rPr lang="uk-UA" sz="2000" dirty="0" err="1">
                <a:effectLst/>
                <a:latin typeface="Times New Roman"/>
                <a:ea typeface="Calibri"/>
                <a:cs typeface="Times New Roman"/>
              </a:rPr>
              <a:t>extent</a:t>
            </a:r>
            <a:r>
              <a:rPr lang="uk-UA" sz="2000" dirty="0">
                <a:effectLst/>
                <a:latin typeface="Times New Roman"/>
                <a:ea typeface="Calibri"/>
                <a:cs typeface="Times New Roman"/>
              </a:rPr>
              <a:t> </a:t>
            </a:r>
            <a:r>
              <a:rPr lang="uk-UA" sz="2000" dirty="0" err="1">
                <a:effectLst/>
                <a:latin typeface="Times New Roman"/>
                <a:ea typeface="Calibri"/>
                <a:cs typeface="Times New Roman"/>
              </a:rPr>
              <a:t>of</a:t>
            </a:r>
            <a:r>
              <a:rPr lang="uk-UA" sz="2000" dirty="0">
                <a:effectLst/>
                <a:latin typeface="Times New Roman"/>
                <a:ea typeface="Calibri"/>
                <a:cs typeface="Times New Roman"/>
              </a:rPr>
              <a:t> </a:t>
            </a:r>
            <a:r>
              <a:rPr lang="uk-UA" sz="2000" dirty="0" err="1">
                <a:effectLst/>
                <a:latin typeface="Times New Roman"/>
                <a:ea typeface="Calibri"/>
                <a:cs typeface="Times New Roman"/>
              </a:rPr>
              <a:t>the</a:t>
            </a:r>
            <a:r>
              <a:rPr lang="uk-UA" sz="2000" dirty="0">
                <a:effectLst/>
                <a:latin typeface="Times New Roman"/>
                <a:ea typeface="Calibri"/>
                <a:cs typeface="Times New Roman"/>
              </a:rPr>
              <a:t> </a:t>
            </a:r>
            <a:r>
              <a:rPr lang="uk-UA" sz="2000" dirty="0" err="1">
                <a:effectLst/>
                <a:latin typeface="Times New Roman"/>
                <a:ea typeface="Calibri"/>
                <a:cs typeface="Times New Roman"/>
              </a:rPr>
              <a:t>innovation</a:t>
            </a:r>
            <a:r>
              <a:rPr lang="uk-UA" sz="2000" dirty="0">
                <a:effectLst/>
                <a:latin typeface="Times New Roman"/>
                <a:ea typeface="Calibri"/>
                <a:cs typeface="Times New Roman"/>
              </a:rPr>
              <a:t> </a:t>
            </a:r>
            <a:r>
              <a:rPr lang="uk-UA" sz="2000" dirty="0" err="1">
                <a:effectLst/>
                <a:latin typeface="Times New Roman"/>
                <a:ea typeface="Calibri"/>
                <a:cs typeface="Times New Roman"/>
              </a:rPr>
              <a:t>process</a:t>
            </a:r>
            <a:r>
              <a:rPr lang="uk-UA" sz="2000" dirty="0">
                <a:effectLst/>
                <a:latin typeface="Times New Roman"/>
                <a:ea typeface="Calibri"/>
                <a:cs typeface="Times New Roman"/>
              </a:rPr>
              <a:t>. </a:t>
            </a:r>
            <a:r>
              <a:rPr lang="uk-UA" sz="2000" dirty="0" err="1">
                <a:effectLst/>
                <a:latin typeface="Times New Roman"/>
                <a:ea typeface="Calibri"/>
                <a:cs typeface="Times New Roman"/>
              </a:rPr>
              <a:t>Formyvannya</a:t>
            </a:r>
            <a:r>
              <a:rPr lang="uk-UA" sz="2000" dirty="0">
                <a:effectLst/>
                <a:latin typeface="Times New Roman"/>
                <a:ea typeface="Calibri"/>
                <a:cs typeface="Times New Roman"/>
              </a:rPr>
              <a:t> </a:t>
            </a:r>
            <a:r>
              <a:rPr lang="uk-UA" sz="2000" dirty="0" err="1">
                <a:effectLst/>
                <a:latin typeface="Times New Roman"/>
                <a:ea typeface="Calibri"/>
                <a:cs typeface="Times New Roman"/>
              </a:rPr>
              <a:t>runkovuh</a:t>
            </a:r>
            <a:r>
              <a:rPr lang="uk-UA" sz="2000" dirty="0">
                <a:effectLst/>
                <a:latin typeface="Times New Roman"/>
                <a:ea typeface="Calibri"/>
                <a:cs typeface="Times New Roman"/>
              </a:rPr>
              <a:t> </a:t>
            </a:r>
            <a:r>
              <a:rPr lang="uk-UA" sz="2000" dirty="0" err="1">
                <a:effectLst/>
                <a:latin typeface="Times New Roman"/>
                <a:ea typeface="Calibri"/>
                <a:cs typeface="Times New Roman"/>
              </a:rPr>
              <a:t>vidnosun</a:t>
            </a:r>
            <a:r>
              <a:rPr lang="uk-UA" sz="2000" dirty="0">
                <a:effectLst/>
                <a:latin typeface="Times New Roman"/>
                <a:ea typeface="Calibri"/>
                <a:cs typeface="Times New Roman"/>
              </a:rPr>
              <a:t> v </a:t>
            </a:r>
            <a:r>
              <a:rPr lang="uk-UA" sz="2000" dirty="0" err="1">
                <a:effectLst/>
                <a:latin typeface="Times New Roman"/>
                <a:ea typeface="Calibri"/>
                <a:cs typeface="Times New Roman"/>
              </a:rPr>
              <a:t>Ykraini</a:t>
            </a:r>
            <a:r>
              <a:rPr lang="uk-UA" sz="2000" dirty="0">
                <a:effectLst/>
                <a:latin typeface="Times New Roman"/>
                <a:ea typeface="Calibri"/>
                <a:cs typeface="Times New Roman"/>
              </a:rPr>
              <a:t>. </a:t>
            </a:r>
            <a:r>
              <a:rPr lang="uk-UA" sz="2000" dirty="0" err="1">
                <a:effectLst/>
                <a:latin typeface="Times New Roman"/>
                <a:ea typeface="Calibri"/>
                <a:cs typeface="Times New Roman"/>
              </a:rPr>
              <a:t>vol</a:t>
            </a:r>
            <a:r>
              <a:rPr lang="uk-UA" sz="2000" dirty="0">
                <a:effectLst/>
                <a:latin typeface="Times New Roman"/>
                <a:ea typeface="Calibri"/>
                <a:cs typeface="Times New Roman"/>
              </a:rPr>
              <a:t>. 10 (125). </a:t>
            </a:r>
            <a:r>
              <a:rPr lang="uk-UA" sz="2000" dirty="0" err="1">
                <a:effectLst/>
                <a:latin typeface="Times New Roman"/>
                <a:ea typeface="Calibri"/>
                <a:cs typeface="Times New Roman"/>
              </a:rPr>
              <a:t>pp</a:t>
            </a:r>
            <a:r>
              <a:rPr lang="uk-UA" sz="2000" dirty="0">
                <a:effectLst/>
                <a:latin typeface="Times New Roman"/>
                <a:ea typeface="Calibri"/>
                <a:cs typeface="Times New Roman"/>
              </a:rPr>
              <a:t>. 101-105.</a:t>
            </a:r>
            <a:r>
              <a:rPr lang="ru-RU" sz="2000" dirty="0">
                <a:effectLst/>
                <a:latin typeface="Calibri"/>
                <a:ea typeface="Calibri"/>
                <a:cs typeface="Times New Roman"/>
              </a:rPr>
              <a:t/>
            </a:r>
            <a:br>
              <a:rPr lang="ru-RU" sz="2000" dirty="0">
                <a:effectLst/>
                <a:latin typeface="Calibri"/>
                <a:ea typeface="Calibri"/>
                <a:cs typeface="Times New Roman"/>
              </a:rPr>
            </a:br>
            <a:endParaRPr lang="ru-RU" sz="2000" dirty="0"/>
          </a:p>
        </p:txBody>
      </p:sp>
    </p:spTree>
    <p:extLst>
      <p:ext uri="{BB962C8B-B14F-4D97-AF65-F5344CB8AC3E}">
        <p14:creationId xmlns:p14="http://schemas.microsoft.com/office/powerpoint/2010/main" val="4066355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179388" y="188913"/>
            <a:ext cx="8785225" cy="3473450"/>
          </a:xfrm>
          <a:prstGeom prst="rect">
            <a:avLst/>
          </a:prstGeom>
          <a:noFill/>
          <a:ln w="9525">
            <a:noFill/>
            <a:miter lim="800000"/>
            <a:headEnd/>
            <a:tailEnd/>
          </a:ln>
        </p:spPr>
        <p:txBody>
          <a:bodyPr>
            <a:spAutoFit/>
          </a:bodyPr>
          <a:lstStyle/>
          <a:p>
            <a:pPr algn="ctr">
              <a:buFontTx/>
              <a:buChar char="•"/>
            </a:pPr>
            <a:r>
              <a:rPr lang="uk-UA" sz="2400" b="1" u="sng">
                <a:solidFill>
                  <a:srgbClr val="006600"/>
                </a:solidFill>
                <a:latin typeface="Calibri" pitchFamily="34" charset="0"/>
              </a:rPr>
              <a:t> конярство</a:t>
            </a:r>
          </a:p>
          <a:p>
            <a:endParaRPr lang="uk-UA"/>
          </a:p>
          <a:p>
            <a:r>
              <a:rPr lang="uk-UA" sz="2400"/>
              <a:t>українська верхова порода коней</a:t>
            </a:r>
          </a:p>
          <a:p>
            <a:endParaRPr lang="ru-RU"/>
          </a:p>
          <a:p>
            <a:pPr algn="ctr">
              <a:buFontTx/>
              <a:buChar char="•"/>
            </a:pPr>
            <a:r>
              <a:rPr lang="uk-UA" sz="2400" b="1" u="sng">
                <a:solidFill>
                  <a:srgbClr val="006600"/>
                </a:solidFill>
                <a:latin typeface="Calibri" pitchFamily="34" charset="0"/>
              </a:rPr>
              <a:t> рибництво</a:t>
            </a:r>
            <a:r>
              <a:rPr lang="uk-UA"/>
              <a:t> </a:t>
            </a:r>
          </a:p>
          <a:p>
            <a:pPr algn="ctr">
              <a:buFontTx/>
              <a:buChar char="•"/>
            </a:pPr>
            <a:endParaRPr lang="uk-UA"/>
          </a:p>
          <a:p>
            <a:endParaRPr lang="uk-UA" sz="2400"/>
          </a:p>
          <a:p>
            <a:r>
              <a:rPr lang="uk-UA" sz="2400"/>
              <a:t>коропо-карасеві гібриди</a:t>
            </a:r>
            <a:endParaRPr lang="ru-RU" sz="2400"/>
          </a:p>
          <a:p>
            <a:pPr>
              <a:spcBef>
                <a:spcPct val="50000"/>
              </a:spcBef>
              <a:buFont typeface="Arial" charset="0"/>
              <a:buChar char="•"/>
            </a:pPr>
            <a:endParaRPr lang="ru-RU" sz="3200">
              <a:latin typeface="Calibri" pitchFamily="34" charset="0"/>
            </a:endParaRPr>
          </a:p>
        </p:txBody>
      </p:sp>
      <p:sp>
        <p:nvSpPr>
          <p:cNvPr id="53250" name="Rectangle 5"/>
          <p:cNvSpPr>
            <a:spLocks noChangeArrowheads="1"/>
          </p:cNvSpPr>
          <p:nvPr/>
        </p:nvSpPr>
        <p:spPr bwMode="auto">
          <a:xfrm>
            <a:off x="4932363" y="2349500"/>
            <a:ext cx="4103687" cy="1187450"/>
          </a:xfrm>
          <a:prstGeom prst="rect">
            <a:avLst/>
          </a:prstGeom>
          <a:noFill/>
          <a:ln w="9525">
            <a:noFill/>
            <a:miter lim="800000"/>
            <a:headEnd/>
            <a:tailEnd/>
          </a:ln>
        </p:spPr>
        <p:txBody>
          <a:bodyPr>
            <a:spAutoFit/>
          </a:bodyPr>
          <a:lstStyle/>
          <a:p>
            <a:r>
              <a:rPr lang="uk-UA" sz="2400"/>
              <a:t>породи коропа – український рамчатий і український лускатний</a:t>
            </a:r>
          </a:p>
        </p:txBody>
      </p:sp>
      <p:sp>
        <p:nvSpPr>
          <p:cNvPr id="53251" name="Line 7"/>
          <p:cNvSpPr>
            <a:spLocks noChangeShapeType="1"/>
          </p:cNvSpPr>
          <p:nvPr/>
        </p:nvSpPr>
        <p:spPr bwMode="auto">
          <a:xfrm flipH="1">
            <a:off x="3132138" y="692150"/>
            <a:ext cx="1223962" cy="215900"/>
          </a:xfrm>
          <a:prstGeom prst="line">
            <a:avLst/>
          </a:prstGeom>
          <a:noFill/>
          <a:ln w="69850">
            <a:solidFill>
              <a:srgbClr val="800000"/>
            </a:solidFill>
            <a:round/>
            <a:headEnd/>
            <a:tailEnd type="triangle" w="med" len="med"/>
          </a:ln>
        </p:spPr>
        <p:txBody>
          <a:bodyPr/>
          <a:lstStyle/>
          <a:p>
            <a:endParaRPr lang="uk-UA"/>
          </a:p>
        </p:txBody>
      </p:sp>
      <p:sp>
        <p:nvSpPr>
          <p:cNvPr id="53252" name="Line 7"/>
          <p:cNvSpPr>
            <a:spLocks noChangeShapeType="1"/>
          </p:cNvSpPr>
          <p:nvPr/>
        </p:nvSpPr>
        <p:spPr bwMode="auto">
          <a:xfrm flipH="1">
            <a:off x="3203575" y="1916113"/>
            <a:ext cx="1223963" cy="576262"/>
          </a:xfrm>
          <a:prstGeom prst="line">
            <a:avLst/>
          </a:prstGeom>
          <a:noFill/>
          <a:ln w="69850">
            <a:solidFill>
              <a:srgbClr val="800000"/>
            </a:solidFill>
            <a:round/>
            <a:headEnd/>
            <a:tailEnd type="triangle" w="med" len="med"/>
          </a:ln>
        </p:spPr>
        <p:txBody>
          <a:bodyPr/>
          <a:lstStyle/>
          <a:p>
            <a:endParaRPr lang="uk-UA"/>
          </a:p>
        </p:txBody>
      </p:sp>
      <p:sp>
        <p:nvSpPr>
          <p:cNvPr id="53253" name="Line 7"/>
          <p:cNvSpPr>
            <a:spLocks noChangeShapeType="1"/>
          </p:cNvSpPr>
          <p:nvPr/>
        </p:nvSpPr>
        <p:spPr bwMode="auto">
          <a:xfrm>
            <a:off x="4859338" y="1916113"/>
            <a:ext cx="1225550" cy="504825"/>
          </a:xfrm>
          <a:prstGeom prst="line">
            <a:avLst/>
          </a:prstGeom>
          <a:noFill/>
          <a:ln w="69850">
            <a:solidFill>
              <a:srgbClr val="800000"/>
            </a:solidFill>
            <a:round/>
            <a:headEnd/>
            <a:tailEnd type="triangle" w="med" len="med"/>
          </a:ln>
        </p:spPr>
        <p:txBody>
          <a:bodyPr/>
          <a:lstStyle/>
          <a:p>
            <a:endParaRPr lang="uk-UA"/>
          </a:p>
        </p:txBody>
      </p:sp>
      <p:sp>
        <p:nvSpPr>
          <p:cNvPr id="53254" name="Rectangle 9"/>
          <p:cNvSpPr>
            <a:spLocks noChangeArrowheads="1"/>
          </p:cNvSpPr>
          <p:nvPr/>
        </p:nvSpPr>
        <p:spPr bwMode="auto">
          <a:xfrm>
            <a:off x="323850" y="3716338"/>
            <a:ext cx="8575675" cy="793750"/>
          </a:xfrm>
          <a:prstGeom prst="rect">
            <a:avLst/>
          </a:prstGeom>
          <a:noFill/>
          <a:ln w="9525">
            <a:noFill/>
            <a:miter lim="800000"/>
            <a:headEnd/>
            <a:tailEnd/>
          </a:ln>
        </p:spPr>
        <p:txBody>
          <a:bodyPr wrap="none">
            <a:spAutoFit/>
          </a:bodyPr>
          <a:lstStyle/>
          <a:p>
            <a:endParaRPr lang="uk-UA" sz="1000" b="1">
              <a:solidFill>
                <a:srgbClr val="006600"/>
              </a:solidFill>
              <a:latin typeface="Calibri" pitchFamily="34" charset="0"/>
            </a:endParaRPr>
          </a:p>
          <a:p>
            <a:r>
              <a:rPr lang="uk-UA" sz="3600" b="1">
                <a:solidFill>
                  <a:srgbClr val="006600"/>
                </a:solidFill>
                <a:latin typeface="Calibri" pitchFamily="34" charset="0"/>
              </a:rPr>
              <a:t>Важливі  проблеми для кожної галузі</a:t>
            </a:r>
          </a:p>
        </p:txBody>
      </p:sp>
      <p:sp>
        <p:nvSpPr>
          <p:cNvPr id="53255" name="Rectangle 10"/>
          <p:cNvSpPr>
            <a:spLocks noChangeArrowheads="1"/>
          </p:cNvSpPr>
          <p:nvPr/>
        </p:nvSpPr>
        <p:spPr bwMode="auto">
          <a:xfrm>
            <a:off x="107950" y="4292600"/>
            <a:ext cx="9036050" cy="2136775"/>
          </a:xfrm>
          <a:prstGeom prst="rect">
            <a:avLst/>
          </a:prstGeom>
          <a:noFill/>
          <a:ln w="9525">
            <a:noFill/>
            <a:miter lim="800000"/>
            <a:headEnd/>
            <a:tailEnd/>
          </a:ln>
        </p:spPr>
        <p:txBody>
          <a:bodyPr>
            <a:spAutoFit/>
          </a:bodyPr>
          <a:lstStyle/>
          <a:p>
            <a:pPr>
              <a:lnSpc>
                <a:spcPct val="90000"/>
              </a:lnSpc>
              <a:spcBef>
                <a:spcPct val="20000"/>
              </a:spcBef>
              <a:buFont typeface="Arial" charset="0"/>
              <a:buNone/>
            </a:pPr>
            <a:endParaRPr lang="uk-UA" sz="2400" b="1" i="1">
              <a:solidFill>
                <a:srgbClr val="006600"/>
              </a:solidFill>
            </a:endParaRPr>
          </a:p>
          <a:p>
            <a:pPr>
              <a:lnSpc>
                <a:spcPct val="90000"/>
              </a:lnSpc>
              <a:spcBef>
                <a:spcPct val="20000"/>
              </a:spcBef>
              <a:buFont typeface="Wingdings" pitchFamily="2" charset="2"/>
              <a:buChar char="§"/>
            </a:pPr>
            <a:r>
              <a:rPr lang="uk-UA" sz="2400" b="1" i="1">
                <a:solidFill>
                  <a:srgbClr val="006600"/>
                </a:solidFill>
              </a:rPr>
              <a:t> Молочне скотарство</a:t>
            </a:r>
            <a:r>
              <a:rPr lang="uk-UA" sz="2400"/>
              <a:t> – вдосконалення створених і створюваних порід за рівнем продуктивності, технологічними властивостями, якістю молока, тривалістю продуктивного життя, типом тілобудови, відтворною здатністю, стійкістю до захворювань.</a:t>
            </a:r>
            <a:endParaRPr lang="ru-RU" sz="2400"/>
          </a:p>
        </p:txBody>
      </p:sp>
    </p:spTree>
    <p:extLst>
      <p:ext uri="{BB962C8B-B14F-4D97-AF65-F5344CB8AC3E}">
        <p14:creationId xmlns:p14="http://schemas.microsoft.com/office/powerpoint/2010/main" val="5046183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Содержимое 2"/>
          <p:cNvSpPr>
            <a:spLocks noGrp="1"/>
          </p:cNvSpPr>
          <p:nvPr>
            <p:ph idx="4294967295"/>
          </p:nvPr>
        </p:nvSpPr>
        <p:spPr>
          <a:xfrm>
            <a:off x="250825" y="188913"/>
            <a:ext cx="8229600" cy="6408737"/>
          </a:xfrm>
        </p:spPr>
        <p:txBody>
          <a:bodyPr/>
          <a:lstStyle/>
          <a:p>
            <a:pPr algn="just" eaLnBrk="1" hangingPunct="1">
              <a:lnSpc>
                <a:spcPct val="90000"/>
              </a:lnSpc>
              <a:buFont typeface="Wingdings" pitchFamily="2" charset="2"/>
              <a:buChar char="§"/>
            </a:pPr>
            <a:r>
              <a:rPr lang="uk-UA" sz="2400" b="1" i="1" smtClean="0">
                <a:solidFill>
                  <a:srgbClr val="006600"/>
                </a:solidFill>
                <a:latin typeface="Arial" charset="0"/>
                <a:cs typeface="Arial" charset="0"/>
              </a:rPr>
              <a:t>М'ясне скотарство</a:t>
            </a:r>
            <a:r>
              <a:rPr lang="uk-UA" smtClean="0"/>
              <a:t> </a:t>
            </a:r>
            <a:r>
              <a:rPr lang="uk-UA" sz="2400" smtClean="0">
                <a:cs typeface="Arial" charset="0"/>
              </a:rPr>
              <a:t>–</a:t>
            </a:r>
            <a:r>
              <a:rPr lang="uk-UA" sz="2400" smtClean="0">
                <a:latin typeface="Arial" charset="0"/>
                <a:cs typeface="Arial" charset="0"/>
              </a:rPr>
              <a:t> інтенсивний розвиток породотворних процесів у галузі.</a:t>
            </a:r>
          </a:p>
          <a:p>
            <a:pPr algn="just" eaLnBrk="1" hangingPunct="1">
              <a:lnSpc>
                <a:spcPct val="90000"/>
              </a:lnSpc>
              <a:buFont typeface="Wingdings" pitchFamily="2" charset="2"/>
              <a:buNone/>
            </a:pPr>
            <a:endParaRPr lang="uk-UA" sz="1000" smtClean="0">
              <a:latin typeface="Arial" charset="0"/>
              <a:cs typeface="Arial" charset="0"/>
            </a:endParaRPr>
          </a:p>
          <a:p>
            <a:pPr algn="just" eaLnBrk="1" hangingPunct="1">
              <a:lnSpc>
                <a:spcPct val="90000"/>
              </a:lnSpc>
              <a:buFont typeface="Wingdings" pitchFamily="2" charset="2"/>
              <a:buChar char="§"/>
            </a:pPr>
            <a:r>
              <a:rPr lang="uk-UA" sz="2400" b="1" i="1" smtClean="0">
                <a:solidFill>
                  <a:srgbClr val="006600"/>
                </a:solidFill>
                <a:latin typeface="Arial" charset="0"/>
                <a:cs typeface="Arial" charset="0"/>
              </a:rPr>
              <a:t>Свинарство</a:t>
            </a:r>
            <a:r>
              <a:rPr lang="uk-UA" sz="2400" smtClean="0">
                <a:latin typeface="Arial" charset="0"/>
                <a:cs typeface="Arial" charset="0"/>
              </a:rPr>
              <a:t> </a:t>
            </a:r>
            <a:r>
              <a:rPr lang="uk-UA" sz="2400" smtClean="0">
                <a:cs typeface="Arial" charset="0"/>
              </a:rPr>
              <a:t>–</a:t>
            </a:r>
            <a:r>
              <a:rPr lang="uk-UA" sz="2400" smtClean="0">
                <a:latin typeface="Arial" charset="0"/>
                <a:cs typeface="Arial" charset="0"/>
              </a:rPr>
              <a:t> впровадження індексної селекції, інформаційних технологій.</a:t>
            </a:r>
          </a:p>
          <a:p>
            <a:pPr algn="just" eaLnBrk="1" hangingPunct="1">
              <a:lnSpc>
                <a:spcPct val="90000"/>
              </a:lnSpc>
              <a:buFont typeface="Wingdings" pitchFamily="2" charset="2"/>
              <a:buNone/>
            </a:pPr>
            <a:endParaRPr lang="uk-UA" sz="1000" smtClean="0">
              <a:latin typeface="Arial" charset="0"/>
              <a:cs typeface="Arial" charset="0"/>
            </a:endParaRPr>
          </a:p>
          <a:p>
            <a:pPr algn="just" eaLnBrk="1" hangingPunct="1">
              <a:lnSpc>
                <a:spcPct val="80000"/>
              </a:lnSpc>
              <a:buFont typeface="Wingdings" pitchFamily="2" charset="2"/>
              <a:buChar char="§"/>
            </a:pPr>
            <a:r>
              <a:rPr lang="uk-UA" sz="2400" b="1" i="1" smtClean="0">
                <a:solidFill>
                  <a:srgbClr val="006600"/>
                </a:solidFill>
                <a:latin typeface="Arial" charset="0"/>
                <a:cs typeface="Arial" charset="0"/>
              </a:rPr>
              <a:t>Птахівництво</a:t>
            </a:r>
            <a:r>
              <a:rPr lang="uk-UA" sz="2500" b="1" smtClean="0"/>
              <a:t> </a:t>
            </a:r>
            <a:r>
              <a:rPr lang="uk-UA" sz="2400" smtClean="0">
                <a:cs typeface="Arial" charset="0"/>
              </a:rPr>
              <a:t>–</a:t>
            </a:r>
            <a:r>
              <a:rPr lang="uk-UA" sz="2400" smtClean="0">
                <a:latin typeface="Arial" charset="0"/>
                <a:cs typeface="Arial" charset="0"/>
              </a:rPr>
              <a:t> велика кількість порід стала гальмом подальшого розвитку галузі. Тепер зберігають і використовують лише високопродуктивні породи: </a:t>
            </a:r>
            <a:r>
              <a:rPr lang="uk-UA" sz="2400" u="sng" smtClean="0">
                <a:solidFill>
                  <a:srgbClr val="006600"/>
                </a:solidFill>
                <a:latin typeface="Arial" charset="0"/>
                <a:cs typeface="Arial" charset="0"/>
              </a:rPr>
              <a:t>легорн, корніш, плімутрок</a:t>
            </a:r>
            <a:r>
              <a:rPr lang="uk-UA" sz="2400" smtClean="0">
                <a:latin typeface="Arial" charset="0"/>
                <a:cs typeface="Arial" charset="0"/>
              </a:rPr>
              <a:t>. Процес породоутворення різко сповільнився. За нових економічних умов стало вигідніше виводити не породи, а спеціалізовані лінії всередині породи. Подальша селекція курей м</a:t>
            </a:r>
            <a:r>
              <a:rPr lang="uk-UA" sz="2400" smtClean="0">
                <a:cs typeface="Arial" charset="0"/>
              </a:rPr>
              <a:t>’</a:t>
            </a:r>
            <a:r>
              <a:rPr lang="uk-UA" sz="2400" smtClean="0">
                <a:latin typeface="Arial" charset="0"/>
                <a:cs typeface="Arial" charset="0"/>
              </a:rPr>
              <a:t>ясних порід спрямована на скорочення віку забою без зниження живої маси бройлерів.</a:t>
            </a:r>
          </a:p>
          <a:p>
            <a:pPr algn="just" eaLnBrk="1" hangingPunct="1">
              <a:lnSpc>
                <a:spcPct val="80000"/>
              </a:lnSpc>
              <a:buFont typeface="Wingdings" pitchFamily="2" charset="2"/>
              <a:buNone/>
            </a:pPr>
            <a:endParaRPr lang="uk-UA" sz="1000" smtClean="0">
              <a:latin typeface="Arial" charset="0"/>
              <a:cs typeface="Arial" charset="0"/>
            </a:endParaRPr>
          </a:p>
          <a:p>
            <a:pPr eaLnBrk="1" hangingPunct="1">
              <a:buFont typeface="Wingdings" pitchFamily="2" charset="2"/>
              <a:buChar char="§"/>
            </a:pPr>
            <a:r>
              <a:rPr lang="uk-UA" sz="2400" b="1" i="1" smtClean="0">
                <a:solidFill>
                  <a:srgbClr val="006600"/>
                </a:solidFill>
                <a:latin typeface="Arial" charset="0"/>
                <a:cs typeface="Arial" charset="0"/>
              </a:rPr>
              <a:t>Вівчарство</a:t>
            </a:r>
            <a:r>
              <a:rPr lang="uk-UA" sz="2400" smtClean="0">
                <a:latin typeface="Arial" charset="0"/>
                <a:cs typeface="Arial" charset="0"/>
              </a:rPr>
              <a:t> </a:t>
            </a:r>
            <a:r>
              <a:rPr lang="uk-UA" sz="2400" smtClean="0">
                <a:cs typeface="Arial" charset="0"/>
              </a:rPr>
              <a:t>–</a:t>
            </a:r>
            <a:r>
              <a:rPr lang="uk-UA" sz="2400" smtClean="0">
                <a:latin typeface="Arial" charset="0"/>
                <a:cs typeface="Arial" charset="0"/>
              </a:rPr>
              <a:t> поліпшення спадкових задатків господарсько- корисних ознак і здоров'я овець різного напряму продуктивності.</a:t>
            </a:r>
            <a:endParaRPr lang="ru-RU" sz="2400" smtClean="0">
              <a:latin typeface="Arial" charset="0"/>
              <a:cs typeface="Arial" charset="0"/>
            </a:endParaRPr>
          </a:p>
          <a:p>
            <a:pPr algn="just" eaLnBrk="1" hangingPunct="1">
              <a:lnSpc>
                <a:spcPct val="80000"/>
              </a:lnSpc>
              <a:buFont typeface="Wingdings" pitchFamily="2" charset="2"/>
              <a:buNone/>
            </a:pPr>
            <a:endParaRPr lang="ru-RU" sz="2400" smtClean="0">
              <a:latin typeface="Arial" charset="0"/>
              <a:cs typeface="Arial" charset="0"/>
            </a:endParaRPr>
          </a:p>
        </p:txBody>
      </p:sp>
    </p:spTree>
    <p:extLst>
      <p:ext uri="{BB962C8B-B14F-4D97-AF65-F5344CB8AC3E}">
        <p14:creationId xmlns:p14="http://schemas.microsoft.com/office/powerpoint/2010/main" val="14155393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Содержимое 2"/>
          <p:cNvSpPr>
            <a:spLocks noGrp="1"/>
          </p:cNvSpPr>
          <p:nvPr>
            <p:ph idx="4294967295"/>
          </p:nvPr>
        </p:nvSpPr>
        <p:spPr>
          <a:xfrm>
            <a:off x="611188" y="2420938"/>
            <a:ext cx="8229600" cy="3751262"/>
          </a:xfrm>
        </p:spPr>
        <p:txBody>
          <a:bodyPr anchor="ctr"/>
          <a:lstStyle/>
          <a:p>
            <a:pPr algn="ctr" eaLnBrk="1" hangingPunct="1">
              <a:buFont typeface="Arial" charset="0"/>
              <a:buNone/>
            </a:pPr>
            <a:r>
              <a:rPr lang="uk-UA" sz="5000" b="1" i="1" dirty="0" smtClean="0">
                <a:solidFill>
                  <a:srgbClr val="006600"/>
                </a:solidFill>
              </a:rPr>
              <a:t>ДЯКУЮ ЗА УВАГУ</a:t>
            </a:r>
            <a:endParaRPr lang="ru-RU" b="1" i="1" dirty="0" smtClean="0">
              <a:solidFill>
                <a:srgbClr val="006600"/>
              </a:solidFill>
            </a:endParaRPr>
          </a:p>
        </p:txBody>
      </p:sp>
      <p:sp>
        <p:nvSpPr>
          <p:cNvPr id="55298" name="Rectangle 4"/>
          <p:cNvSpPr>
            <a:spLocks noChangeArrowheads="1"/>
          </p:cNvSpPr>
          <p:nvPr/>
        </p:nvSpPr>
        <p:spPr bwMode="auto">
          <a:xfrm>
            <a:off x="395536" y="188640"/>
            <a:ext cx="8748464" cy="2012859"/>
          </a:xfrm>
          <a:prstGeom prst="rect">
            <a:avLst/>
          </a:prstGeom>
          <a:noFill/>
          <a:ln w="9525">
            <a:noFill/>
            <a:miter lim="800000"/>
            <a:headEnd/>
            <a:tailEnd/>
          </a:ln>
        </p:spPr>
        <p:txBody>
          <a:bodyPr wrap="square">
            <a:spAutoFit/>
          </a:bodyPr>
          <a:lstStyle/>
          <a:p>
            <a:pPr algn="ctr">
              <a:spcBef>
                <a:spcPct val="20000"/>
              </a:spcBef>
              <a:buFont typeface="Arial" charset="0"/>
              <a:buNone/>
            </a:pPr>
            <a:r>
              <a:rPr lang="uk-UA" sz="2400" b="1" dirty="0">
                <a:solidFill>
                  <a:srgbClr val="006600"/>
                </a:solidFill>
              </a:rPr>
              <a:t>Перспектива розвитку селекції</a:t>
            </a:r>
            <a:r>
              <a:rPr lang="uk-UA" sz="2400" dirty="0"/>
              <a:t> </a:t>
            </a:r>
          </a:p>
          <a:p>
            <a:pPr>
              <a:spcBef>
                <a:spcPct val="20000"/>
              </a:spcBef>
              <a:buFont typeface="Arial" charset="0"/>
              <a:buNone/>
            </a:pPr>
            <a:r>
              <a:rPr lang="uk-UA" sz="2400" dirty="0"/>
              <a:t>          створення резистентних, </a:t>
            </a:r>
            <a:r>
              <a:rPr lang="uk-UA" sz="2400" dirty="0" err="1"/>
              <a:t>стресостійких</a:t>
            </a:r>
            <a:r>
              <a:rPr lang="uk-UA" sz="2400" dirty="0"/>
              <a:t> тварин бажаного типу, які б повністю відповідали вимогам технологій виробництва і потреб суспільства щодо тваринницької продукції.</a:t>
            </a:r>
            <a:endParaRPr lang="ru-RU" sz="2400" dirty="0"/>
          </a:p>
        </p:txBody>
      </p:sp>
      <p:sp>
        <p:nvSpPr>
          <p:cNvPr id="55299" name="Line 7"/>
          <p:cNvSpPr>
            <a:spLocks noChangeShapeType="1"/>
          </p:cNvSpPr>
          <p:nvPr/>
        </p:nvSpPr>
        <p:spPr bwMode="auto">
          <a:xfrm>
            <a:off x="611188" y="908720"/>
            <a:ext cx="719137" cy="0"/>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13708936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196752"/>
            <a:ext cx="7848873" cy="5472608"/>
          </a:xfrm>
        </p:spPr>
        <p:txBody>
          <a:bodyPr/>
          <a:lstStyle/>
          <a:p>
            <a:pPr indent="450215" algn="just">
              <a:lnSpc>
                <a:spcPct val="115000"/>
              </a:lnSpc>
              <a:spcAft>
                <a:spcPts val="0"/>
              </a:spcAft>
            </a:pPr>
            <a:r>
              <a:rPr lang="uk-UA" sz="2000" dirty="0" smtClean="0">
                <a:effectLst/>
                <a:latin typeface="Times New Roman"/>
                <a:ea typeface="Times New Roman"/>
                <a:cs typeface="Times New Roman"/>
              </a:rPr>
              <a:t>Організація </a:t>
            </a:r>
            <a:r>
              <a:rPr lang="uk-UA" sz="2000" dirty="0">
                <a:effectLst/>
                <a:latin typeface="Times New Roman"/>
                <a:ea typeface="Times New Roman"/>
                <a:cs typeface="Times New Roman"/>
              </a:rPr>
              <a:t>відтворення і оцінки бугаїв-плідників за якістю нащадків – один із найважливіших елементів селекційної роботи у молочному скотарстві</a:t>
            </a:r>
            <a:r>
              <a:rPr lang="uk-UA" sz="2000" dirty="0" smtClean="0">
                <a:effectLst/>
                <a:latin typeface="Times New Roman"/>
                <a:ea typeface="Times New Roman"/>
                <a:cs typeface="Times New Roman"/>
              </a:rPr>
              <a:t>.</a:t>
            </a:r>
            <a:br>
              <a:rPr lang="uk-UA" sz="2000" dirty="0" smtClean="0">
                <a:effectLst/>
                <a:latin typeface="Times New Roman"/>
                <a:ea typeface="Times New Roman"/>
                <a:cs typeface="Times New Roman"/>
              </a:rPr>
            </a:br>
            <a:r>
              <a:rPr lang="uk-UA" sz="2000" dirty="0" smtClean="0">
                <a:effectLst/>
                <a:latin typeface="Times New Roman"/>
                <a:ea typeface="Times New Roman"/>
                <a:cs typeface="Times New Roman"/>
              </a:rPr>
              <a:t>	При </a:t>
            </a:r>
            <a:r>
              <a:rPr lang="uk-UA" sz="2000" dirty="0">
                <a:effectLst/>
                <a:latin typeface="Times New Roman"/>
                <a:ea typeface="Times New Roman"/>
                <a:cs typeface="Times New Roman"/>
              </a:rPr>
              <a:t>оцінці плідників лише за одним показником (надій дочок) кількість бугаїв-поліпшувачів становить близько 25-30%, за двома показниками (надій, вміст жиру в молоці дочок) – до 10-20%. </a:t>
            </a:r>
            <a:r>
              <a:rPr lang="uk-UA" sz="2000" dirty="0" smtClean="0">
                <a:effectLst/>
                <a:latin typeface="Times New Roman"/>
                <a:ea typeface="Times New Roman"/>
                <a:cs typeface="Times New Roman"/>
              </a:rPr>
              <a:t>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Таким </a:t>
            </a:r>
            <a:r>
              <a:rPr lang="uk-UA" sz="2000" dirty="0">
                <a:effectLst/>
                <a:latin typeface="Times New Roman"/>
                <a:ea typeface="Times New Roman"/>
                <a:cs typeface="Times New Roman"/>
              </a:rPr>
              <a:t>чином, у зв’язку з інтенсивністю поліпшення маточних стад відсоток бугаїв-поліпшувачів знижується.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Для </a:t>
            </a:r>
            <a:r>
              <a:rPr lang="uk-UA" sz="2000" dirty="0">
                <a:effectLst/>
                <a:latin typeface="Times New Roman"/>
                <a:ea typeface="Times New Roman"/>
                <a:cs typeface="Times New Roman"/>
              </a:rPr>
              <a:t>виявлення одного поліпшувача на вирощування відбирають 8-10 </a:t>
            </a:r>
            <a:r>
              <a:rPr lang="uk-UA" sz="2000" dirty="0" err="1">
                <a:effectLst/>
                <a:latin typeface="Times New Roman"/>
                <a:ea typeface="Times New Roman"/>
                <a:cs typeface="Times New Roman"/>
              </a:rPr>
              <a:t>бугайців</a:t>
            </a:r>
            <a:r>
              <a:rPr lang="uk-UA" sz="2000" dirty="0">
                <a:effectLst/>
                <a:latin typeface="Times New Roman"/>
                <a:ea typeface="Times New Roman"/>
                <a:cs typeface="Times New Roman"/>
              </a:rPr>
              <a:t> і більше. </a:t>
            </a:r>
            <a:r>
              <a:rPr lang="ru-RU" sz="2000" dirty="0">
                <a:effectLst/>
                <a:latin typeface="Calibri"/>
                <a:ea typeface="Calibri"/>
                <a:cs typeface="Times New Roman"/>
              </a:rPr>
              <a:t/>
            </a:r>
            <a:br>
              <a:rPr lang="ru-RU" sz="2000" dirty="0">
                <a:effectLst/>
                <a:latin typeface="Calibri"/>
                <a:ea typeface="Calibri"/>
                <a:cs typeface="Times New Roman"/>
              </a:rPr>
            </a:br>
            <a:endParaRPr lang="ru-RU" sz="2000" dirty="0"/>
          </a:p>
        </p:txBody>
      </p:sp>
      <p:sp>
        <p:nvSpPr>
          <p:cNvPr id="3" name="Прямоугольник 2"/>
          <p:cNvSpPr/>
          <p:nvPr/>
        </p:nvSpPr>
        <p:spPr>
          <a:xfrm>
            <a:off x="1333500" y="64185"/>
            <a:ext cx="7486972" cy="754053"/>
          </a:xfrm>
          <a:prstGeom prst="rect">
            <a:avLst/>
          </a:prstGeom>
        </p:spPr>
        <p:txBody>
          <a:bodyPr wrap="square">
            <a:spAutoFit/>
          </a:bodyPr>
          <a:lstStyle/>
          <a:p>
            <a:r>
              <a:rPr lang="uk-UA" sz="2500" dirty="0">
                <a:latin typeface="Times New Roman"/>
                <a:ea typeface="Times New Roman"/>
                <a:cs typeface="Times New Roman"/>
              </a:rPr>
              <a:t>1. Відбір племінних тварин різних категорій</a:t>
            </a:r>
            <a:r>
              <a:rPr lang="ru-RU" dirty="0">
                <a:latin typeface="Calibri"/>
                <a:ea typeface="Calibri"/>
                <a:cs typeface="Times New Roman"/>
              </a:rPr>
              <a:t/>
            </a:r>
            <a:br>
              <a:rPr lang="ru-RU" dirty="0">
                <a:latin typeface="Calibri"/>
                <a:ea typeface="Calibri"/>
                <a:cs typeface="Times New Roman"/>
              </a:rPr>
            </a:br>
            <a:endParaRPr lang="uk-UA" dirty="0"/>
          </a:p>
        </p:txBody>
      </p:sp>
    </p:spTree>
    <p:extLst>
      <p:ext uri="{BB962C8B-B14F-4D97-AF65-F5344CB8AC3E}">
        <p14:creationId xmlns:p14="http://schemas.microsoft.com/office/powerpoint/2010/main" val="3226480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3" y="908720"/>
            <a:ext cx="7776865" cy="5184576"/>
          </a:xfrm>
        </p:spPr>
        <p:txBody>
          <a:bodyPr/>
          <a:lstStyle/>
          <a:p>
            <a:pPr indent="450215" algn="just">
              <a:lnSpc>
                <a:spcPct val="115000"/>
              </a:lnSpc>
              <a:spcAft>
                <a:spcPts val="0"/>
              </a:spcAft>
            </a:pPr>
            <a:r>
              <a:rPr lang="uk-UA" sz="2000" dirty="0">
                <a:effectLst/>
                <a:latin typeface="Times New Roman"/>
                <a:ea typeface="Times New Roman"/>
                <a:cs typeface="Times New Roman"/>
              </a:rPr>
              <a:t>Оцінюють і відбирають корів у групу матерів цінність корови оцінюють за молочністю та вмістом жиру в молоці.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smtClean="0">
                <a:effectLst/>
                <a:latin typeface="Times New Roman"/>
                <a:ea typeface="Times New Roman"/>
                <a:cs typeface="Times New Roman"/>
              </a:rPr>
              <a:t>	На </a:t>
            </a:r>
            <a:r>
              <a:rPr lang="uk-UA" sz="2000" dirty="0">
                <a:effectLst/>
                <a:latin typeface="Times New Roman"/>
                <a:ea typeface="Times New Roman"/>
                <a:cs typeface="Times New Roman"/>
              </a:rPr>
              <a:t>другому етапі оцінюють тип тварини, форма вим’я і дійок, швидкість молоковіддачі, міцність кістяка та кінцівок.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smtClean="0">
                <a:effectLst/>
                <a:latin typeface="Times New Roman"/>
                <a:ea typeface="Times New Roman"/>
                <a:cs typeface="Times New Roman"/>
              </a:rPr>
              <a:t>	На </a:t>
            </a:r>
            <a:r>
              <a:rPr lang="uk-UA" sz="2000" dirty="0">
                <a:effectLst/>
                <a:latin typeface="Times New Roman"/>
                <a:ea typeface="Times New Roman"/>
                <a:cs typeface="Times New Roman"/>
              </a:rPr>
              <a:t>третьому заключному етапі корів, крім вказаних ознак, відбирають з урахуванням відтворної здатності: корови повинні регулярно телитися, у них не повинно бути зареєстровано жодного випадку важких </a:t>
            </a:r>
            <a:r>
              <a:rPr lang="uk-UA" sz="2000" dirty="0" err="1">
                <a:effectLst/>
                <a:latin typeface="Times New Roman"/>
                <a:ea typeface="Times New Roman"/>
                <a:cs typeface="Times New Roman"/>
              </a:rPr>
              <a:t>отелів</a:t>
            </a: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Народження </a:t>
            </a:r>
            <a:r>
              <a:rPr lang="uk-UA" sz="2000" dirty="0">
                <a:effectLst/>
                <a:latin typeface="Times New Roman"/>
                <a:ea typeface="Times New Roman"/>
                <a:cs typeface="Times New Roman"/>
              </a:rPr>
              <a:t>мертвих телят, абортів та гінекологічних захворювань.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Враховують </a:t>
            </a:r>
            <a:r>
              <a:rPr lang="uk-UA" sz="2000" dirty="0">
                <a:effectLst/>
                <a:latin typeface="Times New Roman"/>
                <a:ea typeface="Times New Roman"/>
                <a:cs typeface="Times New Roman"/>
              </a:rPr>
              <a:t>також вік першого </a:t>
            </a:r>
            <a:r>
              <a:rPr lang="uk-UA" sz="2000" dirty="0" err="1">
                <a:effectLst/>
                <a:latin typeface="Times New Roman"/>
                <a:ea typeface="Times New Roman"/>
                <a:cs typeface="Times New Roman"/>
              </a:rPr>
              <a:t>отелу</a:t>
            </a:r>
            <a:r>
              <a:rPr lang="uk-UA" sz="2000" dirty="0">
                <a:effectLst/>
                <a:latin typeface="Times New Roman"/>
                <a:ea typeface="Times New Roman"/>
                <a:cs typeface="Times New Roman"/>
              </a:rPr>
              <a:t>, </a:t>
            </a:r>
            <a:r>
              <a:rPr lang="uk-UA" sz="2000" dirty="0" err="1">
                <a:effectLst/>
                <a:latin typeface="Times New Roman"/>
                <a:ea typeface="Times New Roman"/>
                <a:cs typeface="Times New Roman"/>
              </a:rPr>
              <a:t>міжотельний</a:t>
            </a:r>
            <a:r>
              <a:rPr lang="uk-UA" sz="2000" dirty="0">
                <a:effectLst/>
                <a:latin typeface="Times New Roman"/>
                <a:ea typeface="Times New Roman"/>
                <a:cs typeface="Times New Roman"/>
              </a:rPr>
              <a:t> період, сервіс-період, тривалість тільності.</a:t>
            </a:r>
            <a:r>
              <a:rPr lang="ru-RU" sz="2000" dirty="0">
                <a:effectLst/>
                <a:latin typeface="Calibri"/>
                <a:ea typeface="Calibri"/>
                <a:cs typeface="Times New Roman"/>
              </a:rPr>
              <a:t/>
            </a:r>
            <a:br>
              <a:rPr lang="ru-RU" sz="2000" dirty="0">
                <a:effectLst/>
                <a:latin typeface="Calibri"/>
                <a:ea typeface="Calibri"/>
                <a:cs typeface="Times New Roman"/>
              </a:rPr>
            </a:br>
            <a:endParaRPr lang="ru-RU" sz="2000" dirty="0"/>
          </a:p>
        </p:txBody>
      </p:sp>
    </p:spTree>
    <p:extLst>
      <p:ext uri="{BB962C8B-B14F-4D97-AF65-F5344CB8AC3E}">
        <p14:creationId xmlns:p14="http://schemas.microsoft.com/office/powerpoint/2010/main" val="4067302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620688"/>
            <a:ext cx="7704855" cy="5400600"/>
          </a:xfrm>
        </p:spPr>
        <p:txBody>
          <a:bodyPr/>
          <a:lstStyle/>
          <a:p>
            <a:pPr indent="450215" algn="just">
              <a:lnSpc>
                <a:spcPct val="115000"/>
              </a:lnSpc>
              <a:spcAft>
                <a:spcPts val="0"/>
              </a:spcAft>
            </a:pPr>
            <a:r>
              <a:rPr lang="uk-UA" sz="2000" dirty="0">
                <a:effectLst/>
                <a:latin typeface="Times New Roman"/>
                <a:ea typeface="Times New Roman"/>
                <a:cs typeface="Times New Roman"/>
              </a:rPr>
              <a:t>Обов’язковими для корів-матерів бугаїв є: міцна конституція, чітко виражений екстер’єр характерний для молочної худоби, придатність до машинного доїння (вим’я </a:t>
            </a:r>
            <a:r>
              <a:rPr lang="uk-UA" sz="2000" dirty="0" err="1">
                <a:effectLst/>
                <a:latin typeface="Times New Roman"/>
                <a:ea typeface="Times New Roman"/>
                <a:cs typeface="Times New Roman"/>
              </a:rPr>
              <a:t>чашо</a:t>
            </a:r>
            <a:r>
              <a:rPr lang="uk-UA" sz="2000" dirty="0">
                <a:effectLst/>
                <a:latin typeface="Times New Roman"/>
                <a:ea typeface="Times New Roman"/>
                <a:cs typeface="Times New Roman"/>
              </a:rPr>
              <a:t>- або </a:t>
            </a:r>
            <a:r>
              <a:rPr lang="uk-UA" sz="2000" dirty="0" err="1">
                <a:effectLst/>
                <a:latin typeface="Times New Roman"/>
                <a:ea typeface="Times New Roman"/>
                <a:cs typeface="Times New Roman"/>
              </a:rPr>
              <a:t>ванноподібної</a:t>
            </a:r>
            <a:r>
              <a:rPr lang="uk-UA" sz="2000" dirty="0">
                <a:effectLst/>
                <a:latin typeface="Times New Roman"/>
                <a:ea typeface="Times New Roman"/>
                <a:cs typeface="Times New Roman"/>
              </a:rPr>
              <a:t> форми, з рівномірно розвиненими частками, дійки правильної форми: циліндрична або конічна, нормально розвинуті і розміщені довжина – 5-8 см, діаметр – 2-3 см, розміщення широке, спрямовані вертикально вниз, висока швидкість молоковіддачі 1,5-1,8 кг/хв., індекс вимені – 40-45</a:t>
            </a:r>
            <a:r>
              <a:rPr lang="uk-UA" sz="2000" dirty="0" smtClean="0">
                <a:effectLst/>
                <a:latin typeface="Times New Roman"/>
                <a:ea typeface="Times New Roman"/>
                <a:cs typeface="Times New Roman"/>
              </a:rPr>
              <a:t>%).</a:t>
            </a:r>
            <a:br>
              <a:rPr lang="uk-UA" sz="2000" dirty="0" smtClean="0">
                <a:effectLst/>
                <a:latin typeface="Times New Roman"/>
                <a:ea typeface="Times New Roman"/>
                <a:cs typeface="Times New Roman"/>
              </a:rPr>
            </a:br>
            <a:r>
              <a:rPr lang="uk-UA" sz="2000" dirty="0" smtClean="0">
                <a:effectLst/>
                <a:latin typeface="Times New Roman"/>
                <a:ea typeface="Times New Roman"/>
                <a:cs typeface="Times New Roman"/>
              </a:rPr>
              <a:t>	Необхідною </a:t>
            </a:r>
            <a:r>
              <a:rPr lang="uk-UA" sz="2000" dirty="0">
                <a:effectLst/>
                <a:latin typeface="Times New Roman"/>
                <a:ea typeface="Times New Roman"/>
                <a:cs typeface="Times New Roman"/>
              </a:rPr>
              <a:t>умовою одержання добре розвинутого міцного приплоду є забезпечення тільних корів активним моціоном протягом 2-3 год. на добу.</a:t>
            </a:r>
            <a:r>
              <a:rPr lang="ru-RU" sz="1600" dirty="0">
                <a:effectLst/>
                <a:latin typeface="Calibri"/>
                <a:ea typeface="Calibri"/>
                <a:cs typeface="Times New Roman"/>
              </a:rPr>
              <a:t/>
            </a:r>
            <a:br>
              <a:rPr lang="ru-RU" sz="1600" dirty="0">
                <a:effectLst/>
                <a:latin typeface="Calibri"/>
                <a:ea typeface="Calibri"/>
                <a:cs typeface="Times New Roman"/>
              </a:rPr>
            </a:br>
            <a:r>
              <a:rPr lang="ru-RU" sz="1600" dirty="0" smtClean="0">
                <a:effectLst/>
                <a:latin typeface="Calibri"/>
                <a:ea typeface="Calibri"/>
                <a:cs typeface="Times New Roman"/>
              </a:rPr>
              <a:t>	</a:t>
            </a:r>
            <a:r>
              <a:rPr lang="uk-UA" sz="2000" dirty="0" smtClean="0">
                <a:effectLst/>
                <a:latin typeface="Times New Roman"/>
                <a:ea typeface="Times New Roman"/>
                <a:cs typeface="Times New Roman"/>
              </a:rPr>
              <a:t>Добір </a:t>
            </a:r>
            <a:r>
              <a:rPr lang="uk-UA" sz="2000" dirty="0">
                <a:effectLst/>
                <a:latin typeface="Times New Roman"/>
                <a:ea typeface="Times New Roman"/>
                <a:cs typeface="Times New Roman"/>
              </a:rPr>
              <a:t>проводить спеціальна комісія у складі представників селекційного центру з породи, спеціалістів </a:t>
            </a:r>
            <a:r>
              <a:rPr lang="uk-UA" sz="2000" dirty="0" err="1">
                <a:effectLst/>
                <a:latin typeface="Times New Roman"/>
                <a:ea typeface="Times New Roman"/>
                <a:cs typeface="Times New Roman"/>
              </a:rPr>
              <a:t>племоб’єднання</a:t>
            </a:r>
            <a:r>
              <a:rPr lang="uk-UA" sz="2000" dirty="0">
                <a:effectLst/>
                <a:latin typeface="Times New Roman"/>
                <a:ea typeface="Times New Roman"/>
                <a:cs typeface="Times New Roman"/>
              </a:rPr>
              <a:t> і селекціонера племінного заводу, якому належить корова.</a:t>
            </a:r>
            <a:r>
              <a:rPr lang="ru-RU" sz="1600" dirty="0">
                <a:effectLst/>
                <a:latin typeface="Calibri"/>
                <a:ea typeface="Calibri"/>
                <a:cs typeface="Times New Roman"/>
              </a:rPr>
              <a:t/>
            </a:r>
            <a:br>
              <a:rPr lang="ru-RU" sz="1600" dirty="0">
                <a:effectLst/>
                <a:latin typeface="Calibri"/>
                <a:ea typeface="Calibri"/>
                <a:cs typeface="Times New Roman"/>
              </a:rPr>
            </a:br>
            <a:endParaRPr lang="ru-RU" sz="2000" dirty="0"/>
          </a:p>
        </p:txBody>
      </p:sp>
    </p:spTree>
    <p:extLst>
      <p:ext uri="{BB962C8B-B14F-4D97-AF65-F5344CB8AC3E}">
        <p14:creationId xmlns:p14="http://schemas.microsoft.com/office/powerpoint/2010/main" val="2923513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p:cNvSpPr>
          <p:nvPr/>
        </p:nvSpPr>
        <p:spPr bwMode="auto">
          <a:xfrm>
            <a:off x="395288" y="0"/>
            <a:ext cx="8229600" cy="908050"/>
          </a:xfrm>
          <a:prstGeom prst="rect">
            <a:avLst/>
          </a:prstGeom>
          <a:noFill/>
          <a:ln w="9525">
            <a:noFill/>
            <a:miter lim="800000"/>
            <a:headEnd/>
            <a:tailEnd/>
          </a:ln>
        </p:spPr>
        <p:txBody>
          <a:bodyPr anchor="ctr"/>
          <a:lstStyle/>
          <a:p>
            <a:pPr algn="ctr"/>
            <a:r>
              <a:rPr lang="uk-UA" sz="3600" b="1">
                <a:solidFill>
                  <a:srgbClr val="003300"/>
                </a:solidFill>
                <a:latin typeface="Calibri" pitchFamily="34" charset="0"/>
              </a:rPr>
              <a:t>Відбір матерів бугаїв</a:t>
            </a:r>
            <a:endParaRPr lang="ru-RU" sz="3600" b="1">
              <a:solidFill>
                <a:srgbClr val="003300"/>
              </a:solidFill>
              <a:latin typeface="Calibri" pitchFamily="34" charset="0"/>
            </a:endParaRPr>
          </a:p>
        </p:txBody>
      </p:sp>
      <p:sp>
        <p:nvSpPr>
          <p:cNvPr id="33795" name="Содержимое 2"/>
          <p:cNvSpPr>
            <a:spLocks/>
          </p:cNvSpPr>
          <p:nvPr/>
        </p:nvSpPr>
        <p:spPr bwMode="auto">
          <a:xfrm>
            <a:off x="0" y="692150"/>
            <a:ext cx="8928100" cy="5664200"/>
          </a:xfrm>
          <a:prstGeom prst="rect">
            <a:avLst/>
          </a:prstGeom>
          <a:noFill/>
          <a:ln w="9525">
            <a:noFill/>
            <a:miter lim="800000"/>
            <a:headEnd/>
            <a:tailEnd/>
          </a:ln>
        </p:spPr>
        <p:txBody>
          <a:bodyPr/>
          <a:lstStyle/>
          <a:p>
            <a:pPr marL="342900" indent="-342900" algn="just">
              <a:lnSpc>
                <a:spcPct val="80000"/>
              </a:lnSpc>
              <a:spcBef>
                <a:spcPct val="20000"/>
              </a:spcBef>
              <a:buFont typeface="Wingdings" pitchFamily="2" charset="2"/>
              <a:buChar char="§"/>
            </a:pPr>
            <a:r>
              <a:rPr lang="uk-UA" sz="2800"/>
              <a:t>Чисельність групи матерів бугаїв визначають з розрахунку 10 корів на одного бугая, який перевіряється.</a:t>
            </a:r>
            <a:endParaRPr lang="ru-RU" sz="2800"/>
          </a:p>
          <a:p>
            <a:pPr marL="342900" indent="-342900" algn="just">
              <a:lnSpc>
                <a:spcPct val="80000"/>
              </a:lnSpc>
              <a:spcBef>
                <a:spcPct val="20000"/>
              </a:spcBef>
              <a:buFont typeface="Wingdings" pitchFamily="2" charset="2"/>
              <a:buChar char="Ø"/>
            </a:pPr>
            <a:r>
              <a:rPr lang="uk-UA" sz="2800" b="1" u="sng">
                <a:solidFill>
                  <a:srgbClr val="008000"/>
                </a:solidFill>
              </a:rPr>
              <a:t> І етап</a:t>
            </a:r>
            <a:r>
              <a:rPr lang="uk-UA" sz="2800"/>
              <a:t> - оцінка і відбір корів у групу матерів (за молочністю та вмістом жиру в молоці).</a:t>
            </a:r>
          </a:p>
          <a:p>
            <a:pPr marL="342900" indent="-342900" algn="just">
              <a:lnSpc>
                <a:spcPct val="80000"/>
              </a:lnSpc>
              <a:spcBef>
                <a:spcPct val="20000"/>
              </a:spcBef>
              <a:buFont typeface="Wingdings" pitchFamily="2" charset="2"/>
              <a:buChar char="Ø"/>
            </a:pPr>
            <a:r>
              <a:rPr lang="uk-UA" sz="2800" b="1" u="sng">
                <a:solidFill>
                  <a:srgbClr val="008000"/>
                </a:solidFill>
              </a:rPr>
              <a:t> ІІ етап</a:t>
            </a:r>
            <a:r>
              <a:rPr lang="uk-UA" sz="2800"/>
              <a:t> - оцінка типу тварини, форми вимені і дійок, швидкості молоковіддачі, міцності кістяка та кінцівок.</a:t>
            </a:r>
          </a:p>
          <a:p>
            <a:pPr marL="342900" indent="-342900" algn="just">
              <a:lnSpc>
                <a:spcPct val="80000"/>
              </a:lnSpc>
              <a:spcBef>
                <a:spcPct val="20000"/>
              </a:spcBef>
              <a:buFont typeface="Wingdings" pitchFamily="2" charset="2"/>
              <a:buChar char="Ø"/>
            </a:pPr>
            <a:r>
              <a:rPr lang="uk-UA" sz="2800" b="1" u="sng">
                <a:solidFill>
                  <a:srgbClr val="008000"/>
                </a:solidFill>
              </a:rPr>
              <a:t>ІІІ етап</a:t>
            </a:r>
            <a:r>
              <a:rPr lang="uk-UA" sz="2800"/>
              <a:t> - корів відбирають з урахуванням відтворної здатності: корови повинні регулярно телитися, у них не повинно бути зареєстровано жодного випадку важких отелів, народження мертвих телят, абортів та гінекологічних захворювань. </a:t>
            </a:r>
          </a:p>
          <a:p>
            <a:pPr marL="342900" indent="-342900" algn="just">
              <a:lnSpc>
                <a:spcPct val="80000"/>
              </a:lnSpc>
              <a:spcBef>
                <a:spcPct val="20000"/>
              </a:spcBef>
              <a:buFont typeface="Wingdings" pitchFamily="2" charset="2"/>
              <a:buNone/>
            </a:pPr>
            <a:r>
              <a:rPr lang="uk-UA" sz="2800"/>
              <a:t>Враховують: вік першого отелу, міжотельний період,  сервіс-період, тривалість тільності.</a:t>
            </a:r>
          </a:p>
        </p:txBody>
      </p:sp>
    </p:spTree>
    <p:extLst>
      <p:ext uri="{BB962C8B-B14F-4D97-AF65-F5344CB8AC3E}">
        <p14:creationId xmlns:p14="http://schemas.microsoft.com/office/powerpoint/2010/main" val="3605432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ChangeArrowheads="1"/>
          </p:cNvSpPr>
          <p:nvPr/>
        </p:nvSpPr>
        <p:spPr bwMode="auto">
          <a:xfrm>
            <a:off x="179388" y="115888"/>
            <a:ext cx="8856662" cy="3539430"/>
          </a:xfrm>
          <a:prstGeom prst="rect">
            <a:avLst/>
          </a:prstGeom>
          <a:noFill/>
          <a:ln w="9525">
            <a:noFill/>
            <a:miter lim="800000"/>
            <a:headEnd/>
            <a:tailEnd/>
          </a:ln>
        </p:spPr>
        <p:txBody>
          <a:bodyPr>
            <a:spAutoFit/>
          </a:bodyPr>
          <a:lstStyle/>
          <a:p>
            <a:pPr>
              <a:buFont typeface="Wingdings" pitchFamily="2" charset="2"/>
              <a:buChar char="§"/>
            </a:pPr>
            <a:r>
              <a:rPr lang="uk-UA" sz="2800" dirty="0"/>
              <a:t>  Матері ремонтних бугаїв повинні мати:</a:t>
            </a:r>
          </a:p>
          <a:p>
            <a:pPr>
              <a:buFont typeface="Wingdings" pitchFamily="2" charset="2"/>
              <a:buNone/>
            </a:pPr>
            <a:endParaRPr lang="uk-UA" sz="2800" dirty="0"/>
          </a:p>
          <a:p>
            <a:pPr>
              <a:buFont typeface="Wingdings" pitchFamily="2" charset="2"/>
              <a:buNone/>
            </a:pPr>
            <a:r>
              <a:rPr lang="uk-UA" sz="2800" dirty="0"/>
              <a:t>                              високі показники </a:t>
            </a:r>
            <a:r>
              <a:rPr lang="uk-UA" sz="2800" dirty="0" smtClean="0"/>
              <a:t>						продуктивності</a:t>
            </a:r>
            <a:r>
              <a:rPr lang="uk-UA" sz="2800" dirty="0"/>
              <a:t>, </a:t>
            </a:r>
          </a:p>
          <a:p>
            <a:pPr>
              <a:buFont typeface="Wingdings" pitchFamily="2" charset="2"/>
              <a:buNone/>
            </a:pPr>
            <a:r>
              <a:rPr lang="uk-UA" sz="2800" dirty="0"/>
              <a:t>                    відоме походження </a:t>
            </a:r>
          </a:p>
          <a:p>
            <a:pPr>
              <a:buFont typeface="Wingdings" pitchFamily="2" charset="2"/>
              <a:buNone/>
            </a:pPr>
            <a:r>
              <a:rPr lang="uk-UA" sz="2800" dirty="0"/>
              <a:t>            відповідати вимогам:</a:t>
            </a:r>
          </a:p>
          <a:p>
            <a:pPr>
              <a:buFont typeface="Wingdings" pitchFamily="2" charset="2"/>
              <a:buNone/>
            </a:pPr>
            <a:r>
              <a:rPr lang="uk-UA" sz="2800" b="1" dirty="0">
                <a:solidFill>
                  <a:srgbClr val="003300"/>
                </a:solidFill>
              </a:rPr>
              <a:t>--</a:t>
            </a:r>
            <a:r>
              <a:rPr lang="uk-UA" sz="2800" dirty="0"/>
              <a:t> надій не менше 150%, </a:t>
            </a:r>
          </a:p>
          <a:p>
            <a:pPr>
              <a:buFont typeface="Wingdings" pitchFamily="2" charset="2"/>
              <a:buNone/>
            </a:pPr>
            <a:r>
              <a:rPr lang="uk-UA" sz="2800" b="1" dirty="0">
                <a:solidFill>
                  <a:srgbClr val="003300"/>
                </a:solidFill>
              </a:rPr>
              <a:t>--</a:t>
            </a:r>
            <a:r>
              <a:rPr lang="uk-UA" sz="2800" dirty="0"/>
              <a:t> вміст жиру на 0,2% вищий стандарту породи.</a:t>
            </a:r>
            <a:endParaRPr lang="ru-RU" sz="2800" dirty="0"/>
          </a:p>
        </p:txBody>
      </p:sp>
      <p:sp>
        <p:nvSpPr>
          <p:cNvPr id="34819" name="Line 6"/>
          <p:cNvSpPr>
            <a:spLocks noChangeShapeType="1"/>
          </p:cNvSpPr>
          <p:nvPr/>
        </p:nvSpPr>
        <p:spPr bwMode="auto">
          <a:xfrm>
            <a:off x="1835150" y="692150"/>
            <a:ext cx="2016125" cy="360363"/>
          </a:xfrm>
          <a:prstGeom prst="line">
            <a:avLst/>
          </a:prstGeom>
          <a:noFill/>
          <a:ln w="69850">
            <a:solidFill>
              <a:srgbClr val="003300"/>
            </a:solidFill>
            <a:round/>
            <a:headEnd/>
            <a:tailEnd type="triangle" w="med" len="med"/>
          </a:ln>
        </p:spPr>
        <p:txBody>
          <a:bodyPr/>
          <a:lstStyle/>
          <a:p>
            <a:endParaRPr lang="uk-UA"/>
          </a:p>
        </p:txBody>
      </p:sp>
      <p:sp>
        <p:nvSpPr>
          <p:cNvPr id="34820" name="Line 8"/>
          <p:cNvSpPr>
            <a:spLocks noChangeShapeType="1"/>
          </p:cNvSpPr>
          <p:nvPr/>
        </p:nvSpPr>
        <p:spPr bwMode="auto">
          <a:xfrm>
            <a:off x="1547813" y="692150"/>
            <a:ext cx="1295400" cy="865188"/>
          </a:xfrm>
          <a:prstGeom prst="line">
            <a:avLst/>
          </a:prstGeom>
          <a:noFill/>
          <a:ln w="69850">
            <a:solidFill>
              <a:srgbClr val="003300"/>
            </a:solidFill>
            <a:round/>
            <a:headEnd/>
            <a:tailEnd type="triangle" w="med" len="med"/>
          </a:ln>
        </p:spPr>
        <p:txBody>
          <a:bodyPr/>
          <a:lstStyle/>
          <a:p>
            <a:endParaRPr lang="uk-UA"/>
          </a:p>
        </p:txBody>
      </p:sp>
      <p:sp>
        <p:nvSpPr>
          <p:cNvPr id="34821" name="Line 9"/>
          <p:cNvSpPr>
            <a:spLocks noChangeShapeType="1"/>
          </p:cNvSpPr>
          <p:nvPr/>
        </p:nvSpPr>
        <p:spPr bwMode="auto">
          <a:xfrm>
            <a:off x="1187450" y="692150"/>
            <a:ext cx="863600" cy="1223963"/>
          </a:xfrm>
          <a:prstGeom prst="line">
            <a:avLst/>
          </a:prstGeom>
          <a:noFill/>
          <a:ln w="69850">
            <a:solidFill>
              <a:srgbClr val="003300"/>
            </a:solidFill>
            <a:round/>
            <a:headEnd/>
            <a:tailEnd type="triangle" w="med" len="med"/>
          </a:ln>
        </p:spPr>
        <p:txBody>
          <a:bodyPr/>
          <a:lstStyle/>
          <a:p>
            <a:endParaRPr lang="uk-UA"/>
          </a:p>
        </p:txBody>
      </p:sp>
      <p:sp>
        <p:nvSpPr>
          <p:cNvPr id="34822" name="Rectangle 11"/>
          <p:cNvSpPr>
            <a:spLocks noChangeArrowheads="1"/>
          </p:cNvSpPr>
          <p:nvPr/>
        </p:nvSpPr>
        <p:spPr bwMode="auto">
          <a:xfrm>
            <a:off x="179099" y="3655318"/>
            <a:ext cx="8713787" cy="2867025"/>
          </a:xfrm>
          <a:prstGeom prst="rect">
            <a:avLst/>
          </a:prstGeom>
          <a:noFill/>
          <a:ln w="9525">
            <a:noFill/>
            <a:miter lim="800000"/>
            <a:headEnd/>
            <a:tailEnd/>
          </a:ln>
        </p:spPr>
        <p:txBody>
          <a:bodyPr>
            <a:spAutoFit/>
          </a:bodyPr>
          <a:lstStyle/>
          <a:p>
            <a:pPr>
              <a:lnSpc>
                <a:spcPct val="80000"/>
              </a:lnSpc>
              <a:spcBef>
                <a:spcPct val="20000"/>
              </a:spcBef>
              <a:buFont typeface="Wingdings" pitchFamily="2" charset="2"/>
              <a:buChar char="§"/>
            </a:pPr>
            <a:r>
              <a:rPr lang="uk-UA" sz="2400" dirty="0"/>
              <a:t>  На </a:t>
            </a:r>
            <a:r>
              <a:rPr lang="uk-UA" sz="2400" dirty="0" err="1"/>
              <a:t>племзаводах</a:t>
            </a:r>
            <a:r>
              <a:rPr lang="uk-UA" sz="2400" dirty="0"/>
              <a:t>, племфермах – індивідуальний роздій корів до високих показників.</a:t>
            </a:r>
          </a:p>
          <a:p>
            <a:pPr algn="just">
              <a:lnSpc>
                <a:spcPct val="80000"/>
              </a:lnSpc>
              <a:spcBef>
                <a:spcPct val="20000"/>
              </a:spcBef>
              <a:buFont typeface="Wingdings" pitchFamily="2" charset="2"/>
              <a:buChar char="§"/>
            </a:pPr>
            <a:r>
              <a:rPr lang="uk-UA" sz="2400" dirty="0"/>
              <a:t>  Відбирають молодих тварин, які походять від високопродуктивних матерів з чітко вираженим молочним типом, добрим здоров’ям, міцною конституцією і кістяком. Тварини повинні належати до класу еліта і еліта-рекорд.</a:t>
            </a:r>
          </a:p>
          <a:p>
            <a:pPr>
              <a:lnSpc>
                <a:spcPct val="80000"/>
              </a:lnSpc>
              <a:spcBef>
                <a:spcPct val="20000"/>
              </a:spcBef>
              <a:buFont typeface="Wingdings" pitchFamily="2" charset="2"/>
              <a:buChar char="§"/>
            </a:pPr>
            <a:r>
              <a:rPr lang="uk-UA" sz="2400" dirty="0"/>
              <a:t>  Тривалість сухостійного періоду для корів-матерів ремонтних бугаїв не менше 50-60 днів, інакше приплід буде не придатний для племінного використання.</a:t>
            </a:r>
            <a:endParaRPr lang="ru-RU" sz="2400" dirty="0"/>
          </a:p>
        </p:txBody>
      </p:sp>
    </p:spTree>
    <p:extLst>
      <p:ext uri="{BB962C8B-B14F-4D97-AF65-F5344CB8AC3E}">
        <p14:creationId xmlns:p14="http://schemas.microsoft.com/office/powerpoint/2010/main" val="1527489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p:cNvSpPr>
          <p:nvPr/>
        </p:nvSpPr>
        <p:spPr bwMode="auto">
          <a:xfrm>
            <a:off x="539750" y="188913"/>
            <a:ext cx="8229600" cy="692150"/>
          </a:xfrm>
          <a:prstGeom prst="rect">
            <a:avLst/>
          </a:prstGeom>
          <a:noFill/>
          <a:ln w="9525">
            <a:noFill/>
            <a:miter lim="800000"/>
            <a:headEnd/>
            <a:tailEnd/>
          </a:ln>
        </p:spPr>
        <p:txBody>
          <a:bodyPr anchor="ctr"/>
          <a:lstStyle/>
          <a:p>
            <a:pPr algn="ctr"/>
            <a:r>
              <a:rPr lang="uk-UA" sz="3600" b="1">
                <a:solidFill>
                  <a:srgbClr val="003300"/>
                </a:solidFill>
                <a:latin typeface="Calibri" pitchFamily="34" charset="0"/>
              </a:rPr>
              <a:t>Добір батьків бугаїв</a:t>
            </a:r>
            <a:endParaRPr lang="ru-RU" sz="3600" b="1">
              <a:solidFill>
                <a:srgbClr val="003300"/>
              </a:solidFill>
              <a:latin typeface="Calibri" pitchFamily="34" charset="0"/>
            </a:endParaRPr>
          </a:p>
        </p:txBody>
      </p:sp>
      <p:sp>
        <p:nvSpPr>
          <p:cNvPr id="35843" name="Содержимое 2"/>
          <p:cNvSpPr>
            <a:spLocks/>
          </p:cNvSpPr>
          <p:nvPr/>
        </p:nvSpPr>
        <p:spPr bwMode="auto">
          <a:xfrm>
            <a:off x="0" y="1125538"/>
            <a:ext cx="8786813" cy="5357812"/>
          </a:xfrm>
          <a:prstGeom prst="rect">
            <a:avLst/>
          </a:prstGeom>
          <a:noFill/>
          <a:ln w="9525">
            <a:noFill/>
            <a:miter lim="800000"/>
            <a:headEnd/>
            <a:tailEnd/>
          </a:ln>
        </p:spPr>
        <p:txBody>
          <a:bodyPr/>
          <a:lstStyle/>
          <a:p>
            <a:pPr marL="342900" indent="-342900" algn="just">
              <a:lnSpc>
                <a:spcPct val="90000"/>
              </a:lnSpc>
              <a:spcBef>
                <a:spcPct val="20000"/>
              </a:spcBef>
              <a:buFont typeface="Wingdings" pitchFamily="2" charset="2"/>
              <a:buChar char="§"/>
            </a:pPr>
            <a:r>
              <a:rPr lang="uk-UA" sz="2800" dirty="0"/>
              <a:t>Метод глибокого заморожування сперми і тривалого її зберігання </a:t>
            </a:r>
          </a:p>
          <a:p>
            <a:pPr marL="342900" indent="-342900" algn="just">
              <a:lnSpc>
                <a:spcPct val="90000"/>
              </a:lnSpc>
              <a:spcBef>
                <a:spcPct val="20000"/>
              </a:spcBef>
              <a:buFont typeface="Arial" charset="0"/>
              <a:buNone/>
            </a:pPr>
            <a:r>
              <a:rPr lang="uk-UA" sz="2800" dirty="0"/>
              <a:t>              батьківські пари формують незалежно від відстані між господарствами, </a:t>
            </a:r>
          </a:p>
          <a:p>
            <a:pPr marL="342900" indent="-342900" algn="just">
              <a:lnSpc>
                <a:spcPct val="90000"/>
              </a:lnSpc>
              <a:spcBef>
                <a:spcPct val="20000"/>
              </a:spcBef>
              <a:buFont typeface="Arial" charset="0"/>
              <a:buNone/>
            </a:pPr>
            <a:r>
              <a:rPr lang="uk-UA" sz="2800" dirty="0"/>
              <a:t>              враховують не тільки якісні показники тварин, а й стійкість передавання спадкових ознак.</a:t>
            </a:r>
          </a:p>
          <a:p>
            <a:pPr marL="342900" indent="-342900" algn="just">
              <a:lnSpc>
                <a:spcPct val="90000"/>
              </a:lnSpc>
              <a:spcBef>
                <a:spcPct val="20000"/>
              </a:spcBef>
              <a:buFont typeface="Arial" charset="0"/>
              <a:buNone/>
            </a:pPr>
            <a:endParaRPr lang="uk-UA" sz="1000" dirty="0"/>
          </a:p>
          <a:p>
            <a:pPr marL="342900" indent="-342900" algn="just">
              <a:lnSpc>
                <a:spcPct val="90000"/>
              </a:lnSpc>
              <a:spcBef>
                <a:spcPct val="20000"/>
              </a:spcBef>
              <a:buFont typeface="Wingdings" pitchFamily="2" charset="2"/>
              <a:buChar char="§"/>
            </a:pPr>
            <a:r>
              <a:rPr lang="uk-UA" sz="2800" dirty="0" err="1"/>
              <a:t>Препотентність</a:t>
            </a:r>
            <a:r>
              <a:rPr lang="uk-UA" sz="2800" dirty="0"/>
              <a:t> </a:t>
            </a:r>
            <a:r>
              <a:rPr lang="uk-UA" sz="2800" dirty="0" err="1"/>
              <a:t>бугая</a:t>
            </a:r>
            <a:r>
              <a:rPr lang="uk-UA" sz="2800" dirty="0"/>
              <a:t>-плідника </a:t>
            </a:r>
          </a:p>
          <a:p>
            <a:pPr marL="342900" indent="-342900" algn="just">
              <a:lnSpc>
                <a:spcPct val="90000"/>
              </a:lnSpc>
              <a:spcBef>
                <a:spcPct val="20000"/>
              </a:spcBef>
              <a:buFont typeface="Wingdings" pitchFamily="2" charset="2"/>
              <a:buNone/>
            </a:pPr>
            <a:r>
              <a:rPr lang="uk-UA" sz="2800" dirty="0"/>
              <a:t>               </a:t>
            </a:r>
            <a:r>
              <a:rPr lang="uk-UA" sz="2800" dirty="0" err="1"/>
              <a:t>стійко</a:t>
            </a:r>
            <a:r>
              <a:rPr lang="uk-UA" sz="2800" dirty="0"/>
              <a:t> передаються нащадкам генетично зумовлені властивості незалежно від якості спарованих з ним корів.</a:t>
            </a:r>
            <a:endParaRPr lang="ru-RU" sz="2800" dirty="0"/>
          </a:p>
        </p:txBody>
      </p:sp>
      <p:sp>
        <p:nvSpPr>
          <p:cNvPr id="35844" name="Line 7"/>
          <p:cNvSpPr>
            <a:spLocks noChangeShapeType="1"/>
          </p:cNvSpPr>
          <p:nvPr/>
        </p:nvSpPr>
        <p:spPr bwMode="auto">
          <a:xfrm>
            <a:off x="323850" y="2205038"/>
            <a:ext cx="1008063" cy="0"/>
          </a:xfrm>
          <a:prstGeom prst="line">
            <a:avLst/>
          </a:prstGeom>
          <a:noFill/>
          <a:ln w="107950">
            <a:solidFill>
              <a:srgbClr val="003300"/>
            </a:solidFill>
            <a:round/>
            <a:headEnd/>
            <a:tailEnd type="triangle" w="med" len="med"/>
          </a:ln>
        </p:spPr>
        <p:txBody>
          <a:bodyPr/>
          <a:lstStyle/>
          <a:p>
            <a:endParaRPr lang="uk-UA"/>
          </a:p>
        </p:txBody>
      </p:sp>
      <p:sp>
        <p:nvSpPr>
          <p:cNvPr id="35845" name="Line 7"/>
          <p:cNvSpPr>
            <a:spLocks noChangeShapeType="1"/>
          </p:cNvSpPr>
          <p:nvPr/>
        </p:nvSpPr>
        <p:spPr bwMode="auto">
          <a:xfrm>
            <a:off x="323850" y="3068638"/>
            <a:ext cx="1008063" cy="0"/>
          </a:xfrm>
          <a:prstGeom prst="line">
            <a:avLst/>
          </a:prstGeom>
          <a:noFill/>
          <a:ln w="107950">
            <a:solidFill>
              <a:srgbClr val="003300"/>
            </a:solidFill>
            <a:round/>
            <a:headEnd/>
            <a:tailEnd type="triangle" w="med" len="med"/>
          </a:ln>
        </p:spPr>
        <p:txBody>
          <a:bodyPr/>
          <a:lstStyle/>
          <a:p>
            <a:endParaRPr lang="uk-UA"/>
          </a:p>
        </p:txBody>
      </p:sp>
      <p:sp>
        <p:nvSpPr>
          <p:cNvPr id="35846" name="Line 7"/>
          <p:cNvSpPr>
            <a:spLocks noChangeShapeType="1"/>
          </p:cNvSpPr>
          <p:nvPr/>
        </p:nvSpPr>
        <p:spPr bwMode="auto">
          <a:xfrm>
            <a:off x="323850" y="4941888"/>
            <a:ext cx="1008063" cy="0"/>
          </a:xfrm>
          <a:prstGeom prst="line">
            <a:avLst/>
          </a:prstGeom>
          <a:noFill/>
          <a:ln w="107950">
            <a:solidFill>
              <a:srgbClr val="003300"/>
            </a:solidFill>
            <a:round/>
            <a:headEnd/>
            <a:tailEnd type="triangle" w="med" len="med"/>
          </a:ln>
        </p:spPr>
        <p:txBody>
          <a:bodyPr/>
          <a:lstStyle/>
          <a:p>
            <a:endParaRPr lang="uk-UA"/>
          </a:p>
        </p:txBody>
      </p:sp>
    </p:spTree>
    <p:extLst>
      <p:ext uri="{BB962C8B-B14F-4D97-AF65-F5344CB8AC3E}">
        <p14:creationId xmlns:p14="http://schemas.microsoft.com/office/powerpoint/2010/main" val="2728054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ChangeArrowheads="1"/>
          </p:cNvSpPr>
          <p:nvPr/>
        </p:nvSpPr>
        <p:spPr bwMode="auto">
          <a:xfrm>
            <a:off x="1258888" y="115888"/>
            <a:ext cx="6240462" cy="641350"/>
          </a:xfrm>
          <a:prstGeom prst="rect">
            <a:avLst/>
          </a:prstGeom>
          <a:noFill/>
          <a:ln w="9525">
            <a:noFill/>
            <a:miter lim="800000"/>
            <a:headEnd/>
            <a:tailEnd/>
          </a:ln>
        </p:spPr>
        <p:txBody>
          <a:bodyPr wrap="none">
            <a:spAutoFit/>
          </a:bodyPr>
          <a:lstStyle/>
          <a:p>
            <a:r>
              <a:rPr lang="uk-UA" sz="3600" b="1">
                <a:solidFill>
                  <a:srgbClr val="003300"/>
                </a:solidFill>
                <a:latin typeface="Calibri" pitchFamily="34" charset="0"/>
              </a:rPr>
              <a:t>Відбір ремонтних бугайців</a:t>
            </a:r>
          </a:p>
        </p:txBody>
      </p:sp>
      <p:sp>
        <p:nvSpPr>
          <p:cNvPr id="36867" name="Содержимое 2"/>
          <p:cNvSpPr>
            <a:spLocks/>
          </p:cNvSpPr>
          <p:nvPr/>
        </p:nvSpPr>
        <p:spPr bwMode="auto">
          <a:xfrm>
            <a:off x="0" y="765175"/>
            <a:ext cx="8964613" cy="6092825"/>
          </a:xfrm>
          <a:prstGeom prst="rect">
            <a:avLst/>
          </a:prstGeom>
          <a:noFill/>
          <a:ln w="9525">
            <a:noFill/>
            <a:miter lim="800000"/>
            <a:headEnd/>
            <a:tailEnd/>
          </a:ln>
        </p:spPr>
        <p:txBody>
          <a:bodyPr/>
          <a:lstStyle/>
          <a:p>
            <a:pPr marL="342900" indent="-342900">
              <a:lnSpc>
                <a:spcPct val="80000"/>
              </a:lnSpc>
              <a:spcBef>
                <a:spcPct val="20000"/>
              </a:spcBef>
              <a:buFont typeface="Wingdings" pitchFamily="2" charset="2"/>
              <a:buChar char="§"/>
            </a:pPr>
            <a:r>
              <a:rPr lang="uk-UA" sz="2800"/>
              <a:t>Для виявлення одного поліпшувача на вирощування відбирають 8-10 бугайців і більше.</a:t>
            </a:r>
          </a:p>
          <a:p>
            <a:pPr marL="342900" indent="-342900" algn="just">
              <a:lnSpc>
                <a:spcPct val="80000"/>
              </a:lnSpc>
              <a:spcBef>
                <a:spcPct val="20000"/>
              </a:spcBef>
              <a:buFont typeface="Wingdings" pitchFamily="2" charset="2"/>
              <a:buChar char="§"/>
            </a:pPr>
            <a:r>
              <a:rPr lang="uk-UA" sz="2800"/>
              <a:t>Годівлю нормують (досягнення у 12-місячному віці живої маси, вищої від стандарту породи не менше, ніж на 20%).</a:t>
            </a:r>
          </a:p>
          <a:p>
            <a:pPr marL="342900" indent="-342900" algn="just">
              <a:lnSpc>
                <a:spcPct val="80000"/>
              </a:lnSpc>
              <a:spcBef>
                <a:spcPct val="20000"/>
              </a:spcBef>
              <a:buFont typeface="Wingdings" pitchFamily="2" charset="2"/>
              <a:buChar char="§"/>
            </a:pPr>
            <a:r>
              <a:rPr lang="uk-UA" sz="2800"/>
              <a:t>До 10-місячного віку безприв’язне утримання з наданням регулярного активного моціону.</a:t>
            </a:r>
          </a:p>
          <a:p>
            <a:pPr marL="342900" indent="-342900" algn="just">
              <a:lnSpc>
                <a:spcPct val="80000"/>
              </a:lnSpc>
              <a:spcBef>
                <a:spcPct val="20000"/>
              </a:spcBef>
              <a:buFont typeface="Wingdings" pitchFamily="2" charset="2"/>
              <a:buChar char="§"/>
            </a:pPr>
            <a:r>
              <a:rPr lang="uk-UA" sz="2800"/>
              <a:t>Під час бонітування особливу увагу звертають на конституцію і екстер’єр. </a:t>
            </a:r>
          </a:p>
          <a:p>
            <a:pPr marL="342900" indent="-342900" algn="just">
              <a:lnSpc>
                <a:spcPct val="80000"/>
              </a:lnSpc>
              <a:spcBef>
                <a:spcPct val="20000"/>
              </a:spcBef>
              <a:buFont typeface="Wingdings" pitchFamily="2" charset="2"/>
              <a:buChar char="§"/>
            </a:pPr>
            <a:r>
              <a:rPr lang="uk-UA" sz="3000">
                <a:latin typeface="Calibri" pitchFamily="34" charset="0"/>
              </a:rPr>
              <a:t>Відбір за відтворною здатністю.</a:t>
            </a:r>
          </a:p>
          <a:p>
            <a:pPr marL="342900" indent="-342900" algn="just">
              <a:lnSpc>
                <a:spcPct val="90000"/>
              </a:lnSpc>
              <a:spcBef>
                <a:spcPct val="20000"/>
              </a:spcBef>
              <a:buFont typeface="Wingdings" pitchFamily="2" charset="2"/>
              <a:buChar char="§"/>
            </a:pPr>
            <a:r>
              <a:rPr lang="uk-UA" sz="3000">
                <a:latin typeface="Calibri" pitchFamily="34" charset="0"/>
              </a:rPr>
              <a:t>Частину корів осіменяють спермою не менше трьох перевірюваних бугаїв. </a:t>
            </a:r>
          </a:p>
          <a:p>
            <a:pPr marL="342900" indent="-342900" algn="just">
              <a:lnSpc>
                <a:spcPct val="90000"/>
              </a:lnSpc>
              <a:spcBef>
                <a:spcPct val="20000"/>
              </a:spcBef>
              <a:buFont typeface="Wingdings" pitchFamily="2" charset="2"/>
              <a:buChar char="§"/>
            </a:pPr>
            <a:r>
              <a:rPr lang="uk-UA" sz="3000">
                <a:latin typeface="Calibri" pitchFamily="34" charset="0"/>
              </a:rPr>
              <a:t>Тварин переводять до виробничої групи дорослих плідників, від яких протягом 2-3 років створюють запас замороженої сперми</a:t>
            </a:r>
            <a:endParaRPr lang="ru-RU" sz="3000">
              <a:latin typeface="Calibri" pitchFamily="34" charset="0"/>
            </a:endParaRPr>
          </a:p>
        </p:txBody>
      </p:sp>
    </p:spTree>
    <p:extLst>
      <p:ext uri="{BB962C8B-B14F-4D97-AF65-F5344CB8AC3E}">
        <p14:creationId xmlns:p14="http://schemas.microsoft.com/office/powerpoint/2010/main" val="132945967"/>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26</TotalTime>
  <Words>1055</Words>
  <Application>Microsoft Office PowerPoint</Application>
  <PresentationFormat>Экран (4:3)</PresentationFormat>
  <Paragraphs>115</Paragraphs>
  <Slides>22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22</vt:i4>
      </vt:variant>
    </vt:vector>
  </HeadingPairs>
  <TitlesOfParts>
    <vt:vector size="29" baseType="lpstr">
      <vt:lpstr>Arial</vt:lpstr>
      <vt:lpstr>Calibri</vt:lpstr>
      <vt:lpstr>Georgia</vt:lpstr>
      <vt:lpstr>Times New Roman</vt:lpstr>
      <vt:lpstr>Trebuchet MS</vt:lpstr>
      <vt:lpstr>Wingdings</vt:lpstr>
      <vt:lpstr>Воздушный поток</vt:lpstr>
      <vt:lpstr>Лекція 6   Тема 3. СУЧАСНІ СЕЛЕКЦІЙНІ ДОСЯГНЕННЯ У ТВАРИННИЦТВІ І НАПРЯМКИ СЕЛЕКЦІЙНОГО ПРОЦЕСУ НА ПЕРСПЕКТИВУ (частина 3) </vt:lpstr>
      <vt:lpstr>План 1. Відбір племінних тварин різних категорій 2. Основні напрями селекційної роботи в тваринництві й перспективи селекції Література:  1. Калетнік Г.М., Кулик М.Ф., Петриченко В.Ф. та ін. Основи перспективних технологій виробництва продукції тваринництва. Вінниця, 2007. 584 с. 2. Лихач В.Я., Лихач А.В., Шебанін В.О. Інноваційні технології виробництва продукції тваринництва. Миколаїв. МНАУ. 2015. 365 с. 3. Шалімов М.О. Інноваційні технології виробництва і переробки продукції тваринництва. Одеса. ОДАУ. 2020. 181 с. 4. Palamarchyk D. M. The methodology to estimate the extent of the innovation process. Formyvannya runkovuh vidnosun v Ykraini. vol. 10 (125). pp. 101-105. </vt:lpstr>
      <vt:lpstr>Організація відтворення і оцінки бугаїв-плідників за якістю нащадків – один із найважливіших елементів селекційної роботи у молочному скотарстві.  При оцінці плідників лише за одним показником (надій дочок) кількість бугаїв-поліпшувачів становить близько 25-30%, за двома показниками (надій, вміст жиру в молоці дочок) – до 10-20%.     Таким чином, у зв’язку з інтенсивністю поліпшення маточних стад відсоток бугаїв-поліпшувачів знижується.   Для виявлення одного поліпшувача на вирощування відбирають 8-10 бугайців і більше.  </vt:lpstr>
      <vt:lpstr>Оцінюють і відбирають корів у групу матерів цінність корови оцінюють за молочністю та вмістом жиру в молоці.   На другому етапі оцінюють тип тварини, форма вим’я і дійок, швидкість молоковіддачі, міцність кістяка та кінцівок.   На третьому заключному етапі корів, крім вказаних ознак, відбирають з урахуванням відтворної здатності: корови повинні регулярно телитися, у них не повинно бути зареєстровано жодного випадку важких отелів.   Народження мертвих телят, абортів та гінекологічних захворювань.   Враховують також вік першого отелу, міжотельний період, сервіс-період, тривалість тільності. </vt:lpstr>
      <vt:lpstr>Обов’язковими для корів-матерів бугаїв є: міцна конституція, чітко виражений екстер’єр характерний для молочної худоби, придатність до машинного доїння (вим’я чашо- або ванноподібної форми, з рівномірно розвиненими частками, дійки правильної форми: циліндрична або конічна, нормально розвинуті і розміщені довжина – 5-8 см, діаметр – 2-3 см, розміщення широке, спрямовані вертикально вниз, висока швидкість молоковіддачі 1,5-1,8 кг/хв., індекс вимені – 40-45%).  Необхідною умовою одержання добре розвинутого міцного приплоду є забезпечення тільних корів активним моціоном протягом 2-3 год. на добу.  Добір проводить спеціальна комісія у складі представників селекційного центру з породи, спеціалістів племоб’єднання і селекціонера племінного заводу, якому належить корова. </vt:lpstr>
      <vt:lpstr>Презентация PowerPoint</vt:lpstr>
      <vt:lpstr>Презентация PowerPoint</vt:lpstr>
      <vt:lpstr>Презентация PowerPoint</vt:lpstr>
      <vt:lpstr>Презентация PowerPoint</vt:lpstr>
      <vt:lpstr>Презентация PowerPoint</vt:lpstr>
      <vt:lpstr>Важлива роль у системі заходів щодо підвищення забезпечення людства продуктами харчування усіх видів с.-г. тварин належить селекційно-племінній роботі, основне завдання якої – виведення тварин, що мають високі продуктивні якості.    Можливості селекції практично необмежені.  Розвиток тваринництва на сучасному етапі характеризується виробництвом продукції на промисловій основі. Це, з одного боку, ускладнює індивідуальний підхід до кожної тварини і ставить вимоги до стандартизації деяких селекційних ознак.  </vt:lpstr>
      <vt:lpstr>Сучасні досягнення селекції у різних тваринницьких галузях стосуються нових порід і типів тварин, а саме:  молочне скотарство: українська чорно-ряба молочна, українська червоно-ряба молочна, українська червона молочна породи і внутрішньопородні та зональні типи;   м’ясне скотарство: українська м’ясна, волинська м’ясна, поліська м’ясна, південна м'ясна;   свинарство: полтавський заводський тип м'ясних свиней, полтавська м'ясна, червоно-поясна спеціалізована м'ясна лінія свиней, УВБ-1, УВБ-2;  вівчарство: типи асканійських тонкорунних овець, м'ясо-вовнові інтенсивні типи овець;  птахівництво: синтетичні лінії яєчних курей, кроси яєчних курей, аутосексні лінії птиці;  конярство: українська верхова порода коней;  рибництво: породи коропа – український рамчатий і український лускатний; коропо-карасеві гібриди. </vt:lpstr>
      <vt:lpstr>Молочне скотарство – вдосконалення створених і створюваних порід за рівнем продуктивності, технологічними властивостями, якістю молока, тривалістю продуктивного життя, типом тілобудови, відтворною здатністю, стійкістю до захворювань.  М'ясне скотарство – інтенсивний розвиток породотворних процесів у галузі.  Свинарство – впровадження індексної селекції, інформаційних технологій.  Птахівництво – створені протягом багатьох десятиріч спеціалізовані породи птиці навіть на перших етапах дуже відрізнялись від своїх диких предків.   Вівчарство – поліпшення спадкових задатків господарсько-корисних ознак і здоров'я овець різного напряму продуктивності.  Перспективою розвитку селекції є створення резистентних, стресостійких тварин бажаного типу, які б повністю відповідали вимогам технологій виробництва і потреб суспільства щодо тваринницької продукції. </vt:lpstr>
      <vt:lpstr>Презентация PowerPoint</vt:lpstr>
      <vt:lpstr>Презентация PowerPoint</vt:lpstr>
      <vt:lpstr>Презентация PowerPoint</vt:lpstr>
      <vt:lpstr>Презентация PowerPoint</vt:lpstr>
      <vt:lpstr>Сучасні досягнення селекції  у різних тваринницьких галузях </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6 Тема 3. СУЧАСНІ СЕЛЕКЦІЙНІ ДОСЯГНЕННЯ У ТВАРИННИЦТВІ І НАПРЯМКИ СЕЛЕКЦІЙНОГО ПРОЦЕСУ НА ПЕРСПЕКТИВУ (частина 3)</dc:title>
  <dc:creator>7777</dc:creator>
  <cp:lastModifiedBy>MAPIHA</cp:lastModifiedBy>
  <cp:revision>14</cp:revision>
  <dcterms:created xsi:type="dcterms:W3CDTF">2021-06-01T13:16:02Z</dcterms:created>
  <dcterms:modified xsi:type="dcterms:W3CDTF">2021-06-01T22:24:11Z</dcterms:modified>
</cp:coreProperties>
</file>