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60"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61" r:id="rId34"/>
    <p:sldId id="262" r:id="rId35"/>
    <p:sldId id="293" r:id="rId36"/>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uk-UA"/>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1198151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4140623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153198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778094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uk-UA"/>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235054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2BC233D9-FE1B-4A79-85E8-9D6CD86498BE}" type="datetimeFigureOut">
              <a:rPr lang="uk-UA" smtClean="0"/>
              <a:t>02.06.2021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2010563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2BC233D9-FE1B-4A79-85E8-9D6CD86498BE}" type="datetimeFigureOut">
              <a:rPr lang="uk-UA" smtClean="0"/>
              <a:t>02.06.2021</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180999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2BC233D9-FE1B-4A79-85E8-9D6CD86498BE}" type="datetimeFigureOut">
              <a:rPr lang="uk-UA" smtClean="0"/>
              <a:t>02.06.2021</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2434636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BC233D9-FE1B-4A79-85E8-9D6CD86498BE}" type="datetimeFigureOut">
              <a:rPr lang="uk-UA" smtClean="0"/>
              <a:t>02.06.2021</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56296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uk-UA"/>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2BC233D9-FE1B-4A79-85E8-9D6CD86498BE}" type="datetimeFigureOut">
              <a:rPr lang="uk-UA" smtClean="0"/>
              <a:t>02.06.2021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1726425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uk-UA"/>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uk-UA"/>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2BC233D9-FE1B-4A79-85E8-9D6CD86498BE}" type="datetimeFigureOut">
              <a:rPr lang="uk-UA" smtClean="0"/>
              <a:t>02.06.2021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6168699B-9726-469F-B900-25BF5F3D5BF9}" type="slidenum">
              <a:rPr lang="uk-UA" smtClean="0"/>
              <a:t>‹#›</a:t>
            </a:fld>
            <a:endParaRPr lang="uk-UA"/>
          </a:p>
        </p:txBody>
      </p:sp>
    </p:spTree>
    <p:extLst>
      <p:ext uri="{BB962C8B-B14F-4D97-AF65-F5344CB8AC3E}">
        <p14:creationId xmlns:p14="http://schemas.microsoft.com/office/powerpoint/2010/main" val="376992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BC233D9-FE1B-4A79-85E8-9D6CD86498BE}" type="datetimeFigureOut">
              <a:rPr lang="uk-UA" smtClean="0"/>
              <a:t>02.06.2021</a:t>
            </a:fld>
            <a:endParaRPr lang="uk-UA"/>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168699B-9726-469F-B900-25BF5F3D5BF9}" type="slidenum">
              <a:rPr lang="uk-UA" smtClean="0"/>
              <a:t>‹#›</a:t>
            </a:fld>
            <a:endParaRPr lang="uk-UA"/>
          </a:p>
        </p:txBody>
      </p:sp>
    </p:spTree>
    <p:extLst>
      <p:ext uri="{BB962C8B-B14F-4D97-AF65-F5344CB8AC3E}">
        <p14:creationId xmlns:p14="http://schemas.microsoft.com/office/powerpoint/2010/main" val="22281236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uk-UA"/>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44208" y="404664"/>
            <a:ext cx="2207422" cy="1008112"/>
          </a:xfrm>
        </p:spPr>
        <p:txBody>
          <a:bodyPr>
            <a:normAutofit/>
          </a:bodyPr>
          <a:lstStyle/>
          <a:p>
            <a:r>
              <a:rPr lang="ru-RU" sz="2800" dirty="0" err="1">
                <a:solidFill>
                  <a:srgbClr val="FFC000"/>
                </a:solidFill>
                <a:effectLst/>
                <a:latin typeface="+mn-lt"/>
              </a:rPr>
              <a:t>Лекція</a:t>
            </a:r>
            <a:r>
              <a:rPr lang="ru-RU" sz="2800" dirty="0">
                <a:solidFill>
                  <a:srgbClr val="FFC000"/>
                </a:solidFill>
                <a:effectLst/>
                <a:latin typeface="+mn-lt"/>
              </a:rPr>
              <a:t> 7</a:t>
            </a:r>
            <a:r>
              <a:rPr lang="uk-UA" sz="2800" dirty="0">
                <a:effectLst/>
                <a:latin typeface="+mn-lt"/>
              </a:rPr>
              <a:t/>
            </a:r>
            <a:br>
              <a:rPr lang="uk-UA" sz="2800" dirty="0">
                <a:effectLst/>
                <a:latin typeface="+mn-lt"/>
              </a:rPr>
            </a:br>
            <a:endParaRPr lang="uk-UA" sz="2800" dirty="0">
              <a:latin typeface="+mn-lt"/>
            </a:endParaRPr>
          </a:p>
        </p:txBody>
      </p:sp>
      <p:sp>
        <p:nvSpPr>
          <p:cNvPr id="3" name="Подзаголовок 2"/>
          <p:cNvSpPr>
            <a:spLocks noGrp="1"/>
          </p:cNvSpPr>
          <p:nvPr>
            <p:ph type="subTitle" idx="1"/>
          </p:nvPr>
        </p:nvSpPr>
        <p:spPr>
          <a:xfrm>
            <a:off x="396231" y="1124744"/>
            <a:ext cx="7776864" cy="3096344"/>
          </a:xfrm>
        </p:spPr>
        <p:txBody>
          <a:bodyPr/>
          <a:lstStyle/>
          <a:p>
            <a:r>
              <a:rPr lang="ru-RU" sz="2500" b="1" u="sng" dirty="0"/>
              <a:t>Тема</a:t>
            </a:r>
            <a:r>
              <a:rPr lang="uk-UA" sz="2500" b="1" u="sng" dirty="0"/>
              <a:t> 4</a:t>
            </a:r>
            <a:r>
              <a:rPr lang="uk-UA" sz="2500" b="1" u="sng" dirty="0" smtClean="0"/>
              <a:t>. </a:t>
            </a:r>
          </a:p>
          <a:p>
            <a:r>
              <a:rPr lang="uk-UA" sz="3200" b="1" dirty="0" smtClean="0"/>
              <a:t>ГЕНЕТИЧНІ </a:t>
            </a:r>
            <a:r>
              <a:rPr lang="uk-UA" sz="3200" b="1" dirty="0"/>
              <a:t>ОСНОВИ СЕЛЕКЦІЇ ТВАРИН ЗА ПЕРСПЕКТИВНИХ ТЕХНОЛОГІЙ (частина 1)</a:t>
            </a:r>
            <a:endParaRPr lang="uk-UA" sz="3200" dirty="0"/>
          </a:p>
          <a:p>
            <a:endParaRPr lang="uk-UA" dirty="0"/>
          </a:p>
        </p:txBody>
      </p:sp>
      <p:pic>
        <p:nvPicPr>
          <p:cNvPr id="4" name="Picture 8" descr="Розміри тіла біфало набагато перевищують розміри звичайної корови, до того ж гібриди не потребують особливого догляду."/>
          <p:cNvPicPr>
            <a:picLocks noChangeAspect="1" noChangeArrowheads="1"/>
          </p:cNvPicPr>
          <p:nvPr/>
        </p:nvPicPr>
        <p:blipFill>
          <a:blip r:embed="rId2"/>
          <a:srcRect/>
          <a:stretch>
            <a:fillRect/>
          </a:stretch>
        </p:blipFill>
        <p:spPr bwMode="auto">
          <a:xfrm>
            <a:off x="2748361" y="2636912"/>
            <a:ext cx="5903269" cy="3934197"/>
          </a:xfrm>
          <a:prstGeom prst="rect">
            <a:avLst/>
          </a:prstGeom>
          <a:noFill/>
          <a:ln w="9525">
            <a:noFill/>
            <a:miter lim="800000"/>
            <a:headEnd/>
            <a:tailEnd/>
          </a:ln>
        </p:spPr>
      </p:pic>
    </p:spTree>
    <p:extLst>
      <p:ext uri="{BB962C8B-B14F-4D97-AF65-F5344CB8AC3E}">
        <p14:creationId xmlns:p14="http://schemas.microsoft.com/office/powerpoint/2010/main" val="141652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Содержимое 2"/>
          <p:cNvSpPr>
            <a:spLocks noGrp="1"/>
          </p:cNvSpPr>
          <p:nvPr>
            <p:ph idx="1"/>
          </p:nvPr>
        </p:nvSpPr>
        <p:spPr>
          <a:xfrm>
            <a:off x="179388" y="115888"/>
            <a:ext cx="8715375" cy="6626225"/>
          </a:xfrm>
        </p:spPr>
        <p:txBody>
          <a:bodyPr/>
          <a:lstStyle/>
          <a:p>
            <a:pPr algn="just" eaLnBrk="1" hangingPunct="1">
              <a:buFont typeface="Arial" charset="0"/>
              <a:buNone/>
            </a:pPr>
            <a:r>
              <a:rPr lang="uk-UA" dirty="0" smtClean="0"/>
              <a:t>Генетичні кореляції між селекційними ознаками </a:t>
            </a:r>
          </a:p>
          <a:p>
            <a:pPr algn="just" eaLnBrk="1" hangingPunct="1">
              <a:buFont typeface="Arial" charset="0"/>
              <a:buNone/>
            </a:pPr>
            <a:endParaRPr lang="uk-UA" sz="2000" b="1" dirty="0" smtClean="0"/>
          </a:p>
          <a:p>
            <a:pPr algn="just" eaLnBrk="1" hangingPunct="1">
              <a:buFont typeface="Arial" charset="0"/>
              <a:buNone/>
            </a:pPr>
            <a:r>
              <a:rPr lang="uk-UA" b="1" dirty="0" smtClean="0"/>
              <a:t>                позитивні                              негативні</a:t>
            </a:r>
          </a:p>
          <a:p>
            <a:pPr algn="just" eaLnBrk="1" hangingPunct="1">
              <a:buFont typeface="Arial" charset="0"/>
              <a:buNone/>
            </a:pPr>
            <a:r>
              <a:rPr lang="uk-UA" dirty="0" smtClean="0"/>
              <a:t>за величиною: </a:t>
            </a:r>
          </a:p>
          <a:p>
            <a:pPr algn="just" eaLnBrk="1" hangingPunct="1">
              <a:buFont typeface="Arial" charset="0"/>
              <a:buNone/>
            </a:pPr>
            <a:r>
              <a:rPr lang="uk-UA" b="1" dirty="0" smtClean="0"/>
              <a:t>       </a:t>
            </a:r>
            <a:endParaRPr lang="uk-UA" b="1" dirty="0" smtClean="0"/>
          </a:p>
          <a:p>
            <a:pPr algn="just" eaLnBrk="1" hangingPunct="1">
              <a:buFont typeface="Arial" charset="0"/>
              <a:buNone/>
            </a:pPr>
            <a:endParaRPr lang="uk-UA" b="1" dirty="0"/>
          </a:p>
          <a:p>
            <a:pPr algn="just" eaLnBrk="1" hangingPunct="1">
              <a:buFont typeface="Arial" charset="0"/>
              <a:buNone/>
            </a:pPr>
            <a:r>
              <a:rPr lang="uk-UA" b="1" dirty="0" smtClean="0"/>
              <a:t>високі                   		 </a:t>
            </a:r>
            <a:r>
              <a:rPr lang="uk-UA" b="1" dirty="0" smtClean="0"/>
              <a:t>середні               </a:t>
            </a:r>
            <a:r>
              <a:rPr lang="uk-UA" b="1" dirty="0" smtClean="0"/>
              <a:t>		низькі</a:t>
            </a:r>
            <a:endParaRPr lang="uk-UA" b="1" dirty="0" smtClean="0"/>
          </a:p>
          <a:p>
            <a:pPr algn="just" eaLnBrk="1" hangingPunct="1">
              <a:buFont typeface="Arial" charset="0"/>
              <a:buNone/>
            </a:pPr>
            <a:endParaRPr lang="uk-UA" sz="2000" b="1" dirty="0" smtClean="0">
              <a:solidFill>
                <a:srgbClr val="006600"/>
              </a:solidFill>
            </a:endParaRPr>
          </a:p>
          <a:p>
            <a:pPr algn="just" eaLnBrk="1" hangingPunct="1">
              <a:buFont typeface="Arial" charset="0"/>
              <a:buNone/>
            </a:pPr>
            <a:r>
              <a:rPr lang="uk-UA" b="1" dirty="0" smtClean="0">
                <a:solidFill>
                  <a:srgbClr val="006600"/>
                </a:solidFill>
              </a:rPr>
              <a:t>Ознаки відбору</a:t>
            </a:r>
            <a:r>
              <a:rPr lang="uk-UA" dirty="0" smtClean="0"/>
              <a:t> – ті особливості продуктивності, конституції та екстер’єру, які визначають господарську та племінну цінність тварин.</a:t>
            </a:r>
            <a:endParaRPr lang="ru-RU" dirty="0" smtClean="0"/>
          </a:p>
          <a:p>
            <a:pPr algn="just" eaLnBrk="1" hangingPunct="1">
              <a:buFont typeface="Arial" charset="0"/>
              <a:buNone/>
            </a:pPr>
            <a:endParaRPr lang="uk-UA" sz="2000" b="1" dirty="0" smtClean="0">
              <a:solidFill>
                <a:srgbClr val="006600"/>
              </a:solidFill>
            </a:endParaRPr>
          </a:p>
          <a:p>
            <a:pPr algn="just" eaLnBrk="1" hangingPunct="1">
              <a:buFont typeface="Arial" charset="0"/>
              <a:buNone/>
            </a:pPr>
            <a:r>
              <a:rPr lang="uk-UA" b="1" dirty="0" smtClean="0">
                <a:solidFill>
                  <a:srgbClr val="006600"/>
                </a:solidFill>
              </a:rPr>
              <a:t>Показники відбору</a:t>
            </a:r>
            <a:r>
              <a:rPr lang="uk-UA" dirty="0" smtClean="0"/>
              <a:t> – критерії, за якими судять про розвиток тієї чи іншої ознаки.</a:t>
            </a:r>
            <a:endParaRPr lang="ru-RU" dirty="0" smtClean="0"/>
          </a:p>
          <a:p>
            <a:pPr eaLnBrk="1" hangingPunct="1"/>
            <a:endParaRPr lang="ru-RU" dirty="0" smtClean="0"/>
          </a:p>
        </p:txBody>
      </p:sp>
      <p:sp>
        <p:nvSpPr>
          <p:cNvPr id="39938" name="Line 7"/>
          <p:cNvSpPr>
            <a:spLocks noChangeShapeType="1"/>
          </p:cNvSpPr>
          <p:nvPr/>
        </p:nvSpPr>
        <p:spPr bwMode="auto">
          <a:xfrm flipH="1">
            <a:off x="1618167" y="439737"/>
            <a:ext cx="1152525" cy="504825"/>
          </a:xfrm>
          <a:prstGeom prst="line">
            <a:avLst/>
          </a:prstGeom>
          <a:noFill/>
          <a:ln w="69850">
            <a:solidFill>
              <a:srgbClr val="800000"/>
            </a:solidFill>
            <a:round/>
            <a:headEnd/>
            <a:tailEnd type="triangle" w="med" len="med"/>
          </a:ln>
        </p:spPr>
        <p:txBody>
          <a:bodyPr/>
          <a:lstStyle/>
          <a:p>
            <a:endParaRPr lang="uk-UA"/>
          </a:p>
        </p:txBody>
      </p:sp>
      <p:sp>
        <p:nvSpPr>
          <p:cNvPr id="39939" name="Line 7"/>
          <p:cNvSpPr>
            <a:spLocks noChangeShapeType="1"/>
          </p:cNvSpPr>
          <p:nvPr/>
        </p:nvSpPr>
        <p:spPr bwMode="auto">
          <a:xfrm>
            <a:off x="3887247" y="436274"/>
            <a:ext cx="1296987" cy="504825"/>
          </a:xfrm>
          <a:prstGeom prst="line">
            <a:avLst/>
          </a:prstGeom>
          <a:noFill/>
          <a:ln w="69850">
            <a:solidFill>
              <a:srgbClr val="800000"/>
            </a:solidFill>
            <a:round/>
            <a:headEnd/>
            <a:tailEnd type="triangle" w="med" len="med"/>
          </a:ln>
        </p:spPr>
        <p:txBody>
          <a:bodyPr/>
          <a:lstStyle/>
          <a:p>
            <a:endParaRPr lang="uk-UA"/>
          </a:p>
        </p:txBody>
      </p:sp>
      <p:sp>
        <p:nvSpPr>
          <p:cNvPr id="39940" name="Line 7"/>
          <p:cNvSpPr>
            <a:spLocks noChangeShapeType="1"/>
          </p:cNvSpPr>
          <p:nvPr/>
        </p:nvSpPr>
        <p:spPr bwMode="auto">
          <a:xfrm flipH="1">
            <a:off x="715962" y="1772816"/>
            <a:ext cx="1081087" cy="647700"/>
          </a:xfrm>
          <a:prstGeom prst="line">
            <a:avLst/>
          </a:prstGeom>
          <a:noFill/>
          <a:ln w="69850">
            <a:solidFill>
              <a:srgbClr val="800000"/>
            </a:solidFill>
            <a:round/>
            <a:headEnd/>
            <a:tailEnd type="triangle" w="med" len="med"/>
          </a:ln>
        </p:spPr>
        <p:txBody>
          <a:bodyPr/>
          <a:lstStyle/>
          <a:p>
            <a:endParaRPr lang="uk-UA"/>
          </a:p>
        </p:txBody>
      </p:sp>
      <p:sp>
        <p:nvSpPr>
          <p:cNvPr id="39941" name="Line 7"/>
          <p:cNvSpPr>
            <a:spLocks noChangeShapeType="1"/>
          </p:cNvSpPr>
          <p:nvPr/>
        </p:nvSpPr>
        <p:spPr bwMode="auto">
          <a:xfrm>
            <a:off x="1979712" y="1808957"/>
            <a:ext cx="1368425" cy="360362"/>
          </a:xfrm>
          <a:prstGeom prst="line">
            <a:avLst/>
          </a:prstGeom>
          <a:noFill/>
          <a:ln w="69850">
            <a:solidFill>
              <a:srgbClr val="800000"/>
            </a:solidFill>
            <a:round/>
            <a:headEnd/>
            <a:tailEnd type="triangle" w="med" len="med"/>
          </a:ln>
        </p:spPr>
        <p:txBody>
          <a:bodyPr/>
          <a:lstStyle/>
          <a:p>
            <a:endParaRPr lang="uk-UA"/>
          </a:p>
        </p:txBody>
      </p:sp>
      <p:sp>
        <p:nvSpPr>
          <p:cNvPr id="39942" name="Line 7"/>
          <p:cNvSpPr>
            <a:spLocks noChangeShapeType="1"/>
          </p:cNvSpPr>
          <p:nvPr/>
        </p:nvSpPr>
        <p:spPr bwMode="auto">
          <a:xfrm>
            <a:off x="2879183" y="1701006"/>
            <a:ext cx="3313113" cy="576263"/>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403817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Содержимое 2"/>
          <p:cNvSpPr>
            <a:spLocks noGrp="1"/>
          </p:cNvSpPr>
          <p:nvPr>
            <p:ph idx="1"/>
          </p:nvPr>
        </p:nvSpPr>
        <p:spPr>
          <a:xfrm>
            <a:off x="107950" y="115888"/>
            <a:ext cx="9036050" cy="6597650"/>
          </a:xfrm>
        </p:spPr>
        <p:txBody>
          <a:bodyPr/>
          <a:lstStyle/>
          <a:p>
            <a:pPr algn="just" eaLnBrk="1" hangingPunct="1">
              <a:buFont typeface="Arial" charset="0"/>
              <a:buNone/>
            </a:pPr>
            <a:r>
              <a:rPr lang="uk-UA" sz="3100" b="1" smtClean="0">
                <a:solidFill>
                  <a:srgbClr val="006600"/>
                </a:solidFill>
              </a:rPr>
              <a:t>Кількісні ознаки</a:t>
            </a:r>
            <a:r>
              <a:rPr lang="uk-UA" sz="3100" smtClean="0"/>
              <a:t> – господарсько корисні ознаки, які мають економічну цінність: </a:t>
            </a:r>
          </a:p>
          <a:p>
            <a:pPr algn="just" eaLnBrk="1" hangingPunct="1">
              <a:buFont typeface="Arial" charset="0"/>
              <a:buNone/>
            </a:pPr>
            <a:r>
              <a:rPr lang="uk-UA" sz="3100" smtClean="0"/>
              <a:t>         надій молока від корови, </a:t>
            </a:r>
          </a:p>
          <a:p>
            <a:pPr algn="just" eaLnBrk="1" hangingPunct="1">
              <a:buFont typeface="Arial" charset="0"/>
              <a:buNone/>
            </a:pPr>
            <a:r>
              <a:rPr lang="uk-UA" sz="3100" smtClean="0"/>
              <a:t>         вміст в ньому поживних речовин, </a:t>
            </a:r>
          </a:p>
          <a:p>
            <a:pPr algn="just" eaLnBrk="1" hangingPunct="1">
              <a:buFont typeface="Arial" charset="0"/>
              <a:buNone/>
            </a:pPr>
            <a:r>
              <a:rPr lang="uk-UA" sz="3100" smtClean="0"/>
              <a:t>         вихід м’яса у свиней, </a:t>
            </a:r>
          </a:p>
          <a:p>
            <a:pPr algn="just" eaLnBrk="1" hangingPunct="1">
              <a:buFont typeface="Arial" charset="0"/>
              <a:buNone/>
            </a:pPr>
            <a:r>
              <a:rPr lang="uk-UA" sz="3100" smtClean="0"/>
              <a:t>         кількість народжених поросят свиноматкою,</a:t>
            </a:r>
          </a:p>
          <a:p>
            <a:pPr algn="just" eaLnBrk="1" hangingPunct="1">
              <a:buFont typeface="Arial" charset="0"/>
              <a:buNone/>
            </a:pPr>
            <a:r>
              <a:rPr lang="uk-UA" sz="3100" smtClean="0"/>
              <a:t>         настриг вовни овець. </a:t>
            </a:r>
            <a:endParaRPr lang="ru-RU" sz="3100" smtClean="0"/>
          </a:p>
          <a:p>
            <a:pPr algn="just" eaLnBrk="1" hangingPunct="1">
              <a:buFont typeface="Arial" charset="0"/>
              <a:buNone/>
            </a:pPr>
            <a:r>
              <a:rPr lang="uk-UA" sz="3100" b="1" smtClean="0">
                <a:solidFill>
                  <a:srgbClr val="006600"/>
                </a:solidFill>
              </a:rPr>
              <a:t>Якісні ознаки</a:t>
            </a:r>
            <a:r>
              <a:rPr lang="uk-UA" sz="3100" smtClean="0"/>
              <a:t> формуються невеликою кількістю генів. </a:t>
            </a:r>
          </a:p>
          <a:p>
            <a:pPr algn="just" eaLnBrk="1" hangingPunct="1">
              <a:buFont typeface="Arial" charset="0"/>
              <a:buNone/>
            </a:pPr>
            <a:r>
              <a:rPr lang="uk-UA" sz="3100" smtClean="0"/>
              <a:t>       комолість, </a:t>
            </a:r>
          </a:p>
          <a:p>
            <a:pPr algn="just" eaLnBrk="1" hangingPunct="1">
              <a:buFont typeface="Arial" charset="0"/>
              <a:buNone/>
            </a:pPr>
            <a:r>
              <a:rPr lang="uk-UA" sz="3100" smtClean="0"/>
              <a:t>       масть, </a:t>
            </a:r>
          </a:p>
          <a:p>
            <a:pPr algn="just" eaLnBrk="1" hangingPunct="1">
              <a:buFont typeface="Arial" charset="0"/>
              <a:buNone/>
            </a:pPr>
            <a:r>
              <a:rPr lang="uk-UA" sz="3100" smtClean="0"/>
              <a:t>       рогатість тварин.</a:t>
            </a:r>
            <a:endParaRPr lang="ru-RU" sz="3100" smtClean="0"/>
          </a:p>
        </p:txBody>
      </p:sp>
      <p:sp>
        <p:nvSpPr>
          <p:cNvPr id="40962" name="Line 7"/>
          <p:cNvSpPr>
            <a:spLocks noChangeShapeType="1"/>
          </p:cNvSpPr>
          <p:nvPr/>
        </p:nvSpPr>
        <p:spPr bwMode="auto">
          <a:xfrm>
            <a:off x="179388" y="1484313"/>
            <a:ext cx="719137" cy="0"/>
          </a:xfrm>
          <a:prstGeom prst="line">
            <a:avLst/>
          </a:prstGeom>
          <a:noFill/>
          <a:ln w="69850">
            <a:solidFill>
              <a:srgbClr val="800000"/>
            </a:solidFill>
            <a:round/>
            <a:headEnd/>
            <a:tailEnd type="triangle" w="med" len="med"/>
          </a:ln>
        </p:spPr>
        <p:txBody>
          <a:bodyPr/>
          <a:lstStyle/>
          <a:p>
            <a:endParaRPr lang="uk-UA"/>
          </a:p>
        </p:txBody>
      </p:sp>
      <p:sp>
        <p:nvSpPr>
          <p:cNvPr id="40963" name="Line 7"/>
          <p:cNvSpPr>
            <a:spLocks noChangeShapeType="1"/>
          </p:cNvSpPr>
          <p:nvPr/>
        </p:nvSpPr>
        <p:spPr bwMode="auto">
          <a:xfrm>
            <a:off x="179388" y="2060575"/>
            <a:ext cx="719137" cy="0"/>
          </a:xfrm>
          <a:prstGeom prst="line">
            <a:avLst/>
          </a:prstGeom>
          <a:noFill/>
          <a:ln w="69850">
            <a:solidFill>
              <a:srgbClr val="800000"/>
            </a:solidFill>
            <a:round/>
            <a:headEnd/>
            <a:tailEnd type="triangle" w="med" len="med"/>
          </a:ln>
        </p:spPr>
        <p:txBody>
          <a:bodyPr/>
          <a:lstStyle/>
          <a:p>
            <a:endParaRPr lang="uk-UA"/>
          </a:p>
        </p:txBody>
      </p:sp>
      <p:sp>
        <p:nvSpPr>
          <p:cNvPr id="40964" name="Line 7"/>
          <p:cNvSpPr>
            <a:spLocks noChangeShapeType="1"/>
          </p:cNvSpPr>
          <p:nvPr/>
        </p:nvSpPr>
        <p:spPr bwMode="auto">
          <a:xfrm>
            <a:off x="179388" y="2636838"/>
            <a:ext cx="719137" cy="0"/>
          </a:xfrm>
          <a:prstGeom prst="line">
            <a:avLst/>
          </a:prstGeom>
          <a:noFill/>
          <a:ln w="69850">
            <a:solidFill>
              <a:srgbClr val="800000"/>
            </a:solidFill>
            <a:round/>
            <a:headEnd/>
            <a:tailEnd type="triangle" w="med" len="med"/>
          </a:ln>
        </p:spPr>
        <p:txBody>
          <a:bodyPr/>
          <a:lstStyle/>
          <a:p>
            <a:endParaRPr lang="uk-UA"/>
          </a:p>
        </p:txBody>
      </p:sp>
      <p:sp>
        <p:nvSpPr>
          <p:cNvPr id="40965" name="Line 7"/>
          <p:cNvSpPr>
            <a:spLocks noChangeShapeType="1"/>
          </p:cNvSpPr>
          <p:nvPr/>
        </p:nvSpPr>
        <p:spPr bwMode="auto">
          <a:xfrm>
            <a:off x="179388" y="3213100"/>
            <a:ext cx="719137" cy="0"/>
          </a:xfrm>
          <a:prstGeom prst="line">
            <a:avLst/>
          </a:prstGeom>
          <a:noFill/>
          <a:ln w="69850">
            <a:solidFill>
              <a:srgbClr val="800000"/>
            </a:solidFill>
            <a:round/>
            <a:headEnd/>
            <a:tailEnd type="triangle" w="med" len="med"/>
          </a:ln>
        </p:spPr>
        <p:txBody>
          <a:bodyPr/>
          <a:lstStyle/>
          <a:p>
            <a:endParaRPr lang="uk-UA"/>
          </a:p>
        </p:txBody>
      </p:sp>
      <p:sp>
        <p:nvSpPr>
          <p:cNvPr id="40966" name="Line 7"/>
          <p:cNvSpPr>
            <a:spLocks noChangeShapeType="1"/>
          </p:cNvSpPr>
          <p:nvPr/>
        </p:nvSpPr>
        <p:spPr bwMode="auto">
          <a:xfrm>
            <a:off x="179388" y="3716338"/>
            <a:ext cx="719137" cy="0"/>
          </a:xfrm>
          <a:prstGeom prst="line">
            <a:avLst/>
          </a:prstGeom>
          <a:noFill/>
          <a:ln w="69850">
            <a:solidFill>
              <a:srgbClr val="800000"/>
            </a:solidFill>
            <a:round/>
            <a:headEnd/>
            <a:tailEnd type="triangle" w="med" len="med"/>
          </a:ln>
        </p:spPr>
        <p:txBody>
          <a:bodyPr/>
          <a:lstStyle/>
          <a:p>
            <a:endParaRPr lang="uk-UA"/>
          </a:p>
        </p:txBody>
      </p:sp>
      <p:sp>
        <p:nvSpPr>
          <p:cNvPr id="40967" name="Line 7"/>
          <p:cNvSpPr>
            <a:spLocks noChangeShapeType="1"/>
          </p:cNvSpPr>
          <p:nvPr/>
        </p:nvSpPr>
        <p:spPr bwMode="auto">
          <a:xfrm>
            <a:off x="107950" y="5373688"/>
            <a:ext cx="719138" cy="0"/>
          </a:xfrm>
          <a:prstGeom prst="line">
            <a:avLst/>
          </a:prstGeom>
          <a:noFill/>
          <a:ln w="69850">
            <a:solidFill>
              <a:srgbClr val="800000"/>
            </a:solidFill>
            <a:round/>
            <a:headEnd/>
            <a:tailEnd type="triangle" w="med" len="med"/>
          </a:ln>
        </p:spPr>
        <p:txBody>
          <a:bodyPr/>
          <a:lstStyle/>
          <a:p>
            <a:endParaRPr lang="uk-UA"/>
          </a:p>
        </p:txBody>
      </p:sp>
      <p:sp>
        <p:nvSpPr>
          <p:cNvPr id="40968" name="Line 7"/>
          <p:cNvSpPr>
            <a:spLocks noChangeShapeType="1"/>
          </p:cNvSpPr>
          <p:nvPr/>
        </p:nvSpPr>
        <p:spPr bwMode="auto">
          <a:xfrm>
            <a:off x="107950" y="5949950"/>
            <a:ext cx="719138" cy="0"/>
          </a:xfrm>
          <a:prstGeom prst="line">
            <a:avLst/>
          </a:prstGeom>
          <a:noFill/>
          <a:ln w="69850">
            <a:solidFill>
              <a:srgbClr val="800000"/>
            </a:solidFill>
            <a:round/>
            <a:headEnd/>
            <a:tailEnd type="triangle" w="med" len="med"/>
          </a:ln>
        </p:spPr>
        <p:txBody>
          <a:bodyPr/>
          <a:lstStyle/>
          <a:p>
            <a:endParaRPr lang="uk-UA"/>
          </a:p>
        </p:txBody>
      </p:sp>
      <p:sp>
        <p:nvSpPr>
          <p:cNvPr id="40969" name="Line 7"/>
          <p:cNvSpPr>
            <a:spLocks noChangeShapeType="1"/>
          </p:cNvSpPr>
          <p:nvPr/>
        </p:nvSpPr>
        <p:spPr bwMode="auto">
          <a:xfrm>
            <a:off x="107950" y="6524625"/>
            <a:ext cx="719138"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5797499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Содержимое 2"/>
          <p:cNvSpPr>
            <a:spLocks noGrp="1"/>
          </p:cNvSpPr>
          <p:nvPr>
            <p:ph idx="1"/>
          </p:nvPr>
        </p:nvSpPr>
        <p:spPr>
          <a:xfrm>
            <a:off x="179388" y="188913"/>
            <a:ext cx="8715375" cy="6286500"/>
          </a:xfrm>
        </p:spPr>
        <p:txBody>
          <a:bodyPr/>
          <a:lstStyle/>
          <a:p>
            <a:pPr algn="just" eaLnBrk="1" hangingPunct="1">
              <a:buFont typeface="Arial" charset="0"/>
              <a:buNone/>
            </a:pPr>
            <a:r>
              <a:rPr lang="uk-UA" dirty="0" smtClean="0"/>
              <a:t>Ефективність селекції визначається </a:t>
            </a:r>
            <a:r>
              <a:rPr lang="uk-UA" dirty="0" err="1" smtClean="0"/>
              <a:t>успадковуваністю</a:t>
            </a:r>
            <a:r>
              <a:rPr lang="uk-UA" dirty="0" smtClean="0"/>
              <a:t> і повторюваністю ознак.</a:t>
            </a:r>
          </a:p>
          <a:p>
            <a:pPr algn="ctr" eaLnBrk="1" hangingPunct="1">
              <a:buFont typeface="Arial" charset="0"/>
              <a:buNone/>
            </a:pPr>
            <a:r>
              <a:rPr lang="uk-UA" dirty="0" smtClean="0">
                <a:solidFill>
                  <a:srgbClr val="006600"/>
                </a:solidFill>
              </a:rPr>
              <a:t>Ступінь </a:t>
            </a:r>
            <a:r>
              <a:rPr lang="uk-UA" dirty="0" err="1" smtClean="0">
                <a:solidFill>
                  <a:srgbClr val="006600"/>
                </a:solidFill>
              </a:rPr>
              <a:t>успадковуваності</a:t>
            </a:r>
            <a:r>
              <a:rPr lang="uk-UA" dirty="0" smtClean="0">
                <a:solidFill>
                  <a:srgbClr val="006600"/>
                </a:solidFill>
              </a:rPr>
              <a:t> ознак</a:t>
            </a:r>
            <a:r>
              <a:rPr lang="uk-UA" dirty="0" smtClean="0"/>
              <a:t> </a:t>
            </a:r>
          </a:p>
          <a:p>
            <a:pPr algn="ctr" eaLnBrk="1" hangingPunct="1">
              <a:buFont typeface="Arial" charset="0"/>
              <a:buNone/>
            </a:pPr>
            <a:endParaRPr lang="uk-UA" sz="2000" dirty="0" smtClean="0"/>
          </a:p>
          <a:p>
            <a:pPr algn="just" eaLnBrk="1" hangingPunct="1">
              <a:buFont typeface="Arial" charset="0"/>
              <a:buNone/>
            </a:pPr>
            <a:r>
              <a:rPr lang="uk-UA" sz="3000" b="1" dirty="0" smtClean="0"/>
              <a:t>    висока</a:t>
            </a:r>
            <a:r>
              <a:rPr lang="uk-UA" sz="3000" dirty="0" smtClean="0"/>
              <a:t>                       </a:t>
            </a:r>
            <a:r>
              <a:rPr lang="uk-UA" sz="3000" b="1" dirty="0" smtClean="0"/>
              <a:t>середня</a:t>
            </a:r>
            <a:r>
              <a:rPr lang="uk-UA" sz="3000" dirty="0" smtClean="0"/>
              <a:t>                    </a:t>
            </a:r>
            <a:r>
              <a:rPr lang="uk-UA" sz="3000" b="1" dirty="0" smtClean="0"/>
              <a:t>низька</a:t>
            </a:r>
            <a:endParaRPr lang="uk-UA" sz="3000" dirty="0" smtClean="0"/>
          </a:p>
          <a:p>
            <a:pPr algn="just" eaLnBrk="1" hangingPunct="1">
              <a:buFont typeface="Arial" charset="0"/>
              <a:buNone/>
            </a:pPr>
            <a:r>
              <a:rPr lang="uk-UA" sz="3000" dirty="0" smtClean="0"/>
              <a:t>   (0,6-0,9)                      (0,3-0,6)               (0,3 і менше)</a:t>
            </a:r>
          </a:p>
          <a:p>
            <a:pPr algn="just" eaLnBrk="1" hangingPunct="1">
              <a:buFont typeface="Arial" charset="0"/>
              <a:buNone/>
            </a:pPr>
            <a:endParaRPr lang="uk-UA" sz="2000" dirty="0" smtClean="0"/>
          </a:p>
          <a:p>
            <a:pPr algn="just" eaLnBrk="1" hangingPunct="1">
              <a:buFont typeface="Arial" charset="0"/>
              <a:buNone/>
            </a:pPr>
            <a:endParaRPr lang="uk-UA" sz="1000" dirty="0" smtClean="0"/>
          </a:p>
          <a:p>
            <a:pPr algn="just" eaLnBrk="1" hangingPunct="1">
              <a:buFont typeface="Arial" charset="0"/>
              <a:buNone/>
            </a:pPr>
            <a:r>
              <a:rPr lang="uk-UA" sz="2500" dirty="0" smtClean="0"/>
              <a:t>Ефективність відбору за одне покоління залежить від:</a:t>
            </a:r>
          </a:p>
          <a:p>
            <a:pPr algn="just" eaLnBrk="1" hangingPunct="1">
              <a:buFont typeface="Arial" charset="0"/>
              <a:buNone/>
            </a:pPr>
            <a:r>
              <a:rPr lang="uk-UA" sz="2500" dirty="0" smtClean="0"/>
              <a:t>         </a:t>
            </a:r>
            <a:r>
              <a:rPr lang="uk-UA" sz="2500" dirty="0" smtClean="0"/>
              <a:t>		величини </a:t>
            </a:r>
            <a:r>
              <a:rPr lang="uk-UA" sz="2500" dirty="0" smtClean="0"/>
              <a:t>селекційного диференціалу</a:t>
            </a:r>
          </a:p>
          <a:p>
            <a:pPr algn="just" eaLnBrk="1" hangingPunct="1">
              <a:buFont typeface="Arial" charset="0"/>
              <a:buNone/>
            </a:pPr>
            <a:r>
              <a:rPr lang="uk-UA" sz="2500" dirty="0" smtClean="0"/>
              <a:t>        </a:t>
            </a:r>
            <a:r>
              <a:rPr lang="uk-UA" sz="2500" dirty="0" smtClean="0"/>
              <a:t>	 	коефіцієнта </a:t>
            </a:r>
            <a:r>
              <a:rPr lang="uk-UA" sz="2500" dirty="0" err="1" smtClean="0"/>
              <a:t>успадковуваності</a:t>
            </a:r>
            <a:r>
              <a:rPr lang="uk-UA" sz="2500" dirty="0" smtClean="0"/>
              <a:t> ознаки в стаді</a:t>
            </a:r>
            <a:endParaRPr lang="ru-RU" sz="2500" dirty="0" smtClean="0"/>
          </a:p>
        </p:txBody>
      </p:sp>
      <p:sp>
        <p:nvSpPr>
          <p:cNvPr id="41986" name="Line 7"/>
          <p:cNvSpPr>
            <a:spLocks noChangeShapeType="1"/>
          </p:cNvSpPr>
          <p:nvPr/>
        </p:nvSpPr>
        <p:spPr bwMode="auto">
          <a:xfrm flipH="1">
            <a:off x="1475656" y="1270001"/>
            <a:ext cx="2376487" cy="503237"/>
          </a:xfrm>
          <a:prstGeom prst="line">
            <a:avLst/>
          </a:prstGeom>
          <a:noFill/>
          <a:ln w="69850">
            <a:solidFill>
              <a:srgbClr val="800000"/>
            </a:solidFill>
            <a:round/>
            <a:headEnd/>
            <a:tailEnd type="triangle" w="med" len="med"/>
          </a:ln>
        </p:spPr>
        <p:txBody>
          <a:bodyPr/>
          <a:lstStyle/>
          <a:p>
            <a:endParaRPr lang="uk-UA"/>
          </a:p>
        </p:txBody>
      </p:sp>
      <p:sp>
        <p:nvSpPr>
          <p:cNvPr id="41987" name="Line 7"/>
          <p:cNvSpPr>
            <a:spLocks noChangeShapeType="1"/>
          </p:cNvSpPr>
          <p:nvPr/>
        </p:nvSpPr>
        <p:spPr bwMode="auto">
          <a:xfrm>
            <a:off x="5220072" y="1196976"/>
            <a:ext cx="2305050" cy="576262"/>
          </a:xfrm>
          <a:prstGeom prst="line">
            <a:avLst/>
          </a:prstGeom>
          <a:noFill/>
          <a:ln w="69850">
            <a:solidFill>
              <a:srgbClr val="800000"/>
            </a:solidFill>
            <a:round/>
            <a:headEnd/>
            <a:tailEnd type="triangle" w="med" len="med"/>
          </a:ln>
        </p:spPr>
        <p:txBody>
          <a:bodyPr/>
          <a:lstStyle/>
          <a:p>
            <a:endParaRPr lang="uk-UA"/>
          </a:p>
        </p:txBody>
      </p:sp>
      <p:sp>
        <p:nvSpPr>
          <p:cNvPr id="41988" name="Line 7"/>
          <p:cNvSpPr>
            <a:spLocks noChangeShapeType="1"/>
          </p:cNvSpPr>
          <p:nvPr/>
        </p:nvSpPr>
        <p:spPr bwMode="auto">
          <a:xfrm flipH="1">
            <a:off x="4427984" y="1233488"/>
            <a:ext cx="0" cy="576262"/>
          </a:xfrm>
          <a:prstGeom prst="line">
            <a:avLst/>
          </a:prstGeom>
          <a:noFill/>
          <a:ln w="69850">
            <a:solidFill>
              <a:srgbClr val="800000"/>
            </a:solidFill>
            <a:round/>
            <a:headEnd/>
            <a:tailEnd type="triangle" w="med" len="med"/>
          </a:ln>
        </p:spPr>
        <p:txBody>
          <a:bodyPr/>
          <a:lstStyle/>
          <a:p>
            <a:endParaRPr lang="uk-UA"/>
          </a:p>
        </p:txBody>
      </p:sp>
      <p:sp>
        <p:nvSpPr>
          <p:cNvPr id="41989" name="Line 7"/>
          <p:cNvSpPr>
            <a:spLocks noChangeShapeType="1"/>
          </p:cNvSpPr>
          <p:nvPr/>
        </p:nvSpPr>
        <p:spPr bwMode="auto">
          <a:xfrm>
            <a:off x="756518" y="3933056"/>
            <a:ext cx="719138" cy="0"/>
          </a:xfrm>
          <a:prstGeom prst="line">
            <a:avLst/>
          </a:prstGeom>
          <a:noFill/>
          <a:ln w="69850">
            <a:solidFill>
              <a:srgbClr val="800000"/>
            </a:solidFill>
            <a:round/>
            <a:headEnd/>
            <a:tailEnd type="triangle" w="med" len="med"/>
          </a:ln>
        </p:spPr>
        <p:txBody>
          <a:bodyPr/>
          <a:lstStyle/>
          <a:p>
            <a:endParaRPr lang="uk-UA"/>
          </a:p>
        </p:txBody>
      </p:sp>
      <p:sp>
        <p:nvSpPr>
          <p:cNvPr id="41990" name="Line 7"/>
          <p:cNvSpPr>
            <a:spLocks noChangeShapeType="1"/>
          </p:cNvSpPr>
          <p:nvPr/>
        </p:nvSpPr>
        <p:spPr bwMode="auto">
          <a:xfrm>
            <a:off x="756518" y="4365104"/>
            <a:ext cx="719138"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090632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Содержимое 2"/>
          <p:cNvSpPr>
            <a:spLocks noGrp="1"/>
          </p:cNvSpPr>
          <p:nvPr>
            <p:ph idx="1"/>
          </p:nvPr>
        </p:nvSpPr>
        <p:spPr>
          <a:xfrm>
            <a:off x="179388" y="115888"/>
            <a:ext cx="8715375" cy="6286500"/>
          </a:xfrm>
        </p:spPr>
        <p:txBody>
          <a:bodyPr/>
          <a:lstStyle/>
          <a:p>
            <a:pPr algn="just" eaLnBrk="1" hangingPunct="1">
              <a:buFont typeface="Arial" charset="0"/>
              <a:buNone/>
            </a:pPr>
            <a:r>
              <a:rPr lang="uk-UA" smtClean="0"/>
              <a:t>Відбір, який ведуть за однією або кількома ознаками, які прямо корелюють між собою, називається </a:t>
            </a:r>
            <a:r>
              <a:rPr lang="uk-UA" b="1" smtClean="0">
                <a:solidFill>
                  <a:srgbClr val="006600"/>
                </a:solidFill>
              </a:rPr>
              <a:t>переважним</a:t>
            </a:r>
            <a:r>
              <a:rPr lang="uk-UA" b="1" smtClean="0"/>
              <a:t>.</a:t>
            </a:r>
          </a:p>
          <a:p>
            <a:pPr algn="ctr" eaLnBrk="1" hangingPunct="1">
              <a:buFont typeface="Arial" charset="0"/>
              <a:buNone/>
            </a:pPr>
            <a:r>
              <a:rPr lang="uk-UA" b="1" u="sng" smtClean="0">
                <a:solidFill>
                  <a:srgbClr val="006600"/>
                </a:solidFill>
              </a:rPr>
              <a:t>три принципи відбору</a:t>
            </a:r>
            <a:r>
              <a:rPr lang="uk-UA" smtClean="0"/>
              <a:t> </a:t>
            </a:r>
            <a:endParaRPr lang="ru-RU" smtClean="0"/>
          </a:p>
        </p:txBody>
      </p:sp>
      <p:sp>
        <p:nvSpPr>
          <p:cNvPr id="43010" name="Содержимое 2"/>
          <p:cNvSpPr>
            <a:spLocks/>
          </p:cNvSpPr>
          <p:nvPr/>
        </p:nvSpPr>
        <p:spPr bwMode="auto">
          <a:xfrm>
            <a:off x="107950" y="2636838"/>
            <a:ext cx="2447925" cy="3489325"/>
          </a:xfrm>
          <a:prstGeom prst="rect">
            <a:avLst/>
          </a:prstGeom>
          <a:noFill/>
          <a:ln w="9525">
            <a:noFill/>
            <a:miter lim="800000"/>
            <a:headEnd/>
            <a:tailEnd/>
          </a:ln>
        </p:spPr>
        <p:txBody>
          <a:bodyPr/>
          <a:lstStyle/>
          <a:p>
            <a:pPr indent="17463">
              <a:lnSpc>
                <a:spcPct val="80000"/>
              </a:lnSpc>
              <a:spcBef>
                <a:spcPct val="20000"/>
              </a:spcBef>
              <a:buFont typeface="Arial" charset="0"/>
              <a:buNone/>
            </a:pPr>
            <a:r>
              <a:rPr lang="uk-UA" b="1"/>
              <a:t>Суть послідовного відбору (тандемна селекція)</a:t>
            </a:r>
            <a:r>
              <a:rPr lang="uk-UA"/>
              <a:t> – почергова селекція тварин за кожною ознакою</a:t>
            </a:r>
            <a:endParaRPr lang="ru-RU"/>
          </a:p>
        </p:txBody>
      </p:sp>
      <p:sp>
        <p:nvSpPr>
          <p:cNvPr id="43011" name="Rectangle 6"/>
          <p:cNvSpPr>
            <a:spLocks noChangeArrowheads="1"/>
          </p:cNvSpPr>
          <p:nvPr/>
        </p:nvSpPr>
        <p:spPr bwMode="auto">
          <a:xfrm>
            <a:off x="2627313" y="3500438"/>
            <a:ext cx="3240087" cy="2720975"/>
          </a:xfrm>
          <a:prstGeom prst="rect">
            <a:avLst/>
          </a:prstGeom>
          <a:noFill/>
          <a:ln w="9525">
            <a:noFill/>
            <a:miter lim="800000"/>
            <a:headEnd/>
            <a:tailEnd/>
          </a:ln>
        </p:spPr>
        <p:txBody>
          <a:bodyPr>
            <a:spAutoFit/>
          </a:bodyPr>
          <a:lstStyle/>
          <a:p>
            <a:pPr>
              <a:lnSpc>
                <a:spcPct val="80000"/>
              </a:lnSpc>
              <a:spcBef>
                <a:spcPct val="20000"/>
              </a:spcBef>
              <a:buFont typeface="Arial" charset="0"/>
              <a:buNone/>
            </a:pPr>
            <a:r>
              <a:rPr lang="uk-UA"/>
              <a:t>Під час використання відбору </a:t>
            </a:r>
            <a:r>
              <a:rPr lang="uk-UA" b="1"/>
              <a:t>за незалежними рівнями</a:t>
            </a:r>
            <a:r>
              <a:rPr lang="uk-UA"/>
              <a:t> за кожною ознакою, яка цікавить селекціонера, встановлюють мінімальну допустиму величину. Всіх тварин, які хоча б за однією ознакою не відповідають мінімальному стандарту, виключають із племінної групи.</a:t>
            </a:r>
            <a:endParaRPr lang="ru-RU"/>
          </a:p>
        </p:txBody>
      </p:sp>
      <p:sp>
        <p:nvSpPr>
          <p:cNvPr id="43012" name="Rectangle 7"/>
          <p:cNvSpPr>
            <a:spLocks noChangeArrowheads="1"/>
          </p:cNvSpPr>
          <p:nvPr/>
        </p:nvSpPr>
        <p:spPr bwMode="auto">
          <a:xfrm>
            <a:off x="5867400" y="2492375"/>
            <a:ext cx="3024188" cy="4211638"/>
          </a:xfrm>
          <a:prstGeom prst="rect">
            <a:avLst/>
          </a:prstGeom>
          <a:noFill/>
          <a:ln w="9525">
            <a:noFill/>
            <a:miter lim="800000"/>
            <a:headEnd/>
            <a:tailEnd/>
          </a:ln>
        </p:spPr>
        <p:txBody>
          <a:bodyPr>
            <a:spAutoFit/>
          </a:bodyPr>
          <a:lstStyle/>
          <a:p>
            <a:r>
              <a:rPr lang="uk-UA"/>
              <a:t>Під час відбору тварин за </a:t>
            </a:r>
            <a:r>
              <a:rPr lang="uk-UA" b="1"/>
              <a:t>селекційними індексами</a:t>
            </a:r>
            <a:r>
              <a:rPr lang="uk-UA"/>
              <a:t> не виключають із селекційного процесу тварин, які мають низький рівень розвитку однієї ознаки за високого рівня інших. При використанні відбору за селекційними індексами перевагу надають тваринам із кращою племінною цінністю за комплексом ознак, що виражається величиною індексу.</a:t>
            </a:r>
          </a:p>
        </p:txBody>
      </p:sp>
      <p:sp>
        <p:nvSpPr>
          <p:cNvPr id="43013" name="Line 7"/>
          <p:cNvSpPr>
            <a:spLocks noChangeShapeType="1"/>
          </p:cNvSpPr>
          <p:nvPr/>
        </p:nvSpPr>
        <p:spPr bwMode="auto">
          <a:xfrm flipH="1">
            <a:off x="1547812" y="1646238"/>
            <a:ext cx="2016125" cy="431800"/>
          </a:xfrm>
          <a:prstGeom prst="line">
            <a:avLst/>
          </a:prstGeom>
          <a:noFill/>
          <a:ln w="69850">
            <a:solidFill>
              <a:srgbClr val="800000"/>
            </a:solidFill>
            <a:round/>
            <a:headEnd/>
            <a:tailEnd type="triangle" w="med" len="med"/>
          </a:ln>
        </p:spPr>
        <p:txBody>
          <a:bodyPr/>
          <a:lstStyle/>
          <a:p>
            <a:endParaRPr lang="uk-UA"/>
          </a:p>
        </p:txBody>
      </p:sp>
      <p:sp>
        <p:nvSpPr>
          <p:cNvPr id="43014" name="Line 7"/>
          <p:cNvSpPr>
            <a:spLocks noChangeShapeType="1"/>
          </p:cNvSpPr>
          <p:nvPr/>
        </p:nvSpPr>
        <p:spPr bwMode="auto">
          <a:xfrm>
            <a:off x="5076056" y="1794417"/>
            <a:ext cx="2089150" cy="360362"/>
          </a:xfrm>
          <a:prstGeom prst="line">
            <a:avLst/>
          </a:prstGeom>
          <a:noFill/>
          <a:ln w="69850">
            <a:solidFill>
              <a:srgbClr val="800000"/>
            </a:solidFill>
            <a:round/>
            <a:headEnd/>
            <a:tailEnd type="triangle" w="med" len="med"/>
          </a:ln>
        </p:spPr>
        <p:txBody>
          <a:bodyPr/>
          <a:lstStyle/>
          <a:p>
            <a:endParaRPr lang="uk-UA"/>
          </a:p>
        </p:txBody>
      </p:sp>
      <p:sp>
        <p:nvSpPr>
          <p:cNvPr id="43015" name="Line 7"/>
          <p:cNvSpPr>
            <a:spLocks noChangeShapeType="1"/>
          </p:cNvSpPr>
          <p:nvPr/>
        </p:nvSpPr>
        <p:spPr bwMode="auto">
          <a:xfrm flipH="1">
            <a:off x="4140200" y="2205038"/>
            <a:ext cx="144463" cy="1295400"/>
          </a:xfrm>
          <a:prstGeom prst="line">
            <a:avLst/>
          </a:prstGeom>
          <a:noFill/>
          <a:ln w="69850">
            <a:solidFill>
              <a:srgbClr val="800000"/>
            </a:solidFill>
            <a:round/>
            <a:headEnd/>
            <a:tailEnd type="triangle" w="med" len="med"/>
          </a:ln>
        </p:spPr>
        <p:txBody>
          <a:bodyPr/>
          <a:lstStyle/>
          <a:p>
            <a:endParaRPr lang="uk-UA"/>
          </a:p>
        </p:txBody>
      </p:sp>
      <p:sp>
        <p:nvSpPr>
          <p:cNvPr id="43016" name="Line 7"/>
          <p:cNvSpPr>
            <a:spLocks noChangeShapeType="1"/>
          </p:cNvSpPr>
          <p:nvPr/>
        </p:nvSpPr>
        <p:spPr bwMode="auto">
          <a:xfrm flipH="1">
            <a:off x="4175124" y="1737519"/>
            <a:ext cx="144463" cy="129540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9121391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Содержимое 2"/>
          <p:cNvSpPr>
            <a:spLocks noGrp="1"/>
          </p:cNvSpPr>
          <p:nvPr>
            <p:ph idx="1"/>
          </p:nvPr>
        </p:nvSpPr>
        <p:spPr>
          <a:xfrm>
            <a:off x="179388" y="0"/>
            <a:ext cx="8964612" cy="6669088"/>
          </a:xfrm>
        </p:spPr>
        <p:txBody>
          <a:bodyPr/>
          <a:lstStyle/>
          <a:p>
            <a:pPr marL="87313" indent="0" algn="ctr" eaLnBrk="1" hangingPunct="1">
              <a:buFont typeface="Arial" charset="0"/>
              <a:buNone/>
            </a:pPr>
            <a:endParaRPr lang="uk-UA" sz="1000" b="1" u="sng" smtClean="0">
              <a:solidFill>
                <a:srgbClr val="006600"/>
              </a:solidFill>
            </a:endParaRPr>
          </a:p>
          <a:p>
            <a:pPr marL="87313" indent="0" algn="ctr" eaLnBrk="1" hangingPunct="1">
              <a:buFont typeface="Arial" charset="0"/>
              <a:buNone/>
            </a:pPr>
            <a:r>
              <a:rPr lang="uk-UA" b="1" u="sng" smtClean="0">
                <a:solidFill>
                  <a:srgbClr val="006600"/>
                </a:solidFill>
              </a:rPr>
              <a:t>основні принципи підбору:</a:t>
            </a:r>
          </a:p>
          <a:p>
            <a:pPr marL="87313" indent="0" algn="just" eaLnBrk="1" hangingPunct="1">
              <a:buFont typeface="Arial" charset="0"/>
              <a:buNone/>
            </a:pPr>
            <a:endParaRPr lang="uk-UA" smtClean="0"/>
          </a:p>
          <a:p>
            <a:pPr marL="87313" indent="0" algn="just" eaLnBrk="1" hangingPunct="1">
              <a:buFont typeface="Arial" charset="0"/>
              <a:buNone/>
            </a:pPr>
            <a:endParaRPr lang="uk-UA" smtClean="0"/>
          </a:p>
          <a:p>
            <a:pPr marL="87313" indent="0" algn="just" eaLnBrk="1" hangingPunct="1">
              <a:buFont typeface="Arial" charset="0"/>
              <a:buNone/>
            </a:pPr>
            <a:endParaRPr lang="uk-UA" smtClean="0"/>
          </a:p>
          <a:p>
            <a:pPr marL="87313" indent="0" algn="just" eaLnBrk="1" hangingPunct="1">
              <a:buFont typeface="Arial" charset="0"/>
              <a:buNone/>
            </a:pPr>
            <a:endParaRPr lang="uk-UA" smtClean="0"/>
          </a:p>
          <a:p>
            <a:pPr marL="87313" indent="0" algn="just" eaLnBrk="1" hangingPunct="1">
              <a:buFont typeface="Arial" charset="0"/>
              <a:buNone/>
            </a:pPr>
            <a:endParaRPr lang="uk-UA" smtClean="0"/>
          </a:p>
          <a:p>
            <a:pPr marL="87313" indent="0" algn="just" eaLnBrk="1" hangingPunct="1">
              <a:buFont typeface="Arial" charset="0"/>
              <a:buNone/>
            </a:pPr>
            <a:endParaRPr lang="uk-UA" sz="1000" smtClean="0"/>
          </a:p>
          <a:p>
            <a:pPr marL="87313" indent="0" algn="just" eaLnBrk="1" hangingPunct="1">
              <a:buFont typeface="Arial" charset="0"/>
              <a:buNone/>
            </a:pPr>
            <a:endParaRPr lang="uk-UA" sz="1000" smtClean="0"/>
          </a:p>
          <a:p>
            <a:pPr marL="87313" indent="0" algn="just" eaLnBrk="1" hangingPunct="1">
              <a:buFont typeface="Arial" charset="0"/>
              <a:buNone/>
            </a:pPr>
            <a:endParaRPr lang="uk-UA" sz="1000" smtClean="0"/>
          </a:p>
          <a:p>
            <a:pPr marL="87313" indent="0" algn="just" eaLnBrk="1" hangingPunct="1">
              <a:buFont typeface="Arial" charset="0"/>
              <a:buNone/>
            </a:pPr>
            <a:r>
              <a:rPr lang="uk-UA" smtClean="0"/>
              <a:t>Спаровування цінних у певному відношенні самців і самок, які мають такі ж властивості, становить суть </a:t>
            </a:r>
            <a:r>
              <a:rPr lang="uk-UA" b="1" smtClean="0">
                <a:solidFill>
                  <a:srgbClr val="006600"/>
                </a:solidFill>
              </a:rPr>
              <a:t>гомогенного (однорідного</a:t>
            </a:r>
            <a:r>
              <a:rPr lang="uk-UA" smtClean="0">
                <a:solidFill>
                  <a:srgbClr val="006600"/>
                </a:solidFill>
              </a:rPr>
              <a:t>)</a:t>
            </a:r>
            <a:r>
              <a:rPr lang="uk-UA" smtClean="0"/>
              <a:t> підбору. </a:t>
            </a:r>
            <a:endParaRPr lang="ru-RU" smtClean="0"/>
          </a:p>
        </p:txBody>
      </p:sp>
      <p:sp>
        <p:nvSpPr>
          <p:cNvPr id="44034" name="Rectangle 4"/>
          <p:cNvSpPr>
            <a:spLocks noChangeArrowheads="1"/>
          </p:cNvSpPr>
          <p:nvPr/>
        </p:nvSpPr>
        <p:spPr bwMode="auto">
          <a:xfrm>
            <a:off x="107950" y="1195388"/>
            <a:ext cx="2825750" cy="457200"/>
          </a:xfrm>
          <a:prstGeom prst="rect">
            <a:avLst/>
          </a:prstGeom>
          <a:noFill/>
          <a:ln w="9525">
            <a:noFill/>
            <a:miter lim="800000"/>
            <a:headEnd/>
            <a:tailEnd/>
          </a:ln>
        </p:spPr>
        <p:txBody>
          <a:bodyPr wrap="none">
            <a:spAutoFit/>
          </a:bodyPr>
          <a:lstStyle/>
          <a:p>
            <a:r>
              <a:rPr lang="uk-UA" sz="2400"/>
              <a:t>цілеспрямованість</a:t>
            </a:r>
          </a:p>
        </p:txBody>
      </p:sp>
      <p:sp>
        <p:nvSpPr>
          <p:cNvPr id="44035" name="Rectangle 5"/>
          <p:cNvSpPr>
            <a:spLocks noChangeArrowheads="1"/>
          </p:cNvSpPr>
          <p:nvPr/>
        </p:nvSpPr>
        <p:spPr bwMode="auto">
          <a:xfrm>
            <a:off x="1908175" y="1989138"/>
            <a:ext cx="3402013" cy="1917700"/>
          </a:xfrm>
          <a:prstGeom prst="rect">
            <a:avLst/>
          </a:prstGeom>
          <a:noFill/>
          <a:ln w="9525">
            <a:noFill/>
            <a:miter lim="800000"/>
            <a:headEnd/>
            <a:tailEnd/>
          </a:ln>
        </p:spPr>
        <p:txBody>
          <a:bodyPr>
            <a:spAutoFit/>
          </a:bodyPr>
          <a:lstStyle/>
          <a:p>
            <a:r>
              <a:rPr lang="uk-UA" sz="2400"/>
              <a:t>перевага плідників над матками; недопущення інбридингу в товарних стадах</a:t>
            </a:r>
          </a:p>
        </p:txBody>
      </p:sp>
      <p:sp>
        <p:nvSpPr>
          <p:cNvPr id="44036" name="Rectangle 6"/>
          <p:cNvSpPr>
            <a:spLocks noChangeArrowheads="1"/>
          </p:cNvSpPr>
          <p:nvPr/>
        </p:nvSpPr>
        <p:spPr bwMode="auto">
          <a:xfrm>
            <a:off x="5651500" y="1844675"/>
            <a:ext cx="3714750" cy="2282825"/>
          </a:xfrm>
          <a:prstGeom prst="rect">
            <a:avLst/>
          </a:prstGeom>
          <a:noFill/>
          <a:ln w="9525">
            <a:noFill/>
            <a:miter lim="800000"/>
            <a:headEnd/>
            <a:tailEnd/>
          </a:ln>
        </p:spPr>
        <p:txBody>
          <a:bodyPr>
            <a:spAutoFit/>
          </a:bodyPr>
          <a:lstStyle/>
          <a:p>
            <a:r>
              <a:rPr lang="uk-UA" sz="2400"/>
              <a:t>максимальне використання тварин, оцінених за якістю нащадків із високим рівнем генетичного потенціалу</a:t>
            </a:r>
          </a:p>
        </p:txBody>
      </p:sp>
      <p:sp>
        <p:nvSpPr>
          <p:cNvPr id="44037" name="Line 7"/>
          <p:cNvSpPr>
            <a:spLocks noChangeShapeType="1"/>
          </p:cNvSpPr>
          <p:nvPr/>
        </p:nvSpPr>
        <p:spPr bwMode="auto">
          <a:xfrm flipH="1">
            <a:off x="1835150" y="836613"/>
            <a:ext cx="2016125" cy="431800"/>
          </a:xfrm>
          <a:prstGeom prst="line">
            <a:avLst/>
          </a:prstGeom>
          <a:noFill/>
          <a:ln w="69850">
            <a:solidFill>
              <a:srgbClr val="800000"/>
            </a:solidFill>
            <a:round/>
            <a:headEnd/>
            <a:tailEnd type="triangle" w="med" len="med"/>
          </a:ln>
        </p:spPr>
        <p:txBody>
          <a:bodyPr/>
          <a:lstStyle/>
          <a:p>
            <a:endParaRPr lang="uk-UA"/>
          </a:p>
        </p:txBody>
      </p:sp>
      <p:sp>
        <p:nvSpPr>
          <p:cNvPr id="44038" name="Line 7"/>
          <p:cNvSpPr>
            <a:spLocks noChangeShapeType="1"/>
          </p:cNvSpPr>
          <p:nvPr/>
        </p:nvSpPr>
        <p:spPr bwMode="auto">
          <a:xfrm>
            <a:off x="4859338" y="836613"/>
            <a:ext cx="1512887" cy="936625"/>
          </a:xfrm>
          <a:prstGeom prst="line">
            <a:avLst/>
          </a:prstGeom>
          <a:noFill/>
          <a:ln w="69850">
            <a:solidFill>
              <a:srgbClr val="800000"/>
            </a:solidFill>
            <a:round/>
            <a:headEnd/>
            <a:tailEnd type="triangle" w="med" len="med"/>
          </a:ln>
        </p:spPr>
        <p:txBody>
          <a:bodyPr/>
          <a:lstStyle/>
          <a:p>
            <a:endParaRPr lang="uk-UA"/>
          </a:p>
        </p:txBody>
      </p:sp>
      <p:sp>
        <p:nvSpPr>
          <p:cNvPr id="44039" name="Line 7"/>
          <p:cNvSpPr>
            <a:spLocks noChangeShapeType="1"/>
          </p:cNvSpPr>
          <p:nvPr/>
        </p:nvSpPr>
        <p:spPr bwMode="auto">
          <a:xfrm flipH="1">
            <a:off x="3995738" y="836613"/>
            <a:ext cx="433387" cy="1152525"/>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421087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Содержимое 2"/>
          <p:cNvSpPr>
            <a:spLocks noGrp="1"/>
          </p:cNvSpPr>
          <p:nvPr>
            <p:ph idx="1"/>
          </p:nvPr>
        </p:nvSpPr>
        <p:spPr>
          <a:xfrm>
            <a:off x="179388" y="115888"/>
            <a:ext cx="8715375" cy="6357937"/>
          </a:xfrm>
        </p:spPr>
        <p:txBody>
          <a:bodyPr>
            <a:normAutofit/>
          </a:bodyPr>
          <a:lstStyle/>
          <a:p>
            <a:pPr algn="just" eaLnBrk="1" hangingPunct="1">
              <a:buFont typeface="Arial" charset="0"/>
              <a:buNone/>
            </a:pPr>
            <a:r>
              <a:rPr lang="uk-UA" sz="3000" b="1" dirty="0" smtClean="0">
                <a:solidFill>
                  <a:srgbClr val="006600"/>
                </a:solidFill>
              </a:rPr>
              <a:t>Гетерогенний (різнорідний)</a:t>
            </a:r>
            <a:r>
              <a:rPr lang="uk-UA" sz="3000" dirty="0" smtClean="0"/>
              <a:t> підбір – спаровування тварин, які відрізняються за рівнем </a:t>
            </a:r>
            <a:r>
              <a:rPr lang="uk-UA" sz="3000" dirty="0" err="1" smtClean="0"/>
              <a:t>вираженості</a:t>
            </a:r>
            <a:r>
              <a:rPr lang="uk-UA" sz="3000" dirty="0" smtClean="0"/>
              <a:t> ознак.</a:t>
            </a:r>
          </a:p>
          <a:p>
            <a:pPr algn="just" eaLnBrk="1" hangingPunct="1">
              <a:buFont typeface="Arial" charset="0"/>
              <a:buNone/>
            </a:pPr>
            <a:r>
              <a:rPr lang="uk-UA" sz="3000" u="sng" dirty="0" smtClean="0"/>
              <a:t>Використовується з метою</a:t>
            </a:r>
            <a:r>
              <a:rPr lang="uk-UA" sz="3000" dirty="0" smtClean="0"/>
              <a:t>:</a:t>
            </a:r>
          </a:p>
          <a:p>
            <a:pPr algn="just" eaLnBrk="1" hangingPunct="1">
              <a:buFont typeface="Arial" charset="0"/>
              <a:buNone/>
            </a:pPr>
            <a:r>
              <a:rPr lang="uk-UA" sz="3000" dirty="0" smtClean="0"/>
              <a:t>        збагачення генотипу нащадків бажаними генами,</a:t>
            </a:r>
          </a:p>
          <a:p>
            <a:pPr algn="just" eaLnBrk="1" hangingPunct="1">
              <a:buFont typeface="Arial" charset="0"/>
              <a:buNone/>
            </a:pPr>
            <a:r>
              <a:rPr lang="uk-UA" sz="3000" dirty="0" smtClean="0"/>
              <a:t>        збільшення їх генетичної різноманітності,  </a:t>
            </a:r>
          </a:p>
          <a:p>
            <a:pPr algn="just" eaLnBrk="1" hangingPunct="1">
              <a:buFont typeface="Arial" charset="0"/>
              <a:buNone/>
            </a:pPr>
            <a:r>
              <a:rPr lang="uk-UA" sz="3000" dirty="0" smtClean="0"/>
              <a:t>        позбавлення або виправлення недоліків,  </a:t>
            </a:r>
          </a:p>
          <a:p>
            <a:pPr algn="just" eaLnBrk="1" hangingPunct="1">
              <a:buFont typeface="Arial" charset="0"/>
              <a:buNone/>
            </a:pPr>
            <a:r>
              <a:rPr lang="uk-UA" sz="3000" dirty="0" smtClean="0"/>
              <a:t>        отримання явища гетерозису.</a:t>
            </a:r>
            <a:endParaRPr lang="ru-RU" sz="3000" dirty="0" smtClean="0"/>
          </a:p>
        </p:txBody>
      </p:sp>
      <p:sp>
        <p:nvSpPr>
          <p:cNvPr id="45058" name="Line 7"/>
          <p:cNvSpPr>
            <a:spLocks noChangeShapeType="1"/>
          </p:cNvSpPr>
          <p:nvPr/>
        </p:nvSpPr>
        <p:spPr bwMode="auto">
          <a:xfrm>
            <a:off x="179388" y="3140968"/>
            <a:ext cx="719138" cy="0"/>
          </a:xfrm>
          <a:prstGeom prst="line">
            <a:avLst/>
          </a:prstGeom>
          <a:noFill/>
          <a:ln w="69850">
            <a:solidFill>
              <a:srgbClr val="800000"/>
            </a:solidFill>
            <a:round/>
            <a:headEnd/>
            <a:tailEnd type="triangle" w="med" len="med"/>
          </a:ln>
        </p:spPr>
        <p:txBody>
          <a:bodyPr/>
          <a:lstStyle/>
          <a:p>
            <a:endParaRPr lang="uk-UA"/>
          </a:p>
        </p:txBody>
      </p:sp>
      <p:sp>
        <p:nvSpPr>
          <p:cNvPr id="45059" name="Line 7"/>
          <p:cNvSpPr>
            <a:spLocks noChangeShapeType="1"/>
          </p:cNvSpPr>
          <p:nvPr/>
        </p:nvSpPr>
        <p:spPr bwMode="auto">
          <a:xfrm>
            <a:off x="179388" y="4149080"/>
            <a:ext cx="719137" cy="0"/>
          </a:xfrm>
          <a:prstGeom prst="line">
            <a:avLst/>
          </a:prstGeom>
          <a:noFill/>
          <a:ln w="69850">
            <a:solidFill>
              <a:srgbClr val="800000"/>
            </a:solidFill>
            <a:round/>
            <a:headEnd/>
            <a:tailEnd type="triangle" w="med" len="med"/>
          </a:ln>
        </p:spPr>
        <p:txBody>
          <a:bodyPr/>
          <a:lstStyle/>
          <a:p>
            <a:endParaRPr lang="uk-UA"/>
          </a:p>
        </p:txBody>
      </p:sp>
      <p:sp>
        <p:nvSpPr>
          <p:cNvPr id="45060" name="Line 7"/>
          <p:cNvSpPr>
            <a:spLocks noChangeShapeType="1"/>
          </p:cNvSpPr>
          <p:nvPr/>
        </p:nvSpPr>
        <p:spPr bwMode="auto">
          <a:xfrm>
            <a:off x="179388" y="2204864"/>
            <a:ext cx="719137" cy="0"/>
          </a:xfrm>
          <a:prstGeom prst="line">
            <a:avLst/>
          </a:prstGeom>
          <a:noFill/>
          <a:ln w="69850">
            <a:solidFill>
              <a:srgbClr val="800000"/>
            </a:solidFill>
            <a:round/>
            <a:headEnd/>
            <a:tailEnd type="triangle" w="med" len="med"/>
          </a:ln>
        </p:spPr>
        <p:txBody>
          <a:bodyPr/>
          <a:lstStyle/>
          <a:p>
            <a:endParaRPr lang="uk-UA"/>
          </a:p>
        </p:txBody>
      </p:sp>
      <p:sp>
        <p:nvSpPr>
          <p:cNvPr id="45061" name="Line 7"/>
          <p:cNvSpPr>
            <a:spLocks noChangeShapeType="1"/>
          </p:cNvSpPr>
          <p:nvPr/>
        </p:nvSpPr>
        <p:spPr bwMode="auto">
          <a:xfrm>
            <a:off x="179388" y="3645024"/>
            <a:ext cx="719137" cy="0"/>
          </a:xfrm>
          <a:prstGeom prst="line">
            <a:avLst/>
          </a:prstGeom>
          <a:noFill/>
          <a:ln w="69850">
            <a:solidFill>
              <a:srgbClr val="800000"/>
            </a:solidFill>
            <a:round/>
            <a:headEnd/>
            <a:tailEnd type="triangle" w="med" len="med"/>
          </a:ln>
        </p:spPr>
        <p:txBody>
          <a:bodyPr/>
          <a:lstStyle/>
          <a:p>
            <a:endParaRPr lang="uk-UA"/>
          </a:p>
        </p:txBody>
      </p:sp>
      <p:sp>
        <p:nvSpPr>
          <p:cNvPr id="45062" name="Rectangle 8"/>
          <p:cNvSpPr>
            <a:spLocks noChangeArrowheads="1"/>
          </p:cNvSpPr>
          <p:nvPr/>
        </p:nvSpPr>
        <p:spPr bwMode="auto">
          <a:xfrm>
            <a:off x="107950" y="5084763"/>
            <a:ext cx="8928100" cy="1458912"/>
          </a:xfrm>
          <a:prstGeom prst="rect">
            <a:avLst/>
          </a:prstGeom>
          <a:noFill/>
          <a:ln w="9525">
            <a:noFill/>
            <a:miter lim="800000"/>
            <a:headEnd/>
            <a:tailEnd/>
          </a:ln>
        </p:spPr>
        <p:txBody>
          <a:bodyPr>
            <a:spAutoFit/>
          </a:bodyPr>
          <a:lstStyle/>
          <a:p>
            <a:pPr>
              <a:spcBef>
                <a:spcPct val="20000"/>
              </a:spcBef>
              <a:buFont typeface="Arial" charset="0"/>
              <a:buNone/>
            </a:pPr>
            <a:r>
              <a:rPr lang="uk-UA" sz="2800">
                <a:latin typeface="Calibri" pitchFamily="34" charset="0"/>
              </a:rPr>
              <a:t>Мета </a:t>
            </a:r>
            <a:r>
              <a:rPr lang="uk-UA" sz="2800" b="1">
                <a:solidFill>
                  <a:srgbClr val="006600"/>
                </a:solidFill>
                <a:latin typeface="Calibri" pitchFamily="34" charset="0"/>
              </a:rPr>
              <a:t>чистопородного розведення</a:t>
            </a:r>
            <a:r>
              <a:rPr lang="uk-UA" sz="2800">
                <a:latin typeface="Calibri" pitchFamily="34" charset="0"/>
              </a:rPr>
              <a:t>                  </a:t>
            </a:r>
          </a:p>
          <a:p>
            <a:pPr>
              <a:spcBef>
                <a:spcPct val="20000"/>
              </a:spcBef>
              <a:buFont typeface="Arial" charset="0"/>
              <a:buNone/>
            </a:pPr>
            <a:r>
              <a:rPr lang="uk-UA" sz="2800">
                <a:latin typeface="Calibri" pitchFamily="34" charset="0"/>
              </a:rPr>
              <a:t>          збереження і удосконалення цінних властивос-тей породи. </a:t>
            </a:r>
            <a:endParaRPr lang="ru-RU" sz="2800">
              <a:latin typeface="Calibri" pitchFamily="34" charset="0"/>
            </a:endParaRPr>
          </a:p>
        </p:txBody>
      </p:sp>
      <p:sp>
        <p:nvSpPr>
          <p:cNvPr id="45063" name="Line 7"/>
          <p:cNvSpPr>
            <a:spLocks noChangeShapeType="1"/>
          </p:cNvSpPr>
          <p:nvPr/>
        </p:nvSpPr>
        <p:spPr bwMode="auto">
          <a:xfrm>
            <a:off x="179388" y="5876925"/>
            <a:ext cx="719137"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41080177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Заголовок 1"/>
          <p:cNvSpPr>
            <a:spLocks noGrp="1"/>
          </p:cNvSpPr>
          <p:nvPr>
            <p:ph type="title"/>
          </p:nvPr>
        </p:nvSpPr>
        <p:spPr>
          <a:xfrm>
            <a:off x="468313" y="188913"/>
            <a:ext cx="8229600" cy="503237"/>
          </a:xfrm>
        </p:spPr>
        <p:txBody>
          <a:bodyPr>
            <a:normAutofit fontScale="90000"/>
          </a:bodyPr>
          <a:lstStyle/>
          <a:p>
            <a:pPr eaLnBrk="1" hangingPunct="1"/>
            <a:r>
              <a:rPr lang="uk-UA" sz="3200" b="1" smtClean="0">
                <a:solidFill>
                  <a:srgbClr val="006600"/>
                </a:solidFill>
              </a:rPr>
              <a:t>варіанти схрещування:</a:t>
            </a:r>
            <a:r>
              <a:rPr lang="uk-UA" sz="4000" b="1" smtClean="0"/>
              <a:t> </a:t>
            </a:r>
            <a:endParaRPr lang="ru-RU" sz="4000" b="1" smtClean="0"/>
          </a:p>
        </p:txBody>
      </p:sp>
      <p:sp>
        <p:nvSpPr>
          <p:cNvPr id="46082" name="Содержимое 2"/>
          <p:cNvSpPr>
            <a:spLocks noGrp="1"/>
          </p:cNvSpPr>
          <p:nvPr>
            <p:ph idx="1"/>
          </p:nvPr>
        </p:nvSpPr>
        <p:spPr>
          <a:xfrm>
            <a:off x="107950" y="1268413"/>
            <a:ext cx="9036050" cy="4968875"/>
          </a:xfrm>
        </p:spPr>
        <p:txBody>
          <a:bodyPr/>
          <a:lstStyle/>
          <a:p>
            <a:pPr algn="just" eaLnBrk="1" hangingPunct="1">
              <a:buFont typeface="Arial" charset="0"/>
              <a:buNone/>
            </a:pPr>
            <a:r>
              <a:rPr lang="uk-UA" b="1" smtClean="0"/>
              <a:t>   вбирне                    ввідне               відтворювальне </a:t>
            </a:r>
          </a:p>
          <a:p>
            <a:pPr algn="just" eaLnBrk="1" hangingPunct="1">
              <a:buFont typeface="Arial" charset="0"/>
              <a:buNone/>
            </a:pPr>
            <a:endParaRPr lang="uk-UA" sz="1000" smtClean="0"/>
          </a:p>
          <a:p>
            <a:pPr algn="just" eaLnBrk="1" hangingPunct="1">
              <a:buFont typeface="Arial" charset="0"/>
              <a:buNone/>
            </a:pPr>
            <a:r>
              <a:rPr lang="uk-UA" smtClean="0"/>
              <a:t>використовують для покращення як продуктивних, так і племінних якостей тварин</a:t>
            </a:r>
          </a:p>
          <a:p>
            <a:pPr algn="just" eaLnBrk="1" hangingPunct="1">
              <a:buFont typeface="Arial" charset="0"/>
              <a:buNone/>
            </a:pPr>
            <a:endParaRPr lang="uk-UA" smtClean="0"/>
          </a:p>
          <a:p>
            <a:pPr algn="just" eaLnBrk="1" hangingPunct="1">
              <a:buFont typeface="Arial" charset="0"/>
              <a:buNone/>
            </a:pPr>
            <a:r>
              <a:rPr lang="uk-UA" b="1" smtClean="0"/>
              <a:t>             промислове                                перемінне</a:t>
            </a:r>
            <a:r>
              <a:rPr lang="uk-UA" smtClean="0"/>
              <a:t> </a:t>
            </a:r>
          </a:p>
          <a:p>
            <a:pPr algn="just" eaLnBrk="1" hangingPunct="1">
              <a:buFont typeface="Arial" charset="0"/>
              <a:buNone/>
            </a:pPr>
            <a:endParaRPr lang="uk-UA" sz="1000" smtClean="0"/>
          </a:p>
          <a:p>
            <a:pPr algn="just" eaLnBrk="1" hangingPunct="1">
              <a:buFont typeface="Arial" charset="0"/>
              <a:buNone/>
            </a:pPr>
            <a:r>
              <a:rPr lang="uk-UA" smtClean="0"/>
              <a:t>використовують для отримання тварин з високим рівнем продуктивності, яких не використовують для відтворення</a:t>
            </a:r>
            <a:endParaRPr lang="ru-RU" smtClean="0"/>
          </a:p>
        </p:txBody>
      </p:sp>
      <p:sp>
        <p:nvSpPr>
          <p:cNvPr id="46083" name="Line 7"/>
          <p:cNvSpPr>
            <a:spLocks noChangeShapeType="1"/>
          </p:cNvSpPr>
          <p:nvPr/>
        </p:nvSpPr>
        <p:spPr bwMode="auto">
          <a:xfrm flipH="1">
            <a:off x="1052998" y="692150"/>
            <a:ext cx="1943100" cy="576263"/>
          </a:xfrm>
          <a:prstGeom prst="line">
            <a:avLst/>
          </a:prstGeom>
          <a:noFill/>
          <a:ln w="69850">
            <a:solidFill>
              <a:srgbClr val="800000"/>
            </a:solidFill>
            <a:round/>
            <a:headEnd/>
            <a:tailEnd type="triangle" w="med" len="med"/>
          </a:ln>
        </p:spPr>
        <p:txBody>
          <a:bodyPr/>
          <a:lstStyle/>
          <a:p>
            <a:endParaRPr lang="uk-UA"/>
          </a:p>
        </p:txBody>
      </p:sp>
      <p:sp>
        <p:nvSpPr>
          <p:cNvPr id="46084" name="Line 7"/>
          <p:cNvSpPr>
            <a:spLocks noChangeShapeType="1"/>
          </p:cNvSpPr>
          <p:nvPr/>
        </p:nvSpPr>
        <p:spPr bwMode="auto">
          <a:xfrm>
            <a:off x="3619625" y="692150"/>
            <a:ext cx="2087563" cy="647700"/>
          </a:xfrm>
          <a:prstGeom prst="line">
            <a:avLst/>
          </a:prstGeom>
          <a:noFill/>
          <a:ln w="69850">
            <a:solidFill>
              <a:srgbClr val="800000"/>
            </a:solidFill>
            <a:round/>
            <a:headEnd/>
            <a:tailEnd type="triangle" w="med" len="med"/>
          </a:ln>
        </p:spPr>
        <p:txBody>
          <a:bodyPr/>
          <a:lstStyle/>
          <a:p>
            <a:endParaRPr lang="uk-UA"/>
          </a:p>
        </p:txBody>
      </p:sp>
      <p:sp>
        <p:nvSpPr>
          <p:cNvPr id="46085" name="Line 7"/>
          <p:cNvSpPr>
            <a:spLocks noChangeShapeType="1"/>
          </p:cNvSpPr>
          <p:nvPr/>
        </p:nvSpPr>
        <p:spPr bwMode="auto">
          <a:xfrm flipH="1">
            <a:off x="3059832" y="693737"/>
            <a:ext cx="215900" cy="719138"/>
          </a:xfrm>
          <a:prstGeom prst="line">
            <a:avLst/>
          </a:prstGeom>
          <a:noFill/>
          <a:ln w="69850">
            <a:solidFill>
              <a:srgbClr val="800000"/>
            </a:solidFill>
            <a:round/>
            <a:headEnd/>
            <a:tailEnd type="triangle" w="med" len="med"/>
          </a:ln>
        </p:spPr>
        <p:txBody>
          <a:bodyPr/>
          <a:lstStyle/>
          <a:p>
            <a:endParaRPr lang="uk-UA"/>
          </a:p>
        </p:txBody>
      </p:sp>
      <p:sp>
        <p:nvSpPr>
          <p:cNvPr id="46086" name="Line 7"/>
          <p:cNvSpPr>
            <a:spLocks noChangeShapeType="1"/>
          </p:cNvSpPr>
          <p:nvPr/>
        </p:nvSpPr>
        <p:spPr bwMode="auto">
          <a:xfrm flipH="1">
            <a:off x="1763688" y="2204864"/>
            <a:ext cx="792162" cy="720725"/>
          </a:xfrm>
          <a:prstGeom prst="line">
            <a:avLst/>
          </a:prstGeom>
          <a:noFill/>
          <a:ln w="69850">
            <a:solidFill>
              <a:srgbClr val="800000"/>
            </a:solidFill>
            <a:round/>
            <a:headEnd/>
            <a:tailEnd type="triangle" w="med" len="med"/>
          </a:ln>
        </p:spPr>
        <p:txBody>
          <a:bodyPr/>
          <a:lstStyle/>
          <a:p>
            <a:endParaRPr lang="uk-UA"/>
          </a:p>
        </p:txBody>
      </p:sp>
      <p:sp>
        <p:nvSpPr>
          <p:cNvPr id="46087" name="Line 7"/>
          <p:cNvSpPr>
            <a:spLocks noChangeShapeType="1"/>
          </p:cNvSpPr>
          <p:nvPr/>
        </p:nvSpPr>
        <p:spPr bwMode="auto">
          <a:xfrm>
            <a:off x="3851920" y="2276872"/>
            <a:ext cx="1223963" cy="720725"/>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109023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339" y="203200"/>
            <a:ext cx="8782588" cy="6186309"/>
          </a:xfrm>
          <a:prstGeom prst="rect">
            <a:avLst/>
          </a:prstGeom>
        </p:spPr>
        <p:txBody>
          <a:bodyPr wrap="square">
            <a:spAutoFit/>
          </a:bodyPr>
          <a:lstStyle/>
          <a:p>
            <a:r>
              <a:rPr lang="uk-UA" dirty="0" smtClean="0"/>
              <a:t>	Джерелом </a:t>
            </a:r>
            <a:r>
              <a:rPr lang="uk-UA" dirty="0"/>
              <a:t>для створення нових порід, типів, ліній і родин є спадкова мінливість. У селекції тварин використовують мутаційну, </a:t>
            </a:r>
            <a:r>
              <a:rPr lang="uk-UA" dirty="0" err="1"/>
              <a:t>комбінативну</a:t>
            </a:r>
            <a:r>
              <a:rPr lang="uk-UA" dirty="0"/>
              <a:t> і корелятивну спадкову мінливість.</a:t>
            </a:r>
          </a:p>
          <a:p>
            <a:pPr marL="285750" indent="-285750">
              <a:buFont typeface="Wingdings" panose="05000000000000000000" pitchFamily="2" charset="2"/>
              <a:buChar char="Ø"/>
            </a:pPr>
            <a:r>
              <a:rPr lang="uk-UA" dirty="0"/>
              <a:t>Мінливість – властивість тварин змінювати кількісні та якісні ознаки (жива маса, продуктивність, розміри тіла, колір покриву) під впливом спадкових та зовнішніх факторів.</a:t>
            </a:r>
          </a:p>
          <a:p>
            <a:pPr marL="285750" indent="-285750">
              <a:buFont typeface="Wingdings" panose="05000000000000000000" pitchFamily="2" charset="2"/>
              <a:buChar char="Ø"/>
            </a:pPr>
            <a:r>
              <a:rPr lang="uk-UA" dirty="0"/>
              <a:t>Мутації – це зміни в структурі ДНК. Мутації, що виникають у соматичних клітинах, не передаються нащадкам. Для того, щоб мутації могли передатися потомкам, вони повинні виникнути в статевих клітинах – сперміях і яйцеклітинах. Кожна нова мутація може проявитися у нащадків тільки в гомозиготному стані, тобто при паруванні тварин, що несуть один і той самий рецесивний ген</a:t>
            </a:r>
            <a:r>
              <a:rPr lang="uk-UA" dirty="0" smtClean="0"/>
              <a:t>.</a:t>
            </a:r>
          </a:p>
          <a:p>
            <a:pPr marL="285750" indent="-285750">
              <a:buFont typeface="Wingdings" panose="05000000000000000000" pitchFamily="2" charset="2"/>
              <a:buChar char="Ø"/>
            </a:pPr>
            <a:r>
              <a:rPr lang="uk-UA" dirty="0" err="1" smtClean="0"/>
              <a:t>Успадковуваність</a:t>
            </a:r>
            <a:r>
              <a:rPr lang="uk-UA" dirty="0" smtClean="0"/>
              <a:t> </a:t>
            </a:r>
            <a:r>
              <a:rPr lang="uk-UA" dirty="0"/>
              <a:t>– частка генотипної мінливості зумовлена генетичними відмінностями. Коефіцієнт </a:t>
            </a:r>
            <a:r>
              <a:rPr lang="uk-UA" dirty="0" err="1"/>
              <a:t>успадковуваності</a:t>
            </a:r>
            <a:r>
              <a:rPr lang="uk-UA" dirty="0"/>
              <a:t> виражається в частках одиниці або у відсотках. Ступінь </a:t>
            </a:r>
            <a:r>
              <a:rPr lang="uk-UA" dirty="0" err="1"/>
              <a:t>успадковуваності</a:t>
            </a:r>
            <a:r>
              <a:rPr lang="uk-UA" dirty="0"/>
              <a:t> ознак умовно поділяють на високу (0,6-0,9), середню (0,3-0,6), низьку (0,3 і менше</a:t>
            </a:r>
            <a:r>
              <a:rPr lang="uk-UA" dirty="0" smtClean="0"/>
              <a:t>).</a:t>
            </a:r>
          </a:p>
          <a:p>
            <a:pPr marL="285750" indent="-285750">
              <a:buFont typeface="Wingdings" panose="05000000000000000000" pitchFamily="2" charset="2"/>
              <a:buChar char="Ø"/>
            </a:pPr>
            <a:r>
              <a:rPr lang="uk-UA" dirty="0"/>
              <a:t>Селекційний диференціал – це різниця між середньою величиною ознаки у тварин, відібраних у групу батьків наступного покоління, і середньою величиною цієї ж ознаки у стаді або популяції.</a:t>
            </a:r>
            <a:endParaRPr lang="uk-UA" dirty="0" smtClean="0"/>
          </a:p>
          <a:p>
            <a:pPr marL="285750" indent="-285750">
              <a:buFont typeface="Wingdings" panose="05000000000000000000" pitchFamily="2" charset="2"/>
              <a:buChar char="Ø"/>
            </a:pPr>
            <a:r>
              <a:rPr lang="uk-UA" dirty="0"/>
              <a:t>Селекційний диференціал – це різниця між середньою величиною ознаки у тварин, відібраних у групу батьків наступного покоління, і середньою величиною цієї ж ознаки у стаді або популяції.</a:t>
            </a:r>
          </a:p>
          <a:p>
            <a:pPr marL="285750" indent="-285750">
              <a:buFont typeface="Wingdings" panose="05000000000000000000" pitchFamily="2" charset="2"/>
              <a:buChar char="Ø"/>
            </a:pPr>
            <a:endParaRPr lang="uk-UA" dirty="0"/>
          </a:p>
        </p:txBody>
      </p:sp>
    </p:spTree>
    <p:extLst>
      <p:ext uri="{BB962C8B-B14F-4D97-AF65-F5344CB8AC3E}">
        <p14:creationId xmlns:p14="http://schemas.microsoft.com/office/powerpoint/2010/main" val="1647397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endParaRPr lang="uk-UA" smtClean="0"/>
          </a:p>
        </p:txBody>
      </p:sp>
      <p:sp>
        <p:nvSpPr>
          <p:cNvPr id="17410" name="Rectangle 3"/>
          <p:cNvSpPr>
            <a:spLocks noGrp="1"/>
          </p:cNvSpPr>
          <p:nvPr>
            <p:ph type="body" idx="1"/>
          </p:nvPr>
        </p:nvSpPr>
        <p:spPr/>
        <p:txBody>
          <a:bodyPr/>
          <a:lstStyle/>
          <a:p>
            <a:endParaRPr lang="uk-UA" smtClean="0"/>
          </a:p>
        </p:txBody>
      </p:sp>
      <p:sp>
        <p:nvSpPr>
          <p:cNvPr id="17412" name="Заголовок 1"/>
          <p:cNvSpPr>
            <a:spLocks/>
          </p:cNvSpPr>
          <p:nvPr/>
        </p:nvSpPr>
        <p:spPr bwMode="auto">
          <a:xfrm>
            <a:off x="0" y="0"/>
            <a:ext cx="9144000" cy="1143000"/>
          </a:xfrm>
          <a:prstGeom prst="rect">
            <a:avLst/>
          </a:prstGeom>
          <a:noFill/>
          <a:ln w="9525">
            <a:noFill/>
            <a:miter lim="800000"/>
            <a:headEnd/>
            <a:tailEnd/>
          </a:ln>
        </p:spPr>
        <p:txBody>
          <a:bodyPr anchor="ctr"/>
          <a:lstStyle/>
          <a:p>
            <a:pPr algn="ctr"/>
            <a:r>
              <a:rPr lang="uk-UA" sz="3600" b="1" dirty="0" smtClean="0">
                <a:solidFill>
                  <a:srgbClr val="003300"/>
                </a:solidFill>
                <a:latin typeface="Calibri" pitchFamily="34" charset="0"/>
              </a:rPr>
              <a:t>2.</a:t>
            </a:r>
            <a:r>
              <a:rPr lang="uk-UA" sz="3600" dirty="0" smtClean="0">
                <a:solidFill>
                  <a:srgbClr val="003300"/>
                </a:solidFill>
                <a:latin typeface="Calibri" pitchFamily="34" charset="0"/>
              </a:rPr>
              <a:t> </a:t>
            </a:r>
            <a:r>
              <a:rPr lang="uk-UA" sz="3600" b="1" dirty="0">
                <a:solidFill>
                  <a:srgbClr val="003300"/>
                </a:solidFill>
                <a:latin typeface="Calibri" pitchFamily="34" charset="0"/>
              </a:rPr>
              <a:t>Основні генетичні параметри </a:t>
            </a:r>
            <a:r>
              <a:rPr lang="ru-RU" sz="3600" b="1" dirty="0" err="1">
                <a:solidFill>
                  <a:srgbClr val="003300"/>
                </a:solidFill>
                <a:latin typeface="Calibri" pitchFamily="34" charset="0"/>
              </a:rPr>
              <a:t>селекційних</a:t>
            </a:r>
            <a:r>
              <a:rPr lang="uk-UA" sz="3600" b="1" dirty="0">
                <a:solidFill>
                  <a:srgbClr val="003300"/>
                </a:solidFill>
                <a:latin typeface="Calibri" pitchFamily="34" charset="0"/>
              </a:rPr>
              <a:t> ознак молочної худоби</a:t>
            </a:r>
            <a:endParaRPr lang="ru-RU" sz="3600" dirty="0">
              <a:solidFill>
                <a:srgbClr val="003300"/>
              </a:solidFill>
              <a:latin typeface="Calibri" pitchFamily="34" charset="0"/>
            </a:endParaRPr>
          </a:p>
        </p:txBody>
      </p:sp>
      <p:sp>
        <p:nvSpPr>
          <p:cNvPr id="17413" name="Rectangle 6"/>
          <p:cNvSpPr>
            <a:spLocks noChangeArrowheads="1"/>
          </p:cNvSpPr>
          <p:nvPr/>
        </p:nvSpPr>
        <p:spPr bwMode="auto">
          <a:xfrm>
            <a:off x="1403350" y="1196975"/>
            <a:ext cx="7138988" cy="641350"/>
          </a:xfrm>
          <a:prstGeom prst="rect">
            <a:avLst/>
          </a:prstGeom>
          <a:noFill/>
          <a:ln w="9525">
            <a:noFill/>
            <a:miter lim="800000"/>
            <a:headEnd/>
            <a:tailEnd/>
          </a:ln>
        </p:spPr>
        <p:txBody>
          <a:bodyPr wrap="none">
            <a:spAutoFit/>
          </a:bodyPr>
          <a:lstStyle/>
          <a:p>
            <a:r>
              <a:rPr lang="uk-UA" sz="3600" b="1" i="1">
                <a:solidFill>
                  <a:srgbClr val="FF3300"/>
                </a:solidFill>
              </a:rPr>
              <a:t>продуктивні</a:t>
            </a:r>
            <a:r>
              <a:rPr lang="uk-UA" sz="3600">
                <a:solidFill>
                  <a:srgbClr val="FF3300"/>
                </a:solidFill>
              </a:rPr>
              <a:t> </a:t>
            </a:r>
            <a:r>
              <a:rPr lang="uk-UA" sz="3600"/>
              <a:t>селекційні ознаки:</a:t>
            </a:r>
          </a:p>
        </p:txBody>
      </p:sp>
      <p:sp>
        <p:nvSpPr>
          <p:cNvPr id="17414" name="Line 7"/>
          <p:cNvSpPr>
            <a:spLocks noChangeShapeType="1"/>
          </p:cNvSpPr>
          <p:nvPr/>
        </p:nvSpPr>
        <p:spPr bwMode="auto">
          <a:xfrm>
            <a:off x="250825" y="1557338"/>
            <a:ext cx="935038" cy="0"/>
          </a:xfrm>
          <a:prstGeom prst="line">
            <a:avLst/>
          </a:prstGeom>
          <a:noFill/>
          <a:ln w="107950">
            <a:solidFill>
              <a:srgbClr val="003300"/>
            </a:solidFill>
            <a:round/>
            <a:headEnd/>
            <a:tailEnd type="triangle" w="med" len="med"/>
          </a:ln>
        </p:spPr>
        <p:txBody>
          <a:bodyPr/>
          <a:lstStyle/>
          <a:p>
            <a:endParaRPr lang="uk-UA"/>
          </a:p>
        </p:txBody>
      </p:sp>
      <p:sp>
        <p:nvSpPr>
          <p:cNvPr id="17415" name="Rectangle 8"/>
          <p:cNvSpPr>
            <a:spLocks noChangeArrowheads="1"/>
          </p:cNvSpPr>
          <p:nvPr/>
        </p:nvSpPr>
        <p:spPr bwMode="auto">
          <a:xfrm>
            <a:off x="574675" y="1844675"/>
            <a:ext cx="8569325" cy="2473325"/>
          </a:xfrm>
          <a:prstGeom prst="rect">
            <a:avLst/>
          </a:prstGeom>
          <a:noFill/>
          <a:ln w="9525">
            <a:noFill/>
            <a:miter lim="800000"/>
            <a:headEnd/>
            <a:tailEnd/>
          </a:ln>
        </p:spPr>
        <p:txBody>
          <a:bodyPr>
            <a:spAutoFit/>
          </a:bodyPr>
          <a:lstStyle/>
          <a:p>
            <a:pPr>
              <a:buFont typeface="Wingdings" pitchFamily="2" charset="2"/>
              <a:buChar char="§"/>
            </a:pPr>
            <a:r>
              <a:rPr lang="uk-UA" sz="2600"/>
              <a:t>  надій, </a:t>
            </a:r>
          </a:p>
          <a:p>
            <a:pPr>
              <a:buFont typeface="Wingdings" pitchFamily="2" charset="2"/>
              <a:buChar char="§"/>
            </a:pPr>
            <a:r>
              <a:rPr lang="uk-UA" sz="2600"/>
              <a:t>  кількість жиру і білка в молоці, </a:t>
            </a:r>
          </a:p>
          <a:p>
            <a:pPr>
              <a:buFont typeface="Wingdings" pitchFamily="2" charset="2"/>
              <a:buChar char="§"/>
            </a:pPr>
            <a:r>
              <a:rPr lang="uk-UA" sz="2600"/>
              <a:t>  відгодівельні та м’ясні якості, </a:t>
            </a:r>
          </a:p>
          <a:p>
            <a:pPr>
              <a:buFont typeface="Wingdings" pitchFamily="2" charset="2"/>
              <a:buChar char="§"/>
            </a:pPr>
            <a:r>
              <a:rPr lang="uk-UA" sz="2600"/>
              <a:t>  витрати корму на виробництво одиниці молочної і м’ясної продукції, </a:t>
            </a:r>
          </a:p>
          <a:p>
            <a:pPr>
              <a:buFont typeface="Wingdings" pitchFamily="2" charset="2"/>
              <a:buChar char="§"/>
            </a:pPr>
            <a:r>
              <a:rPr lang="uk-UA" sz="2600"/>
              <a:t>  відтворна здатність;</a:t>
            </a:r>
          </a:p>
        </p:txBody>
      </p:sp>
      <p:sp>
        <p:nvSpPr>
          <p:cNvPr id="17416" name="Rectangle 9"/>
          <p:cNvSpPr>
            <a:spLocks noChangeArrowheads="1"/>
          </p:cNvSpPr>
          <p:nvPr/>
        </p:nvSpPr>
        <p:spPr bwMode="auto">
          <a:xfrm>
            <a:off x="1547813" y="4365625"/>
            <a:ext cx="7242175" cy="641350"/>
          </a:xfrm>
          <a:prstGeom prst="rect">
            <a:avLst/>
          </a:prstGeom>
          <a:noFill/>
          <a:ln w="9525">
            <a:noFill/>
            <a:miter lim="800000"/>
            <a:headEnd/>
            <a:tailEnd/>
          </a:ln>
        </p:spPr>
        <p:txBody>
          <a:bodyPr wrap="none">
            <a:spAutoFit/>
          </a:bodyPr>
          <a:lstStyle/>
          <a:p>
            <a:r>
              <a:rPr lang="uk-UA" sz="3600" b="1" i="1">
                <a:solidFill>
                  <a:srgbClr val="FF3300"/>
                </a:solidFill>
              </a:rPr>
              <a:t>технологічні</a:t>
            </a:r>
            <a:r>
              <a:rPr lang="uk-UA" sz="3600"/>
              <a:t> селекційні ознаки:</a:t>
            </a:r>
          </a:p>
        </p:txBody>
      </p:sp>
      <p:sp>
        <p:nvSpPr>
          <p:cNvPr id="17417" name="Rectangle 10"/>
          <p:cNvSpPr>
            <a:spLocks noChangeArrowheads="1"/>
          </p:cNvSpPr>
          <p:nvPr/>
        </p:nvSpPr>
        <p:spPr bwMode="auto">
          <a:xfrm>
            <a:off x="539750" y="5013325"/>
            <a:ext cx="7705725" cy="1679575"/>
          </a:xfrm>
          <a:prstGeom prst="rect">
            <a:avLst/>
          </a:prstGeom>
          <a:noFill/>
          <a:ln w="9525">
            <a:noFill/>
            <a:miter lim="800000"/>
            <a:headEnd/>
            <a:tailEnd/>
          </a:ln>
        </p:spPr>
        <p:txBody>
          <a:bodyPr>
            <a:spAutoFit/>
          </a:bodyPr>
          <a:lstStyle/>
          <a:p>
            <a:pPr>
              <a:buFont typeface="Wingdings" pitchFamily="2" charset="2"/>
              <a:buChar char="§"/>
            </a:pPr>
            <a:r>
              <a:rPr lang="uk-UA" sz="2600"/>
              <a:t>  придатність корів до машинного доїння,   </a:t>
            </a:r>
          </a:p>
          <a:p>
            <a:pPr>
              <a:buFont typeface="Wingdings" pitchFamily="2" charset="2"/>
              <a:buChar char="§"/>
            </a:pPr>
            <a:r>
              <a:rPr lang="uk-UA" sz="2600"/>
              <a:t>  міцність конституції, </a:t>
            </a:r>
          </a:p>
          <a:p>
            <a:pPr>
              <a:buFont typeface="Wingdings" pitchFamily="2" charset="2"/>
              <a:buChar char="§"/>
            </a:pPr>
            <a:r>
              <a:rPr lang="uk-UA" sz="2600"/>
              <a:t>  стійкість проти захворювань і стресів, </a:t>
            </a:r>
          </a:p>
          <a:p>
            <a:pPr>
              <a:buFont typeface="Wingdings" pitchFamily="2" charset="2"/>
              <a:buChar char="§"/>
            </a:pPr>
            <a:r>
              <a:rPr lang="uk-UA" sz="2600"/>
              <a:t>  норов тварин</a:t>
            </a:r>
            <a:endParaRPr lang="ru-RU" sz="2600"/>
          </a:p>
        </p:txBody>
      </p:sp>
      <p:sp>
        <p:nvSpPr>
          <p:cNvPr id="17418" name="Line 11"/>
          <p:cNvSpPr>
            <a:spLocks noChangeShapeType="1"/>
          </p:cNvSpPr>
          <p:nvPr/>
        </p:nvSpPr>
        <p:spPr bwMode="auto">
          <a:xfrm>
            <a:off x="395288" y="4724400"/>
            <a:ext cx="935037" cy="0"/>
          </a:xfrm>
          <a:prstGeom prst="line">
            <a:avLst/>
          </a:prstGeom>
          <a:noFill/>
          <a:ln w="107950">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1635889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p:cNvSpPr>
          <p:nvPr/>
        </p:nvSpPr>
        <p:spPr bwMode="auto">
          <a:xfrm>
            <a:off x="179388" y="188913"/>
            <a:ext cx="8785225" cy="6553200"/>
          </a:xfrm>
          <a:prstGeom prst="rect">
            <a:avLst/>
          </a:prstGeom>
          <a:noFill/>
          <a:ln w="9525">
            <a:noFill/>
            <a:miter lim="800000"/>
            <a:headEnd/>
            <a:tailEnd/>
          </a:ln>
        </p:spPr>
        <p:txBody>
          <a:bodyPr/>
          <a:lstStyle/>
          <a:p>
            <a:pPr marL="342900" indent="-342900" algn="just">
              <a:lnSpc>
                <a:spcPct val="90000"/>
              </a:lnSpc>
              <a:spcBef>
                <a:spcPct val="20000"/>
              </a:spcBef>
              <a:buFont typeface="Wingdings" pitchFamily="2" charset="2"/>
              <a:buChar char="§"/>
            </a:pPr>
            <a:r>
              <a:rPr lang="uk-UA" sz="3200">
                <a:latin typeface="Calibri" pitchFamily="34" charset="0"/>
              </a:rPr>
              <a:t>У племінних господарствах </a:t>
            </a:r>
            <a:r>
              <a:rPr lang="uk-UA" sz="3200" b="1">
                <a:solidFill>
                  <a:srgbClr val="003300"/>
                </a:solidFill>
                <a:latin typeface="Calibri" pitchFamily="34" charset="0"/>
              </a:rPr>
              <a:t>при відборі враховують надій корови за всі лактації</a:t>
            </a:r>
            <a:r>
              <a:rPr lang="uk-UA" sz="3200">
                <a:latin typeface="Calibri" pitchFamily="34" charset="0"/>
              </a:rPr>
              <a:t>.</a:t>
            </a:r>
          </a:p>
          <a:p>
            <a:pPr marL="342900" indent="-342900" algn="just">
              <a:lnSpc>
                <a:spcPct val="90000"/>
              </a:lnSpc>
              <a:spcBef>
                <a:spcPct val="20000"/>
              </a:spcBef>
              <a:buFont typeface="Wingdings" pitchFamily="2" charset="2"/>
              <a:buNone/>
            </a:pPr>
            <a:r>
              <a:rPr lang="uk-UA" sz="3200">
                <a:latin typeface="Calibri" pitchFamily="34" charset="0"/>
              </a:rPr>
              <a:t> Це дає змогу підвищити точність й ефективність відбору в стаді матерів корів і вести відбір тварин за міцністю конституції, тому що тільки здорові, витривалі тварини можуть бути високопродуктивними протягом усього життя.</a:t>
            </a:r>
          </a:p>
          <a:p>
            <a:pPr marL="342900" indent="-342900" algn="just">
              <a:lnSpc>
                <a:spcPct val="90000"/>
              </a:lnSpc>
              <a:spcBef>
                <a:spcPct val="20000"/>
              </a:spcBef>
              <a:buFont typeface="Wingdings" pitchFamily="2" charset="2"/>
              <a:buChar char="§"/>
            </a:pPr>
            <a:r>
              <a:rPr lang="uk-UA" sz="3200">
                <a:latin typeface="Calibri" pitchFamily="34" charset="0"/>
              </a:rPr>
              <a:t>Для попереднього оцінювання первісток визначають їх </a:t>
            </a:r>
            <a:r>
              <a:rPr lang="uk-UA" sz="3200" b="1">
                <a:solidFill>
                  <a:srgbClr val="003300"/>
                </a:solidFill>
                <a:latin typeface="Calibri" pitchFamily="34" charset="0"/>
              </a:rPr>
              <a:t>надій за перші 90-100 днів лактації</a:t>
            </a:r>
            <a:r>
              <a:rPr lang="uk-UA" sz="3200">
                <a:latin typeface="Calibri" pitchFamily="34" charset="0"/>
              </a:rPr>
              <a:t>. Коефіцієнт кореляції між надоєм за цей період і надоєм за 305 днів першої лактації високий (</a:t>
            </a:r>
            <a:r>
              <a:rPr lang="en-US" sz="3200">
                <a:latin typeface="Calibri" pitchFamily="34" charset="0"/>
              </a:rPr>
              <a:t>r</a:t>
            </a:r>
            <a:r>
              <a:rPr lang="uk-UA" sz="3200">
                <a:latin typeface="Calibri" pitchFamily="34" charset="0"/>
              </a:rPr>
              <a:t>=0,7-0,8).</a:t>
            </a:r>
            <a:endParaRPr lang="ru-RU" sz="3200">
              <a:latin typeface="Calibri" pitchFamily="34" charset="0"/>
            </a:endParaRPr>
          </a:p>
        </p:txBody>
      </p:sp>
    </p:spTree>
    <p:extLst>
      <p:ext uri="{BB962C8B-B14F-4D97-AF65-F5344CB8AC3E}">
        <p14:creationId xmlns:p14="http://schemas.microsoft.com/office/powerpoint/2010/main" val="1081690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260648"/>
            <a:ext cx="7992888" cy="1815882"/>
          </a:xfrm>
          <a:prstGeom prst="rect">
            <a:avLst/>
          </a:prstGeom>
        </p:spPr>
        <p:txBody>
          <a:bodyPr wrap="square">
            <a:spAutoFit/>
          </a:bodyPr>
          <a:lstStyle/>
          <a:p>
            <a:pPr algn="ctr"/>
            <a:r>
              <a:rPr lang="uk-UA" sz="2800" b="1" dirty="0"/>
              <a:t>План</a:t>
            </a:r>
            <a:endParaRPr lang="uk-UA" sz="2800" dirty="0"/>
          </a:p>
          <a:p>
            <a:r>
              <a:rPr lang="uk-UA" sz="2800" b="1" dirty="0"/>
              <a:t>1. Генетичні основи селекції с.-г. тварин</a:t>
            </a:r>
          </a:p>
          <a:p>
            <a:r>
              <a:rPr lang="uk-UA" sz="2800" b="1" dirty="0"/>
              <a:t>2. </a:t>
            </a:r>
            <a:r>
              <a:rPr lang="ru-RU" sz="2800" b="1" dirty="0"/>
              <a:t>О</a:t>
            </a:r>
            <a:r>
              <a:rPr lang="uk-UA" sz="2800" b="1" dirty="0" err="1"/>
              <a:t>сновні</a:t>
            </a:r>
            <a:r>
              <a:rPr lang="uk-UA" sz="2800" b="1" dirty="0"/>
              <a:t> генетичні параметри селекційних ознак молочної худоби</a:t>
            </a:r>
          </a:p>
        </p:txBody>
      </p:sp>
      <p:pic>
        <p:nvPicPr>
          <p:cNvPr id="3" name="Picture 12" descr="Результат пошуку зображень за запитом &quot;семиреченская порода&quot;"/>
          <p:cNvPicPr>
            <a:picLocks noChangeAspect="1" noChangeArrowheads="1"/>
          </p:cNvPicPr>
          <p:nvPr/>
        </p:nvPicPr>
        <p:blipFill>
          <a:blip r:embed="rId2"/>
          <a:srcRect/>
          <a:stretch>
            <a:fillRect/>
          </a:stretch>
        </p:blipFill>
        <p:spPr bwMode="auto">
          <a:xfrm>
            <a:off x="3274283" y="2348880"/>
            <a:ext cx="5546190" cy="4138538"/>
          </a:xfrm>
          <a:prstGeom prst="rect">
            <a:avLst/>
          </a:prstGeom>
          <a:noFill/>
          <a:ln w="9525">
            <a:noFill/>
            <a:miter lim="800000"/>
            <a:headEnd/>
            <a:tailEnd/>
          </a:ln>
        </p:spPr>
      </p:pic>
    </p:spTree>
    <p:extLst>
      <p:ext uri="{BB962C8B-B14F-4D97-AF65-F5344CB8AC3E}">
        <p14:creationId xmlns:p14="http://schemas.microsoft.com/office/powerpoint/2010/main" val="285085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ChangeArrowheads="1"/>
          </p:cNvSpPr>
          <p:nvPr/>
        </p:nvSpPr>
        <p:spPr bwMode="auto">
          <a:xfrm>
            <a:off x="3203575" y="3213100"/>
            <a:ext cx="5616575" cy="3295650"/>
          </a:xfrm>
          <a:prstGeom prst="rect">
            <a:avLst/>
          </a:prstGeom>
          <a:noFill/>
          <a:ln w="9525">
            <a:noFill/>
            <a:miter lim="800000"/>
            <a:headEnd/>
            <a:tailEnd/>
          </a:ln>
        </p:spPr>
        <p:txBody>
          <a:bodyPr>
            <a:spAutoFit/>
          </a:bodyPr>
          <a:lstStyle/>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годівля і утримання,</a:t>
            </a:r>
            <a:r>
              <a:rPr lang="uk-UA" sz="2800">
                <a:solidFill>
                  <a:srgbClr val="003300"/>
                </a:solidFill>
                <a:latin typeface="Calibri" pitchFamily="34" charset="0"/>
              </a:rPr>
              <a:t>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умови підготовки до отелення,</a:t>
            </a:r>
            <a:r>
              <a:rPr lang="uk-UA" sz="2800">
                <a:solidFill>
                  <a:srgbClr val="003300"/>
                </a:solidFill>
                <a:latin typeface="Calibri" pitchFamily="34" charset="0"/>
              </a:rPr>
              <a:t>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техніка доїння,</a:t>
            </a:r>
            <a:r>
              <a:rPr lang="uk-UA" sz="2800">
                <a:solidFill>
                  <a:srgbClr val="003300"/>
                </a:solidFill>
                <a:latin typeface="Calibri" pitchFamily="34" charset="0"/>
              </a:rPr>
              <a:t>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тривалість сервіс-періоду,</a:t>
            </a:r>
            <a:r>
              <a:rPr lang="uk-UA" sz="2800">
                <a:solidFill>
                  <a:srgbClr val="003300"/>
                </a:solidFill>
                <a:latin typeface="Calibri" pitchFamily="34" charset="0"/>
              </a:rPr>
              <a:t>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вік тварини,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умови її вирощування,</a:t>
            </a:r>
            <a:r>
              <a:rPr lang="uk-UA" sz="2800">
                <a:solidFill>
                  <a:srgbClr val="003300"/>
                </a:solidFill>
                <a:latin typeface="Calibri" pitchFamily="34" charset="0"/>
              </a:rPr>
              <a:t> </a:t>
            </a:r>
          </a:p>
          <a:p>
            <a:pPr algn="just">
              <a:lnSpc>
                <a:spcPct val="90000"/>
              </a:lnSpc>
              <a:spcBef>
                <a:spcPct val="20000"/>
              </a:spcBef>
              <a:buFont typeface="Wingdings" pitchFamily="2" charset="2"/>
              <a:buChar char="§"/>
            </a:pPr>
            <a:r>
              <a:rPr lang="uk-UA" sz="2800">
                <a:solidFill>
                  <a:srgbClr val="003300"/>
                </a:solidFill>
                <a:latin typeface="Calibri" pitchFamily="34" charset="0"/>
              </a:rPr>
              <a:t>  </a:t>
            </a:r>
            <a:r>
              <a:rPr lang="uk-UA" sz="2800">
                <a:latin typeface="Calibri" pitchFamily="34" charset="0"/>
              </a:rPr>
              <a:t>стан здоров’я. </a:t>
            </a:r>
            <a:endParaRPr lang="ru-RU" sz="2800">
              <a:latin typeface="Calibri" pitchFamily="34" charset="0"/>
            </a:endParaRPr>
          </a:p>
        </p:txBody>
      </p:sp>
      <p:sp>
        <p:nvSpPr>
          <p:cNvPr id="19459" name="Содержимое 2"/>
          <p:cNvSpPr>
            <a:spLocks/>
          </p:cNvSpPr>
          <p:nvPr/>
        </p:nvSpPr>
        <p:spPr bwMode="auto">
          <a:xfrm>
            <a:off x="358775" y="333375"/>
            <a:ext cx="8785225" cy="2016125"/>
          </a:xfrm>
          <a:prstGeom prst="rect">
            <a:avLst/>
          </a:prstGeom>
          <a:noFill/>
          <a:ln w="9525">
            <a:noFill/>
            <a:miter lim="800000"/>
            <a:headEnd/>
            <a:tailEnd/>
          </a:ln>
        </p:spPr>
        <p:txBody>
          <a:bodyPr/>
          <a:lstStyle/>
          <a:p>
            <a:pPr marL="342900" indent="-342900" algn="just">
              <a:lnSpc>
                <a:spcPct val="90000"/>
              </a:lnSpc>
              <a:spcBef>
                <a:spcPct val="20000"/>
              </a:spcBef>
              <a:buFont typeface="Wingdings" pitchFamily="2" charset="2"/>
              <a:buChar char="§"/>
            </a:pPr>
            <a:r>
              <a:rPr lang="uk-UA" sz="3500">
                <a:latin typeface="Calibri" pitchFamily="34" charset="0"/>
              </a:rPr>
              <a:t>У племінній роботі враховується також </a:t>
            </a:r>
            <a:r>
              <a:rPr lang="uk-UA" sz="3500" b="1">
                <a:solidFill>
                  <a:srgbClr val="003300"/>
                </a:solidFill>
                <a:latin typeface="Calibri" pitchFamily="34" charset="0"/>
              </a:rPr>
              <a:t>вищий добовий надій</a:t>
            </a:r>
            <a:r>
              <a:rPr lang="uk-UA" sz="3500">
                <a:latin typeface="Calibri" pitchFamily="34" charset="0"/>
              </a:rPr>
              <a:t>, </a:t>
            </a:r>
          </a:p>
          <a:p>
            <a:pPr marL="342900" indent="-342900" algn="just">
              <a:lnSpc>
                <a:spcPct val="90000"/>
              </a:lnSpc>
              <a:spcBef>
                <a:spcPct val="20000"/>
              </a:spcBef>
              <a:buFont typeface="Wingdings" pitchFamily="2" charset="2"/>
              <a:buNone/>
            </a:pPr>
            <a:r>
              <a:rPr lang="uk-UA" sz="3500">
                <a:latin typeface="Calibri" pitchFamily="34" charset="0"/>
              </a:rPr>
              <a:t>                                           який залежить від: </a:t>
            </a:r>
          </a:p>
          <a:p>
            <a:pPr marL="342900" indent="-342900" algn="just">
              <a:lnSpc>
                <a:spcPct val="90000"/>
              </a:lnSpc>
              <a:spcBef>
                <a:spcPct val="20000"/>
              </a:spcBef>
              <a:buFont typeface="Wingdings" pitchFamily="2" charset="2"/>
              <a:buNone/>
            </a:pPr>
            <a:r>
              <a:rPr lang="uk-UA" sz="3500">
                <a:latin typeface="Calibri" pitchFamily="34" charset="0"/>
              </a:rPr>
              <a:t>                      </a:t>
            </a:r>
            <a:r>
              <a:rPr lang="uk-UA" sz="3200" i="1">
                <a:solidFill>
                  <a:srgbClr val="003300"/>
                </a:solidFill>
                <a:latin typeface="Calibri" pitchFamily="34" charset="0"/>
              </a:rPr>
              <a:t>спадкових якостей</a:t>
            </a:r>
            <a:r>
              <a:rPr lang="uk-UA" sz="3500" i="1">
                <a:solidFill>
                  <a:srgbClr val="003300"/>
                </a:solidFill>
                <a:latin typeface="Calibri" pitchFamily="34" charset="0"/>
              </a:rPr>
              <a:t> </a:t>
            </a:r>
          </a:p>
          <a:p>
            <a:pPr marL="342900" indent="-342900" algn="just">
              <a:lnSpc>
                <a:spcPct val="90000"/>
              </a:lnSpc>
              <a:spcBef>
                <a:spcPct val="20000"/>
              </a:spcBef>
              <a:buFont typeface="Wingdings" pitchFamily="2" charset="2"/>
              <a:buNone/>
            </a:pPr>
            <a:r>
              <a:rPr lang="uk-UA" sz="3500" i="1">
                <a:solidFill>
                  <a:srgbClr val="003300"/>
                </a:solidFill>
                <a:latin typeface="Calibri" pitchFamily="34" charset="0"/>
              </a:rPr>
              <a:t>          </a:t>
            </a:r>
            <a:r>
              <a:rPr lang="uk-UA" sz="3200" i="1">
                <a:solidFill>
                  <a:srgbClr val="003300"/>
                </a:solidFill>
                <a:latin typeface="Calibri" pitchFamily="34" charset="0"/>
              </a:rPr>
              <a:t>факторів навколишнього середовища:</a:t>
            </a:r>
            <a:r>
              <a:rPr lang="uk-UA" sz="3500">
                <a:latin typeface="Calibri" pitchFamily="34" charset="0"/>
              </a:rPr>
              <a:t> </a:t>
            </a:r>
          </a:p>
          <a:p>
            <a:pPr marL="342900" indent="-342900" algn="just">
              <a:lnSpc>
                <a:spcPct val="90000"/>
              </a:lnSpc>
              <a:spcBef>
                <a:spcPct val="20000"/>
              </a:spcBef>
              <a:buFont typeface="Wingdings" pitchFamily="2" charset="2"/>
              <a:buNone/>
            </a:pPr>
            <a:r>
              <a:rPr lang="uk-UA" sz="3500">
                <a:latin typeface="Calibri" pitchFamily="34" charset="0"/>
              </a:rPr>
              <a:t> </a:t>
            </a:r>
          </a:p>
        </p:txBody>
      </p:sp>
      <p:sp>
        <p:nvSpPr>
          <p:cNvPr id="19460" name="Line 9"/>
          <p:cNvSpPr>
            <a:spLocks noChangeShapeType="1"/>
          </p:cNvSpPr>
          <p:nvPr/>
        </p:nvSpPr>
        <p:spPr bwMode="auto">
          <a:xfrm>
            <a:off x="611188" y="2276475"/>
            <a:ext cx="1944687" cy="0"/>
          </a:xfrm>
          <a:prstGeom prst="line">
            <a:avLst/>
          </a:prstGeom>
          <a:noFill/>
          <a:ln w="107950">
            <a:solidFill>
              <a:srgbClr val="003300"/>
            </a:solidFill>
            <a:prstDash val="sysDot"/>
            <a:round/>
            <a:headEnd/>
            <a:tailEnd type="triangle" w="med" len="med"/>
          </a:ln>
        </p:spPr>
        <p:txBody>
          <a:bodyPr/>
          <a:lstStyle/>
          <a:p>
            <a:endParaRPr lang="uk-UA"/>
          </a:p>
        </p:txBody>
      </p:sp>
      <p:sp>
        <p:nvSpPr>
          <p:cNvPr id="19461" name="Line 10"/>
          <p:cNvSpPr>
            <a:spLocks noChangeShapeType="1"/>
          </p:cNvSpPr>
          <p:nvPr/>
        </p:nvSpPr>
        <p:spPr bwMode="auto">
          <a:xfrm>
            <a:off x="179388" y="2852738"/>
            <a:ext cx="1152525" cy="0"/>
          </a:xfrm>
          <a:prstGeom prst="line">
            <a:avLst/>
          </a:prstGeom>
          <a:noFill/>
          <a:ln w="107950">
            <a:solidFill>
              <a:srgbClr val="003300"/>
            </a:solidFill>
            <a:prstDash val="sysDot"/>
            <a:round/>
            <a:headEnd/>
            <a:tailEnd type="triangle" w="med" len="med"/>
          </a:ln>
        </p:spPr>
        <p:txBody>
          <a:bodyPr/>
          <a:lstStyle/>
          <a:p>
            <a:endParaRPr lang="uk-UA"/>
          </a:p>
        </p:txBody>
      </p:sp>
    </p:spTree>
    <p:extLst>
      <p:ext uri="{BB962C8B-B14F-4D97-AF65-F5344CB8AC3E}">
        <p14:creationId xmlns:p14="http://schemas.microsoft.com/office/powerpoint/2010/main" val="450618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p:cNvSpPr>
          <p:nvPr/>
        </p:nvSpPr>
        <p:spPr bwMode="auto">
          <a:xfrm>
            <a:off x="179388" y="115888"/>
            <a:ext cx="8715375" cy="6286500"/>
          </a:xfrm>
          <a:prstGeom prst="rect">
            <a:avLst/>
          </a:prstGeom>
          <a:noFill/>
          <a:ln w="9525">
            <a:noFill/>
            <a:miter lim="800000"/>
            <a:headEnd/>
            <a:tailEnd/>
          </a:ln>
        </p:spPr>
        <p:txBody>
          <a:bodyPr/>
          <a:lstStyle/>
          <a:p>
            <a:pPr marL="342900" indent="-342900">
              <a:spcBef>
                <a:spcPct val="20000"/>
              </a:spcBef>
              <a:buFont typeface="Wingdings" pitchFamily="2" charset="2"/>
              <a:buChar char="§"/>
            </a:pPr>
            <a:r>
              <a:rPr lang="uk-UA" sz="3200">
                <a:solidFill>
                  <a:srgbClr val="003300"/>
                </a:solidFill>
                <a:latin typeface="Calibri" pitchFamily="34" charset="0"/>
              </a:rPr>
              <a:t>Рівень надою корів за перші 305 днів лактації залежить від:</a:t>
            </a:r>
          </a:p>
          <a:p>
            <a:pPr marL="342900" indent="-342900">
              <a:spcBef>
                <a:spcPct val="20000"/>
              </a:spcBef>
              <a:buFont typeface="Arial" charset="0"/>
              <a:buNone/>
            </a:pPr>
            <a:r>
              <a:rPr lang="uk-UA" sz="3200">
                <a:latin typeface="Calibri" pitchFamily="34" charset="0"/>
              </a:rPr>
              <a:t>           умов зовнішнього середовища - </a:t>
            </a:r>
            <a:r>
              <a:rPr lang="uk-UA" sz="3200" b="1">
                <a:solidFill>
                  <a:srgbClr val="FF3300"/>
                </a:solidFill>
                <a:latin typeface="Calibri" pitchFamily="34" charset="0"/>
              </a:rPr>
              <a:t>на 75% </a:t>
            </a:r>
          </a:p>
          <a:p>
            <a:pPr marL="342900" indent="-342900">
              <a:spcBef>
                <a:spcPct val="20000"/>
              </a:spcBef>
              <a:buFont typeface="Arial" charset="0"/>
              <a:buNone/>
            </a:pPr>
            <a:r>
              <a:rPr lang="uk-UA" sz="3200">
                <a:latin typeface="Calibri" pitchFamily="34" charset="0"/>
              </a:rPr>
              <a:t>           генетичних властивостей - </a:t>
            </a:r>
            <a:r>
              <a:rPr lang="uk-UA" sz="3200" b="1">
                <a:solidFill>
                  <a:srgbClr val="FF3300"/>
                </a:solidFill>
                <a:latin typeface="Calibri" pitchFamily="34" charset="0"/>
              </a:rPr>
              <a:t>на 25%</a:t>
            </a:r>
            <a:r>
              <a:rPr lang="uk-UA" sz="3200" b="1">
                <a:latin typeface="Calibri" pitchFamily="34" charset="0"/>
              </a:rPr>
              <a:t> </a:t>
            </a:r>
            <a:endParaRPr lang="ru-RU" sz="3200" b="1">
              <a:latin typeface="Calibri" pitchFamily="34" charset="0"/>
            </a:endParaRPr>
          </a:p>
        </p:txBody>
      </p:sp>
      <p:sp>
        <p:nvSpPr>
          <p:cNvPr id="20483" name="Line 6"/>
          <p:cNvSpPr>
            <a:spLocks noChangeShapeType="1"/>
          </p:cNvSpPr>
          <p:nvPr/>
        </p:nvSpPr>
        <p:spPr bwMode="auto">
          <a:xfrm>
            <a:off x="179388" y="1557338"/>
            <a:ext cx="1081087" cy="0"/>
          </a:xfrm>
          <a:prstGeom prst="line">
            <a:avLst/>
          </a:prstGeom>
          <a:noFill/>
          <a:ln w="107950">
            <a:solidFill>
              <a:srgbClr val="003300"/>
            </a:solidFill>
            <a:prstDash val="sysDot"/>
            <a:round/>
            <a:headEnd/>
            <a:tailEnd type="triangle" w="med" len="med"/>
          </a:ln>
        </p:spPr>
        <p:txBody>
          <a:bodyPr/>
          <a:lstStyle/>
          <a:p>
            <a:endParaRPr lang="uk-UA"/>
          </a:p>
        </p:txBody>
      </p:sp>
      <p:sp>
        <p:nvSpPr>
          <p:cNvPr id="20484" name="Line 7"/>
          <p:cNvSpPr>
            <a:spLocks noChangeShapeType="1"/>
          </p:cNvSpPr>
          <p:nvPr/>
        </p:nvSpPr>
        <p:spPr bwMode="auto">
          <a:xfrm>
            <a:off x="179388" y="2060575"/>
            <a:ext cx="1081087" cy="0"/>
          </a:xfrm>
          <a:prstGeom prst="line">
            <a:avLst/>
          </a:prstGeom>
          <a:noFill/>
          <a:ln w="107950">
            <a:solidFill>
              <a:srgbClr val="003300"/>
            </a:solidFill>
            <a:prstDash val="sysDot"/>
            <a:round/>
            <a:headEnd/>
            <a:tailEnd type="triangle" w="med" len="med"/>
          </a:ln>
        </p:spPr>
        <p:txBody>
          <a:bodyPr/>
          <a:lstStyle/>
          <a:p>
            <a:endParaRPr lang="uk-UA"/>
          </a:p>
        </p:txBody>
      </p:sp>
      <p:sp>
        <p:nvSpPr>
          <p:cNvPr id="20485" name="Rectangle 8"/>
          <p:cNvSpPr>
            <a:spLocks noChangeArrowheads="1"/>
          </p:cNvSpPr>
          <p:nvPr/>
        </p:nvSpPr>
        <p:spPr bwMode="auto">
          <a:xfrm>
            <a:off x="142875" y="2349500"/>
            <a:ext cx="9001125" cy="2819400"/>
          </a:xfrm>
          <a:prstGeom prst="rect">
            <a:avLst/>
          </a:prstGeom>
          <a:noFill/>
          <a:ln w="9525">
            <a:noFill/>
            <a:miter lim="800000"/>
            <a:headEnd/>
            <a:tailEnd/>
          </a:ln>
        </p:spPr>
        <p:txBody>
          <a:bodyPr>
            <a:spAutoFit/>
          </a:bodyPr>
          <a:lstStyle/>
          <a:p>
            <a:pPr>
              <a:spcBef>
                <a:spcPct val="20000"/>
              </a:spcBef>
              <a:buFont typeface="Wingdings" pitchFamily="2" charset="2"/>
              <a:buChar char="§"/>
            </a:pPr>
            <a:r>
              <a:rPr lang="uk-UA" sz="3200" b="1" i="1">
                <a:latin typeface="Calibri" pitchFamily="34" charset="0"/>
              </a:rPr>
              <a:t>  </a:t>
            </a:r>
            <a:r>
              <a:rPr lang="uk-UA" sz="3200" b="1" i="1">
                <a:solidFill>
                  <a:srgbClr val="003300"/>
                </a:solidFill>
                <a:latin typeface="Calibri" pitchFamily="34" charset="0"/>
              </a:rPr>
              <a:t>Вміст жиру в молоці</a:t>
            </a:r>
            <a:r>
              <a:rPr lang="uk-UA" sz="3200" b="1" i="1">
                <a:latin typeface="Calibri" pitchFamily="34" charset="0"/>
              </a:rPr>
              <a:t> (%)</a:t>
            </a:r>
            <a:r>
              <a:rPr lang="uk-UA" sz="3200" b="1">
                <a:latin typeface="Calibri" pitchFamily="34" charset="0"/>
              </a:rPr>
              <a:t> </a:t>
            </a:r>
            <a:r>
              <a:rPr lang="uk-UA" sz="3200">
                <a:latin typeface="Calibri" pitchFamily="34" charset="0"/>
              </a:rPr>
              <a:t>більш спадковостійка ознака. </a:t>
            </a:r>
          </a:p>
          <a:p>
            <a:pPr>
              <a:spcBef>
                <a:spcPct val="20000"/>
              </a:spcBef>
              <a:buFont typeface="Wingdings" pitchFamily="2" charset="2"/>
              <a:buNone/>
            </a:pPr>
            <a:r>
              <a:rPr lang="uk-UA" sz="3200">
                <a:latin typeface="Calibri" pitchFamily="34" charset="0"/>
              </a:rPr>
              <a:t>     Мінливість цього показника залежить від: </a:t>
            </a:r>
          </a:p>
          <a:p>
            <a:pPr>
              <a:spcBef>
                <a:spcPct val="20000"/>
              </a:spcBef>
              <a:buFont typeface="Wingdings" pitchFamily="2" charset="2"/>
              <a:buNone/>
            </a:pPr>
            <a:r>
              <a:rPr lang="uk-UA" sz="3200">
                <a:latin typeface="Calibri" pitchFamily="34" charset="0"/>
              </a:rPr>
              <a:t>             спадковості тварини - </a:t>
            </a:r>
            <a:r>
              <a:rPr lang="uk-UA" sz="3200" b="1">
                <a:solidFill>
                  <a:srgbClr val="FF3300"/>
                </a:solidFill>
                <a:latin typeface="Calibri" pitchFamily="34" charset="0"/>
              </a:rPr>
              <a:t>на 50-60%</a:t>
            </a:r>
            <a:r>
              <a:rPr lang="uk-UA" sz="3200" b="1">
                <a:latin typeface="Calibri" pitchFamily="34" charset="0"/>
              </a:rPr>
              <a:t> </a:t>
            </a:r>
          </a:p>
          <a:p>
            <a:pPr>
              <a:spcBef>
                <a:spcPct val="20000"/>
              </a:spcBef>
              <a:buFont typeface="Wingdings" pitchFamily="2" charset="2"/>
              <a:buNone/>
            </a:pPr>
            <a:r>
              <a:rPr lang="uk-UA" sz="3200">
                <a:latin typeface="Calibri" pitchFamily="34" charset="0"/>
              </a:rPr>
              <a:t>        </a:t>
            </a:r>
            <a:r>
              <a:rPr lang="uk-UA" sz="3000">
                <a:latin typeface="Calibri" pitchFamily="34" charset="0"/>
              </a:rPr>
              <a:t>впливу зовнішнього середовища - </a:t>
            </a:r>
            <a:r>
              <a:rPr lang="uk-UA" sz="3000" b="1">
                <a:solidFill>
                  <a:srgbClr val="FF3300"/>
                </a:solidFill>
                <a:latin typeface="Calibri" pitchFamily="34" charset="0"/>
              </a:rPr>
              <a:t>на 40-50%</a:t>
            </a:r>
          </a:p>
        </p:txBody>
      </p:sp>
      <p:sp>
        <p:nvSpPr>
          <p:cNvPr id="20486" name="Line 9"/>
          <p:cNvSpPr>
            <a:spLocks noChangeShapeType="1"/>
          </p:cNvSpPr>
          <p:nvPr/>
        </p:nvSpPr>
        <p:spPr bwMode="auto">
          <a:xfrm>
            <a:off x="179388" y="4292600"/>
            <a:ext cx="1081087" cy="0"/>
          </a:xfrm>
          <a:prstGeom prst="line">
            <a:avLst/>
          </a:prstGeom>
          <a:noFill/>
          <a:ln w="107950">
            <a:solidFill>
              <a:srgbClr val="003300"/>
            </a:solidFill>
            <a:prstDash val="sysDot"/>
            <a:round/>
            <a:headEnd/>
            <a:tailEnd type="triangle" w="med" len="med"/>
          </a:ln>
        </p:spPr>
        <p:txBody>
          <a:bodyPr/>
          <a:lstStyle/>
          <a:p>
            <a:endParaRPr lang="uk-UA"/>
          </a:p>
        </p:txBody>
      </p:sp>
      <p:sp>
        <p:nvSpPr>
          <p:cNvPr id="20487" name="Line 10"/>
          <p:cNvSpPr>
            <a:spLocks noChangeShapeType="1"/>
          </p:cNvSpPr>
          <p:nvPr/>
        </p:nvSpPr>
        <p:spPr bwMode="auto">
          <a:xfrm>
            <a:off x="179388" y="4868863"/>
            <a:ext cx="719137" cy="0"/>
          </a:xfrm>
          <a:prstGeom prst="line">
            <a:avLst/>
          </a:prstGeom>
          <a:noFill/>
          <a:ln w="107950">
            <a:solidFill>
              <a:srgbClr val="003300"/>
            </a:solidFill>
            <a:prstDash val="sysDot"/>
            <a:round/>
            <a:headEnd/>
            <a:tailEnd type="triangle" w="med" len="med"/>
          </a:ln>
        </p:spPr>
        <p:txBody>
          <a:bodyPr/>
          <a:lstStyle/>
          <a:p>
            <a:endParaRPr lang="uk-UA"/>
          </a:p>
        </p:txBody>
      </p:sp>
      <p:sp>
        <p:nvSpPr>
          <p:cNvPr id="20488" name="Rectangle 11"/>
          <p:cNvSpPr>
            <a:spLocks noChangeArrowheads="1"/>
          </p:cNvSpPr>
          <p:nvPr/>
        </p:nvSpPr>
        <p:spPr bwMode="auto">
          <a:xfrm>
            <a:off x="-180975" y="5373688"/>
            <a:ext cx="8964613" cy="1373187"/>
          </a:xfrm>
          <a:prstGeom prst="rect">
            <a:avLst/>
          </a:prstGeom>
          <a:noFill/>
          <a:ln w="9525" algn="ctr">
            <a:noFill/>
            <a:miter lim="800000"/>
            <a:headEnd/>
            <a:tailEnd/>
          </a:ln>
        </p:spPr>
        <p:txBody>
          <a:bodyPr/>
          <a:lstStyle/>
          <a:p>
            <a:pPr marL="342900" indent="-342900" algn="just">
              <a:lnSpc>
                <a:spcPct val="90000"/>
              </a:lnSpc>
              <a:spcBef>
                <a:spcPct val="20000"/>
              </a:spcBef>
              <a:buFont typeface="Wingdings" pitchFamily="2" charset="2"/>
              <a:buNone/>
            </a:pPr>
            <a:r>
              <a:rPr lang="uk-UA" sz="2800">
                <a:latin typeface="Calibri" pitchFamily="34" charset="0"/>
              </a:rPr>
              <a:t>           Кількість молочного жиру і молочного білка характеризує як кількість, так і якість молочної продуктивності.</a:t>
            </a:r>
            <a:endParaRPr lang="ru-RU" sz="2800">
              <a:latin typeface="Calibri" pitchFamily="34" charset="0"/>
            </a:endParaRPr>
          </a:p>
        </p:txBody>
      </p:sp>
    </p:spTree>
    <p:extLst>
      <p:ext uri="{BB962C8B-B14F-4D97-AF65-F5344CB8AC3E}">
        <p14:creationId xmlns:p14="http://schemas.microsoft.com/office/powerpoint/2010/main" val="3371155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395288" y="188913"/>
            <a:ext cx="8640762" cy="1554162"/>
          </a:xfrm>
          <a:prstGeom prst="rect">
            <a:avLst/>
          </a:prstGeom>
          <a:noFill/>
          <a:ln w="9525">
            <a:noFill/>
            <a:miter lim="800000"/>
            <a:headEnd/>
            <a:tailEnd/>
          </a:ln>
        </p:spPr>
        <p:txBody>
          <a:bodyPr>
            <a:spAutoFit/>
          </a:bodyPr>
          <a:lstStyle/>
          <a:p>
            <a:r>
              <a:rPr lang="uk-UA" sz="3200">
                <a:solidFill>
                  <a:srgbClr val="003300"/>
                </a:solidFill>
                <a:latin typeface="Calibri" pitchFamily="34" charset="0"/>
              </a:rPr>
              <a:t>Під час відбору тварин за надоєм</a:t>
            </a:r>
            <a:r>
              <a:rPr lang="uk-UA" sz="3200">
                <a:latin typeface="Calibri" pitchFamily="34" charset="0"/>
              </a:rPr>
              <a:t> необхідно враховувати</a:t>
            </a:r>
            <a:r>
              <a:rPr lang="uk-UA" sz="3200"/>
              <a:t>:</a:t>
            </a:r>
            <a:r>
              <a:rPr lang="uk-UA" sz="3200">
                <a:latin typeface="Calibri" pitchFamily="34" charset="0"/>
              </a:rPr>
              <a:t> </a:t>
            </a:r>
            <a:r>
              <a:rPr lang="uk-UA" sz="3200"/>
              <a:t>           </a:t>
            </a:r>
            <a:r>
              <a:rPr lang="uk-UA" sz="3200">
                <a:latin typeface="Calibri" pitchFamily="34" charset="0"/>
              </a:rPr>
              <a:t>жирність</a:t>
            </a:r>
            <a:r>
              <a:rPr lang="uk-UA" sz="3200"/>
              <a:t> молока</a:t>
            </a:r>
            <a:r>
              <a:rPr lang="uk-UA" sz="3200">
                <a:latin typeface="Calibri" pitchFamily="34" charset="0"/>
              </a:rPr>
              <a:t>, </a:t>
            </a:r>
            <a:endParaRPr lang="uk-UA" sz="3200"/>
          </a:p>
          <a:p>
            <a:r>
              <a:rPr lang="uk-UA" sz="3200"/>
              <a:t>                                  </a:t>
            </a:r>
            <a:r>
              <a:rPr lang="uk-UA" sz="3200">
                <a:latin typeface="Calibri" pitchFamily="34" charset="0"/>
              </a:rPr>
              <a:t>білковість молока</a:t>
            </a:r>
          </a:p>
        </p:txBody>
      </p:sp>
      <p:sp>
        <p:nvSpPr>
          <p:cNvPr id="21507" name="Line 7"/>
          <p:cNvSpPr>
            <a:spLocks noChangeShapeType="1"/>
          </p:cNvSpPr>
          <p:nvPr/>
        </p:nvSpPr>
        <p:spPr bwMode="auto">
          <a:xfrm>
            <a:off x="2627784" y="1484784"/>
            <a:ext cx="935038" cy="0"/>
          </a:xfrm>
          <a:prstGeom prst="line">
            <a:avLst/>
          </a:prstGeom>
          <a:noFill/>
          <a:ln w="107950">
            <a:solidFill>
              <a:srgbClr val="003300"/>
            </a:solidFill>
            <a:round/>
            <a:headEnd/>
            <a:tailEnd type="triangle" w="med" len="med"/>
          </a:ln>
        </p:spPr>
        <p:txBody>
          <a:bodyPr/>
          <a:lstStyle/>
          <a:p>
            <a:endParaRPr lang="uk-UA"/>
          </a:p>
        </p:txBody>
      </p:sp>
      <p:sp>
        <p:nvSpPr>
          <p:cNvPr id="21508" name="Line 7"/>
          <p:cNvSpPr>
            <a:spLocks noChangeShapeType="1"/>
          </p:cNvSpPr>
          <p:nvPr/>
        </p:nvSpPr>
        <p:spPr bwMode="auto">
          <a:xfrm>
            <a:off x="2771800" y="965994"/>
            <a:ext cx="935038" cy="0"/>
          </a:xfrm>
          <a:prstGeom prst="line">
            <a:avLst/>
          </a:prstGeom>
          <a:noFill/>
          <a:ln w="107950">
            <a:solidFill>
              <a:srgbClr val="003300"/>
            </a:solidFill>
            <a:round/>
            <a:headEnd/>
            <a:tailEnd type="triangle" w="med" len="med"/>
          </a:ln>
        </p:spPr>
        <p:txBody>
          <a:bodyPr/>
          <a:lstStyle/>
          <a:p>
            <a:endParaRPr lang="uk-UA"/>
          </a:p>
        </p:txBody>
      </p:sp>
      <p:sp>
        <p:nvSpPr>
          <p:cNvPr id="21509" name="Rectangle 7"/>
          <p:cNvSpPr>
            <a:spLocks noChangeArrowheads="1"/>
          </p:cNvSpPr>
          <p:nvPr/>
        </p:nvSpPr>
        <p:spPr bwMode="auto">
          <a:xfrm>
            <a:off x="179388" y="1916113"/>
            <a:ext cx="8785225" cy="4672012"/>
          </a:xfrm>
          <a:prstGeom prst="rect">
            <a:avLst/>
          </a:prstGeom>
          <a:noFill/>
          <a:ln w="9525">
            <a:noFill/>
            <a:miter lim="800000"/>
            <a:headEnd/>
            <a:tailEnd/>
          </a:ln>
        </p:spPr>
        <p:txBody>
          <a:bodyPr>
            <a:spAutoFit/>
          </a:bodyPr>
          <a:lstStyle/>
          <a:p>
            <a:pPr>
              <a:spcBef>
                <a:spcPct val="20000"/>
              </a:spcBef>
              <a:buFont typeface="Wingdings" pitchFamily="2" charset="2"/>
              <a:buChar char="§"/>
            </a:pPr>
            <a:r>
              <a:rPr lang="uk-UA" sz="3200">
                <a:latin typeface="Calibri" pitchFamily="34" charset="0"/>
              </a:rPr>
              <a:t>  Чим більше враховується ознак під час відбору, тим менший ефект відбору селекції за кожною із них. </a:t>
            </a:r>
          </a:p>
          <a:p>
            <a:pPr>
              <a:spcBef>
                <a:spcPct val="20000"/>
              </a:spcBef>
              <a:buFont typeface="Wingdings" pitchFamily="2" charset="2"/>
              <a:buChar char="§"/>
            </a:pPr>
            <a:r>
              <a:rPr lang="uk-UA" sz="3200">
                <a:latin typeface="Calibri" pitchFamily="34" charset="0"/>
              </a:rPr>
              <a:t>  Селекціонери постійно звертають увагу на комплексні показники, які включають в себе ряд селекційних ознак. </a:t>
            </a:r>
          </a:p>
          <a:p>
            <a:pPr>
              <a:spcBef>
                <a:spcPct val="20000"/>
              </a:spcBef>
              <a:buFont typeface="Wingdings" pitchFamily="2" charset="2"/>
              <a:buChar char="§"/>
            </a:pPr>
            <a:r>
              <a:rPr lang="uk-UA" sz="3200">
                <a:latin typeface="Calibri" pitchFamily="34" charset="0"/>
              </a:rPr>
              <a:t>  Кількість молочного жиру і молочного білка характеризують кількість та якість молочної продуктивності.</a:t>
            </a:r>
            <a:endParaRPr lang="ru-RU" sz="3200">
              <a:latin typeface="Calibri" pitchFamily="34" charset="0"/>
            </a:endParaRPr>
          </a:p>
        </p:txBody>
      </p:sp>
    </p:spTree>
    <p:extLst>
      <p:ext uri="{BB962C8B-B14F-4D97-AF65-F5344CB8AC3E}">
        <p14:creationId xmlns:p14="http://schemas.microsoft.com/office/powerpoint/2010/main" val="1687662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ChangeArrowheads="1"/>
          </p:cNvSpPr>
          <p:nvPr/>
        </p:nvSpPr>
        <p:spPr bwMode="auto">
          <a:xfrm>
            <a:off x="179388" y="0"/>
            <a:ext cx="8964612" cy="5089525"/>
          </a:xfrm>
          <a:prstGeom prst="rect">
            <a:avLst/>
          </a:prstGeom>
          <a:noFill/>
          <a:ln w="9525">
            <a:noFill/>
            <a:miter lim="800000"/>
            <a:headEnd/>
            <a:tailEnd/>
          </a:ln>
        </p:spPr>
        <p:txBody>
          <a:bodyPr>
            <a:spAutoFit/>
          </a:bodyPr>
          <a:lstStyle/>
          <a:p>
            <a:pPr algn="ctr"/>
            <a:r>
              <a:rPr lang="uk-UA" sz="3200" b="1" i="1" dirty="0">
                <a:solidFill>
                  <a:srgbClr val="003300"/>
                </a:solidFill>
                <a:latin typeface="Calibri" pitchFamily="34" charset="0"/>
              </a:rPr>
              <a:t>Коефіцієнт молочності</a:t>
            </a:r>
            <a:r>
              <a:rPr lang="uk-UA" sz="3200" dirty="0">
                <a:latin typeface="Calibri" pitchFamily="34" charset="0"/>
              </a:rPr>
              <a:t> </a:t>
            </a:r>
          </a:p>
          <a:p>
            <a:endParaRPr lang="uk-UA" sz="3200" dirty="0">
              <a:latin typeface="Calibri" pitchFamily="34" charset="0"/>
            </a:endParaRPr>
          </a:p>
          <a:p>
            <a:r>
              <a:rPr lang="uk-UA" sz="3200" dirty="0">
                <a:latin typeface="Calibri" pitchFamily="34" charset="0"/>
              </a:rPr>
              <a:t>             відображає кількість 4%-ного молока, одержаного від корови на кожні 100 кг її живої маси. </a:t>
            </a:r>
          </a:p>
          <a:p>
            <a:r>
              <a:rPr lang="uk-UA" sz="3200" u="sng" dirty="0">
                <a:latin typeface="Calibri" pitchFamily="34" charset="0"/>
              </a:rPr>
              <a:t>Визначається за формулою:</a:t>
            </a:r>
            <a:endParaRPr lang="ru-RU" sz="3200" u="sng" dirty="0">
              <a:latin typeface="Calibri" pitchFamily="34" charset="0"/>
            </a:endParaRPr>
          </a:p>
          <a:p>
            <a:pPr algn="ctr"/>
            <a:r>
              <a:rPr lang="uk-UA" sz="2800" b="1" dirty="0">
                <a:solidFill>
                  <a:srgbClr val="FF3300"/>
                </a:solidFill>
                <a:latin typeface="Calibri" pitchFamily="34" charset="0"/>
              </a:rPr>
              <a:t>КМ = (надій х %жиру / 4,0) / ц живої маси</a:t>
            </a:r>
            <a:endParaRPr lang="ru-RU" sz="2800" b="1" dirty="0">
              <a:solidFill>
                <a:srgbClr val="FF3300"/>
              </a:solidFill>
              <a:latin typeface="Calibri" pitchFamily="34" charset="0"/>
            </a:endParaRPr>
          </a:p>
          <a:p>
            <a:endParaRPr lang="uk-UA" sz="2000" dirty="0">
              <a:latin typeface="Calibri" pitchFamily="34" charset="0"/>
            </a:endParaRPr>
          </a:p>
          <a:p>
            <a:r>
              <a:rPr lang="uk-UA" sz="2800" dirty="0">
                <a:latin typeface="Calibri" pitchFamily="34" charset="0"/>
              </a:rPr>
              <a:t>Коефіцієнт молочності </a:t>
            </a:r>
          </a:p>
          <a:p>
            <a:r>
              <a:rPr lang="uk-UA" sz="2800" dirty="0">
                <a:latin typeface="Calibri" pitchFamily="34" charset="0"/>
              </a:rPr>
              <a:t>об’єднує в собі </a:t>
            </a:r>
          </a:p>
          <a:p>
            <a:r>
              <a:rPr lang="uk-UA" sz="2800" b="1" dirty="0">
                <a:solidFill>
                  <a:srgbClr val="003300"/>
                </a:solidFill>
                <a:latin typeface="Calibri" pitchFamily="34" charset="0"/>
              </a:rPr>
              <a:t>чотири селекційні ознаки:</a:t>
            </a:r>
            <a:r>
              <a:rPr lang="uk-UA" sz="3200" dirty="0">
                <a:latin typeface="Calibri" pitchFamily="34" charset="0"/>
              </a:rPr>
              <a:t> </a:t>
            </a:r>
          </a:p>
        </p:txBody>
      </p:sp>
      <p:sp>
        <p:nvSpPr>
          <p:cNvPr id="22531" name="Line 6"/>
          <p:cNvSpPr>
            <a:spLocks noChangeShapeType="1"/>
          </p:cNvSpPr>
          <p:nvPr/>
        </p:nvSpPr>
        <p:spPr bwMode="auto">
          <a:xfrm>
            <a:off x="1979613" y="765175"/>
            <a:ext cx="5184775" cy="0"/>
          </a:xfrm>
          <a:prstGeom prst="line">
            <a:avLst/>
          </a:prstGeom>
          <a:noFill/>
          <a:ln w="50800">
            <a:solidFill>
              <a:srgbClr val="FF3300"/>
            </a:solidFill>
            <a:prstDash val="dash"/>
            <a:round/>
            <a:headEnd/>
            <a:tailEnd/>
          </a:ln>
        </p:spPr>
        <p:txBody>
          <a:bodyPr/>
          <a:lstStyle/>
          <a:p>
            <a:endParaRPr lang="uk-UA"/>
          </a:p>
        </p:txBody>
      </p:sp>
      <p:sp>
        <p:nvSpPr>
          <p:cNvPr id="22532" name="Line 7"/>
          <p:cNvSpPr>
            <a:spLocks noChangeShapeType="1"/>
          </p:cNvSpPr>
          <p:nvPr/>
        </p:nvSpPr>
        <p:spPr bwMode="auto">
          <a:xfrm>
            <a:off x="323850" y="1268413"/>
            <a:ext cx="935038" cy="0"/>
          </a:xfrm>
          <a:prstGeom prst="line">
            <a:avLst/>
          </a:prstGeom>
          <a:noFill/>
          <a:ln w="107950">
            <a:solidFill>
              <a:srgbClr val="003300"/>
            </a:solidFill>
            <a:round/>
            <a:headEnd/>
            <a:tailEnd type="triangle" w="med" len="med"/>
          </a:ln>
        </p:spPr>
        <p:txBody>
          <a:bodyPr/>
          <a:lstStyle/>
          <a:p>
            <a:endParaRPr lang="uk-UA"/>
          </a:p>
        </p:txBody>
      </p:sp>
      <p:sp>
        <p:nvSpPr>
          <p:cNvPr id="22533" name="Rectangle 8"/>
          <p:cNvSpPr>
            <a:spLocks noChangeArrowheads="1"/>
          </p:cNvSpPr>
          <p:nvPr/>
        </p:nvSpPr>
        <p:spPr bwMode="auto">
          <a:xfrm>
            <a:off x="5003800" y="3500438"/>
            <a:ext cx="3995738" cy="2227262"/>
          </a:xfrm>
          <a:prstGeom prst="rect">
            <a:avLst/>
          </a:prstGeom>
          <a:noFill/>
          <a:ln w="9525">
            <a:noFill/>
            <a:miter lim="800000"/>
            <a:headEnd/>
            <a:tailEnd/>
          </a:ln>
        </p:spPr>
        <p:txBody>
          <a:bodyPr>
            <a:spAutoFit/>
          </a:bodyPr>
          <a:lstStyle/>
          <a:p>
            <a:r>
              <a:rPr lang="uk-UA" sz="2800"/>
              <a:t>         надій </a:t>
            </a:r>
          </a:p>
          <a:p>
            <a:r>
              <a:rPr lang="uk-UA" sz="2800"/>
              <a:t>         вміст жиру </a:t>
            </a:r>
          </a:p>
          <a:p>
            <a:r>
              <a:rPr lang="uk-UA" sz="2800"/>
              <a:t>     кількість молочного       </a:t>
            </a:r>
          </a:p>
          <a:p>
            <a:r>
              <a:rPr lang="uk-UA" sz="2800"/>
              <a:t>                             жиру </a:t>
            </a:r>
          </a:p>
          <a:p>
            <a:r>
              <a:rPr lang="uk-UA" sz="2800"/>
              <a:t>      живу масу тварини </a:t>
            </a:r>
            <a:endParaRPr lang="ru-RU" sz="2800"/>
          </a:p>
        </p:txBody>
      </p:sp>
      <p:sp>
        <p:nvSpPr>
          <p:cNvPr id="22534" name="Rectangle 9"/>
          <p:cNvSpPr>
            <a:spLocks noChangeArrowheads="1"/>
          </p:cNvSpPr>
          <p:nvPr/>
        </p:nvSpPr>
        <p:spPr bwMode="auto">
          <a:xfrm>
            <a:off x="827088" y="5734050"/>
            <a:ext cx="7920037" cy="946150"/>
          </a:xfrm>
          <a:prstGeom prst="rect">
            <a:avLst/>
          </a:prstGeom>
          <a:noFill/>
          <a:ln w="9525">
            <a:noFill/>
            <a:miter lim="800000"/>
            <a:headEnd/>
            <a:tailEnd/>
          </a:ln>
        </p:spPr>
        <p:txBody>
          <a:bodyPr>
            <a:spAutoFit/>
          </a:bodyPr>
          <a:lstStyle/>
          <a:p>
            <a:pPr>
              <a:buFont typeface="Wingdings" pitchFamily="2" charset="2"/>
              <a:buChar char="§"/>
            </a:pPr>
            <a:r>
              <a:rPr lang="uk-UA" sz="2800">
                <a:latin typeface="Calibri" pitchFamily="34" charset="0"/>
              </a:rPr>
              <a:t>  Між надоєм, вмістом жиру та коефіцієнтом молочності існує позитивна кореляція.</a:t>
            </a:r>
            <a:endParaRPr lang="ru-RU" sz="2800">
              <a:latin typeface="Calibri" pitchFamily="34" charset="0"/>
            </a:endParaRPr>
          </a:p>
        </p:txBody>
      </p:sp>
      <p:sp>
        <p:nvSpPr>
          <p:cNvPr id="22535" name="Line 12"/>
          <p:cNvSpPr>
            <a:spLocks noChangeShapeType="1"/>
          </p:cNvSpPr>
          <p:nvPr/>
        </p:nvSpPr>
        <p:spPr bwMode="auto">
          <a:xfrm flipV="1">
            <a:off x="4859338" y="3789363"/>
            <a:ext cx="936625" cy="792162"/>
          </a:xfrm>
          <a:prstGeom prst="line">
            <a:avLst/>
          </a:prstGeom>
          <a:noFill/>
          <a:ln w="53975">
            <a:solidFill>
              <a:srgbClr val="003300"/>
            </a:solidFill>
            <a:round/>
            <a:headEnd/>
            <a:tailEnd type="triangle" w="med" len="med"/>
          </a:ln>
        </p:spPr>
        <p:txBody>
          <a:bodyPr/>
          <a:lstStyle/>
          <a:p>
            <a:endParaRPr lang="uk-UA"/>
          </a:p>
        </p:txBody>
      </p:sp>
      <p:sp>
        <p:nvSpPr>
          <p:cNvPr id="22536" name="Line 14"/>
          <p:cNvSpPr>
            <a:spLocks noChangeShapeType="1"/>
          </p:cNvSpPr>
          <p:nvPr/>
        </p:nvSpPr>
        <p:spPr bwMode="auto">
          <a:xfrm flipV="1">
            <a:off x="4932363" y="4221163"/>
            <a:ext cx="935037" cy="431800"/>
          </a:xfrm>
          <a:prstGeom prst="line">
            <a:avLst/>
          </a:prstGeom>
          <a:noFill/>
          <a:ln w="53975">
            <a:solidFill>
              <a:srgbClr val="003300"/>
            </a:solidFill>
            <a:round/>
            <a:headEnd/>
            <a:tailEnd type="triangle" w="med" len="med"/>
          </a:ln>
        </p:spPr>
        <p:txBody>
          <a:bodyPr/>
          <a:lstStyle/>
          <a:p>
            <a:endParaRPr lang="uk-UA"/>
          </a:p>
        </p:txBody>
      </p:sp>
      <p:sp>
        <p:nvSpPr>
          <p:cNvPr id="22537" name="Line 15"/>
          <p:cNvSpPr>
            <a:spLocks noChangeShapeType="1"/>
          </p:cNvSpPr>
          <p:nvPr/>
        </p:nvSpPr>
        <p:spPr bwMode="auto">
          <a:xfrm flipV="1">
            <a:off x="4932363" y="4797425"/>
            <a:ext cx="576262" cy="0"/>
          </a:xfrm>
          <a:prstGeom prst="line">
            <a:avLst/>
          </a:prstGeom>
          <a:noFill/>
          <a:ln w="53975">
            <a:solidFill>
              <a:srgbClr val="003300"/>
            </a:solidFill>
            <a:round/>
            <a:headEnd/>
            <a:tailEnd type="triangle" w="med" len="med"/>
          </a:ln>
        </p:spPr>
        <p:txBody>
          <a:bodyPr/>
          <a:lstStyle/>
          <a:p>
            <a:endParaRPr lang="uk-UA"/>
          </a:p>
        </p:txBody>
      </p:sp>
      <p:sp>
        <p:nvSpPr>
          <p:cNvPr id="22538" name="Line 16"/>
          <p:cNvSpPr>
            <a:spLocks noChangeShapeType="1"/>
          </p:cNvSpPr>
          <p:nvPr/>
        </p:nvSpPr>
        <p:spPr bwMode="auto">
          <a:xfrm>
            <a:off x="4932363" y="4868863"/>
            <a:ext cx="719137" cy="647700"/>
          </a:xfrm>
          <a:prstGeom prst="line">
            <a:avLst/>
          </a:prstGeom>
          <a:noFill/>
          <a:ln w="53975">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3289597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ChangeArrowheads="1"/>
          </p:cNvSpPr>
          <p:nvPr/>
        </p:nvSpPr>
        <p:spPr bwMode="auto">
          <a:xfrm>
            <a:off x="250825" y="188913"/>
            <a:ext cx="8424863" cy="6473825"/>
          </a:xfrm>
          <a:prstGeom prst="rect">
            <a:avLst/>
          </a:prstGeom>
          <a:noFill/>
          <a:ln w="9525">
            <a:noFill/>
            <a:miter lim="800000"/>
            <a:headEnd/>
            <a:tailEnd/>
          </a:ln>
        </p:spPr>
        <p:txBody>
          <a:bodyPr>
            <a:spAutoFit/>
          </a:bodyPr>
          <a:lstStyle/>
          <a:p>
            <a:pPr algn="ctr"/>
            <a:r>
              <a:rPr lang="uk-UA" sz="3200" b="1">
                <a:solidFill>
                  <a:srgbClr val="003300"/>
                </a:solidFill>
              </a:rPr>
              <a:t>Витрати корму на молочну продукцію (корм. од.)</a:t>
            </a:r>
            <a:r>
              <a:rPr lang="uk-UA" sz="3200">
                <a:solidFill>
                  <a:srgbClr val="003300"/>
                </a:solidFill>
              </a:rPr>
              <a:t> </a:t>
            </a:r>
          </a:p>
          <a:p>
            <a:endParaRPr lang="uk-UA" sz="1200"/>
          </a:p>
          <a:p>
            <a:r>
              <a:rPr lang="uk-UA" sz="3200"/>
              <a:t>                </a:t>
            </a:r>
            <a:r>
              <a:rPr lang="uk-UA" sz="3200" u="sng"/>
              <a:t>в кращих господарствах</a:t>
            </a:r>
            <a:r>
              <a:rPr lang="uk-UA" sz="3200"/>
              <a:t> – </a:t>
            </a:r>
          </a:p>
          <a:p>
            <a:endParaRPr lang="uk-UA" sz="1500"/>
          </a:p>
          <a:p>
            <a:r>
              <a:rPr lang="uk-UA" sz="3200"/>
              <a:t>                 0,9-1,1 корм. од. на 1 кг молока; </a:t>
            </a:r>
          </a:p>
          <a:p>
            <a:endParaRPr lang="uk-UA" sz="3200"/>
          </a:p>
          <a:p>
            <a:r>
              <a:rPr lang="uk-UA" sz="3200"/>
              <a:t>                </a:t>
            </a:r>
            <a:r>
              <a:rPr lang="uk-UA" sz="3200" u="sng"/>
              <a:t>в господарствах України</a:t>
            </a:r>
            <a:r>
              <a:rPr lang="uk-UA" sz="3200"/>
              <a:t> – </a:t>
            </a:r>
          </a:p>
          <a:p>
            <a:endParaRPr lang="uk-UA" sz="1500"/>
          </a:p>
          <a:p>
            <a:r>
              <a:rPr lang="uk-UA" sz="3200"/>
              <a:t>                 від 0,9-1,6 ц корм. од. на 1 ц  </a:t>
            </a:r>
          </a:p>
          <a:p>
            <a:r>
              <a:rPr lang="uk-UA" sz="3200"/>
              <a:t>                 молока (залежно від різної збалансованості раціонів за поживністю) </a:t>
            </a:r>
          </a:p>
          <a:p>
            <a:endParaRPr lang="uk-UA" sz="2500"/>
          </a:p>
          <a:p>
            <a:pPr>
              <a:buFont typeface="Wingdings" pitchFamily="2" charset="2"/>
              <a:buChar char="§"/>
            </a:pPr>
            <a:r>
              <a:rPr lang="uk-UA" sz="3200">
                <a:solidFill>
                  <a:srgbClr val="003300"/>
                </a:solidFill>
              </a:rPr>
              <a:t>     Витрати залежать від продуктивності </a:t>
            </a:r>
          </a:p>
          <a:p>
            <a:pPr>
              <a:buFont typeface="Wingdings" pitchFamily="2" charset="2"/>
              <a:buNone/>
            </a:pPr>
            <a:r>
              <a:rPr lang="uk-UA" sz="3200">
                <a:solidFill>
                  <a:srgbClr val="003300"/>
                </a:solidFill>
              </a:rPr>
              <a:t>       корів і породи.</a:t>
            </a:r>
          </a:p>
        </p:txBody>
      </p:sp>
      <p:sp>
        <p:nvSpPr>
          <p:cNvPr id="23555" name="AutoShape 6"/>
          <p:cNvSpPr>
            <a:spLocks noChangeArrowheads="1"/>
          </p:cNvSpPr>
          <p:nvPr/>
        </p:nvSpPr>
        <p:spPr bwMode="auto">
          <a:xfrm>
            <a:off x="35496" y="1412776"/>
            <a:ext cx="1800225" cy="863600"/>
          </a:xfrm>
          <a:prstGeom prst="curvedRightArrow">
            <a:avLst>
              <a:gd name="adj1" fmla="val 19889"/>
              <a:gd name="adj2" fmla="val 40000"/>
              <a:gd name="adj3" fmla="val 69563"/>
            </a:avLst>
          </a:prstGeom>
          <a:solidFill>
            <a:srgbClr val="006600"/>
          </a:solidFill>
          <a:ln w="9525">
            <a:solidFill>
              <a:srgbClr val="008000"/>
            </a:solidFill>
            <a:miter lim="800000"/>
            <a:headEnd/>
            <a:tailEnd/>
          </a:ln>
        </p:spPr>
        <p:txBody>
          <a:bodyPr wrap="none" anchor="ctr"/>
          <a:lstStyle/>
          <a:p>
            <a:endParaRPr lang="uk-UA"/>
          </a:p>
        </p:txBody>
      </p:sp>
      <p:sp>
        <p:nvSpPr>
          <p:cNvPr id="23556" name="AutoShape 7"/>
          <p:cNvSpPr>
            <a:spLocks noChangeArrowheads="1"/>
          </p:cNvSpPr>
          <p:nvPr/>
        </p:nvSpPr>
        <p:spPr bwMode="auto">
          <a:xfrm>
            <a:off x="35496" y="3068439"/>
            <a:ext cx="1800225" cy="863600"/>
          </a:xfrm>
          <a:prstGeom prst="curvedRightArrow">
            <a:avLst>
              <a:gd name="adj1" fmla="val 19889"/>
              <a:gd name="adj2" fmla="val 40000"/>
              <a:gd name="adj3" fmla="val 69563"/>
            </a:avLst>
          </a:prstGeom>
          <a:solidFill>
            <a:srgbClr val="006600"/>
          </a:solidFill>
          <a:ln w="9525">
            <a:solidFill>
              <a:srgbClr val="008000"/>
            </a:solidFill>
            <a:miter lim="800000"/>
            <a:headEnd/>
            <a:tailEnd/>
          </a:ln>
        </p:spPr>
        <p:txBody>
          <a:bodyPr wrap="none" anchor="ctr"/>
          <a:lstStyle/>
          <a:p>
            <a:endParaRPr lang="uk-UA"/>
          </a:p>
        </p:txBody>
      </p:sp>
    </p:spTree>
    <p:extLst>
      <p:ext uri="{BB962C8B-B14F-4D97-AF65-F5344CB8AC3E}">
        <p14:creationId xmlns:p14="http://schemas.microsoft.com/office/powerpoint/2010/main" val="4076195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p:cNvSpPr>
          <p:nvPr/>
        </p:nvSpPr>
        <p:spPr bwMode="auto">
          <a:xfrm>
            <a:off x="468313" y="0"/>
            <a:ext cx="8229600" cy="908050"/>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М’ясна продуктивність</a:t>
            </a:r>
            <a:endParaRPr lang="ru-RU" sz="3600" b="1">
              <a:solidFill>
                <a:srgbClr val="003300"/>
              </a:solidFill>
              <a:latin typeface="Calibri" pitchFamily="34" charset="0"/>
            </a:endParaRPr>
          </a:p>
        </p:txBody>
      </p:sp>
      <p:sp>
        <p:nvSpPr>
          <p:cNvPr id="24579" name="Содержимое 2"/>
          <p:cNvSpPr>
            <a:spLocks/>
          </p:cNvSpPr>
          <p:nvPr/>
        </p:nvSpPr>
        <p:spPr bwMode="auto">
          <a:xfrm>
            <a:off x="1079500" y="1268413"/>
            <a:ext cx="8064500" cy="1079500"/>
          </a:xfrm>
          <a:prstGeom prst="rect">
            <a:avLst/>
          </a:prstGeom>
          <a:noFill/>
          <a:ln w="9525">
            <a:noFill/>
            <a:miter lim="800000"/>
            <a:headEnd/>
            <a:tailEnd/>
          </a:ln>
        </p:spPr>
        <p:txBody>
          <a:bodyPr/>
          <a:lstStyle/>
          <a:p>
            <a:pPr marL="342900" indent="-342900">
              <a:spcBef>
                <a:spcPct val="20000"/>
              </a:spcBef>
              <a:buFont typeface="Arial" charset="0"/>
              <a:buNone/>
            </a:pPr>
            <a:r>
              <a:rPr lang="uk-UA" sz="3200"/>
              <a:t>   основні ознаки, які характеризують відгодівельні і м’ясні якості тварин:  </a:t>
            </a:r>
            <a:endParaRPr lang="ru-RU" sz="3200"/>
          </a:p>
        </p:txBody>
      </p:sp>
      <p:sp>
        <p:nvSpPr>
          <p:cNvPr id="24580" name="Rectangle 7"/>
          <p:cNvSpPr>
            <a:spLocks noChangeArrowheads="1"/>
          </p:cNvSpPr>
          <p:nvPr/>
        </p:nvSpPr>
        <p:spPr bwMode="auto">
          <a:xfrm>
            <a:off x="2663825" y="2492375"/>
            <a:ext cx="6480175" cy="3403600"/>
          </a:xfrm>
          <a:prstGeom prst="rect">
            <a:avLst/>
          </a:prstGeom>
          <a:noFill/>
          <a:ln w="9525">
            <a:noFill/>
            <a:miter lim="800000"/>
            <a:headEnd/>
            <a:tailEnd/>
          </a:ln>
        </p:spPr>
        <p:txBody>
          <a:bodyPr>
            <a:spAutoFit/>
          </a:bodyPr>
          <a:lstStyle/>
          <a:p>
            <a:pPr>
              <a:spcBef>
                <a:spcPct val="20000"/>
              </a:spcBef>
              <a:buFont typeface="Arial" charset="0"/>
              <a:buNone/>
            </a:pPr>
            <a:r>
              <a:rPr lang="uk-UA" sz="3200"/>
              <a:t>середньодобовий приріст, </a:t>
            </a:r>
          </a:p>
          <a:p>
            <a:pPr>
              <a:spcBef>
                <a:spcPct val="20000"/>
              </a:spcBef>
              <a:buFont typeface="Arial" charset="0"/>
              <a:buNone/>
            </a:pPr>
            <a:r>
              <a:rPr lang="uk-UA" sz="3200"/>
              <a:t>відносний приріст, </a:t>
            </a:r>
          </a:p>
          <a:p>
            <a:pPr>
              <a:spcBef>
                <a:spcPct val="20000"/>
              </a:spcBef>
              <a:buFont typeface="Arial" charset="0"/>
              <a:buNone/>
            </a:pPr>
            <a:r>
              <a:rPr lang="uk-UA" sz="3200"/>
              <a:t>жива маса, </a:t>
            </a:r>
          </a:p>
          <a:p>
            <a:pPr>
              <a:spcBef>
                <a:spcPct val="20000"/>
              </a:spcBef>
              <a:buFont typeface="Arial" charset="0"/>
              <a:buNone/>
            </a:pPr>
            <a:r>
              <a:rPr lang="uk-UA" sz="3200"/>
              <a:t>забійний вихід, </a:t>
            </a:r>
          </a:p>
          <a:p>
            <a:pPr>
              <a:spcBef>
                <a:spcPct val="20000"/>
              </a:spcBef>
              <a:buFont typeface="Arial" charset="0"/>
              <a:buNone/>
            </a:pPr>
            <a:r>
              <a:rPr lang="uk-UA" sz="3200"/>
              <a:t>витрати корму (корм.од.) на 1 кг приросту живої маси.</a:t>
            </a:r>
            <a:endParaRPr lang="ru-RU" sz="3200"/>
          </a:p>
        </p:txBody>
      </p:sp>
      <p:sp>
        <p:nvSpPr>
          <p:cNvPr id="24581" name="Line 10"/>
          <p:cNvSpPr>
            <a:spLocks noChangeShapeType="1"/>
          </p:cNvSpPr>
          <p:nvPr/>
        </p:nvSpPr>
        <p:spPr bwMode="auto">
          <a:xfrm flipH="1">
            <a:off x="611188" y="1773238"/>
            <a:ext cx="576262" cy="0"/>
          </a:xfrm>
          <a:prstGeom prst="line">
            <a:avLst/>
          </a:prstGeom>
          <a:noFill/>
          <a:ln w="53975">
            <a:solidFill>
              <a:srgbClr val="003300"/>
            </a:solidFill>
            <a:prstDash val="sysDot"/>
            <a:round/>
            <a:headEnd/>
            <a:tailEnd/>
          </a:ln>
        </p:spPr>
        <p:txBody>
          <a:bodyPr/>
          <a:lstStyle/>
          <a:p>
            <a:endParaRPr lang="uk-UA"/>
          </a:p>
        </p:txBody>
      </p:sp>
      <p:sp>
        <p:nvSpPr>
          <p:cNvPr id="24582" name="Line 11"/>
          <p:cNvSpPr>
            <a:spLocks noChangeShapeType="1"/>
          </p:cNvSpPr>
          <p:nvPr/>
        </p:nvSpPr>
        <p:spPr bwMode="auto">
          <a:xfrm>
            <a:off x="611188" y="1773238"/>
            <a:ext cx="0" cy="2303462"/>
          </a:xfrm>
          <a:prstGeom prst="line">
            <a:avLst/>
          </a:prstGeom>
          <a:noFill/>
          <a:ln w="53975">
            <a:solidFill>
              <a:srgbClr val="003300"/>
            </a:solidFill>
            <a:prstDash val="sysDot"/>
            <a:round/>
            <a:headEnd/>
            <a:tailEnd/>
          </a:ln>
        </p:spPr>
        <p:txBody>
          <a:bodyPr/>
          <a:lstStyle/>
          <a:p>
            <a:endParaRPr lang="uk-UA"/>
          </a:p>
        </p:txBody>
      </p:sp>
      <p:sp>
        <p:nvSpPr>
          <p:cNvPr id="24583" name="Line 12"/>
          <p:cNvSpPr>
            <a:spLocks noChangeShapeType="1"/>
          </p:cNvSpPr>
          <p:nvPr/>
        </p:nvSpPr>
        <p:spPr bwMode="auto">
          <a:xfrm flipV="1">
            <a:off x="611188" y="2852738"/>
            <a:ext cx="2016125" cy="1150937"/>
          </a:xfrm>
          <a:prstGeom prst="line">
            <a:avLst/>
          </a:prstGeom>
          <a:noFill/>
          <a:ln w="53975">
            <a:solidFill>
              <a:srgbClr val="003300"/>
            </a:solidFill>
            <a:round/>
            <a:headEnd/>
            <a:tailEnd type="triangle" w="med" len="med"/>
          </a:ln>
        </p:spPr>
        <p:txBody>
          <a:bodyPr/>
          <a:lstStyle/>
          <a:p>
            <a:endParaRPr lang="uk-UA"/>
          </a:p>
        </p:txBody>
      </p:sp>
      <p:sp>
        <p:nvSpPr>
          <p:cNvPr id="24584" name="Line 13"/>
          <p:cNvSpPr>
            <a:spLocks noChangeShapeType="1"/>
          </p:cNvSpPr>
          <p:nvPr/>
        </p:nvSpPr>
        <p:spPr bwMode="auto">
          <a:xfrm flipV="1">
            <a:off x="611188" y="3429000"/>
            <a:ext cx="2016125" cy="574675"/>
          </a:xfrm>
          <a:prstGeom prst="line">
            <a:avLst/>
          </a:prstGeom>
          <a:noFill/>
          <a:ln w="53975">
            <a:solidFill>
              <a:srgbClr val="003300"/>
            </a:solidFill>
            <a:round/>
            <a:headEnd/>
            <a:tailEnd type="triangle" w="med" len="med"/>
          </a:ln>
        </p:spPr>
        <p:txBody>
          <a:bodyPr/>
          <a:lstStyle/>
          <a:p>
            <a:endParaRPr lang="uk-UA"/>
          </a:p>
        </p:txBody>
      </p:sp>
      <p:sp>
        <p:nvSpPr>
          <p:cNvPr id="24585" name="Line 14"/>
          <p:cNvSpPr>
            <a:spLocks noChangeShapeType="1"/>
          </p:cNvSpPr>
          <p:nvPr/>
        </p:nvSpPr>
        <p:spPr bwMode="auto">
          <a:xfrm>
            <a:off x="611188" y="4005263"/>
            <a:ext cx="1944687" cy="0"/>
          </a:xfrm>
          <a:prstGeom prst="line">
            <a:avLst/>
          </a:prstGeom>
          <a:noFill/>
          <a:ln w="53975">
            <a:solidFill>
              <a:srgbClr val="003300"/>
            </a:solidFill>
            <a:round/>
            <a:headEnd/>
            <a:tailEnd type="triangle" w="med" len="med"/>
          </a:ln>
        </p:spPr>
        <p:txBody>
          <a:bodyPr/>
          <a:lstStyle/>
          <a:p>
            <a:endParaRPr lang="uk-UA"/>
          </a:p>
        </p:txBody>
      </p:sp>
      <p:sp>
        <p:nvSpPr>
          <p:cNvPr id="24586" name="Line 15"/>
          <p:cNvSpPr>
            <a:spLocks noChangeShapeType="1"/>
          </p:cNvSpPr>
          <p:nvPr/>
        </p:nvSpPr>
        <p:spPr bwMode="auto">
          <a:xfrm>
            <a:off x="611188" y="4005263"/>
            <a:ext cx="1944687" cy="576262"/>
          </a:xfrm>
          <a:prstGeom prst="line">
            <a:avLst/>
          </a:prstGeom>
          <a:noFill/>
          <a:ln w="53975">
            <a:solidFill>
              <a:srgbClr val="003300"/>
            </a:solidFill>
            <a:round/>
            <a:headEnd/>
            <a:tailEnd type="triangle" w="med" len="med"/>
          </a:ln>
        </p:spPr>
        <p:txBody>
          <a:bodyPr/>
          <a:lstStyle/>
          <a:p>
            <a:endParaRPr lang="uk-UA"/>
          </a:p>
        </p:txBody>
      </p:sp>
      <p:sp>
        <p:nvSpPr>
          <p:cNvPr id="24587" name="Line 16"/>
          <p:cNvSpPr>
            <a:spLocks noChangeShapeType="1"/>
          </p:cNvSpPr>
          <p:nvPr/>
        </p:nvSpPr>
        <p:spPr bwMode="auto">
          <a:xfrm>
            <a:off x="611188" y="4005263"/>
            <a:ext cx="1944687" cy="1225550"/>
          </a:xfrm>
          <a:prstGeom prst="line">
            <a:avLst/>
          </a:prstGeom>
          <a:noFill/>
          <a:ln w="53975">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26525067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ChangeArrowheads="1"/>
          </p:cNvSpPr>
          <p:nvPr/>
        </p:nvSpPr>
        <p:spPr bwMode="auto">
          <a:xfrm>
            <a:off x="179388" y="188913"/>
            <a:ext cx="8964612" cy="6173998"/>
          </a:xfrm>
          <a:prstGeom prst="rect">
            <a:avLst/>
          </a:prstGeom>
          <a:noFill/>
          <a:ln w="9525">
            <a:noFill/>
            <a:miter lim="800000"/>
            <a:headEnd/>
            <a:tailEnd/>
          </a:ln>
        </p:spPr>
        <p:txBody>
          <a:bodyPr>
            <a:spAutoFit/>
          </a:bodyPr>
          <a:lstStyle/>
          <a:p>
            <a:pPr>
              <a:spcBef>
                <a:spcPct val="20000"/>
              </a:spcBef>
              <a:buFont typeface="Wingdings" pitchFamily="2" charset="2"/>
              <a:buChar char="§"/>
            </a:pPr>
            <a:r>
              <a:rPr lang="uk-UA" sz="3200" dirty="0"/>
              <a:t>  Молочну худобу за м’ясною продуктивністю  </a:t>
            </a:r>
          </a:p>
          <a:p>
            <a:pPr>
              <a:spcBef>
                <a:spcPct val="20000"/>
              </a:spcBef>
              <a:buFont typeface="Wingdings" pitchFamily="2" charset="2"/>
              <a:buNone/>
            </a:pPr>
            <a:r>
              <a:rPr lang="uk-UA" sz="3200" dirty="0"/>
              <a:t>    поліпшують через бугаїв-плідників. </a:t>
            </a:r>
          </a:p>
          <a:p>
            <a:pPr>
              <a:spcBef>
                <a:spcPct val="20000"/>
              </a:spcBef>
              <a:buFont typeface="Arial" charset="0"/>
              <a:buNone/>
            </a:pPr>
            <a:r>
              <a:rPr lang="uk-UA" sz="3200" dirty="0"/>
              <a:t>    Їх оцінюють за м’ясними якостями при    вирощуванні: </a:t>
            </a:r>
          </a:p>
          <a:p>
            <a:pPr>
              <a:spcBef>
                <a:spcPct val="20000"/>
              </a:spcBef>
            </a:pPr>
            <a:r>
              <a:rPr lang="uk-UA" sz="3200" dirty="0"/>
              <a:t>                              </a:t>
            </a:r>
            <a:r>
              <a:rPr lang="uk-UA" sz="3200" dirty="0" smtClean="0"/>
              <a:t>	за </a:t>
            </a:r>
            <a:r>
              <a:rPr lang="uk-UA" sz="3200" dirty="0"/>
              <a:t>власними показниками, </a:t>
            </a:r>
          </a:p>
          <a:p>
            <a:pPr>
              <a:spcBef>
                <a:spcPct val="20000"/>
              </a:spcBef>
            </a:pPr>
            <a:r>
              <a:rPr lang="uk-UA" sz="3200" dirty="0"/>
              <a:t>                              </a:t>
            </a:r>
            <a:r>
              <a:rPr lang="uk-UA" sz="3200" dirty="0" smtClean="0"/>
              <a:t>	за </a:t>
            </a:r>
            <a:r>
              <a:rPr lang="uk-UA" sz="3200" dirty="0"/>
              <a:t>показниками нащадків. </a:t>
            </a:r>
          </a:p>
          <a:p>
            <a:pPr>
              <a:spcBef>
                <a:spcPct val="20000"/>
              </a:spcBef>
            </a:pPr>
            <a:endParaRPr lang="uk-UA" sz="1400" b="1" u="sng" dirty="0"/>
          </a:p>
          <a:p>
            <a:pPr>
              <a:spcBef>
                <a:spcPct val="20000"/>
              </a:spcBef>
            </a:pPr>
            <a:endParaRPr lang="uk-UA" sz="1400" b="1" u="sng" dirty="0"/>
          </a:p>
          <a:p>
            <a:pPr>
              <a:spcBef>
                <a:spcPct val="20000"/>
              </a:spcBef>
            </a:pPr>
            <a:r>
              <a:rPr lang="uk-UA" sz="2600" b="1" u="sng" dirty="0">
                <a:solidFill>
                  <a:srgbClr val="003300"/>
                </a:solidFill>
              </a:rPr>
              <a:t>Відгодівельні та м’ясні якості худоби залежать від:</a:t>
            </a:r>
            <a:r>
              <a:rPr lang="uk-UA" sz="2600" b="1" u="sng" dirty="0"/>
              <a:t> </a:t>
            </a:r>
          </a:p>
          <a:p>
            <a:pPr>
              <a:spcBef>
                <a:spcPct val="20000"/>
              </a:spcBef>
            </a:pPr>
            <a:endParaRPr lang="uk-UA" sz="2000" dirty="0"/>
          </a:p>
          <a:p>
            <a:pPr>
              <a:spcBef>
                <a:spcPct val="20000"/>
              </a:spcBef>
            </a:pPr>
            <a:r>
              <a:rPr lang="uk-UA" sz="3200" dirty="0"/>
              <a:t>статі і віку             </a:t>
            </a:r>
            <a:r>
              <a:rPr lang="uk-UA" sz="3200" dirty="0" smtClean="0"/>
              <a:t>	 </a:t>
            </a:r>
            <a:r>
              <a:rPr lang="uk-UA" sz="3200" dirty="0"/>
              <a:t>породи               породності</a:t>
            </a:r>
          </a:p>
          <a:p>
            <a:pPr>
              <a:spcBef>
                <a:spcPct val="20000"/>
              </a:spcBef>
            </a:pPr>
            <a:endParaRPr lang="uk-UA" sz="1000" dirty="0"/>
          </a:p>
          <a:p>
            <a:pPr>
              <a:spcBef>
                <a:spcPct val="20000"/>
              </a:spcBef>
            </a:pPr>
            <a:r>
              <a:rPr lang="uk-UA" sz="3200" dirty="0"/>
              <a:t>       умов вирощування і відгодівлі </a:t>
            </a:r>
            <a:endParaRPr lang="ru-RU" sz="3200" dirty="0"/>
          </a:p>
        </p:txBody>
      </p:sp>
      <p:sp>
        <p:nvSpPr>
          <p:cNvPr id="25603" name="Line 6"/>
          <p:cNvSpPr>
            <a:spLocks noChangeShapeType="1"/>
          </p:cNvSpPr>
          <p:nvPr/>
        </p:nvSpPr>
        <p:spPr bwMode="auto">
          <a:xfrm>
            <a:off x="2843213" y="2205038"/>
            <a:ext cx="215900" cy="0"/>
          </a:xfrm>
          <a:prstGeom prst="line">
            <a:avLst/>
          </a:prstGeom>
          <a:noFill/>
          <a:ln w="53975">
            <a:solidFill>
              <a:srgbClr val="003300"/>
            </a:solidFill>
            <a:round/>
            <a:headEnd/>
            <a:tailEnd/>
          </a:ln>
        </p:spPr>
        <p:txBody>
          <a:bodyPr/>
          <a:lstStyle/>
          <a:p>
            <a:endParaRPr lang="uk-UA"/>
          </a:p>
        </p:txBody>
      </p:sp>
      <p:sp>
        <p:nvSpPr>
          <p:cNvPr id="25604" name="Line 7"/>
          <p:cNvSpPr>
            <a:spLocks noChangeShapeType="1"/>
          </p:cNvSpPr>
          <p:nvPr/>
        </p:nvSpPr>
        <p:spPr bwMode="auto">
          <a:xfrm>
            <a:off x="3059113" y="2205038"/>
            <a:ext cx="0" cy="1079500"/>
          </a:xfrm>
          <a:prstGeom prst="line">
            <a:avLst/>
          </a:prstGeom>
          <a:noFill/>
          <a:ln w="53975">
            <a:solidFill>
              <a:srgbClr val="003300"/>
            </a:solidFill>
            <a:round/>
            <a:headEnd/>
            <a:tailEnd/>
          </a:ln>
        </p:spPr>
        <p:txBody>
          <a:bodyPr/>
          <a:lstStyle/>
          <a:p>
            <a:endParaRPr lang="uk-UA"/>
          </a:p>
        </p:txBody>
      </p:sp>
      <p:sp>
        <p:nvSpPr>
          <p:cNvPr id="25605" name="Line 8"/>
          <p:cNvSpPr>
            <a:spLocks noChangeShapeType="1"/>
          </p:cNvSpPr>
          <p:nvPr/>
        </p:nvSpPr>
        <p:spPr bwMode="auto">
          <a:xfrm>
            <a:off x="3059113" y="2781300"/>
            <a:ext cx="504825" cy="0"/>
          </a:xfrm>
          <a:prstGeom prst="line">
            <a:avLst/>
          </a:prstGeom>
          <a:noFill/>
          <a:ln w="53975">
            <a:solidFill>
              <a:srgbClr val="003300"/>
            </a:solidFill>
            <a:round/>
            <a:headEnd/>
            <a:tailEnd type="triangle" w="med" len="med"/>
          </a:ln>
        </p:spPr>
        <p:txBody>
          <a:bodyPr/>
          <a:lstStyle/>
          <a:p>
            <a:endParaRPr lang="uk-UA"/>
          </a:p>
        </p:txBody>
      </p:sp>
      <p:sp>
        <p:nvSpPr>
          <p:cNvPr id="25606" name="Line 9"/>
          <p:cNvSpPr>
            <a:spLocks noChangeShapeType="1"/>
          </p:cNvSpPr>
          <p:nvPr/>
        </p:nvSpPr>
        <p:spPr bwMode="auto">
          <a:xfrm>
            <a:off x="3059113" y="3284538"/>
            <a:ext cx="504825" cy="0"/>
          </a:xfrm>
          <a:prstGeom prst="line">
            <a:avLst/>
          </a:prstGeom>
          <a:noFill/>
          <a:ln w="53975">
            <a:solidFill>
              <a:srgbClr val="003300"/>
            </a:solidFill>
            <a:round/>
            <a:headEnd/>
            <a:tailEnd type="triangle" w="med" len="med"/>
          </a:ln>
        </p:spPr>
        <p:txBody>
          <a:bodyPr/>
          <a:lstStyle/>
          <a:p>
            <a:endParaRPr lang="uk-UA"/>
          </a:p>
        </p:txBody>
      </p:sp>
      <p:sp>
        <p:nvSpPr>
          <p:cNvPr id="25607" name="Line 10"/>
          <p:cNvSpPr>
            <a:spLocks noChangeShapeType="1"/>
          </p:cNvSpPr>
          <p:nvPr/>
        </p:nvSpPr>
        <p:spPr bwMode="auto">
          <a:xfrm flipH="1">
            <a:off x="2268538" y="4508500"/>
            <a:ext cx="1582737" cy="649288"/>
          </a:xfrm>
          <a:prstGeom prst="line">
            <a:avLst/>
          </a:prstGeom>
          <a:noFill/>
          <a:ln w="53975">
            <a:solidFill>
              <a:srgbClr val="003300"/>
            </a:solidFill>
            <a:round/>
            <a:headEnd/>
            <a:tailEnd type="triangle" w="med" len="med"/>
          </a:ln>
        </p:spPr>
        <p:txBody>
          <a:bodyPr/>
          <a:lstStyle/>
          <a:p>
            <a:endParaRPr lang="uk-UA"/>
          </a:p>
        </p:txBody>
      </p:sp>
      <p:sp>
        <p:nvSpPr>
          <p:cNvPr id="25608" name="Line 11"/>
          <p:cNvSpPr>
            <a:spLocks noChangeShapeType="1"/>
          </p:cNvSpPr>
          <p:nvPr/>
        </p:nvSpPr>
        <p:spPr bwMode="auto">
          <a:xfrm>
            <a:off x="4859338" y="4508500"/>
            <a:ext cx="1873250" cy="649288"/>
          </a:xfrm>
          <a:prstGeom prst="line">
            <a:avLst/>
          </a:prstGeom>
          <a:noFill/>
          <a:ln w="53975">
            <a:solidFill>
              <a:srgbClr val="003300"/>
            </a:solidFill>
            <a:round/>
            <a:headEnd/>
            <a:tailEnd type="triangle" w="med" len="med"/>
          </a:ln>
        </p:spPr>
        <p:txBody>
          <a:bodyPr/>
          <a:lstStyle/>
          <a:p>
            <a:endParaRPr lang="uk-UA"/>
          </a:p>
        </p:txBody>
      </p:sp>
      <p:sp>
        <p:nvSpPr>
          <p:cNvPr id="25609" name="Line 12"/>
          <p:cNvSpPr>
            <a:spLocks noChangeShapeType="1"/>
          </p:cNvSpPr>
          <p:nvPr/>
        </p:nvSpPr>
        <p:spPr bwMode="auto">
          <a:xfrm flipH="1">
            <a:off x="2916238" y="4508500"/>
            <a:ext cx="1295400" cy="1368425"/>
          </a:xfrm>
          <a:prstGeom prst="line">
            <a:avLst/>
          </a:prstGeom>
          <a:noFill/>
          <a:ln w="53975">
            <a:solidFill>
              <a:srgbClr val="003300"/>
            </a:solidFill>
            <a:round/>
            <a:headEnd/>
            <a:tailEnd type="triangle" w="med" len="med"/>
          </a:ln>
        </p:spPr>
        <p:txBody>
          <a:bodyPr/>
          <a:lstStyle/>
          <a:p>
            <a:endParaRPr lang="uk-UA"/>
          </a:p>
        </p:txBody>
      </p:sp>
      <p:sp>
        <p:nvSpPr>
          <p:cNvPr id="25610" name="Line 13"/>
          <p:cNvSpPr>
            <a:spLocks noChangeShapeType="1"/>
          </p:cNvSpPr>
          <p:nvPr/>
        </p:nvSpPr>
        <p:spPr bwMode="auto">
          <a:xfrm>
            <a:off x="4572000" y="4508500"/>
            <a:ext cx="0" cy="649288"/>
          </a:xfrm>
          <a:prstGeom prst="line">
            <a:avLst/>
          </a:prstGeom>
          <a:noFill/>
          <a:ln w="53975">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4008713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p:cNvSpPr>
          <p:nvPr/>
        </p:nvSpPr>
        <p:spPr bwMode="auto">
          <a:xfrm>
            <a:off x="468313" y="0"/>
            <a:ext cx="8229600" cy="836613"/>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Відтворна здатність плідників</a:t>
            </a:r>
            <a:endParaRPr lang="ru-RU" sz="3600">
              <a:solidFill>
                <a:srgbClr val="003300"/>
              </a:solidFill>
              <a:latin typeface="Calibri" pitchFamily="34" charset="0"/>
            </a:endParaRPr>
          </a:p>
        </p:txBody>
      </p:sp>
      <p:sp>
        <p:nvSpPr>
          <p:cNvPr id="26627" name="Содержимое 2"/>
          <p:cNvSpPr>
            <a:spLocks/>
          </p:cNvSpPr>
          <p:nvPr/>
        </p:nvSpPr>
        <p:spPr bwMode="auto">
          <a:xfrm>
            <a:off x="0" y="908050"/>
            <a:ext cx="9144000" cy="5689600"/>
          </a:xfrm>
          <a:prstGeom prst="rect">
            <a:avLst/>
          </a:prstGeom>
          <a:noFill/>
          <a:ln w="9525">
            <a:noFill/>
            <a:miter lim="800000"/>
            <a:headEnd/>
            <a:tailEnd/>
          </a:ln>
        </p:spPr>
        <p:txBody>
          <a:bodyPr/>
          <a:lstStyle/>
          <a:p>
            <a:pPr marL="342900" indent="-342900" algn="just">
              <a:lnSpc>
                <a:spcPct val="90000"/>
              </a:lnSpc>
              <a:spcBef>
                <a:spcPct val="20000"/>
              </a:spcBef>
              <a:buFont typeface="Wingdings" pitchFamily="2" charset="2"/>
              <a:buChar char="§"/>
            </a:pPr>
            <a:r>
              <a:rPr lang="uk-UA" sz="2800">
                <a:latin typeface="Calibri" pitchFamily="34" charset="0"/>
              </a:rPr>
              <a:t>Перший показник оцінюють з 11-12-місячного віку</a:t>
            </a:r>
          </a:p>
          <a:p>
            <a:pPr marL="342900" indent="-342900">
              <a:lnSpc>
                <a:spcPct val="90000"/>
              </a:lnSpc>
              <a:spcBef>
                <a:spcPct val="20000"/>
              </a:spcBef>
              <a:buFont typeface="Wingdings" pitchFamily="2" charset="2"/>
              <a:buChar char="§"/>
            </a:pPr>
            <a:r>
              <a:rPr lang="uk-UA" sz="3000" b="1">
                <a:solidFill>
                  <a:srgbClr val="003300"/>
                </a:solidFill>
                <a:latin typeface="Calibri" pitchFamily="34" charset="0"/>
              </a:rPr>
              <a:t>Запліднювальна</a:t>
            </a:r>
            <a:r>
              <a:rPr lang="uk-UA" sz="3000" b="1">
                <a:latin typeface="Calibri" pitchFamily="34" charset="0"/>
              </a:rPr>
              <a:t> </a:t>
            </a:r>
            <a:r>
              <a:rPr lang="uk-UA" sz="3000" b="1">
                <a:solidFill>
                  <a:srgbClr val="003300"/>
                </a:solidFill>
                <a:latin typeface="Calibri" pitchFamily="34" charset="0"/>
              </a:rPr>
              <a:t>здатність сперми (%)</a:t>
            </a:r>
            <a:r>
              <a:rPr lang="uk-UA" sz="3000">
                <a:latin typeface="Calibri" pitchFamily="34" charset="0"/>
              </a:rPr>
              <a:t> </a:t>
            </a:r>
          </a:p>
          <a:p>
            <a:pPr marL="342900" indent="-342900">
              <a:lnSpc>
                <a:spcPct val="90000"/>
              </a:lnSpc>
              <a:spcBef>
                <a:spcPct val="20000"/>
              </a:spcBef>
              <a:buFont typeface="Wingdings" pitchFamily="2" charset="2"/>
              <a:buNone/>
            </a:pPr>
            <a:r>
              <a:rPr lang="uk-UA" sz="3000">
                <a:latin typeface="Calibri" pitchFamily="34" charset="0"/>
              </a:rPr>
              <a:t>     </a:t>
            </a:r>
            <a:r>
              <a:rPr lang="uk-UA" sz="2800">
                <a:latin typeface="Calibri" pitchFamily="34" charset="0"/>
              </a:rPr>
              <a:t>– це відсоток запліднених корів і первісток, які не прийшли в охоту через 60-90 днів. Для оцінки цієї ознаки спермою перевірюваного бугая в декількох стадах осіменяють 150-200 корів і 50-100 телиць. </a:t>
            </a:r>
            <a:endParaRPr lang="ru-RU" sz="2800">
              <a:latin typeface="Calibri" pitchFamily="34" charset="0"/>
            </a:endParaRPr>
          </a:p>
          <a:p>
            <a:pPr marL="342900" indent="-342900">
              <a:lnSpc>
                <a:spcPct val="90000"/>
              </a:lnSpc>
              <a:spcBef>
                <a:spcPct val="20000"/>
              </a:spcBef>
              <a:buFont typeface="Arial" charset="0"/>
              <a:buNone/>
            </a:pPr>
            <a:r>
              <a:rPr lang="uk-UA" sz="3000">
                <a:latin typeface="Calibri" pitchFamily="34" charset="0"/>
              </a:rPr>
              <a:t>         </a:t>
            </a:r>
            <a:r>
              <a:rPr lang="uk-UA" sz="3000" b="1" u="sng">
                <a:solidFill>
                  <a:srgbClr val="003300"/>
                </a:solidFill>
                <a:latin typeface="Calibri" pitchFamily="34" charset="0"/>
              </a:rPr>
              <a:t>на показники запліднювальної здатності сперми впливають:</a:t>
            </a:r>
            <a:r>
              <a:rPr lang="uk-UA" sz="3000">
                <a:latin typeface="Calibri" pitchFamily="34" charset="0"/>
              </a:rPr>
              <a:t> </a:t>
            </a:r>
            <a:endParaRPr lang="uk-UA" sz="3000"/>
          </a:p>
          <a:p>
            <a:pPr marL="342900" indent="-342900">
              <a:lnSpc>
                <a:spcPct val="90000"/>
              </a:lnSpc>
              <a:spcBef>
                <a:spcPct val="20000"/>
              </a:spcBef>
              <a:buFont typeface="Arial" charset="0"/>
              <a:buNone/>
            </a:pPr>
            <a:endParaRPr lang="uk-UA" sz="1000">
              <a:latin typeface="Calibri" pitchFamily="34" charset="0"/>
            </a:endParaRPr>
          </a:p>
          <a:p>
            <a:pPr marL="342900" indent="-342900">
              <a:lnSpc>
                <a:spcPct val="90000"/>
              </a:lnSpc>
              <a:spcBef>
                <a:spcPct val="20000"/>
              </a:spcBef>
              <a:buFont typeface="Arial" charset="0"/>
              <a:buNone/>
            </a:pPr>
            <a:r>
              <a:rPr lang="uk-UA" sz="3000">
                <a:latin typeface="Calibri" pitchFamily="34" charset="0"/>
              </a:rPr>
              <a:t>                   </a:t>
            </a:r>
            <a:r>
              <a:rPr lang="uk-UA" sz="2800">
                <a:latin typeface="Calibri" pitchFamily="34" charset="0"/>
              </a:rPr>
              <a:t>індивідуальні особливості плідника, </a:t>
            </a:r>
            <a:endParaRPr lang="ru-RU" sz="2800">
              <a:latin typeface="Calibri" pitchFamily="34" charset="0"/>
            </a:endParaRPr>
          </a:p>
          <a:p>
            <a:pPr marL="342900" indent="-342900">
              <a:lnSpc>
                <a:spcPct val="90000"/>
              </a:lnSpc>
              <a:spcBef>
                <a:spcPct val="20000"/>
              </a:spcBef>
              <a:buFont typeface="Arial" charset="0"/>
              <a:buNone/>
            </a:pPr>
            <a:r>
              <a:rPr lang="uk-UA" sz="2800">
                <a:latin typeface="Calibri" pitchFamily="34" charset="0"/>
              </a:rPr>
              <a:t>                   фізіологічний стан відібраних корів і телиць, </a:t>
            </a:r>
          </a:p>
          <a:p>
            <a:pPr marL="342900" indent="-342900">
              <a:lnSpc>
                <a:spcPct val="90000"/>
              </a:lnSpc>
              <a:spcBef>
                <a:spcPct val="20000"/>
              </a:spcBef>
              <a:buFont typeface="Arial" charset="0"/>
              <a:buNone/>
            </a:pPr>
            <a:r>
              <a:rPr lang="uk-UA" sz="2800">
                <a:latin typeface="Calibri" pitchFamily="34" charset="0"/>
              </a:rPr>
              <a:t>                   спосіб осіменіння, </a:t>
            </a:r>
          </a:p>
          <a:p>
            <a:pPr marL="342900" indent="-342900">
              <a:lnSpc>
                <a:spcPct val="90000"/>
              </a:lnSpc>
              <a:spcBef>
                <a:spcPct val="20000"/>
              </a:spcBef>
              <a:buFont typeface="Arial" charset="0"/>
              <a:buNone/>
            </a:pPr>
            <a:r>
              <a:rPr lang="uk-UA" sz="2800">
                <a:latin typeface="Calibri" pitchFamily="34" charset="0"/>
              </a:rPr>
              <a:t>                   кваліфікація техніка штучного осіменіння</a:t>
            </a:r>
            <a:endParaRPr lang="ru-RU" sz="2800">
              <a:latin typeface="Calibri" pitchFamily="34" charset="0"/>
            </a:endParaRPr>
          </a:p>
        </p:txBody>
      </p:sp>
      <p:sp>
        <p:nvSpPr>
          <p:cNvPr id="26628" name="Line 7"/>
          <p:cNvSpPr>
            <a:spLocks noChangeShapeType="1"/>
          </p:cNvSpPr>
          <p:nvPr/>
        </p:nvSpPr>
        <p:spPr bwMode="auto">
          <a:xfrm>
            <a:off x="539750" y="4868863"/>
            <a:ext cx="935038" cy="0"/>
          </a:xfrm>
          <a:prstGeom prst="line">
            <a:avLst/>
          </a:prstGeom>
          <a:noFill/>
          <a:ln w="107950">
            <a:solidFill>
              <a:srgbClr val="003300"/>
            </a:solidFill>
            <a:round/>
            <a:headEnd/>
            <a:tailEnd type="triangle" w="med" len="med"/>
          </a:ln>
        </p:spPr>
        <p:txBody>
          <a:bodyPr/>
          <a:lstStyle/>
          <a:p>
            <a:endParaRPr lang="uk-UA"/>
          </a:p>
        </p:txBody>
      </p:sp>
      <p:sp>
        <p:nvSpPr>
          <p:cNvPr id="26629" name="Line 7"/>
          <p:cNvSpPr>
            <a:spLocks noChangeShapeType="1"/>
          </p:cNvSpPr>
          <p:nvPr/>
        </p:nvSpPr>
        <p:spPr bwMode="auto">
          <a:xfrm>
            <a:off x="539750" y="5373688"/>
            <a:ext cx="935038" cy="0"/>
          </a:xfrm>
          <a:prstGeom prst="line">
            <a:avLst/>
          </a:prstGeom>
          <a:noFill/>
          <a:ln w="107950">
            <a:solidFill>
              <a:srgbClr val="003300"/>
            </a:solidFill>
            <a:round/>
            <a:headEnd/>
            <a:tailEnd type="triangle" w="med" len="med"/>
          </a:ln>
        </p:spPr>
        <p:txBody>
          <a:bodyPr/>
          <a:lstStyle/>
          <a:p>
            <a:endParaRPr lang="uk-UA"/>
          </a:p>
        </p:txBody>
      </p:sp>
      <p:sp>
        <p:nvSpPr>
          <p:cNvPr id="26630" name="Line 7"/>
          <p:cNvSpPr>
            <a:spLocks noChangeShapeType="1"/>
          </p:cNvSpPr>
          <p:nvPr/>
        </p:nvSpPr>
        <p:spPr bwMode="auto">
          <a:xfrm>
            <a:off x="539750" y="5876925"/>
            <a:ext cx="935038" cy="0"/>
          </a:xfrm>
          <a:prstGeom prst="line">
            <a:avLst/>
          </a:prstGeom>
          <a:noFill/>
          <a:ln w="107950">
            <a:solidFill>
              <a:srgbClr val="003300"/>
            </a:solidFill>
            <a:round/>
            <a:headEnd/>
            <a:tailEnd type="triangle" w="med" len="med"/>
          </a:ln>
        </p:spPr>
        <p:txBody>
          <a:bodyPr/>
          <a:lstStyle/>
          <a:p>
            <a:endParaRPr lang="uk-UA"/>
          </a:p>
        </p:txBody>
      </p:sp>
      <p:sp>
        <p:nvSpPr>
          <p:cNvPr id="26631" name="Line 7"/>
          <p:cNvSpPr>
            <a:spLocks noChangeShapeType="1"/>
          </p:cNvSpPr>
          <p:nvPr/>
        </p:nvSpPr>
        <p:spPr bwMode="auto">
          <a:xfrm>
            <a:off x="539750" y="6308725"/>
            <a:ext cx="935038" cy="0"/>
          </a:xfrm>
          <a:prstGeom prst="line">
            <a:avLst/>
          </a:prstGeom>
          <a:noFill/>
          <a:ln w="107950">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46546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Содержимое 2"/>
          <p:cNvSpPr>
            <a:spLocks/>
          </p:cNvSpPr>
          <p:nvPr/>
        </p:nvSpPr>
        <p:spPr bwMode="auto">
          <a:xfrm>
            <a:off x="285750" y="214313"/>
            <a:ext cx="8715375" cy="6411912"/>
          </a:xfrm>
          <a:prstGeom prst="rect">
            <a:avLst/>
          </a:prstGeom>
          <a:noFill/>
          <a:ln w="9525">
            <a:noFill/>
            <a:miter lim="800000"/>
            <a:headEnd/>
            <a:tailEnd/>
          </a:ln>
        </p:spPr>
        <p:txBody>
          <a:bodyPr/>
          <a:lstStyle/>
          <a:p>
            <a:pPr marL="342900" indent="-342900" algn="just">
              <a:spcBef>
                <a:spcPct val="20000"/>
              </a:spcBef>
              <a:buFont typeface="Wingdings" pitchFamily="2" charset="2"/>
              <a:buChar char="§"/>
            </a:pPr>
            <a:r>
              <a:rPr lang="uk-UA" sz="3000"/>
              <a:t>Мінімальні вимоги, яким повинні відповідати перевірювані бугаї за запліднювальною здатністю сперми: </a:t>
            </a:r>
          </a:p>
          <a:p>
            <a:pPr marL="342900" indent="-342900" algn="just">
              <a:spcBef>
                <a:spcPct val="20000"/>
              </a:spcBef>
              <a:buFont typeface="Wingdings" pitchFamily="2" charset="2"/>
              <a:buNone/>
            </a:pPr>
            <a:r>
              <a:rPr lang="uk-UA" sz="3000"/>
              <a:t>				запліднюваність корів – 50%, </a:t>
            </a:r>
          </a:p>
          <a:p>
            <a:pPr marL="342900" indent="-342900" algn="just">
              <a:spcBef>
                <a:spcPct val="20000"/>
              </a:spcBef>
              <a:buFont typeface="Wingdings" pitchFamily="2" charset="2"/>
              <a:buNone/>
            </a:pPr>
            <a:r>
              <a:rPr lang="uk-UA" sz="3000"/>
              <a:t>                          телиць – 70%.</a:t>
            </a:r>
          </a:p>
          <a:p>
            <a:pPr marL="342900" indent="-342900" algn="just">
              <a:spcBef>
                <a:spcPct val="20000"/>
              </a:spcBef>
              <a:buFont typeface="Wingdings" pitchFamily="2" charset="2"/>
              <a:buNone/>
            </a:pPr>
            <a:endParaRPr lang="ru-RU" sz="1000"/>
          </a:p>
          <a:p>
            <a:pPr marL="342900" indent="-342900" algn="just">
              <a:spcBef>
                <a:spcPct val="20000"/>
              </a:spcBef>
              <a:buFont typeface="Wingdings" pitchFamily="2" charset="2"/>
              <a:buChar char="§"/>
            </a:pPr>
            <a:r>
              <a:rPr lang="uk-UA" sz="3000"/>
              <a:t>Коефіцієнт мінливості ознаки запліднювальної здатності – 40-50%. Коефіцієнт спадковості – 0,25-0,48.</a:t>
            </a:r>
          </a:p>
          <a:p>
            <a:pPr marL="342900" indent="-342900" algn="just">
              <a:spcBef>
                <a:spcPct val="20000"/>
              </a:spcBef>
              <a:buFont typeface="Wingdings" pitchFamily="2" charset="2"/>
              <a:buNone/>
            </a:pPr>
            <a:endParaRPr lang="uk-UA" sz="1000"/>
          </a:p>
          <a:p>
            <a:pPr marL="342900" indent="-342900" algn="just">
              <a:spcBef>
                <a:spcPct val="20000"/>
              </a:spcBef>
              <a:buFont typeface="Wingdings" pitchFamily="2" charset="2"/>
              <a:buChar char="§"/>
            </a:pPr>
            <a:r>
              <a:rPr lang="uk-UA" sz="3000"/>
              <a:t>Ступінь спадковості запліднювальної здатності низький        цей показник більше залежить від спадкових факторів, ніж від факторів зовнішнього середовища. </a:t>
            </a:r>
            <a:endParaRPr lang="ru-RU" sz="3000"/>
          </a:p>
        </p:txBody>
      </p:sp>
      <p:sp>
        <p:nvSpPr>
          <p:cNvPr id="27651" name="Line 7"/>
          <p:cNvSpPr>
            <a:spLocks noChangeShapeType="1"/>
          </p:cNvSpPr>
          <p:nvPr/>
        </p:nvSpPr>
        <p:spPr bwMode="auto">
          <a:xfrm>
            <a:off x="1631662" y="2564904"/>
            <a:ext cx="935037" cy="0"/>
          </a:xfrm>
          <a:prstGeom prst="line">
            <a:avLst/>
          </a:prstGeom>
          <a:noFill/>
          <a:ln w="107950">
            <a:solidFill>
              <a:srgbClr val="003300"/>
            </a:solidFill>
            <a:round/>
            <a:headEnd/>
            <a:tailEnd type="triangle" w="med" len="med"/>
          </a:ln>
        </p:spPr>
        <p:txBody>
          <a:bodyPr/>
          <a:lstStyle/>
          <a:p>
            <a:endParaRPr lang="uk-UA"/>
          </a:p>
        </p:txBody>
      </p:sp>
      <p:sp>
        <p:nvSpPr>
          <p:cNvPr id="27652" name="Line 7"/>
          <p:cNvSpPr>
            <a:spLocks noChangeShapeType="1"/>
          </p:cNvSpPr>
          <p:nvPr/>
        </p:nvSpPr>
        <p:spPr bwMode="auto">
          <a:xfrm>
            <a:off x="1979613" y="1989138"/>
            <a:ext cx="935037" cy="0"/>
          </a:xfrm>
          <a:prstGeom prst="line">
            <a:avLst/>
          </a:prstGeom>
          <a:noFill/>
          <a:ln w="107950">
            <a:solidFill>
              <a:srgbClr val="003300"/>
            </a:solidFill>
            <a:round/>
            <a:headEnd/>
            <a:tailEnd type="triangle" w="med" len="med"/>
          </a:ln>
        </p:spPr>
        <p:txBody>
          <a:bodyPr/>
          <a:lstStyle/>
          <a:p>
            <a:endParaRPr lang="uk-UA"/>
          </a:p>
        </p:txBody>
      </p:sp>
      <p:sp>
        <p:nvSpPr>
          <p:cNvPr id="27653" name="Line 7"/>
          <p:cNvSpPr>
            <a:spLocks noChangeShapeType="1"/>
          </p:cNvSpPr>
          <p:nvPr/>
        </p:nvSpPr>
        <p:spPr bwMode="auto">
          <a:xfrm>
            <a:off x="2282681" y="5373216"/>
            <a:ext cx="935038" cy="0"/>
          </a:xfrm>
          <a:prstGeom prst="line">
            <a:avLst/>
          </a:prstGeom>
          <a:noFill/>
          <a:ln w="107950">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2533263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p:cNvSpPr>
          <p:nvPr/>
        </p:nvSpPr>
        <p:spPr bwMode="auto">
          <a:xfrm>
            <a:off x="395288" y="0"/>
            <a:ext cx="8229600" cy="692150"/>
          </a:xfrm>
          <a:prstGeom prst="rect">
            <a:avLst/>
          </a:prstGeom>
          <a:noFill/>
          <a:ln w="9525">
            <a:noFill/>
            <a:miter lim="800000"/>
            <a:headEnd/>
            <a:tailEnd/>
          </a:ln>
        </p:spPr>
        <p:txBody>
          <a:bodyPr anchor="ctr"/>
          <a:lstStyle/>
          <a:p>
            <a:pPr algn="ctr"/>
            <a:r>
              <a:rPr lang="uk-UA" sz="3600" b="1">
                <a:solidFill>
                  <a:srgbClr val="003300"/>
                </a:solidFill>
                <a:latin typeface="Calibri" pitchFamily="34" charset="0"/>
              </a:rPr>
              <a:t>Відтворна здатність корів</a:t>
            </a:r>
            <a:r>
              <a:rPr lang="uk-UA" sz="4400">
                <a:latin typeface="Calibri" pitchFamily="34" charset="0"/>
              </a:rPr>
              <a:t> </a:t>
            </a:r>
            <a:endParaRPr lang="ru-RU" sz="4400">
              <a:latin typeface="Calibri" pitchFamily="34" charset="0"/>
            </a:endParaRPr>
          </a:p>
        </p:txBody>
      </p:sp>
      <p:sp>
        <p:nvSpPr>
          <p:cNvPr id="28675" name="Содержимое 2"/>
          <p:cNvSpPr>
            <a:spLocks/>
          </p:cNvSpPr>
          <p:nvPr/>
        </p:nvSpPr>
        <p:spPr bwMode="auto">
          <a:xfrm>
            <a:off x="250825" y="692150"/>
            <a:ext cx="8715375" cy="6165850"/>
          </a:xfrm>
          <a:prstGeom prst="rect">
            <a:avLst/>
          </a:prstGeom>
          <a:noFill/>
          <a:ln w="9525">
            <a:noFill/>
            <a:miter lim="800000"/>
            <a:headEnd/>
            <a:tailEnd/>
          </a:ln>
        </p:spPr>
        <p:txBody>
          <a:bodyPr/>
          <a:lstStyle/>
          <a:p>
            <a:pPr marL="342900" indent="-342900" algn="just">
              <a:lnSpc>
                <a:spcPct val="80000"/>
              </a:lnSpc>
              <a:spcBef>
                <a:spcPct val="20000"/>
              </a:spcBef>
              <a:buFont typeface="Arial" charset="0"/>
              <a:buNone/>
            </a:pPr>
            <a:r>
              <a:rPr lang="uk-UA" sz="2800">
                <a:latin typeface="Calibri" pitchFamily="34" charset="0"/>
              </a:rPr>
              <a:t>це – складна фізіологічна ознака, яка у селекції характеризується кількома показниками:</a:t>
            </a:r>
            <a:r>
              <a:rPr lang="uk-UA" sz="3000">
                <a:latin typeface="Calibri" pitchFamily="34" charset="0"/>
              </a:rPr>
              <a:t> </a:t>
            </a:r>
          </a:p>
          <a:p>
            <a:pPr marL="342900" indent="-342900" algn="just">
              <a:lnSpc>
                <a:spcPct val="80000"/>
              </a:lnSpc>
              <a:spcBef>
                <a:spcPct val="20000"/>
              </a:spcBef>
              <a:buFont typeface="Arial" charset="0"/>
              <a:buNone/>
            </a:pPr>
            <a:r>
              <a:rPr lang="uk-UA" sz="3000">
                <a:latin typeface="Calibri" pitchFamily="34" charset="0"/>
              </a:rPr>
              <a:t>			</a:t>
            </a:r>
            <a:r>
              <a:rPr lang="uk-UA" sz="2800">
                <a:latin typeface="Calibri" pitchFamily="34" charset="0"/>
              </a:rPr>
              <a:t>вік при першому отеленні, </a:t>
            </a:r>
          </a:p>
          <a:p>
            <a:pPr marL="342900" indent="-342900" algn="just">
              <a:lnSpc>
                <a:spcPct val="80000"/>
              </a:lnSpc>
              <a:spcBef>
                <a:spcPct val="20000"/>
              </a:spcBef>
              <a:buFont typeface="Arial" charset="0"/>
              <a:buNone/>
            </a:pPr>
            <a:r>
              <a:rPr lang="uk-UA" sz="2800">
                <a:latin typeface="Calibri" pitchFamily="34" charset="0"/>
              </a:rPr>
              <a:t>			сервіс-період, </a:t>
            </a:r>
          </a:p>
          <a:p>
            <a:pPr marL="342900" indent="-342900" algn="just">
              <a:lnSpc>
                <a:spcPct val="80000"/>
              </a:lnSpc>
              <a:spcBef>
                <a:spcPct val="20000"/>
              </a:spcBef>
              <a:buFont typeface="Arial" charset="0"/>
              <a:buNone/>
            </a:pPr>
            <a:r>
              <a:rPr lang="uk-UA" sz="2800">
                <a:latin typeface="Calibri" pitchFamily="34" charset="0"/>
              </a:rPr>
              <a:t>			період між отеленнями, </a:t>
            </a:r>
          </a:p>
          <a:p>
            <a:pPr marL="342900" indent="-342900" algn="just">
              <a:lnSpc>
                <a:spcPct val="80000"/>
              </a:lnSpc>
              <a:spcBef>
                <a:spcPct val="20000"/>
              </a:spcBef>
              <a:buFont typeface="Arial" charset="0"/>
              <a:buNone/>
            </a:pPr>
            <a:r>
              <a:rPr lang="uk-UA" sz="2800">
                <a:latin typeface="Calibri" pitchFamily="34" charset="0"/>
              </a:rPr>
              <a:t>			заплідненість після першого осіменіння,</a:t>
            </a:r>
          </a:p>
          <a:p>
            <a:pPr marL="342900" indent="-342900" algn="just">
              <a:lnSpc>
                <a:spcPct val="80000"/>
              </a:lnSpc>
              <a:spcBef>
                <a:spcPct val="20000"/>
              </a:spcBef>
              <a:buFont typeface="Arial" charset="0"/>
              <a:buNone/>
            </a:pPr>
            <a:r>
              <a:rPr lang="uk-UA" sz="2800">
                <a:latin typeface="Calibri" pitchFamily="34" charset="0"/>
              </a:rPr>
              <a:t>			індекс плодючості.</a:t>
            </a:r>
          </a:p>
          <a:p>
            <a:pPr marL="342900" indent="-342900" algn="just">
              <a:lnSpc>
                <a:spcPct val="80000"/>
              </a:lnSpc>
              <a:spcBef>
                <a:spcPct val="20000"/>
              </a:spcBef>
              <a:buFont typeface="Arial" charset="0"/>
              <a:buNone/>
            </a:pPr>
            <a:endParaRPr lang="uk-UA" sz="1000" b="1">
              <a:solidFill>
                <a:srgbClr val="003300"/>
              </a:solidFill>
              <a:latin typeface="Calibri" pitchFamily="34" charset="0"/>
            </a:endParaRPr>
          </a:p>
          <a:p>
            <a:pPr marL="342900" indent="-342900" algn="just">
              <a:lnSpc>
                <a:spcPct val="80000"/>
              </a:lnSpc>
              <a:spcBef>
                <a:spcPct val="20000"/>
              </a:spcBef>
              <a:buFont typeface="Wingdings" pitchFamily="2" charset="2"/>
              <a:buChar char="§"/>
            </a:pPr>
            <a:r>
              <a:rPr lang="uk-UA" sz="2800" b="1">
                <a:solidFill>
                  <a:srgbClr val="003300"/>
                </a:solidFill>
                <a:latin typeface="Calibri" pitchFamily="34" charset="0"/>
              </a:rPr>
              <a:t>Період між отеленнями</a:t>
            </a:r>
            <a:r>
              <a:rPr lang="uk-UA" sz="2800">
                <a:latin typeface="Calibri" pitchFamily="34" charset="0"/>
              </a:rPr>
              <a:t> визначають підрахунком кількості днів між двома суміжними отеленнями </a:t>
            </a:r>
            <a:r>
              <a:rPr lang="uk-UA" sz="2800" b="1" u="sng">
                <a:solidFill>
                  <a:srgbClr val="003300"/>
                </a:solidFill>
                <a:latin typeface="Calibri" pitchFamily="34" charset="0"/>
              </a:rPr>
              <a:t>за формулою:</a:t>
            </a:r>
            <a:r>
              <a:rPr lang="uk-UA" sz="2800" b="1">
                <a:solidFill>
                  <a:srgbClr val="003300"/>
                </a:solidFill>
                <a:latin typeface="Calibri" pitchFamily="34" charset="0"/>
              </a:rPr>
              <a:t>                </a:t>
            </a:r>
            <a:endParaRPr lang="uk-UA" sz="2800" b="1">
              <a:solidFill>
                <a:srgbClr val="003300"/>
              </a:solidFill>
            </a:endParaRPr>
          </a:p>
          <a:p>
            <a:pPr marL="342900" indent="-342900" algn="ctr">
              <a:lnSpc>
                <a:spcPct val="80000"/>
              </a:lnSpc>
              <a:spcBef>
                <a:spcPct val="20000"/>
              </a:spcBef>
              <a:buFont typeface="Wingdings" pitchFamily="2" charset="2"/>
              <a:buNone/>
            </a:pPr>
            <a:r>
              <a:rPr lang="uk-UA" sz="2800" b="1">
                <a:solidFill>
                  <a:srgbClr val="FF3300"/>
                </a:solidFill>
                <a:latin typeface="Calibri" pitchFamily="34" charset="0"/>
              </a:rPr>
              <a:t>МОП = </a:t>
            </a:r>
            <a:r>
              <a:rPr lang="en-US" sz="2800" b="1">
                <a:solidFill>
                  <a:srgbClr val="FF3300"/>
                </a:solidFill>
                <a:latin typeface="Calibri" pitchFamily="34" charset="0"/>
              </a:rPr>
              <a:t>SP</a:t>
            </a:r>
            <a:r>
              <a:rPr lang="uk-UA" sz="2800" b="1">
                <a:solidFill>
                  <a:srgbClr val="FF3300"/>
                </a:solidFill>
                <a:latin typeface="Calibri" pitchFamily="34" charset="0"/>
              </a:rPr>
              <a:t> + С</a:t>
            </a:r>
            <a:r>
              <a:rPr lang="uk-UA" sz="2800" b="1" baseline="-25000">
                <a:solidFill>
                  <a:srgbClr val="FF3300"/>
                </a:solidFill>
                <a:latin typeface="Calibri" pitchFamily="34" charset="0"/>
              </a:rPr>
              <a:t>м</a:t>
            </a:r>
            <a:endParaRPr lang="ru-RU" sz="2800" b="1">
              <a:solidFill>
                <a:srgbClr val="FF3300"/>
              </a:solidFill>
              <a:latin typeface="Calibri" pitchFamily="34" charset="0"/>
            </a:endParaRPr>
          </a:p>
          <a:p>
            <a:pPr marL="342900" indent="-342900" algn="just">
              <a:lnSpc>
                <a:spcPct val="80000"/>
              </a:lnSpc>
              <a:spcBef>
                <a:spcPct val="20000"/>
              </a:spcBef>
              <a:buFont typeface="Wingdings" pitchFamily="2" charset="2"/>
              <a:buNone/>
            </a:pPr>
            <a:r>
              <a:rPr lang="uk-UA" sz="3000">
                <a:latin typeface="Calibri" pitchFamily="34" charset="0"/>
              </a:rPr>
              <a:t> </a:t>
            </a:r>
            <a:r>
              <a:rPr lang="uk-UA" sz="2800">
                <a:latin typeface="Calibri" pitchFamily="34" charset="0"/>
              </a:rPr>
              <a:t>де    </a:t>
            </a:r>
            <a:r>
              <a:rPr lang="en-US" sz="2800">
                <a:latin typeface="Calibri" pitchFamily="34" charset="0"/>
              </a:rPr>
              <a:t>SP</a:t>
            </a:r>
            <a:r>
              <a:rPr lang="uk-UA" sz="2800">
                <a:latin typeface="Calibri" pitchFamily="34" charset="0"/>
              </a:rPr>
              <a:t> – тривалість сервіс-періоду, діб; </a:t>
            </a:r>
          </a:p>
          <a:p>
            <a:pPr marL="342900" indent="-342900" algn="just">
              <a:lnSpc>
                <a:spcPct val="80000"/>
              </a:lnSpc>
              <a:spcBef>
                <a:spcPct val="20000"/>
              </a:spcBef>
              <a:buFont typeface="Arial" charset="0"/>
              <a:buNone/>
            </a:pPr>
            <a:r>
              <a:rPr lang="uk-UA" sz="2800">
                <a:latin typeface="Calibri" pitchFamily="34" charset="0"/>
              </a:rPr>
              <a:t>          С</a:t>
            </a:r>
            <a:r>
              <a:rPr lang="uk-UA" sz="2800" baseline="-25000">
                <a:latin typeface="Calibri" pitchFamily="34" charset="0"/>
              </a:rPr>
              <a:t>м</a:t>
            </a:r>
            <a:r>
              <a:rPr lang="uk-UA" sz="2800">
                <a:latin typeface="Calibri" pitchFamily="34" charset="0"/>
              </a:rPr>
              <a:t> – тривалість періоду тільності, діб.</a:t>
            </a:r>
          </a:p>
          <a:p>
            <a:pPr marL="342900" indent="-342900" algn="just">
              <a:lnSpc>
                <a:spcPct val="80000"/>
              </a:lnSpc>
              <a:spcBef>
                <a:spcPct val="20000"/>
              </a:spcBef>
              <a:buFont typeface="Wingdings" pitchFamily="2" charset="2"/>
              <a:buChar char="§"/>
            </a:pPr>
            <a:r>
              <a:rPr lang="uk-UA" sz="2800">
                <a:latin typeface="Calibri" pitchFamily="34" charset="0"/>
              </a:rPr>
              <a:t>Оптимальна величина МОП 365-390 діб.</a:t>
            </a:r>
            <a:endParaRPr lang="ru-RU" sz="2800">
              <a:latin typeface="Calibri" pitchFamily="34" charset="0"/>
            </a:endParaRPr>
          </a:p>
        </p:txBody>
      </p:sp>
      <p:sp>
        <p:nvSpPr>
          <p:cNvPr id="28676" name="Line 7"/>
          <p:cNvSpPr>
            <a:spLocks noChangeShapeType="1"/>
          </p:cNvSpPr>
          <p:nvPr/>
        </p:nvSpPr>
        <p:spPr bwMode="auto">
          <a:xfrm>
            <a:off x="7524750" y="1268413"/>
            <a:ext cx="1368425" cy="0"/>
          </a:xfrm>
          <a:prstGeom prst="line">
            <a:avLst/>
          </a:prstGeom>
          <a:noFill/>
          <a:ln w="76200">
            <a:solidFill>
              <a:srgbClr val="003300"/>
            </a:solidFill>
            <a:prstDash val="dash"/>
            <a:round/>
            <a:headEnd/>
            <a:tailEnd/>
          </a:ln>
        </p:spPr>
        <p:txBody>
          <a:bodyPr/>
          <a:lstStyle/>
          <a:p>
            <a:endParaRPr lang="uk-UA"/>
          </a:p>
        </p:txBody>
      </p:sp>
      <p:sp>
        <p:nvSpPr>
          <p:cNvPr id="28677" name="Line 8"/>
          <p:cNvSpPr>
            <a:spLocks noChangeShapeType="1"/>
          </p:cNvSpPr>
          <p:nvPr/>
        </p:nvSpPr>
        <p:spPr bwMode="auto">
          <a:xfrm>
            <a:off x="611188" y="1700213"/>
            <a:ext cx="1439862" cy="0"/>
          </a:xfrm>
          <a:prstGeom prst="line">
            <a:avLst/>
          </a:prstGeom>
          <a:noFill/>
          <a:ln w="76200">
            <a:solidFill>
              <a:srgbClr val="003300"/>
            </a:solidFill>
            <a:prstDash val="dash"/>
            <a:round/>
            <a:headEnd/>
            <a:tailEnd type="triangle" w="med" len="med"/>
          </a:ln>
        </p:spPr>
        <p:txBody>
          <a:bodyPr/>
          <a:lstStyle/>
          <a:p>
            <a:endParaRPr lang="uk-UA"/>
          </a:p>
        </p:txBody>
      </p:sp>
      <p:sp>
        <p:nvSpPr>
          <p:cNvPr id="28678" name="Line 9"/>
          <p:cNvSpPr>
            <a:spLocks noChangeShapeType="1"/>
          </p:cNvSpPr>
          <p:nvPr/>
        </p:nvSpPr>
        <p:spPr bwMode="auto">
          <a:xfrm>
            <a:off x="611188" y="2133600"/>
            <a:ext cx="1439862" cy="0"/>
          </a:xfrm>
          <a:prstGeom prst="line">
            <a:avLst/>
          </a:prstGeom>
          <a:noFill/>
          <a:ln w="76200">
            <a:solidFill>
              <a:srgbClr val="003300"/>
            </a:solidFill>
            <a:prstDash val="dash"/>
            <a:round/>
            <a:headEnd/>
            <a:tailEnd type="triangle" w="med" len="med"/>
          </a:ln>
        </p:spPr>
        <p:txBody>
          <a:bodyPr/>
          <a:lstStyle/>
          <a:p>
            <a:endParaRPr lang="uk-UA"/>
          </a:p>
        </p:txBody>
      </p:sp>
      <p:sp>
        <p:nvSpPr>
          <p:cNvPr id="28679" name="Line 10"/>
          <p:cNvSpPr>
            <a:spLocks noChangeShapeType="1"/>
          </p:cNvSpPr>
          <p:nvPr/>
        </p:nvSpPr>
        <p:spPr bwMode="auto">
          <a:xfrm>
            <a:off x="611188" y="3068638"/>
            <a:ext cx="1439862" cy="0"/>
          </a:xfrm>
          <a:prstGeom prst="line">
            <a:avLst/>
          </a:prstGeom>
          <a:noFill/>
          <a:ln w="76200">
            <a:solidFill>
              <a:srgbClr val="003300"/>
            </a:solidFill>
            <a:prstDash val="dash"/>
            <a:round/>
            <a:headEnd/>
            <a:tailEnd type="triangle" w="med" len="med"/>
          </a:ln>
        </p:spPr>
        <p:txBody>
          <a:bodyPr/>
          <a:lstStyle/>
          <a:p>
            <a:endParaRPr lang="uk-UA"/>
          </a:p>
        </p:txBody>
      </p:sp>
      <p:sp>
        <p:nvSpPr>
          <p:cNvPr id="28680" name="Line 11"/>
          <p:cNvSpPr>
            <a:spLocks noChangeShapeType="1"/>
          </p:cNvSpPr>
          <p:nvPr/>
        </p:nvSpPr>
        <p:spPr bwMode="auto">
          <a:xfrm>
            <a:off x="611188" y="3500438"/>
            <a:ext cx="1439862" cy="0"/>
          </a:xfrm>
          <a:prstGeom prst="line">
            <a:avLst/>
          </a:prstGeom>
          <a:noFill/>
          <a:ln w="76200">
            <a:solidFill>
              <a:srgbClr val="003300"/>
            </a:solidFill>
            <a:prstDash val="dash"/>
            <a:round/>
            <a:headEnd/>
            <a:tailEnd type="triangle" w="med" len="med"/>
          </a:ln>
        </p:spPr>
        <p:txBody>
          <a:bodyPr/>
          <a:lstStyle/>
          <a:p>
            <a:endParaRPr lang="uk-UA"/>
          </a:p>
        </p:txBody>
      </p:sp>
      <p:sp>
        <p:nvSpPr>
          <p:cNvPr id="28681" name="Line 12"/>
          <p:cNvSpPr>
            <a:spLocks noChangeShapeType="1"/>
          </p:cNvSpPr>
          <p:nvPr/>
        </p:nvSpPr>
        <p:spPr bwMode="auto">
          <a:xfrm>
            <a:off x="611188" y="2636838"/>
            <a:ext cx="1439862" cy="0"/>
          </a:xfrm>
          <a:prstGeom prst="line">
            <a:avLst/>
          </a:prstGeom>
          <a:noFill/>
          <a:ln w="76200">
            <a:solidFill>
              <a:srgbClr val="003300"/>
            </a:solidFill>
            <a:prstDash val="dash"/>
            <a:round/>
            <a:headEnd/>
            <a:tailEnd type="triangle" w="med" len="med"/>
          </a:ln>
        </p:spPr>
        <p:txBody>
          <a:bodyPr/>
          <a:lstStyle/>
          <a:p>
            <a:endParaRPr lang="uk-UA"/>
          </a:p>
        </p:txBody>
      </p:sp>
    </p:spTree>
    <p:extLst>
      <p:ext uri="{BB962C8B-B14F-4D97-AF65-F5344CB8AC3E}">
        <p14:creationId xmlns:p14="http://schemas.microsoft.com/office/powerpoint/2010/main" val="2629455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1"/>
            <a:ext cx="8568952" cy="4524315"/>
          </a:xfrm>
          <a:prstGeom prst="rect">
            <a:avLst/>
          </a:prstGeom>
        </p:spPr>
        <p:txBody>
          <a:bodyPr wrap="square">
            <a:spAutoFit/>
          </a:bodyPr>
          <a:lstStyle/>
          <a:p>
            <a:r>
              <a:rPr lang="uk-UA" sz="2400" b="1" dirty="0"/>
              <a:t>Література: </a:t>
            </a:r>
            <a:endParaRPr lang="uk-UA" sz="2400" dirty="0"/>
          </a:p>
          <a:p>
            <a:r>
              <a:rPr lang="uk-UA" sz="2400" dirty="0"/>
              <a:t>1. </a:t>
            </a:r>
            <a:r>
              <a:rPr lang="uk-UA" sz="2400" dirty="0" err="1"/>
              <a:t>Калетнік</a:t>
            </a:r>
            <a:r>
              <a:rPr lang="uk-UA" sz="2400" dirty="0"/>
              <a:t> Г.М., Кулик М.Ф., Петриченко В.Ф. та ін. Основи перспективних технологій виробництва продукції тваринництва. Вінниця, 2007. 584 с.</a:t>
            </a:r>
          </a:p>
          <a:p>
            <a:r>
              <a:rPr lang="uk-UA" sz="2400" dirty="0"/>
              <a:t>2. Лихач В.Я., Лихач А.В., </a:t>
            </a:r>
            <a:r>
              <a:rPr lang="uk-UA" sz="2400" dirty="0" err="1"/>
              <a:t>Шебанін</a:t>
            </a:r>
            <a:r>
              <a:rPr lang="uk-UA" sz="2400" dirty="0"/>
              <a:t> В.О. Інноваційні технології виробництва продукції тваринництва. Миколаїв. МНАУ. 2015. 365 с.</a:t>
            </a:r>
          </a:p>
          <a:p>
            <a:r>
              <a:rPr lang="uk-UA" sz="2400" dirty="0"/>
              <a:t>3. </a:t>
            </a:r>
            <a:r>
              <a:rPr lang="uk-UA" sz="2400" dirty="0" err="1"/>
              <a:t>Шалімов</a:t>
            </a:r>
            <a:r>
              <a:rPr lang="uk-UA" sz="2400" dirty="0"/>
              <a:t> М.О. Інноваційні технології виробництва і переробки продукції тваринництва. Одеса. ОДАУ. 2020. 181 с.</a:t>
            </a:r>
          </a:p>
          <a:p>
            <a:r>
              <a:rPr lang="uk-UA" sz="2400" dirty="0"/>
              <a:t>4. </a:t>
            </a:r>
            <a:r>
              <a:rPr lang="uk-UA" sz="2400" dirty="0" err="1"/>
              <a:t>Palamarchyk</a:t>
            </a:r>
            <a:r>
              <a:rPr lang="uk-UA" sz="2400" dirty="0"/>
              <a:t> D. M. </a:t>
            </a:r>
            <a:r>
              <a:rPr lang="uk-UA" sz="2400" dirty="0" err="1"/>
              <a:t>The</a:t>
            </a:r>
            <a:r>
              <a:rPr lang="uk-UA" sz="2400" dirty="0"/>
              <a:t> </a:t>
            </a:r>
            <a:r>
              <a:rPr lang="uk-UA" sz="2400" dirty="0" err="1"/>
              <a:t>methodology</a:t>
            </a:r>
            <a:r>
              <a:rPr lang="uk-UA" sz="2400" dirty="0"/>
              <a:t> </a:t>
            </a:r>
            <a:r>
              <a:rPr lang="uk-UA" sz="2400" dirty="0" err="1"/>
              <a:t>to</a:t>
            </a:r>
            <a:r>
              <a:rPr lang="uk-UA" sz="2400" dirty="0"/>
              <a:t> </a:t>
            </a:r>
            <a:r>
              <a:rPr lang="uk-UA" sz="2400" dirty="0" err="1"/>
              <a:t>estimate</a:t>
            </a:r>
            <a:r>
              <a:rPr lang="uk-UA" sz="2400" dirty="0"/>
              <a:t> </a:t>
            </a:r>
            <a:r>
              <a:rPr lang="uk-UA" sz="2400" dirty="0" err="1"/>
              <a:t>the</a:t>
            </a:r>
            <a:r>
              <a:rPr lang="uk-UA" sz="2400" dirty="0"/>
              <a:t> </a:t>
            </a:r>
            <a:r>
              <a:rPr lang="uk-UA" sz="2400" dirty="0" err="1"/>
              <a:t>extent</a:t>
            </a:r>
            <a:r>
              <a:rPr lang="uk-UA" sz="2400" dirty="0"/>
              <a:t> </a:t>
            </a:r>
            <a:r>
              <a:rPr lang="uk-UA" sz="2400" dirty="0" err="1"/>
              <a:t>of</a:t>
            </a:r>
            <a:r>
              <a:rPr lang="uk-UA" sz="2400" dirty="0"/>
              <a:t> </a:t>
            </a:r>
            <a:r>
              <a:rPr lang="uk-UA" sz="2400" dirty="0" err="1"/>
              <a:t>the</a:t>
            </a:r>
            <a:r>
              <a:rPr lang="uk-UA" sz="2400" dirty="0"/>
              <a:t> </a:t>
            </a:r>
            <a:r>
              <a:rPr lang="uk-UA" sz="2400" dirty="0" err="1"/>
              <a:t>innovation</a:t>
            </a:r>
            <a:r>
              <a:rPr lang="uk-UA" sz="2400" dirty="0"/>
              <a:t> </a:t>
            </a:r>
            <a:r>
              <a:rPr lang="uk-UA" sz="2400" dirty="0" err="1"/>
              <a:t>process</a:t>
            </a:r>
            <a:r>
              <a:rPr lang="uk-UA" sz="2400" dirty="0"/>
              <a:t>. </a:t>
            </a:r>
            <a:r>
              <a:rPr lang="uk-UA" sz="2400" dirty="0" err="1"/>
              <a:t>Formyvannya</a:t>
            </a:r>
            <a:r>
              <a:rPr lang="uk-UA" sz="2400" dirty="0"/>
              <a:t> </a:t>
            </a:r>
            <a:r>
              <a:rPr lang="uk-UA" sz="2400" dirty="0" err="1"/>
              <a:t>runkovuh</a:t>
            </a:r>
            <a:r>
              <a:rPr lang="uk-UA" sz="2400" dirty="0"/>
              <a:t> </a:t>
            </a:r>
            <a:r>
              <a:rPr lang="uk-UA" sz="2400" dirty="0" err="1"/>
              <a:t>vidnosun</a:t>
            </a:r>
            <a:r>
              <a:rPr lang="uk-UA" sz="2400" dirty="0"/>
              <a:t> v </a:t>
            </a:r>
            <a:r>
              <a:rPr lang="uk-UA" sz="2400" dirty="0" err="1"/>
              <a:t>Ykraini</a:t>
            </a:r>
            <a:r>
              <a:rPr lang="uk-UA" sz="2400" dirty="0"/>
              <a:t>. </a:t>
            </a:r>
            <a:r>
              <a:rPr lang="uk-UA" sz="2400" dirty="0" err="1"/>
              <a:t>vol</a:t>
            </a:r>
            <a:r>
              <a:rPr lang="uk-UA" sz="2400" dirty="0"/>
              <a:t>. 10 (125). </a:t>
            </a:r>
            <a:r>
              <a:rPr lang="uk-UA" sz="2400" dirty="0" err="1"/>
              <a:t>pp</a:t>
            </a:r>
            <a:r>
              <a:rPr lang="uk-UA" sz="2400" dirty="0"/>
              <a:t>. 101-105.</a:t>
            </a:r>
          </a:p>
        </p:txBody>
      </p:sp>
    </p:spTree>
    <p:extLst>
      <p:ext uri="{BB962C8B-B14F-4D97-AF65-F5344CB8AC3E}">
        <p14:creationId xmlns:p14="http://schemas.microsoft.com/office/powerpoint/2010/main" val="21445975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Содержимое 2"/>
          <p:cNvSpPr>
            <a:spLocks/>
          </p:cNvSpPr>
          <p:nvPr/>
        </p:nvSpPr>
        <p:spPr bwMode="auto">
          <a:xfrm>
            <a:off x="179388" y="188913"/>
            <a:ext cx="8715375" cy="6553200"/>
          </a:xfrm>
          <a:prstGeom prst="rect">
            <a:avLst/>
          </a:prstGeom>
          <a:noFill/>
          <a:ln w="9525">
            <a:noFill/>
            <a:miter lim="800000"/>
            <a:headEnd/>
            <a:tailEnd/>
          </a:ln>
        </p:spPr>
        <p:txBody>
          <a:bodyPr/>
          <a:lstStyle/>
          <a:p>
            <a:pPr marL="342900" indent="-342900">
              <a:lnSpc>
                <a:spcPct val="90000"/>
              </a:lnSpc>
              <a:spcBef>
                <a:spcPct val="20000"/>
              </a:spcBef>
              <a:buFont typeface="Wingdings" pitchFamily="2" charset="2"/>
              <a:buChar char="§"/>
            </a:pPr>
            <a:r>
              <a:rPr lang="uk-UA" sz="2800" b="1">
                <a:solidFill>
                  <a:srgbClr val="003300"/>
                </a:solidFill>
                <a:latin typeface="Calibri" pitchFamily="34" charset="0"/>
              </a:rPr>
              <a:t>Індекс плодючості</a:t>
            </a:r>
            <a:r>
              <a:rPr lang="uk-UA" sz="2800">
                <a:latin typeface="Calibri" pitchFamily="34" charset="0"/>
              </a:rPr>
              <a:t> визначають для корів, що мають не менше двох отелень. Індекс плодючості за декілька років визначають </a:t>
            </a:r>
            <a:r>
              <a:rPr lang="uk-UA" sz="2800" b="1" u="sng">
                <a:solidFill>
                  <a:srgbClr val="003300"/>
                </a:solidFill>
                <a:latin typeface="Calibri" pitchFamily="34" charset="0"/>
              </a:rPr>
              <a:t>за формулою:</a:t>
            </a:r>
            <a:endParaRPr lang="ru-RU" sz="2800" b="1" u="sng">
              <a:solidFill>
                <a:srgbClr val="003300"/>
              </a:solidFill>
              <a:latin typeface="Calibri" pitchFamily="34" charset="0"/>
            </a:endParaRPr>
          </a:p>
          <a:p>
            <a:pPr marL="342900" indent="-342900" algn="ctr">
              <a:lnSpc>
                <a:spcPct val="90000"/>
              </a:lnSpc>
              <a:spcBef>
                <a:spcPct val="20000"/>
              </a:spcBef>
              <a:buFont typeface="Arial" charset="0"/>
              <a:buNone/>
            </a:pPr>
            <a:r>
              <a:rPr lang="uk-UA" sz="3000" b="1">
                <a:solidFill>
                  <a:srgbClr val="FF3300"/>
                </a:solidFill>
                <a:latin typeface="Calibri" pitchFamily="34" charset="0"/>
              </a:rPr>
              <a:t>ІП = (О - 1) х 365 / Д</a:t>
            </a:r>
            <a:endParaRPr lang="ru-RU" sz="3000" b="1">
              <a:solidFill>
                <a:srgbClr val="FF3300"/>
              </a:solidFill>
              <a:latin typeface="Calibri" pitchFamily="34" charset="0"/>
            </a:endParaRPr>
          </a:p>
          <a:p>
            <a:pPr marL="342900" indent="-342900">
              <a:lnSpc>
                <a:spcPct val="90000"/>
              </a:lnSpc>
              <a:spcBef>
                <a:spcPct val="20000"/>
              </a:spcBef>
              <a:buFont typeface="Arial" charset="0"/>
              <a:buNone/>
            </a:pPr>
            <a:r>
              <a:rPr lang="uk-UA" sz="2800">
                <a:latin typeface="Calibri" pitchFamily="34" charset="0"/>
              </a:rPr>
              <a:t>де  О – кількість отелень, </a:t>
            </a:r>
          </a:p>
          <a:p>
            <a:pPr marL="342900" indent="-342900">
              <a:lnSpc>
                <a:spcPct val="90000"/>
              </a:lnSpc>
              <a:spcBef>
                <a:spcPct val="20000"/>
              </a:spcBef>
              <a:buFont typeface="Arial" charset="0"/>
              <a:buNone/>
            </a:pPr>
            <a:r>
              <a:rPr lang="uk-UA" sz="2800">
                <a:latin typeface="Calibri" pitchFamily="34" charset="0"/>
              </a:rPr>
              <a:t>Д – кількість діб між першим і останнім отеленнями</a:t>
            </a:r>
          </a:p>
          <a:p>
            <a:pPr marL="342900" indent="-342900">
              <a:lnSpc>
                <a:spcPct val="90000"/>
              </a:lnSpc>
              <a:spcBef>
                <a:spcPct val="20000"/>
              </a:spcBef>
              <a:buFont typeface="Arial" charset="0"/>
              <a:buNone/>
            </a:pPr>
            <a:endParaRPr lang="uk-UA" sz="1000">
              <a:latin typeface="Calibri" pitchFamily="34" charset="0"/>
            </a:endParaRPr>
          </a:p>
          <a:p>
            <a:pPr marL="342900" indent="-342900">
              <a:lnSpc>
                <a:spcPct val="90000"/>
              </a:lnSpc>
              <a:spcBef>
                <a:spcPct val="20000"/>
              </a:spcBef>
              <a:buFont typeface="Wingdings" pitchFamily="2" charset="2"/>
              <a:buChar char="§"/>
            </a:pPr>
            <a:r>
              <a:rPr lang="uk-UA" sz="2800">
                <a:latin typeface="Calibri" pitchFamily="34" charset="0"/>
              </a:rPr>
              <a:t>Величина індексу:</a:t>
            </a:r>
          </a:p>
          <a:p>
            <a:pPr marL="342900" indent="-342900">
              <a:lnSpc>
                <a:spcPct val="90000"/>
              </a:lnSpc>
              <a:spcBef>
                <a:spcPct val="20000"/>
              </a:spcBef>
            </a:pPr>
            <a:r>
              <a:rPr lang="uk-UA" sz="2800">
                <a:latin typeface="Calibri" pitchFamily="34" charset="0"/>
              </a:rPr>
              <a:t>                </a:t>
            </a:r>
            <a:r>
              <a:rPr lang="uk-UA" sz="2800" b="1">
                <a:latin typeface="Calibri" pitchFamily="34" charset="0"/>
              </a:rPr>
              <a:t>-</a:t>
            </a:r>
            <a:r>
              <a:rPr lang="uk-UA" sz="2800">
                <a:latin typeface="Calibri" pitchFamily="34" charset="0"/>
              </a:rPr>
              <a:t>   за доброї плодючості корів – 48 і більше, </a:t>
            </a:r>
          </a:p>
          <a:p>
            <a:pPr marL="342900" indent="-342900">
              <a:lnSpc>
                <a:spcPct val="90000"/>
              </a:lnSpc>
              <a:spcBef>
                <a:spcPct val="20000"/>
              </a:spcBef>
            </a:pPr>
            <a:r>
              <a:rPr lang="uk-UA" sz="2800">
                <a:latin typeface="Calibri" pitchFamily="34" charset="0"/>
              </a:rPr>
              <a:t>                </a:t>
            </a:r>
            <a:r>
              <a:rPr lang="uk-UA" sz="2800" b="1">
                <a:latin typeface="Calibri" pitchFamily="34" charset="0"/>
              </a:rPr>
              <a:t>-</a:t>
            </a:r>
            <a:r>
              <a:rPr lang="uk-UA" sz="2800">
                <a:latin typeface="Calibri" pitchFamily="34" charset="0"/>
              </a:rPr>
              <a:t>   середньої – 41-47, </a:t>
            </a:r>
          </a:p>
          <a:p>
            <a:pPr marL="342900" indent="-342900">
              <a:lnSpc>
                <a:spcPct val="90000"/>
              </a:lnSpc>
              <a:spcBef>
                <a:spcPct val="20000"/>
              </a:spcBef>
            </a:pPr>
            <a:r>
              <a:rPr lang="uk-UA" sz="2800">
                <a:latin typeface="Calibri" pitchFamily="34" charset="0"/>
              </a:rPr>
              <a:t>                </a:t>
            </a:r>
            <a:r>
              <a:rPr lang="uk-UA" sz="2800" b="1">
                <a:latin typeface="Calibri" pitchFamily="34" charset="0"/>
              </a:rPr>
              <a:t>-</a:t>
            </a:r>
            <a:r>
              <a:rPr lang="uk-UA" sz="2800">
                <a:latin typeface="Calibri" pitchFamily="34" charset="0"/>
              </a:rPr>
              <a:t>   поганої – 40 і менше.</a:t>
            </a:r>
          </a:p>
          <a:p>
            <a:pPr marL="342900" indent="-342900">
              <a:lnSpc>
                <a:spcPct val="90000"/>
              </a:lnSpc>
              <a:spcBef>
                <a:spcPct val="20000"/>
              </a:spcBef>
            </a:pPr>
            <a:endParaRPr lang="uk-UA" sz="1000">
              <a:latin typeface="Calibri" pitchFamily="34" charset="0"/>
            </a:endParaRPr>
          </a:p>
          <a:p>
            <a:pPr marL="342900" indent="-342900">
              <a:lnSpc>
                <a:spcPct val="90000"/>
              </a:lnSpc>
              <a:spcBef>
                <a:spcPct val="20000"/>
              </a:spcBef>
              <a:buFont typeface="Wingdings" pitchFamily="2" charset="2"/>
              <a:buChar char="§"/>
            </a:pPr>
            <a:r>
              <a:rPr lang="uk-UA" sz="2800" b="1">
                <a:solidFill>
                  <a:srgbClr val="003300"/>
                </a:solidFill>
                <a:latin typeface="Calibri" pitchFamily="34" charset="0"/>
              </a:rPr>
              <a:t>Коефіцієнт відтворної здатності</a:t>
            </a:r>
            <a:r>
              <a:rPr lang="uk-UA" sz="2800">
                <a:latin typeface="Calibri" pitchFamily="34" charset="0"/>
              </a:rPr>
              <a:t> визначається </a:t>
            </a:r>
            <a:r>
              <a:rPr lang="uk-UA" sz="2800" b="1" u="sng">
                <a:solidFill>
                  <a:srgbClr val="003300"/>
                </a:solidFill>
                <a:latin typeface="Calibri" pitchFamily="34" charset="0"/>
              </a:rPr>
              <a:t>за формулою:</a:t>
            </a:r>
            <a:r>
              <a:rPr lang="uk-UA" sz="3000" b="1">
                <a:solidFill>
                  <a:srgbClr val="003300"/>
                </a:solidFill>
                <a:latin typeface="Calibri" pitchFamily="34" charset="0"/>
              </a:rPr>
              <a:t>                 </a:t>
            </a:r>
            <a:r>
              <a:rPr lang="uk-UA" sz="3000" b="1">
                <a:solidFill>
                  <a:srgbClr val="FF3300"/>
                </a:solidFill>
                <a:latin typeface="Calibri" pitchFamily="34" charset="0"/>
              </a:rPr>
              <a:t>КВЗ = 365 / МОП</a:t>
            </a:r>
            <a:endParaRPr lang="ru-RU" sz="3000" b="1">
              <a:solidFill>
                <a:srgbClr val="FF3300"/>
              </a:solidFill>
              <a:latin typeface="Calibri" pitchFamily="34" charset="0"/>
            </a:endParaRPr>
          </a:p>
        </p:txBody>
      </p:sp>
    </p:spTree>
    <p:extLst>
      <p:ext uri="{BB962C8B-B14F-4D97-AF65-F5344CB8AC3E}">
        <p14:creationId xmlns:p14="http://schemas.microsoft.com/office/powerpoint/2010/main" val="16899512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Содержимое 2"/>
          <p:cNvSpPr>
            <a:spLocks/>
          </p:cNvSpPr>
          <p:nvPr/>
        </p:nvSpPr>
        <p:spPr bwMode="auto">
          <a:xfrm>
            <a:off x="323850" y="188913"/>
            <a:ext cx="8643938" cy="6500812"/>
          </a:xfrm>
          <a:prstGeom prst="rect">
            <a:avLst/>
          </a:prstGeom>
          <a:noFill/>
          <a:ln w="9525">
            <a:noFill/>
            <a:miter lim="800000"/>
            <a:headEnd/>
            <a:tailEnd/>
          </a:ln>
        </p:spPr>
        <p:txBody>
          <a:bodyPr/>
          <a:lstStyle/>
          <a:p>
            <a:pPr marL="342900" indent="-342900">
              <a:lnSpc>
                <a:spcPct val="90000"/>
              </a:lnSpc>
              <a:spcBef>
                <a:spcPct val="20000"/>
              </a:spcBef>
              <a:buFont typeface="Wingdings" pitchFamily="2" charset="2"/>
              <a:buChar char="§"/>
            </a:pPr>
            <a:r>
              <a:rPr lang="uk-UA" sz="3000">
                <a:latin typeface="Calibri" pitchFamily="34" charset="0"/>
              </a:rPr>
              <a:t>Оптимальна величина коефіцієнта відтворної здатності – від 1 до 0,95.</a:t>
            </a:r>
            <a:endParaRPr lang="uk-UA" sz="3200">
              <a:latin typeface="Calibri" pitchFamily="34" charset="0"/>
            </a:endParaRPr>
          </a:p>
          <a:p>
            <a:pPr marL="342900" indent="-342900" algn="just">
              <a:spcBef>
                <a:spcPct val="20000"/>
              </a:spcBef>
              <a:buFont typeface="Wingdings" pitchFamily="2" charset="2"/>
              <a:buChar char="§"/>
            </a:pPr>
            <a:r>
              <a:rPr lang="uk-UA" sz="3200">
                <a:latin typeface="Calibri" pitchFamily="34" charset="0"/>
              </a:rPr>
              <a:t>Коефіцієнт успадкування цих ознак – 0,23-0,39.</a:t>
            </a:r>
          </a:p>
          <a:p>
            <a:pPr marL="342900" indent="-342900" algn="just">
              <a:spcBef>
                <a:spcPct val="20000"/>
              </a:spcBef>
              <a:buFont typeface="Wingdings" pitchFamily="2" charset="2"/>
              <a:buChar char="§"/>
            </a:pPr>
            <a:r>
              <a:rPr lang="uk-UA" sz="3200" b="1">
                <a:solidFill>
                  <a:srgbClr val="003300"/>
                </a:solidFill>
                <a:latin typeface="Calibri" pitchFamily="34" charset="0"/>
              </a:rPr>
              <a:t>Плодючість корів</a:t>
            </a:r>
            <a:r>
              <a:rPr lang="uk-UA" sz="3200">
                <a:latin typeface="Calibri" pitchFamily="34" charset="0"/>
              </a:rPr>
              <a:t> – спадково-зумовлена ознака, коефіцієнт спадковості – 0,08-0,1. Поліпшити можна шляхом селекції бугаїв за плодючістю дочок. </a:t>
            </a:r>
          </a:p>
          <a:p>
            <a:pPr marL="342900" indent="-342900" algn="just">
              <a:spcBef>
                <a:spcPct val="20000"/>
              </a:spcBef>
              <a:buFont typeface="Wingdings" pitchFamily="2" charset="2"/>
              <a:buNone/>
            </a:pPr>
            <a:r>
              <a:rPr lang="uk-UA" sz="3200">
                <a:latin typeface="Calibri" pitchFamily="34" charset="0"/>
              </a:rPr>
              <a:t>Спадкові фактори             порушення плодючості у корів: - важкі отели, </a:t>
            </a:r>
          </a:p>
          <a:p>
            <a:pPr marL="342900" indent="-342900" algn="just">
              <a:spcBef>
                <a:spcPct val="20000"/>
              </a:spcBef>
              <a:buFont typeface="Wingdings" pitchFamily="2" charset="2"/>
              <a:buNone/>
            </a:pPr>
            <a:r>
              <a:rPr lang="uk-UA" sz="3200">
                <a:latin typeface="Calibri" pitchFamily="34" charset="0"/>
              </a:rPr>
              <a:t>                   - мертво народження, </a:t>
            </a:r>
          </a:p>
          <a:p>
            <a:pPr marL="342900" indent="-342900" algn="just">
              <a:spcBef>
                <a:spcPct val="20000"/>
              </a:spcBef>
              <a:buFont typeface="Wingdings" pitchFamily="2" charset="2"/>
              <a:buNone/>
            </a:pPr>
            <a:r>
              <a:rPr lang="uk-UA" sz="3200">
                <a:latin typeface="Calibri" pitchFamily="34" charset="0"/>
              </a:rPr>
              <a:t>                   - аборти. </a:t>
            </a:r>
            <a:endParaRPr lang="ru-RU" sz="3200">
              <a:latin typeface="Calibri" pitchFamily="34" charset="0"/>
            </a:endParaRPr>
          </a:p>
        </p:txBody>
      </p:sp>
      <p:sp>
        <p:nvSpPr>
          <p:cNvPr id="30723" name="Line 7"/>
          <p:cNvSpPr>
            <a:spLocks noChangeShapeType="1"/>
          </p:cNvSpPr>
          <p:nvPr/>
        </p:nvSpPr>
        <p:spPr bwMode="auto">
          <a:xfrm>
            <a:off x="3563888" y="4293096"/>
            <a:ext cx="1655763" cy="0"/>
          </a:xfrm>
          <a:prstGeom prst="line">
            <a:avLst/>
          </a:prstGeom>
          <a:noFill/>
          <a:ln w="107950">
            <a:solidFill>
              <a:srgbClr val="003300"/>
            </a:solidFill>
            <a:round/>
            <a:headEnd/>
            <a:tailEnd type="triangle" w="med" len="med"/>
          </a:ln>
        </p:spPr>
        <p:txBody>
          <a:bodyPr/>
          <a:lstStyle/>
          <a:p>
            <a:endParaRPr lang="uk-UA"/>
          </a:p>
        </p:txBody>
      </p:sp>
    </p:spTree>
    <p:extLst>
      <p:ext uri="{BB962C8B-B14F-4D97-AF65-F5344CB8AC3E}">
        <p14:creationId xmlns:p14="http://schemas.microsoft.com/office/powerpoint/2010/main" val="2242780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p:cNvSpPr>
          <p:nvPr/>
        </p:nvSpPr>
        <p:spPr bwMode="auto">
          <a:xfrm>
            <a:off x="250825" y="115888"/>
            <a:ext cx="8642350" cy="1066800"/>
          </a:xfrm>
          <a:prstGeom prst="rect">
            <a:avLst/>
          </a:prstGeom>
          <a:noFill/>
          <a:ln w="9525">
            <a:noFill/>
            <a:miter lim="800000"/>
            <a:headEnd/>
            <a:tailEnd/>
          </a:ln>
        </p:spPr>
        <p:txBody>
          <a:bodyPr anchor="ctr"/>
          <a:lstStyle/>
          <a:p>
            <a:pPr algn="ctr"/>
            <a:r>
              <a:rPr lang="uk-UA" sz="3600" b="1" dirty="0">
                <a:solidFill>
                  <a:srgbClr val="003300"/>
                </a:solidFill>
                <a:latin typeface="Calibri" pitchFamily="34" charset="0"/>
              </a:rPr>
              <a:t>Технологічні селекційні ознаки молочної худоби</a:t>
            </a:r>
            <a:endParaRPr lang="ru-RU" sz="3600" b="1" dirty="0">
              <a:solidFill>
                <a:srgbClr val="003300"/>
              </a:solidFill>
              <a:latin typeface="Calibri" pitchFamily="34" charset="0"/>
            </a:endParaRPr>
          </a:p>
        </p:txBody>
      </p:sp>
      <p:sp>
        <p:nvSpPr>
          <p:cNvPr id="31747" name="Rectangle 6"/>
          <p:cNvSpPr>
            <a:spLocks noChangeArrowheads="1"/>
          </p:cNvSpPr>
          <p:nvPr/>
        </p:nvSpPr>
        <p:spPr bwMode="auto">
          <a:xfrm>
            <a:off x="179388" y="1268413"/>
            <a:ext cx="8785225" cy="2827337"/>
          </a:xfrm>
          <a:prstGeom prst="rect">
            <a:avLst/>
          </a:prstGeom>
          <a:noFill/>
          <a:ln w="9525">
            <a:noFill/>
            <a:miter lim="800000"/>
            <a:headEnd/>
            <a:tailEnd/>
          </a:ln>
        </p:spPr>
        <p:txBody>
          <a:bodyPr>
            <a:spAutoFit/>
          </a:bodyPr>
          <a:lstStyle/>
          <a:p>
            <a:pPr algn="ctr">
              <a:lnSpc>
                <a:spcPct val="90000"/>
              </a:lnSpc>
              <a:spcBef>
                <a:spcPct val="20000"/>
              </a:spcBef>
              <a:buFont typeface="Arial" charset="0"/>
              <a:buNone/>
            </a:pPr>
            <a:r>
              <a:rPr lang="uk-UA" sz="3000" b="1" i="1"/>
              <a:t>Селекційні ознаки, які визначають придатність корів до машинного доїння:</a:t>
            </a:r>
            <a:r>
              <a:rPr lang="uk-UA" sz="3000"/>
              <a:t> </a:t>
            </a:r>
          </a:p>
          <a:p>
            <a:pPr>
              <a:lnSpc>
                <a:spcPct val="90000"/>
              </a:lnSpc>
              <a:spcBef>
                <a:spcPct val="20000"/>
              </a:spcBef>
              <a:buFont typeface="Arial" charset="0"/>
              <a:buNone/>
            </a:pPr>
            <a:r>
              <a:rPr lang="uk-UA" sz="3000"/>
              <a:t>		</a:t>
            </a:r>
            <a:r>
              <a:rPr lang="uk-UA" sz="2800"/>
              <a:t>форма і розвиток вимені,         </a:t>
            </a:r>
          </a:p>
          <a:p>
            <a:pPr>
              <a:lnSpc>
                <a:spcPct val="90000"/>
              </a:lnSpc>
              <a:spcBef>
                <a:spcPct val="20000"/>
              </a:spcBef>
              <a:buFont typeface="Arial" charset="0"/>
              <a:buNone/>
            </a:pPr>
            <a:r>
              <a:rPr lang="uk-UA" sz="2800"/>
              <a:t>	   величина, форма й розміщення сосків, </a:t>
            </a:r>
          </a:p>
          <a:p>
            <a:pPr>
              <a:lnSpc>
                <a:spcPct val="90000"/>
              </a:lnSpc>
              <a:spcBef>
                <a:spcPct val="20000"/>
              </a:spcBef>
              <a:buFont typeface="Arial" charset="0"/>
              <a:buNone/>
            </a:pPr>
            <a:r>
              <a:rPr lang="uk-UA" sz="2800"/>
              <a:t>	   рівномірність розвитку часток вимені,</a:t>
            </a:r>
          </a:p>
          <a:p>
            <a:pPr>
              <a:lnSpc>
                <a:spcPct val="90000"/>
              </a:lnSpc>
              <a:spcBef>
                <a:spcPct val="20000"/>
              </a:spcBef>
              <a:buFont typeface="Arial" charset="0"/>
              <a:buNone/>
            </a:pPr>
            <a:r>
              <a:rPr lang="uk-UA" sz="2800"/>
              <a:t>	   інтенсивність молоковіддачі.</a:t>
            </a:r>
            <a:endParaRPr lang="ru-RU" sz="2800"/>
          </a:p>
        </p:txBody>
      </p:sp>
      <p:sp>
        <p:nvSpPr>
          <p:cNvPr id="31748" name="Line 7"/>
          <p:cNvSpPr>
            <a:spLocks noChangeShapeType="1"/>
          </p:cNvSpPr>
          <p:nvPr/>
        </p:nvSpPr>
        <p:spPr bwMode="auto">
          <a:xfrm>
            <a:off x="1042988" y="2492375"/>
            <a:ext cx="935037" cy="0"/>
          </a:xfrm>
          <a:prstGeom prst="line">
            <a:avLst/>
          </a:prstGeom>
          <a:noFill/>
          <a:ln w="107950">
            <a:solidFill>
              <a:srgbClr val="003300"/>
            </a:solidFill>
            <a:round/>
            <a:headEnd/>
            <a:tailEnd type="triangle" w="med" len="med"/>
          </a:ln>
        </p:spPr>
        <p:txBody>
          <a:bodyPr/>
          <a:lstStyle/>
          <a:p>
            <a:endParaRPr lang="uk-UA"/>
          </a:p>
        </p:txBody>
      </p:sp>
      <p:sp>
        <p:nvSpPr>
          <p:cNvPr id="31749" name="Line 7"/>
          <p:cNvSpPr>
            <a:spLocks noChangeShapeType="1"/>
          </p:cNvSpPr>
          <p:nvPr/>
        </p:nvSpPr>
        <p:spPr bwMode="auto">
          <a:xfrm>
            <a:off x="395288" y="2924175"/>
            <a:ext cx="935037" cy="0"/>
          </a:xfrm>
          <a:prstGeom prst="line">
            <a:avLst/>
          </a:prstGeom>
          <a:noFill/>
          <a:ln w="107950">
            <a:solidFill>
              <a:srgbClr val="003300"/>
            </a:solidFill>
            <a:round/>
            <a:headEnd/>
            <a:tailEnd type="triangle" w="med" len="med"/>
          </a:ln>
        </p:spPr>
        <p:txBody>
          <a:bodyPr/>
          <a:lstStyle/>
          <a:p>
            <a:endParaRPr lang="uk-UA"/>
          </a:p>
        </p:txBody>
      </p:sp>
      <p:sp>
        <p:nvSpPr>
          <p:cNvPr id="31750" name="Line 7"/>
          <p:cNvSpPr>
            <a:spLocks noChangeShapeType="1"/>
          </p:cNvSpPr>
          <p:nvPr/>
        </p:nvSpPr>
        <p:spPr bwMode="auto">
          <a:xfrm>
            <a:off x="395288" y="3429000"/>
            <a:ext cx="935037" cy="0"/>
          </a:xfrm>
          <a:prstGeom prst="line">
            <a:avLst/>
          </a:prstGeom>
          <a:noFill/>
          <a:ln w="107950">
            <a:solidFill>
              <a:srgbClr val="003300"/>
            </a:solidFill>
            <a:round/>
            <a:headEnd/>
            <a:tailEnd type="triangle" w="med" len="med"/>
          </a:ln>
        </p:spPr>
        <p:txBody>
          <a:bodyPr/>
          <a:lstStyle/>
          <a:p>
            <a:endParaRPr lang="uk-UA"/>
          </a:p>
        </p:txBody>
      </p:sp>
      <p:sp>
        <p:nvSpPr>
          <p:cNvPr id="31751" name="Line 7"/>
          <p:cNvSpPr>
            <a:spLocks noChangeShapeType="1"/>
          </p:cNvSpPr>
          <p:nvPr/>
        </p:nvSpPr>
        <p:spPr bwMode="auto">
          <a:xfrm>
            <a:off x="395288" y="3933825"/>
            <a:ext cx="935037" cy="0"/>
          </a:xfrm>
          <a:prstGeom prst="line">
            <a:avLst/>
          </a:prstGeom>
          <a:noFill/>
          <a:ln w="107950">
            <a:solidFill>
              <a:srgbClr val="003300"/>
            </a:solidFill>
            <a:round/>
            <a:headEnd/>
            <a:tailEnd type="triangle" w="med" len="med"/>
          </a:ln>
        </p:spPr>
        <p:txBody>
          <a:bodyPr/>
          <a:lstStyle/>
          <a:p>
            <a:endParaRPr lang="uk-UA"/>
          </a:p>
        </p:txBody>
      </p:sp>
      <p:sp>
        <p:nvSpPr>
          <p:cNvPr id="31752" name="Rectangle 9"/>
          <p:cNvSpPr>
            <a:spLocks noChangeArrowheads="1"/>
          </p:cNvSpPr>
          <p:nvPr/>
        </p:nvSpPr>
        <p:spPr bwMode="auto">
          <a:xfrm>
            <a:off x="179388" y="4149725"/>
            <a:ext cx="8785225" cy="2654300"/>
          </a:xfrm>
          <a:prstGeom prst="rect">
            <a:avLst/>
          </a:prstGeom>
          <a:noFill/>
          <a:ln w="9525">
            <a:noFill/>
            <a:miter lim="800000"/>
            <a:headEnd/>
            <a:tailEnd/>
          </a:ln>
        </p:spPr>
        <p:txBody>
          <a:bodyPr>
            <a:spAutoFit/>
          </a:bodyPr>
          <a:lstStyle/>
          <a:p>
            <a:pPr>
              <a:buFont typeface="Wingdings" pitchFamily="2" charset="2"/>
              <a:buChar char="§"/>
            </a:pPr>
            <a:r>
              <a:rPr lang="uk-UA" sz="2800"/>
              <a:t>  Коефіцієнт успадкування ознак – 0,15-0,45.</a:t>
            </a:r>
            <a:endParaRPr lang="ru-RU" sz="2800"/>
          </a:p>
          <a:p>
            <a:pPr>
              <a:buFont typeface="Wingdings" pitchFamily="2" charset="2"/>
              <a:buChar char="§"/>
            </a:pPr>
            <a:r>
              <a:rPr lang="uk-UA" sz="2800"/>
              <a:t>  </a:t>
            </a:r>
            <a:r>
              <a:rPr lang="uk-UA" sz="2800" b="1">
                <a:solidFill>
                  <a:srgbClr val="003300"/>
                </a:solidFill>
              </a:rPr>
              <a:t>Конституційна міцність</a:t>
            </a:r>
            <a:r>
              <a:rPr lang="uk-UA" sz="2800"/>
              <a:t> – важлива селекційна ознака, яка вказує на здатність тварин проявляти впродовж життя високу продуктивність, плодючість, життєздатність і стійкість до хвороб та несприятливих факторів середовища.</a:t>
            </a:r>
            <a:endParaRPr lang="ru-RU" sz="2800"/>
          </a:p>
        </p:txBody>
      </p:sp>
    </p:spTree>
    <p:extLst>
      <p:ext uri="{BB962C8B-B14F-4D97-AF65-F5344CB8AC3E}">
        <p14:creationId xmlns:p14="http://schemas.microsoft.com/office/powerpoint/2010/main" val="10997066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9"/>
            <a:ext cx="8712968" cy="5909310"/>
          </a:xfrm>
          <a:prstGeom prst="rect">
            <a:avLst/>
          </a:prstGeom>
        </p:spPr>
        <p:txBody>
          <a:bodyPr wrap="square">
            <a:spAutoFit/>
          </a:bodyPr>
          <a:lstStyle/>
          <a:p>
            <a:pPr algn="just"/>
            <a:r>
              <a:rPr lang="uk-UA" dirty="0" smtClean="0"/>
              <a:t>	До </a:t>
            </a:r>
            <a:r>
              <a:rPr lang="uk-UA" b="1" dirty="0"/>
              <a:t>продуктивних</a:t>
            </a:r>
            <a:r>
              <a:rPr lang="uk-UA" dirty="0"/>
              <a:t> селекційних ознак належать: надій, кількість жиру і білка в молоці, відгодівельні та м’ясні якості, витрати корму на виробництво одиниці молочної і м’ясної продукції, відтворна здатність; технологічні – придатність корів до машинного доїння, міцність конституції, стійкість проти захворювань і стресів, норов тварин.</a:t>
            </a:r>
          </a:p>
          <a:p>
            <a:pPr algn="just"/>
            <a:r>
              <a:rPr lang="uk-UA" dirty="0"/>
              <a:t>Молочна продуктивність. </a:t>
            </a:r>
            <a:endParaRPr lang="uk-UA" dirty="0" smtClean="0"/>
          </a:p>
          <a:p>
            <a:pPr algn="just"/>
            <a:r>
              <a:rPr lang="uk-UA" i="1" dirty="0"/>
              <a:t>	</a:t>
            </a:r>
            <a:r>
              <a:rPr lang="uk-UA" i="1" dirty="0" smtClean="0"/>
              <a:t>Надій</a:t>
            </a:r>
            <a:r>
              <a:rPr lang="uk-UA" dirty="0" smtClean="0"/>
              <a:t> </a:t>
            </a:r>
            <a:r>
              <a:rPr lang="uk-UA" dirty="0"/>
              <a:t>за лактацію – основна селекційна ознака корів молочних і молочно-м’ясних порід. У племінних господарствах при відборі враховують надій корови за всі лактації, що дає змогу підвищити точність й ефективність відбору в стаді матерів корів і вести відбір тварин за міцністю конституції, тому що тільки здорові, витривалі тварини можуть бути високопродуктивними протягом усього життя. </a:t>
            </a:r>
            <a:endParaRPr lang="uk-UA" dirty="0" smtClean="0"/>
          </a:p>
          <a:p>
            <a:pPr algn="just"/>
            <a:r>
              <a:rPr lang="uk-UA" dirty="0" smtClean="0"/>
              <a:t>	Останнім </a:t>
            </a:r>
            <a:r>
              <a:rPr lang="uk-UA" dirty="0"/>
              <a:t>часом звертається увага на коефіцієнт молочності, який відображає кількість 4%-ного молока, одержаного від корови на кожні 100 кг її живої маси. Визначається за формулою:</a:t>
            </a:r>
          </a:p>
          <a:p>
            <a:pPr algn="ctr"/>
            <a:r>
              <a:rPr lang="uk-UA" dirty="0"/>
              <a:t>КМ = (надій х %жиру / 4,0) / ц живої маси</a:t>
            </a:r>
          </a:p>
          <a:p>
            <a:pPr algn="just"/>
            <a:r>
              <a:rPr lang="uk-UA" dirty="0"/>
              <a:t>Коефіцієнт молочності об’єднує в собі чотири селекційні ознаки: надій, вміст жиру, кількість молочного жиру, живу масу тварини. Між надоєм, вмістом жиру та коефіцієнтом молочності існує позитивна кореляція. </a:t>
            </a:r>
          </a:p>
          <a:p>
            <a:pPr algn="just"/>
            <a:endParaRPr lang="uk-UA" dirty="0" smtClean="0"/>
          </a:p>
          <a:p>
            <a:pPr algn="just"/>
            <a:endParaRPr lang="uk-UA" dirty="0"/>
          </a:p>
          <a:p>
            <a:endParaRPr lang="uk-UA" dirty="0"/>
          </a:p>
        </p:txBody>
      </p:sp>
    </p:spTree>
    <p:extLst>
      <p:ext uri="{BB962C8B-B14F-4D97-AF65-F5344CB8AC3E}">
        <p14:creationId xmlns:p14="http://schemas.microsoft.com/office/powerpoint/2010/main" val="2164635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6494085"/>
          </a:xfrm>
          <a:prstGeom prst="rect">
            <a:avLst/>
          </a:prstGeom>
        </p:spPr>
        <p:txBody>
          <a:bodyPr wrap="square">
            <a:spAutoFit/>
          </a:bodyPr>
          <a:lstStyle/>
          <a:p>
            <a:r>
              <a:rPr lang="uk-UA" sz="1600" dirty="0"/>
              <a:t>Період між отеленнями визначають підрахунком кількості днів між двома суміжними отеленнями за формулою:</a:t>
            </a:r>
          </a:p>
          <a:p>
            <a:pPr algn="ctr"/>
            <a:r>
              <a:rPr lang="uk-UA" sz="1600" dirty="0"/>
              <a:t>МОП = </a:t>
            </a:r>
            <a:r>
              <a:rPr lang="en-US" sz="1600" dirty="0"/>
              <a:t>SP</a:t>
            </a:r>
            <a:r>
              <a:rPr lang="uk-UA" sz="1600" dirty="0"/>
              <a:t> + С</a:t>
            </a:r>
            <a:r>
              <a:rPr lang="uk-UA" sz="1600" baseline="-25000" dirty="0"/>
              <a:t>м</a:t>
            </a:r>
            <a:endParaRPr lang="uk-UA" sz="1600" dirty="0"/>
          </a:p>
          <a:p>
            <a:r>
              <a:rPr lang="uk-UA" sz="1600" dirty="0"/>
              <a:t>де </a:t>
            </a:r>
            <a:r>
              <a:rPr lang="en-US" sz="1600" dirty="0"/>
              <a:t>SP</a:t>
            </a:r>
            <a:r>
              <a:rPr lang="uk-UA" sz="1600" dirty="0"/>
              <a:t> – тривалість сервіс-періоду, діб; С</a:t>
            </a:r>
            <a:r>
              <a:rPr lang="uk-UA" sz="1600" baseline="-25000" dirty="0"/>
              <a:t>м</a:t>
            </a:r>
            <a:r>
              <a:rPr lang="uk-UA" sz="1600" dirty="0"/>
              <a:t> – тривалість періоду тільності, діб.</a:t>
            </a:r>
          </a:p>
          <a:p>
            <a:r>
              <a:rPr lang="uk-UA" sz="1600" dirty="0"/>
              <a:t>Оптимальна величина МОП 365-390 діб. </a:t>
            </a:r>
            <a:r>
              <a:rPr lang="uk-UA" sz="1600" dirty="0" smtClean="0"/>
              <a:t>Тривалість </a:t>
            </a:r>
            <a:r>
              <a:rPr lang="uk-UA" sz="1600" dirty="0"/>
              <a:t>сервіс-періоду можна використовувати і для контролю точності показника виходу телят на 100 корів за формулою:</a:t>
            </a:r>
          </a:p>
          <a:p>
            <a:pPr algn="ctr"/>
            <a:r>
              <a:rPr lang="uk-UA" sz="1600" dirty="0"/>
              <a:t>ВТ = 365 х 100 / </a:t>
            </a:r>
            <a:r>
              <a:rPr lang="en-US" sz="1600" dirty="0"/>
              <a:t>SP </a:t>
            </a:r>
            <a:r>
              <a:rPr lang="uk-UA" sz="1600" dirty="0"/>
              <a:t>+ С</a:t>
            </a:r>
            <a:r>
              <a:rPr lang="uk-UA" sz="1600" baseline="-25000" dirty="0"/>
              <a:t>м</a:t>
            </a:r>
            <a:endParaRPr lang="uk-UA" sz="1600" dirty="0"/>
          </a:p>
          <a:p>
            <a:r>
              <a:rPr lang="uk-UA" sz="1600" dirty="0"/>
              <a:t>Де ВТ – вихід телят на 100 корів за рік, гол. </a:t>
            </a:r>
            <a:r>
              <a:rPr lang="en-US" sz="1600" dirty="0"/>
              <a:t>SP</a:t>
            </a:r>
            <a:r>
              <a:rPr lang="en-US" sz="1600" b="1" dirty="0"/>
              <a:t> </a:t>
            </a:r>
            <a:r>
              <a:rPr lang="uk-UA" sz="1600" dirty="0"/>
              <a:t>– тривалість сервіс-періоду, діб, С</a:t>
            </a:r>
            <a:r>
              <a:rPr lang="uk-UA" sz="1600" baseline="-25000" dirty="0"/>
              <a:t>м</a:t>
            </a:r>
            <a:r>
              <a:rPr lang="uk-UA" sz="1600" b="1" baseline="-25000" dirty="0"/>
              <a:t> </a:t>
            </a:r>
            <a:r>
              <a:rPr lang="uk-UA" sz="1600" b="1" dirty="0"/>
              <a:t>– </a:t>
            </a:r>
            <a:r>
              <a:rPr lang="uk-UA" sz="1600" dirty="0"/>
              <a:t>тривалість періоду тільності (278-285 діб).</a:t>
            </a:r>
          </a:p>
          <a:p>
            <a:r>
              <a:rPr lang="uk-UA" sz="1600" dirty="0"/>
              <a:t>Коефіцієнт успадкування цих ознак становить 0,23-0,39.</a:t>
            </a:r>
          </a:p>
          <a:p>
            <a:r>
              <a:rPr lang="uk-UA" sz="1600" dirty="0"/>
              <a:t>Індекс плодючості – визначають для корів, що мають не менше двох отелень. Індекс плодючості за декілька років визначають за формулою:</a:t>
            </a:r>
          </a:p>
          <a:p>
            <a:pPr algn="ctr"/>
            <a:r>
              <a:rPr lang="uk-UA" sz="1600" dirty="0"/>
              <a:t>ІП = (О - 1) х 365 / Д</a:t>
            </a:r>
          </a:p>
          <a:p>
            <a:r>
              <a:rPr lang="uk-UA" sz="1600" dirty="0"/>
              <a:t>де О – кількість отелень, Д – кількість діб між першим і останнім отеленнями.</a:t>
            </a:r>
          </a:p>
          <a:p>
            <a:r>
              <a:rPr lang="uk-UA" sz="1600" dirty="0"/>
              <a:t>Точніше можна розділяти корів за відтворною здатністю за такою формулою плодючості:</a:t>
            </a:r>
          </a:p>
          <a:p>
            <a:pPr algn="ctr"/>
            <a:r>
              <a:rPr lang="uk-UA" sz="1600" dirty="0"/>
              <a:t>ІП = 100 – (К + 2 МОП)</a:t>
            </a:r>
          </a:p>
          <a:p>
            <a:r>
              <a:rPr lang="uk-UA" sz="1600" dirty="0"/>
              <a:t>де К – вік корови під час першого отелення, міс., МОП – середній період між отеленнями, міс.</a:t>
            </a:r>
          </a:p>
          <a:p>
            <a:r>
              <a:rPr lang="uk-UA" sz="1600" dirty="0"/>
              <a:t>За доброї плодючості корів величина індексу дорівнює 48 і більше, середньої – 41-47, поганої – 40 і менше. На практиці часто користуються коефіцієнтом відтворної здатності, який визначається за формулою:</a:t>
            </a:r>
          </a:p>
          <a:p>
            <a:pPr algn="ctr"/>
            <a:r>
              <a:rPr lang="uk-UA" sz="1600" dirty="0"/>
              <a:t>КВЗ = 365 / МОП</a:t>
            </a:r>
          </a:p>
          <a:p>
            <a:r>
              <a:rPr lang="uk-UA" sz="1600" dirty="0"/>
              <a:t>Оптимальна величина коефіцієнта відтворної здатності становить від 1 до 0,95.</a:t>
            </a:r>
          </a:p>
          <a:p>
            <a:r>
              <a:rPr lang="uk-UA" sz="1600" dirty="0"/>
              <a:t>Плодючість корів – спадково-зумовлена ознака, коефіцієнт спадковості – 0,08-0,1. Поліпшити її можна тільки шляхом селекції бугаїв за плодючістю дочок. Встановлено вплив спадкових факторів на частоту порушення плодючості у корів – важкі </a:t>
            </a:r>
            <a:r>
              <a:rPr lang="uk-UA" sz="1600" dirty="0" err="1"/>
              <a:t>отели</a:t>
            </a:r>
            <a:r>
              <a:rPr lang="uk-UA" sz="1600" dirty="0"/>
              <a:t>, мертво народження, аборти. Ці негативні явища необхідно враховувати в селекції молочної худоби.</a:t>
            </a:r>
          </a:p>
        </p:txBody>
      </p:sp>
    </p:spTree>
    <p:extLst>
      <p:ext uri="{BB962C8B-B14F-4D97-AF65-F5344CB8AC3E}">
        <p14:creationId xmlns:p14="http://schemas.microsoft.com/office/powerpoint/2010/main" val="2176993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251520" y="2276872"/>
            <a:ext cx="8642350" cy="1066800"/>
          </a:xfrm>
          <a:prstGeom prst="rect">
            <a:avLst/>
          </a:prstGeom>
          <a:noFill/>
          <a:ln w="9525">
            <a:noFill/>
            <a:miter lim="800000"/>
            <a:headEnd/>
            <a:tailEnd/>
          </a:ln>
        </p:spPr>
        <p:txBody>
          <a:bodyPr anchor="ctr"/>
          <a:lstStyle/>
          <a:p>
            <a:pPr algn="ctr"/>
            <a:r>
              <a:rPr lang="uk-UA" sz="3600" b="1" dirty="0" smtClean="0">
                <a:solidFill>
                  <a:srgbClr val="003300"/>
                </a:solidFill>
                <a:latin typeface="Calibri" pitchFamily="34" charset="0"/>
              </a:rPr>
              <a:t>Дякую за увагу</a:t>
            </a:r>
            <a:endParaRPr lang="ru-RU" sz="3600" b="1" dirty="0">
              <a:solidFill>
                <a:srgbClr val="003300"/>
              </a:solidFill>
              <a:latin typeface="Calibri" pitchFamily="34" charset="0"/>
            </a:endParaRPr>
          </a:p>
        </p:txBody>
      </p:sp>
    </p:spTree>
    <p:extLst>
      <p:ext uri="{BB962C8B-B14F-4D97-AF65-F5344CB8AC3E}">
        <p14:creationId xmlns:p14="http://schemas.microsoft.com/office/powerpoint/2010/main" val="861277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a:xfrm>
            <a:off x="179388" y="0"/>
            <a:ext cx="8686800" cy="1143000"/>
          </a:xfrm>
        </p:spPr>
        <p:txBody>
          <a:bodyPr/>
          <a:lstStyle/>
          <a:p>
            <a:pPr eaLnBrk="1" hangingPunct="1"/>
            <a:r>
              <a:rPr lang="uk-UA" sz="3800" b="1" dirty="0">
                <a:solidFill>
                  <a:srgbClr val="006600"/>
                </a:solidFill>
              </a:rPr>
              <a:t>1</a:t>
            </a:r>
            <a:r>
              <a:rPr lang="uk-UA" sz="3800" b="1" dirty="0" smtClean="0">
                <a:solidFill>
                  <a:srgbClr val="006600"/>
                </a:solidFill>
              </a:rPr>
              <a:t>. </a:t>
            </a:r>
            <a:r>
              <a:rPr lang="uk-UA" sz="3800" b="1" dirty="0" smtClean="0">
                <a:solidFill>
                  <a:srgbClr val="006600"/>
                </a:solidFill>
              </a:rPr>
              <a:t>Генетичні основи селекції с.-г. тварин.</a:t>
            </a:r>
            <a:endParaRPr lang="ru-RU" sz="3800" dirty="0" smtClean="0">
              <a:solidFill>
                <a:srgbClr val="006600"/>
              </a:solidFill>
            </a:endParaRPr>
          </a:p>
        </p:txBody>
      </p:sp>
      <p:sp>
        <p:nvSpPr>
          <p:cNvPr id="33794" name="Содержимое 2"/>
          <p:cNvSpPr>
            <a:spLocks noGrp="1"/>
          </p:cNvSpPr>
          <p:nvPr>
            <p:ph idx="1"/>
          </p:nvPr>
        </p:nvSpPr>
        <p:spPr>
          <a:xfrm>
            <a:off x="179388" y="908050"/>
            <a:ext cx="8686800" cy="5500688"/>
          </a:xfrm>
        </p:spPr>
        <p:txBody>
          <a:bodyPr/>
          <a:lstStyle/>
          <a:p>
            <a:pPr algn="just" eaLnBrk="1" hangingPunct="1">
              <a:buFont typeface="Arial" charset="0"/>
              <a:buNone/>
            </a:pPr>
            <a:r>
              <a:rPr lang="uk-UA" sz="3000" b="1" smtClean="0"/>
              <a:t>Об’єкт</a:t>
            </a:r>
            <a:r>
              <a:rPr lang="uk-UA" sz="3000" smtClean="0"/>
              <a:t> селекції              тварини</a:t>
            </a:r>
            <a:endParaRPr lang="ru-RU" sz="3000" smtClean="0"/>
          </a:p>
          <a:p>
            <a:pPr algn="just" eaLnBrk="1" hangingPunct="1">
              <a:buFont typeface="Arial" charset="0"/>
              <a:buNone/>
            </a:pPr>
            <a:r>
              <a:rPr lang="uk-UA" sz="3000" b="1" smtClean="0"/>
              <a:t>Предмет</a:t>
            </a:r>
            <a:r>
              <a:rPr lang="uk-UA" sz="3000" smtClean="0"/>
              <a:t> селекції         породи (популяції с.-г. тварин, які штучно створені людиною і мають певні спадкові особливості)</a:t>
            </a:r>
            <a:endParaRPr lang="ru-RU" sz="3000" smtClean="0"/>
          </a:p>
          <a:p>
            <a:pPr algn="just" eaLnBrk="1" hangingPunct="1">
              <a:buFont typeface="Arial" charset="0"/>
              <a:buNone/>
            </a:pPr>
            <a:r>
              <a:rPr lang="uk-UA" sz="3000" b="1" smtClean="0"/>
              <a:t>Спадкова мінливість </a:t>
            </a:r>
            <a:r>
              <a:rPr lang="uk-UA" sz="3000" smtClean="0"/>
              <a:t>є джерелом для свторення:</a:t>
            </a:r>
          </a:p>
          <a:p>
            <a:pPr algn="just" eaLnBrk="1" hangingPunct="1">
              <a:buFont typeface="Arial" charset="0"/>
              <a:buNone/>
            </a:pPr>
            <a:endParaRPr lang="uk-UA" sz="2000" smtClean="0"/>
          </a:p>
          <a:p>
            <a:pPr algn="just" eaLnBrk="1" hangingPunct="1">
              <a:buFont typeface="Arial" charset="0"/>
              <a:buNone/>
            </a:pPr>
            <a:r>
              <a:rPr lang="uk-UA" sz="3000" smtClean="0"/>
              <a:t>           </a:t>
            </a:r>
            <a:r>
              <a:rPr lang="uk-UA" sz="3000" u="sng" smtClean="0"/>
              <a:t>порід          типів                ліній              родин</a:t>
            </a:r>
            <a:r>
              <a:rPr lang="uk-UA" sz="3000" smtClean="0"/>
              <a:t> </a:t>
            </a:r>
          </a:p>
          <a:p>
            <a:pPr algn="ctr" eaLnBrk="1" hangingPunct="1">
              <a:buFont typeface="Arial" charset="0"/>
              <a:buNone/>
            </a:pPr>
            <a:r>
              <a:rPr lang="uk-UA" sz="3000" b="1" smtClean="0">
                <a:solidFill>
                  <a:srgbClr val="006600"/>
                </a:solidFill>
              </a:rPr>
              <a:t>Спадкова мінливість</a:t>
            </a:r>
          </a:p>
          <a:p>
            <a:pPr algn="just" eaLnBrk="1" hangingPunct="1">
              <a:buFont typeface="Arial" charset="0"/>
              <a:buNone/>
            </a:pPr>
            <a:endParaRPr lang="uk-UA" sz="3000" b="1" smtClean="0"/>
          </a:p>
          <a:p>
            <a:pPr algn="just" eaLnBrk="1" hangingPunct="1">
              <a:buFont typeface="Arial" charset="0"/>
              <a:buNone/>
            </a:pPr>
            <a:r>
              <a:rPr lang="uk-UA" sz="3000" b="1" i="1" smtClean="0"/>
              <a:t>мутаційна</a:t>
            </a:r>
            <a:r>
              <a:rPr lang="uk-UA" sz="3000" b="1" smtClean="0"/>
              <a:t>          </a:t>
            </a:r>
            <a:r>
              <a:rPr lang="uk-UA" sz="3000" b="1" smtClean="0">
                <a:latin typeface="Arial" charset="0"/>
              </a:rPr>
              <a:t>                       </a:t>
            </a:r>
            <a:r>
              <a:rPr lang="uk-UA" sz="3000" b="1" smtClean="0"/>
              <a:t> </a:t>
            </a:r>
            <a:r>
              <a:rPr lang="uk-UA" sz="3000" b="1" smtClean="0">
                <a:latin typeface="Arial" charset="0"/>
              </a:rPr>
              <a:t>   </a:t>
            </a:r>
            <a:r>
              <a:rPr lang="uk-UA" sz="3000" b="1" i="1" smtClean="0"/>
              <a:t>комбінативна</a:t>
            </a:r>
            <a:r>
              <a:rPr lang="uk-UA" sz="3000" b="1" smtClean="0"/>
              <a:t>            </a:t>
            </a:r>
            <a:endParaRPr lang="uk-UA" sz="3000" b="1" smtClean="0">
              <a:latin typeface="Arial" charset="0"/>
            </a:endParaRPr>
          </a:p>
          <a:p>
            <a:pPr algn="just" eaLnBrk="1" hangingPunct="1">
              <a:buFont typeface="Arial" charset="0"/>
              <a:buNone/>
            </a:pPr>
            <a:r>
              <a:rPr lang="uk-UA" sz="3000" b="1" smtClean="0">
                <a:latin typeface="Arial" charset="0"/>
              </a:rPr>
              <a:t>                            </a:t>
            </a:r>
            <a:r>
              <a:rPr lang="uk-UA" sz="3000" b="1" i="1" smtClean="0"/>
              <a:t>корелятивна</a:t>
            </a:r>
            <a:endParaRPr lang="ru-RU" sz="3000" i="1" smtClean="0"/>
          </a:p>
        </p:txBody>
      </p:sp>
      <p:sp>
        <p:nvSpPr>
          <p:cNvPr id="33795" name="Line 7"/>
          <p:cNvSpPr>
            <a:spLocks noChangeShapeType="1"/>
          </p:cNvSpPr>
          <p:nvPr/>
        </p:nvSpPr>
        <p:spPr bwMode="auto">
          <a:xfrm>
            <a:off x="3779838" y="1700213"/>
            <a:ext cx="719137" cy="0"/>
          </a:xfrm>
          <a:prstGeom prst="line">
            <a:avLst/>
          </a:prstGeom>
          <a:noFill/>
          <a:ln w="69850">
            <a:solidFill>
              <a:srgbClr val="800000"/>
            </a:solidFill>
            <a:round/>
            <a:headEnd/>
            <a:tailEnd type="triangle" w="med" len="med"/>
          </a:ln>
        </p:spPr>
        <p:txBody>
          <a:bodyPr/>
          <a:lstStyle/>
          <a:p>
            <a:endParaRPr lang="uk-UA"/>
          </a:p>
        </p:txBody>
      </p:sp>
      <p:sp>
        <p:nvSpPr>
          <p:cNvPr id="33796" name="Line 7"/>
          <p:cNvSpPr>
            <a:spLocks noChangeShapeType="1"/>
          </p:cNvSpPr>
          <p:nvPr/>
        </p:nvSpPr>
        <p:spPr bwMode="auto">
          <a:xfrm>
            <a:off x="2987675" y="1196975"/>
            <a:ext cx="719138" cy="0"/>
          </a:xfrm>
          <a:prstGeom prst="line">
            <a:avLst/>
          </a:prstGeom>
          <a:noFill/>
          <a:ln w="69850">
            <a:solidFill>
              <a:srgbClr val="800000"/>
            </a:solidFill>
            <a:round/>
            <a:headEnd/>
            <a:tailEnd type="triangle" w="med" len="med"/>
          </a:ln>
        </p:spPr>
        <p:txBody>
          <a:bodyPr/>
          <a:lstStyle/>
          <a:p>
            <a:endParaRPr lang="uk-UA"/>
          </a:p>
        </p:txBody>
      </p:sp>
      <p:sp>
        <p:nvSpPr>
          <p:cNvPr id="33797" name="Line 7"/>
          <p:cNvSpPr>
            <a:spLocks noChangeShapeType="1"/>
          </p:cNvSpPr>
          <p:nvPr/>
        </p:nvSpPr>
        <p:spPr bwMode="auto">
          <a:xfrm>
            <a:off x="927543" y="3199605"/>
            <a:ext cx="935038" cy="576263"/>
          </a:xfrm>
          <a:prstGeom prst="line">
            <a:avLst/>
          </a:prstGeom>
          <a:noFill/>
          <a:ln w="69850">
            <a:solidFill>
              <a:srgbClr val="800000"/>
            </a:solidFill>
            <a:round/>
            <a:headEnd/>
            <a:tailEnd type="triangle" w="med" len="med"/>
          </a:ln>
        </p:spPr>
        <p:txBody>
          <a:bodyPr/>
          <a:lstStyle/>
          <a:p>
            <a:endParaRPr lang="uk-UA"/>
          </a:p>
        </p:txBody>
      </p:sp>
      <p:sp>
        <p:nvSpPr>
          <p:cNvPr id="33798" name="Line 7"/>
          <p:cNvSpPr>
            <a:spLocks noChangeShapeType="1"/>
          </p:cNvSpPr>
          <p:nvPr/>
        </p:nvSpPr>
        <p:spPr bwMode="auto">
          <a:xfrm>
            <a:off x="2267744" y="3199605"/>
            <a:ext cx="1439862" cy="647700"/>
          </a:xfrm>
          <a:prstGeom prst="line">
            <a:avLst/>
          </a:prstGeom>
          <a:noFill/>
          <a:ln w="69850">
            <a:solidFill>
              <a:srgbClr val="800000"/>
            </a:solidFill>
            <a:round/>
            <a:headEnd/>
            <a:tailEnd type="triangle" w="med" len="med"/>
          </a:ln>
        </p:spPr>
        <p:txBody>
          <a:bodyPr/>
          <a:lstStyle/>
          <a:p>
            <a:endParaRPr lang="uk-UA"/>
          </a:p>
        </p:txBody>
      </p:sp>
      <p:sp>
        <p:nvSpPr>
          <p:cNvPr id="33799" name="Line 7"/>
          <p:cNvSpPr>
            <a:spLocks noChangeShapeType="1"/>
          </p:cNvSpPr>
          <p:nvPr/>
        </p:nvSpPr>
        <p:spPr bwMode="auto">
          <a:xfrm>
            <a:off x="3675516" y="3180557"/>
            <a:ext cx="2087562" cy="576262"/>
          </a:xfrm>
          <a:prstGeom prst="line">
            <a:avLst/>
          </a:prstGeom>
          <a:noFill/>
          <a:ln w="69850">
            <a:solidFill>
              <a:srgbClr val="800000"/>
            </a:solidFill>
            <a:round/>
            <a:headEnd/>
            <a:tailEnd type="triangle" w="med" len="med"/>
          </a:ln>
        </p:spPr>
        <p:txBody>
          <a:bodyPr/>
          <a:lstStyle/>
          <a:p>
            <a:endParaRPr lang="uk-UA"/>
          </a:p>
        </p:txBody>
      </p:sp>
      <p:sp>
        <p:nvSpPr>
          <p:cNvPr id="33800" name="Line 7"/>
          <p:cNvSpPr>
            <a:spLocks noChangeShapeType="1"/>
          </p:cNvSpPr>
          <p:nvPr/>
        </p:nvSpPr>
        <p:spPr bwMode="auto">
          <a:xfrm>
            <a:off x="4744589" y="3199606"/>
            <a:ext cx="3384550" cy="576262"/>
          </a:xfrm>
          <a:prstGeom prst="line">
            <a:avLst/>
          </a:prstGeom>
          <a:noFill/>
          <a:ln w="69850">
            <a:solidFill>
              <a:srgbClr val="800000"/>
            </a:solidFill>
            <a:round/>
            <a:headEnd/>
            <a:tailEnd type="triangle" w="med" len="med"/>
          </a:ln>
        </p:spPr>
        <p:txBody>
          <a:bodyPr/>
          <a:lstStyle/>
          <a:p>
            <a:endParaRPr lang="uk-UA"/>
          </a:p>
        </p:txBody>
      </p:sp>
      <p:sp>
        <p:nvSpPr>
          <p:cNvPr id="33801" name="Line 7"/>
          <p:cNvSpPr>
            <a:spLocks noChangeShapeType="1"/>
          </p:cNvSpPr>
          <p:nvPr/>
        </p:nvSpPr>
        <p:spPr bwMode="auto">
          <a:xfrm flipH="1">
            <a:off x="927543" y="4746146"/>
            <a:ext cx="3240087" cy="574675"/>
          </a:xfrm>
          <a:prstGeom prst="line">
            <a:avLst/>
          </a:prstGeom>
          <a:noFill/>
          <a:ln w="69850">
            <a:solidFill>
              <a:srgbClr val="800000"/>
            </a:solidFill>
            <a:round/>
            <a:headEnd/>
            <a:tailEnd type="triangle" w="med" len="med"/>
          </a:ln>
        </p:spPr>
        <p:txBody>
          <a:bodyPr/>
          <a:lstStyle/>
          <a:p>
            <a:endParaRPr lang="uk-UA"/>
          </a:p>
        </p:txBody>
      </p:sp>
      <p:sp>
        <p:nvSpPr>
          <p:cNvPr id="33802" name="Line 7"/>
          <p:cNvSpPr>
            <a:spLocks noChangeShapeType="1"/>
          </p:cNvSpPr>
          <p:nvPr/>
        </p:nvSpPr>
        <p:spPr bwMode="auto">
          <a:xfrm>
            <a:off x="4867151" y="4683918"/>
            <a:ext cx="2952750" cy="647700"/>
          </a:xfrm>
          <a:prstGeom prst="line">
            <a:avLst/>
          </a:prstGeom>
          <a:noFill/>
          <a:ln w="69850">
            <a:solidFill>
              <a:srgbClr val="800000"/>
            </a:solidFill>
            <a:round/>
            <a:headEnd/>
            <a:tailEnd type="triangle" w="med" len="med"/>
          </a:ln>
        </p:spPr>
        <p:txBody>
          <a:bodyPr/>
          <a:lstStyle/>
          <a:p>
            <a:endParaRPr lang="uk-UA"/>
          </a:p>
        </p:txBody>
      </p:sp>
      <p:sp>
        <p:nvSpPr>
          <p:cNvPr id="33803" name="Line 7"/>
          <p:cNvSpPr>
            <a:spLocks noChangeShapeType="1"/>
          </p:cNvSpPr>
          <p:nvPr/>
        </p:nvSpPr>
        <p:spPr bwMode="auto">
          <a:xfrm>
            <a:off x="4480502" y="4599807"/>
            <a:ext cx="0" cy="1150937"/>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520753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Содержимое 2"/>
          <p:cNvSpPr>
            <a:spLocks noGrp="1"/>
          </p:cNvSpPr>
          <p:nvPr>
            <p:ph idx="1"/>
          </p:nvPr>
        </p:nvSpPr>
        <p:spPr>
          <a:xfrm>
            <a:off x="107950" y="0"/>
            <a:ext cx="9036050" cy="6858000"/>
          </a:xfrm>
        </p:spPr>
        <p:txBody>
          <a:bodyPr/>
          <a:lstStyle/>
          <a:p>
            <a:pPr algn="ctr" eaLnBrk="1" hangingPunct="1">
              <a:buFont typeface="Arial" charset="0"/>
              <a:buNone/>
            </a:pPr>
            <a:r>
              <a:rPr lang="uk-UA" sz="3000" smtClean="0"/>
              <a:t>           </a:t>
            </a:r>
            <a:r>
              <a:rPr lang="uk-UA" sz="3000" b="1" smtClean="0">
                <a:solidFill>
                  <a:srgbClr val="006600"/>
                </a:solidFill>
              </a:rPr>
              <a:t>Мутаційна спадкова мінливість</a:t>
            </a:r>
          </a:p>
          <a:p>
            <a:pPr eaLnBrk="1" hangingPunct="1">
              <a:buFont typeface="Arial" charset="0"/>
              <a:buNone/>
            </a:pPr>
            <a:r>
              <a:rPr lang="uk-UA" sz="3000" smtClean="0"/>
              <a:t>           </a:t>
            </a:r>
            <a:r>
              <a:rPr lang="uk-UA" sz="2600" smtClean="0"/>
              <a:t>нагромадження мутацій у породі – основа для відбору тварин за типом будови тіла, його величиною, поведінкою; </a:t>
            </a:r>
          </a:p>
          <a:p>
            <a:pPr eaLnBrk="1" hangingPunct="1">
              <a:buFont typeface="Arial" charset="0"/>
              <a:buNone/>
            </a:pPr>
            <a:r>
              <a:rPr lang="uk-UA" sz="2600" smtClean="0"/>
              <a:t>            деякі нові мутації дають небажаний ефект;      </a:t>
            </a:r>
          </a:p>
          <a:p>
            <a:pPr eaLnBrk="1" hangingPunct="1">
              <a:buFont typeface="Arial" charset="0"/>
              <a:buNone/>
            </a:pPr>
            <a:r>
              <a:rPr lang="uk-UA" sz="2600" smtClean="0"/>
              <a:t>           мутації з бажаними змінами у с.-г. тварин – найбільша цінність для селекції;</a:t>
            </a:r>
          </a:p>
          <a:p>
            <a:pPr eaLnBrk="1" hangingPunct="1">
              <a:buFont typeface="Arial" charset="0"/>
              <a:buNone/>
            </a:pPr>
            <a:r>
              <a:rPr lang="uk-UA" sz="2600" smtClean="0"/>
              <a:t>           частоту прояву мутантного бажаного гена можна збільшити шляхом спрямованого добору і створення певних умов середовища;</a:t>
            </a:r>
          </a:p>
          <a:p>
            <a:pPr eaLnBrk="1" hangingPunct="1">
              <a:buFont typeface="Arial" charset="0"/>
              <a:buNone/>
            </a:pPr>
            <a:r>
              <a:rPr lang="uk-UA" sz="2600" smtClean="0"/>
              <a:t>          мутації можуть бути одержані шляхом дії на генетичний матеріал хімічними або фізичними факторами;</a:t>
            </a:r>
          </a:p>
          <a:p>
            <a:pPr eaLnBrk="1" hangingPunct="1">
              <a:buFont typeface="Arial" charset="0"/>
              <a:buNone/>
            </a:pPr>
            <a:r>
              <a:rPr lang="uk-UA" sz="2600" smtClean="0"/>
              <a:t>          використання інбридингу – причина появи дефектних генів, такі гени проявляються в гомозиготному стані;</a:t>
            </a:r>
          </a:p>
          <a:p>
            <a:pPr eaLnBrk="1" hangingPunct="1">
              <a:buFont typeface="Arial" charset="0"/>
              <a:buNone/>
            </a:pPr>
            <a:r>
              <a:rPr lang="uk-UA" sz="2600" smtClean="0"/>
              <a:t>          в товарних стадах інбридинг не використовують.</a:t>
            </a:r>
            <a:endParaRPr lang="ru-RU" sz="2600" smtClean="0"/>
          </a:p>
        </p:txBody>
      </p:sp>
      <p:sp>
        <p:nvSpPr>
          <p:cNvPr id="34818" name="Line 7"/>
          <p:cNvSpPr>
            <a:spLocks noChangeShapeType="1"/>
          </p:cNvSpPr>
          <p:nvPr/>
        </p:nvSpPr>
        <p:spPr bwMode="auto">
          <a:xfrm>
            <a:off x="250825" y="908050"/>
            <a:ext cx="719138" cy="0"/>
          </a:xfrm>
          <a:prstGeom prst="line">
            <a:avLst/>
          </a:prstGeom>
          <a:noFill/>
          <a:ln w="69850">
            <a:solidFill>
              <a:srgbClr val="800000"/>
            </a:solidFill>
            <a:round/>
            <a:headEnd/>
            <a:tailEnd type="triangle" w="med" len="med"/>
          </a:ln>
        </p:spPr>
        <p:txBody>
          <a:bodyPr/>
          <a:lstStyle/>
          <a:p>
            <a:endParaRPr lang="uk-UA"/>
          </a:p>
        </p:txBody>
      </p:sp>
      <p:sp>
        <p:nvSpPr>
          <p:cNvPr id="34819" name="Line 7"/>
          <p:cNvSpPr>
            <a:spLocks noChangeShapeType="1"/>
          </p:cNvSpPr>
          <p:nvPr/>
        </p:nvSpPr>
        <p:spPr bwMode="auto">
          <a:xfrm>
            <a:off x="250825" y="1773238"/>
            <a:ext cx="719138" cy="0"/>
          </a:xfrm>
          <a:prstGeom prst="line">
            <a:avLst/>
          </a:prstGeom>
          <a:noFill/>
          <a:ln w="69850">
            <a:solidFill>
              <a:srgbClr val="800000"/>
            </a:solidFill>
            <a:round/>
            <a:headEnd/>
            <a:tailEnd type="triangle" w="med" len="med"/>
          </a:ln>
        </p:spPr>
        <p:txBody>
          <a:bodyPr/>
          <a:lstStyle/>
          <a:p>
            <a:endParaRPr lang="uk-UA"/>
          </a:p>
        </p:txBody>
      </p:sp>
      <p:sp>
        <p:nvSpPr>
          <p:cNvPr id="34820" name="Line 7"/>
          <p:cNvSpPr>
            <a:spLocks noChangeShapeType="1"/>
          </p:cNvSpPr>
          <p:nvPr/>
        </p:nvSpPr>
        <p:spPr bwMode="auto">
          <a:xfrm>
            <a:off x="250825" y="2205038"/>
            <a:ext cx="719138" cy="0"/>
          </a:xfrm>
          <a:prstGeom prst="line">
            <a:avLst/>
          </a:prstGeom>
          <a:noFill/>
          <a:ln w="69850">
            <a:solidFill>
              <a:srgbClr val="800000"/>
            </a:solidFill>
            <a:round/>
            <a:headEnd/>
            <a:tailEnd type="triangle" w="med" len="med"/>
          </a:ln>
        </p:spPr>
        <p:txBody>
          <a:bodyPr/>
          <a:lstStyle/>
          <a:p>
            <a:endParaRPr lang="uk-UA"/>
          </a:p>
        </p:txBody>
      </p:sp>
      <p:sp>
        <p:nvSpPr>
          <p:cNvPr id="34821" name="Line 7"/>
          <p:cNvSpPr>
            <a:spLocks noChangeShapeType="1"/>
          </p:cNvSpPr>
          <p:nvPr/>
        </p:nvSpPr>
        <p:spPr bwMode="auto">
          <a:xfrm>
            <a:off x="179388" y="3068638"/>
            <a:ext cx="719137" cy="0"/>
          </a:xfrm>
          <a:prstGeom prst="line">
            <a:avLst/>
          </a:prstGeom>
          <a:noFill/>
          <a:ln w="69850">
            <a:solidFill>
              <a:srgbClr val="800000"/>
            </a:solidFill>
            <a:round/>
            <a:headEnd/>
            <a:tailEnd type="triangle" w="med" len="med"/>
          </a:ln>
        </p:spPr>
        <p:txBody>
          <a:bodyPr/>
          <a:lstStyle/>
          <a:p>
            <a:endParaRPr lang="uk-UA"/>
          </a:p>
        </p:txBody>
      </p:sp>
      <p:sp>
        <p:nvSpPr>
          <p:cNvPr id="34822" name="Line 7"/>
          <p:cNvSpPr>
            <a:spLocks noChangeShapeType="1"/>
          </p:cNvSpPr>
          <p:nvPr/>
        </p:nvSpPr>
        <p:spPr bwMode="auto">
          <a:xfrm>
            <a:off x="179388" y="4365625"/>
            <a:ext cx="719137" cy="0"/>
          </a:xfrm>
          <a:prstGeom prst="line">
            <a:avLst/>
          </a:prstGeom>
          <a:noFill/>
          <a:ln w="69850">
            <a:solidFill>
              <a:srgbClr val="800000"/>
            </a:solidFill>
            <a:round/>
            <a:headEnd/>
            <a:tailEnd type="triangle" w="med" len="med"/>
          </a:ln>
        </p:spPr>
        <p:txBody>
          <a:bodyPr/>
          <a:lstStyle/>
          <a:p>
            <a:endParaRPr lang="uk-UA"/>
          </a:p>
        </p:txBody>
      </p:sp>
      <p:sp>
        <p:nvSpPr>
          <p:cNvPr id="34823" name="Line 7"/>
          <p:cNvSpPr>
            <a:spLocks noChangeShapeType="1"/>
          </p:cNvSpPr>
          <p:nvPr/>
        </p:nvSpPr>
        <p:spPr bwMode="auto">
          <a:xfrm>
            <a:off x="179388" y="5229225"/>
            <a:ext cx="719137" cy="0"/>
          </a:xfrm>
          <a:prstGeom prst="line">
            <a:avLst/>
          </a:prstGeom>
          <a:noFill/>
          <a:ln w="69850">
            <a:solidFill>
              <a:srgbClr val="800000"/>
            </a:solidFill>
            <a:round/>
            <a:headEnd/>
            <a:tailEnd type="triangle" w="med" len="med"/>
          </a:ln>
        </p:spPr>
        <p:txBody>
          <a:bodyPr/>
          <a:lstStyle/>
          <a:p>
            <a:endParaRPr lang="uk-UA"/>
          </a:p>
        </p:txBody>
      </p:sp>
      <p:sp>
        <p:nvSpPr>
          <p:cNvPr id="34824" name="Line 7"/>
          <p:cNvSpPr>
            <a:spLocks noChangeShapeType="1"/>
          </p:cNvSpPr>
          <p:nvPr/>
        </p:nvSpPr>
        <p:spPr bwMode="auto">
          <a:xfrm>
            <a:off x="179388" y="6092825"/>
            <a:ext cx="719137"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3943292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Содержимое 2"/>
          <p:cNvSpPr>
            <a:spLocks noGrp="1"/>
          </p:cNvSpPr>
          <p:nvPr>
            <p:ph idx="1"/>
          </p:nvPr>
        </p:nvSpPr>
        <p:spPr>
          <a:xfrm>
            <a:off x="250825" y="188913"/>
            <a:ext cx="8715375" cy="6311900"/>
          </a:xfrm>
        </p:spPr>
        <p:txBody>
          <a:bodyPr/>
          <a:lstStyle/>
          <a:p>
            <a:pPr algn="ctr" eaLnBrk="1" hangingPunct="1">
              <a:lnSpc>
                <a:spcPct val="80000"/>
              </a:lnSpc>
              <a:buFont typeface="Arial" charset="0"/>
              <a:buNone/>
            </a:pPr>
            <a:endParaRPr lang="uk-UA" sz="1000" b="1" smtClean="0">
              <a:solidFill>
                <a:srgbClr val="006600"/>
              </a:solidFill>
            </a:endParaRPr>
          </a:p>
          <a:p>
            <a:pPr algn="ctr" eaLnBrk="1" hangingPunct="1">
              <a:lnSpc>
                <a:spcPct val="80000"/>
              </a:lnSpc>
              <a:buFont typeface="Arial" charset="0"/>
              <a:buNone/>
            </a:pPr>
            <a:r>
              <a:rPr lang="uk-UA" sz="3000" b="1" smtClean="0">
                <a:solidFill>
                  <a:srgbClr val="006600"/>
                </a:solidFill>
              </a:rPr>
              <a:t>Комбінативна</a:t>
            </a:r>
            <a:r>
              <a:rPr lang="uk-UA" sz="3000" smtClean="0">
                <a:solidFill>
                  <a:srgbClr val="006600"/>
                </a:solidFill>
              </a:rPr>
              <a:t> </a:t>
            </a:r>
            <a:r>
              <a:rPr lang="uk-UA" sz="3000" b="1" smtClean="0">
                <a:solidFill>
                  <a:srgbClr val="006600"/>
                </a:solidFill>
              </a:rPr>
              <a:t>спадкова мінливість</a:t>
            </a:r>
          </a:p>
          <a:p>
            <a:pPr algn="ctr" eaLnBrk="1" hangingPunct="1">
              <a:lnSpc>
                <a:spcPct val="80000"/>
              </a:lnSpc>
              <a:buFont typeface="Arial" charset="0"/>
              <a:buNone/>
            </a:pPr>
            <a:r>
              <a:rPr lang="uk-UA" sz="3000" smtClean="0"/>
              <a:t> </a:t>
            </a:r>
          </a:p>
          <a:p>
            <a:pPr algn="just" eaLnBrk="1" hangingPunct="1">
              <a:lnSpc>
                <a:spcPct val="80000"/>
              </a:lnSpc>
              <a:buFont typeface="Arial" charset="0"/>
              <a:buNone/>
            </a:pPr>
            <a:r>
              <a:rPr lang="uk-UA" sz="3000" smtClean="0"/>
              <a:t>               виникає при використанні для парування тварин  міжвидової гібридизації, міжпородного схрещування і при паруванні особин з високими показниками продуктивності за чистопорідного розведення;</a:t>
            </a:r>
          </a:p>
          <a:p>
            <a:pPr algn="just" eaLnBrk="1" hangingPunct="1">
              <a:lnSpc>
                <a:spcPct val="80000"/>
              </a:lnSpc>
              <a:buFont typeface="Arial" charset="0"/>
              <a:buNone/>
            </a:pPr>
            <a:endParaRPr lang="uk-UA" sz="1000" smtClean="0"/>
          </a:p>
          <a:p>
            <a:pPr algn="just" eaLnBrk="1" hangingPunct="1">
              <a:lnSpc>
                <a:spcPct val="80000"/>
              </a:lnSpc>
              <a:buFont typeface="Arial" charset="0"/>
              <a:buNone/>
            </a:pPr>
            <a:r>
              <a:rPr lang="uk-UA" sz="3000" smtClean="0"/>
              <a:t>              використання такої мінливості дає змогу створювати вихідний матеріал для селекції, вдосконалювати існуючі та виводити нові породи, типи, лінії тварин.</a:t>
            </a:r>
          </a:p>
          <a:p>
            <a:pPr algn="just" eaLnBrk="1" hangingPunct="1">
              <a:lnSpc>
                <a:spcPct val="80000"/>
              </a:lnSpc>
              <a:buFont typeface="Arial" charset="0"/>
              <a:buNone/>
            </a:pPr>
            <a:endParaRPr lang="ru-RU" sz="2700" smtClean="0"/>
          </a:p>
        </p:txBody>
      </p:sp>
      <p:sp>
        <p:nvSpPr>
          <p:cNvPr id="35842" name="Line 7"/>
          <p:cNvSpPr>
            <a:spLocks noChangeShapeType="1"/>
          </p:cNvSpPr>
          <p:nvPr/>
        </p:nvSpPr>
        <p:spPr bwMode="auto">
          <a:xfrm>
            <a:off x="539750" y="3644900"/>
            <a:ext cx="719138" cy="0"/>
          </a:xfrm>
          <a:prstGeom prst="line">
            <a:avLst/>
          </a:prstGeom>
          <a:noFill/>
          <a:ln w="69850">
            <a:solidFill>
              <a:srgbClr val="800000"/>
            </a:solidFill>
            <a:round/>
            <a:headEnd/>
            <a:tailEnd type="triangle" w="med" len="med"/>
          </a:ln>
        </p:spPr>
        <p:txBody>
          <a:bodyPr/>
          <a:lstStyle/>
          <a:p>
            <a:endParaRPr lang="uk-UA"/>
          </a:p>
        </p:txBody>
      </p:sp>
      <p:sp>
        <p:nvSpPr>
          <p:cNvPr id="35843" name="Line 7"/>
          <p:cNvSpPr>
            <a:spLocks noChangeShapeType="1"/>
          </p:cNvSpPr>
          <p:nvPr/>
        </p:nvSpPr>
        <p:spPr bwMode="auto">
          <a:xfrm>
            <a:off x="539750" y="1557338"/>
            <a:ext cx="719138" cy="0"/>
          </a:xfrm>
          <a:prstGeom prst="line">
            <a:avLst/>
          </a:prstGeom>
          <a:noFill/>
          <a:ln w="69850">
            <a:solidFill>
              <a:srgbClr val="800000"/>
            </a:solidFill>
            <a:round/>
            <a:headEnd/>
            <a:tailEnd type="triangle" w="med" len="med"/>
          </a:ln>
        </p:spPr>
        <p:txBody>
          <a:bodyPr/>
          <a:lstStyle/>
          <a:p>
            <a:endParaRPr lang="uk-UA"/>
          </a:p>
        </p:txBody>
      </p:sp>
    </p:spTree>
    <p:extLst>
      <p:ext uri="{BB962C8B-B14F-4D97-AF65-F5344CB8AC3E}">
        <p14:creationId xmlns:p14="http://schemas.microsoft.com/office/powerpoint/2010/main" val="2347665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4" descr="Santa Gertrudis bull.JPG"/>
          <p:cNvPicPr>
            <a:picLocks noChangeAspect="1" noChangeArrowheads="1"/>
          </p:cNvPicPr>
          <p:nvPr/>
        </p:nvPicPr>
        <p:blipFill>
          <a:blip r:embed="rId2"/>
          <a:srcRect/>
          <a:stretch>
            <a:fillRect/>
          </a:stretch>
        </p:blipFill>
        <p:spPr bwMode="auto">
          <a:xfrm>
            <a:off x="395288" y="836613"/>
            <a:ext cx="8388350" cy="5688012"/>
          </a:xfrm>
          <a:prstGeom prst="rect">
            <a:avLst/>
          </a:prstGeom>
          <a:noFill/>
          <a:ln w="9525">
            <a:noFill/>
            <a:miter lim="800000"/>
            <a:headEnd/>
            <a:tailEnd/>
          </a:ln>
        </p:spPr>
      </p:pic>
      <p:sp>
        <p:nvSpPr>
          <p:cNvPr id="36866" name="Rectangle 5"/>
          <p:cNvSpPr>
            <a:spLocks noChangeArrowheads="1"/>
          </p:cNvSpPr>
          <p:nvPr/>
        </p:nvSpPr>
        <p:spPr bwMode="auto">
          <a:xfrm>
            <a:off x="1547813" y="0"/>
            <a:ext cx="6126162" cy="946150"/>
          </a:xfrm>
          <a:prstGeom prst="rect">
            <a:avLst/>
          </a:prstGeom>
          <a:noFill/>
          <a:ln w="9525">
            <a:noFill/>
            <a:miter lim="800000"/>
            <a:headEnd/>
            <a:tailEnd/>
          </a:ln>
        </p:spPr>
        <p:txBody>
          <a:bodyPr wrap="none">
            <a:spAutoFit/>
          </a:bodyPr>
          <a:lstStyle/>
          <a:p>
            <a:pPr algn="ctr"/>
            <a:r>
              <a:rPr lang="uk-UA" sz="2800" i="1">
                <a:solidFill>
                  <a:srgbClr val="006600"/>
                </a:solidFill>
              </a:rPr>
              <a:t>зебувидна молочна</a:t>
            </a:r>
            <a:r>
              <a:rPr lang="uk-UA" sz="2800"/>
              <a:t> </a:t>
            </a:r>
            <a:r>
              <a:rPr lang="uk-UA" sz="2800" i="1">
                <a:solidFill>
                  <a:srgbClr val="006600"/>
                </a:solidFill>
              </a:rPr>
              <a:t>і</a:t>
            </a:r>
            <a:r>
              <a:rPr lang="uk-UA" sz="2800"/>
              <a:t> </a:t>
            </a:r>
            <a:r>
              <a:rPr lang="uk-UA" sz="2800" i="1">
                <a:solidFill>
                  <a:srgbClr val="006600"/>
                </a:solidFill>
              </a:rPr>
              <a:t>м’ясна худоба</a:t>
            </a:r>
            <a:r>
              <a:rPr lang="uk-UA" sz="2800"/>
              <a:t> </a:t>
            </a:r>
          </a:p>
          <a:p>
            <a:pPr algn="ctr"/>
            <a:r>
              <a:rPr lang="uk-UA" sz="2800"/>
              <a:t>(</a:t>
            </a:r>
            <a:r>
              <a:rPr lang="uk-UA" sz="2800" b="1" i="1">
                <a:solidFill>
                  <a:srgbClr val="006600"/>
                </a:solidFill>
              </a:rPr>
              <a:t>санта-гертруда</a:t>
            </a:r>
            <a:r>
              <a:rPr lang="uk-UA" sz="2800"/>
              <a:t>)</a:t>
            </a:r>
          </a:p>
        </p:txBody>
      </p:sp>
    </p:spTree>
    <p:extLst>
      <p:ext uri="{BB962C8B-B14F-4D97-AF65-F5344CB8AC3E}">
        <p14:creationId xmlns:p14="http://schemas.microsoft.com/office/powerpoint/2010/main" val="3180231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5" descr="тварини5"/>
          <p:cNvPicPr>
            <a:picLocks noChangeAspect="1" noChangeArrowheads="1"/>
          </p:cNvPicPr>
          <p:nvPr/>
        </p:nvPicPr>
        <p:blipFill>
          <a:blip r:embed="rId2"/>
          <a:srcRect/>
          <a:stretch>
            <a:fillRect/>
          </a:stretch>
        </p:blipFill>
        <p:spPr bwMode="auto">
          <a:xfrm>
            <a:off x="179388" y="836613"/>
            <a:ext cx="6697662" cy="4105275"/>
          </a:xfrm>
          <a:prstGeom prst="rect">
            <a:avLst/>
          </a:prstGeom>
          <a:noFill/>
          <a:ln w="9525">
            <a:noFill/>
            <a:miter lim="800000"/>
            <a:headEnd/>
            <a:tailEnd/>
          </a:ln>
        </p:spPr>
      </p:pic>
      <p:sp>
        <p:nvSpPr>
          <p:cNvPr id="37890" name="Rectangle 6"/>
          <p:cNvSpPr>
            <a:spLocks noChangeArrowheads="1"/>
          </p:cNvSpPr>
          <p:nvPr/>
        </p:nvSpPr>
        <p:spPr bwMode="auto">
          <a:xfrm>
            <a:off x="2292350" y="260350"/>
            <a:ext cx="4806950" cy="519113"/>
          </a:xfrm>
          <a:prstGeom prst="rect">
            <a:avLst/>
          </a:prstGeom>
          <a:noFill/>
          <a:ln w="9525">
            <a:noFill/>
            <a:miter lim="800000"/>
            <a:headEnd/>
            <a:tailEnd/>
          </a:ln>
        </p:spPr>
        <p:txBody>
          <a:bodyPr wrap="none">
            <a:spAutoFit/>
          </a:bodyPr>
          <a:lstStyle/>
          <a:p>
            <a:pPr algn="ctr"/>
            <a:r>
              <a:rPr lang="uk-UA" sz="2800" i="1">
                <a:solidFill>
                  <a:srgbClr val="006600"/>
                </a:solidFill>
              </a:rPr>
              <a:t>гібрид яка і бізона (</a:t>
            </a:r>
            <a:r>
              <a:rPr lang="uk-UA" sz="2800" b="1" i="1">
                <a:solidFill>
                  <a:srgbClr val="006600"/>
                </a:solidFill>
              </a:rPr>
              <a:t>біфало</a:t>
            </a:r>
            <a:r>
              <a:rPr lang="uk-UA" sz="2800" i="1">
                <a:solidFill>
                  <a:srgbClr val="006600"/>
                </a:solidFill>
              </a:rPr>
              <a:t>)</a:t>
            </a:r>
          </a:p>
        </p:txBody>
      </p:sp>
      <p:pic>
        <p:nvPicPr>
          <p:cNvPr id="37891" name="Picture 8" descr="Розміри тіла біфало набагато перевищують розміри звичайної корови, до того ж гібриди не потребують особливого догляду."/>
          <p:cNvPicPr>
            <a:picLocks noChangeAspect="1" noChangeArrowheads="1"/>
          </p:cNvPicPr>
          <p:nvPr/>
        </p:nvPicPr>
        <p:blipFill>
          <a:blip r:embed="rId3"/>
          <a:srcRect/>
          <a:stretch>
            <a:fillRect/>
          </a:stretch>
        </p:blipFill>
        <p:spPr bwMode="auto">
          <a:xfrm>
            <a:off x="4284663" y="3549650"/>
            <a:ext cx="4749800" cy="3165475"/>
          </a:xfrm>
          <a:prstGeom prst="rect">
            <a:avLst/>
          </a:prstGeom>
          <a:noFill/>
          <a:ln w="9525">
            <a:noFill/>
            <a:miter lim="800000"/>
            <a:headEnd/>
            <a:tailEnd/>
          </a:ln>
        </p:spPr>
      </p:pic>
    </p:spTree>
    <p:extLst>
      <p:ext uri="{BB962C8B-B14F-4D97-AF65-F5344CB8AC3E}">
        <p14:creationId xmlns:p14="http://schemas.microsoft.com/office/powerpoint/2010/main" val="828751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5" descr="Баран казахский архаромеринос."/>
          <p:cNvPicPr>
            <a:picLocks noChangeAspect="1" noChangeArrowheads="1"/>
          </p:cNvPicPr>
          <p:nvPr/>
        </p:nvPicPr>
        <p:blipFill>
          <a:blip r:embed="rId2"/>
          <a:srcRect/>
          <a:stretch>
            <a:fillRect/>
          </a:stretch>
        </p:blipFill>
        <p:spPr bwMode="auto">
          <a:xfrm>
            <a:off x="179388" y="1435100"/>
            <a:ext cx="4537075" cy="4251325"/>
          </a:xfrm>
          <a:prstGeom prst="rect">
            <a:avLst/>
          </a:prstGeom>
          <a:noFill/>
          <a:ln w="9525">
            <a:noFill/>
            <a:miter lim="800000"/>
            <a:headEnd/>
            <a:tailEnd/>
          </a:ln>
        </p:spPr>
      </p:pic>
      <p:sp>
        <p:nvSpPr>
          <p:cNvPr id="38914" name="Rectangle 6"/>
          <p:cNvSpPr>
            <a:spLocks noChangeArrowheads="1"/>
          </p:cNvSpPr>
          <p:nvPr/>
        </p:nvSpPr>
        <p:spPr bwMode="auto">
          <a:xfrm>
            <a:off x="179388" y="115888"/>
            <a:ext cx="5119687" cy="1373187"/>
          </a:xfrm>
          <a:prstGeom prst="rect">
            <a:avLst/>
          </a:prstGeom>
          <a:noFill/>
          <a:ln w="9525">
            <a:noFill/>
            <a:miter lim="800000"/>
            <a:headEnd/>
            <a:tailEnd/>
          </a:ln>
        </p:spPr>
        <p:txBody>
          <a:bodyPr wrap="none">
            <a:spAutoFit/>
          </a:bodyPr>
          <a:lstStyle/>
          <a:p>
            <a:pPr algn="ctr"/>
            <a:r>
              <a:rPr lang="uk-UA" sz="2800" i="1">
                <a:solidFill>
                  <a:srgbClr val="006600"/>
                </a:solidFill>
              </a:rPr>
              <a:t>гібрид дикого барана архара </a:t>
            </a:r>
          </a:p>
          <a:p>
            <a:pPr algn="ctr"/>
            <a:r>
              <a:rPr lang="uk-UA" sz="2800" i="1">
                <a:solidFill>
                  <a:srgbClr val="006600"/>
                </a:solidFill>
              </a:rPr>
              <a:t>з вівцями породи прекос </a:t>
            </a:r>
          </a:p>
          <a:p>
            <a:pPr algn="ctr"/>
            <a:r>
              <a:rPr lang="uk-UA" sz="2800" i="1">
                <a:solidFill>
                  <a:srgbClr val="006600"/>
                </a:solidFill>
              </a:rPr>
              <a:t>(</a:t>
            </a:r>
            <a:r>
              <a:rPr lang="uk-UA" sz="2800" b="1" i="1">
                <a:solidFill>
                  <a:srgbClr val="006600"/>
                </a:solidFill>
              </a:rPr>
              <a:t>архаромеринос</a:t>
            </a:r>
            <a:r>
              <a:rPr lang="uk-UA" sz="2800" i="1">
                <a:solidFill>
                  <a:srgbClr val="006600"/>
                </a:solidFill>
              </a:rPr>
              <a:t>)</a:t>
            </a:r>
          </a:p>
        </p:txBody>
      </p:sp>
      <p:sp>
        <p:nvSpPr>
          <p:cNvPr id="38915" name="AutoShape 8" descr="Результат пошуку зображень за запитом &quot;семиреченская порода&quot;"/>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uk-UA"/>
          </a:p>
        </p:txBody>
      </p:sp>
      <p:sp>
        <p:nvSpPr>
          <p:cNvPr id="38916" name="AutoShape 10" descr="Результат пошуку зображень за запитом &quot;семиреченская порода&quot;"/>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uk-UA"/>
          </a:p>
        </p:txBody>
      </p:sp>
      <p:pic>
        <p:nvPicPr>
          <p:cNvPr id="38917" name="Picture 12" descr="Результат пошуку зображень за запитом &quot;семиреченская порода&quot;"/>
          <p:cNvPicPr>
            <a:picLocks noChangeAspect="1" noChangeArrowheads="1"/>
          </p:cNvPicPr>
          <p:nvPr/>
        </p:nvPicPr>
        <p:blipFill>
          <a:blip r:embed="rId3"/>
          <a:srcRect/>
          <a:stretch>
            <a:fillRect/>
          </a:stretch>
        </p:blipFill>
        <p:spPr bwMode="auto">
          <a:xfrm>
            <a:off x="4500563" y="3251200"/>
            <a:ext cx="4484687" cy="3346450"/>
          </a:xfrm>
          <a:prstGeom prst="rect">
            <a:avLst/>
          </a:prstGeom>
          <a:noFill/>
          <a:ln w="9525">
            <a:noFill/>
            <a:miter lim="800000"/>
            <a:headEnd/>
            <a:tailEnd/>
          </a:ln>
        </p:spPr>
      </p:pic>
      <p:sp>
        <p:nvSpPr>
          <p:cNvPr id="38918" name="Rectangle 13"/>
          <p:cNvSpPr>
            <a:spLocks noChangeArrowheads="1"/>
          </p:cNvSpPr>
          <p:nvPr/>
        </p:nvSpPr>
        <p:spPr bwMode="auto">
          <a:xfrm>
            <a:off x="4572000" y="1268413"/>
            <a:ext cx="4572000" cy="1917700"/>
          </a:xfrm>
          <a:prstGeom prst="rect">
            <a:avLst/>
          </a:prstGeom>
          <a:noFill/>
          <a:ln w="9525">
            <a:noFill/>
            <a:miter lim="800000"/>
            <a:headEnd/>
            <a:tailEnd/>
          </a:ln>
        </p:spPr>
        <p:txBody>
          <a:bodyPr>
            <a:spAutoFit/>
          </a:bodyPr>
          <a:lstStyle/>
          <a:p>
            <a:pPr algn="ctr"/>
            <a:r>
              <a:rPr lang="uk-UA" sz="2400" i="1">
                <a:solidFill>
                  <a:srgbClr val="006600"/>
                </a:solidFill>
              </a:rPr>
              <a:t>гібрид дикого середньо-азіатського кабана з великою білою та кемеровською породами свиней </a:t>
            </a:r>
          </a:p>
          <a:p>
            <a:pPr algn="ctr"/>
            <a:r>
              <a:rPr lang="uk-UA" sz="2400" i="1">
                <a:solidFill>
                  <a:srgbClr val="006600"/>
                </a:solidFill>
              </a:rPr>
              <a:t>(</a:t>
            </a:r>
            <a:r>
              <a:rPr lang="uk-UA" sz="2400" b="1" i="1">
                <a:solidFill>
                  <a:srgbClr val="006600"/>
                </a:solidFill>
              </a:rPr>
              <a:t>семирічинська порода</a:t>
            </a:r>
            <a:r>
              <a:rPr lang="uk-UA" sz="2400" i="1">
                <a:solidFill>
                  <a:srgbClr val="006600"/>
                </a:solidFill>
              </a:rPr>
              <a:t>)</a:t>
            </a:r>
          </a:p>
        </p:txBody>
      </p:sp>
    </p:spTree>
    <p:extLst>
      <p:ext uri="{BB962C8B-B14F-4D97-AF65-F5344CB8AC3E}">
        <p14:creationId xmlns:p14="http://schemas.microsoft.com/office/powerpoint/2010/main" val="1730141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TotalTime>
  <Words>1920</Words>
  <Application>Microsoft Office PowerPoint</Application>
  <PresentationFormat>Экран (4:3)</PresentationFormat>
  <Paragraphs>282</Paragraphs>
  <Slides>35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35</vt:i4>
      </vt:variant>
    </vt:vector>
  </HeadingPairs>
  <TitlesOfParts>
    <vt:vector size="40" baseType="lpstr">
      <vt:lpstr>Arial</vt:lpstr>
      <vt:lpstr>Calibri</vt:lpstr>
      <vt:lpstr>Calibri Light</vt:lpstr>
      <vt:lpstr>Wingdings</vt:lpstr>
      <vt:lpstr>Тема Office</vt:lpstr>
      <vt:lpstr>Лекція 7 </vt:lpstr>
      <vt:lpstr>Презентация PowerPoint</vt:lpstr>
      <vt:lpstr>Презентация PowerPoint</vt:lpstr>
      <vt:lpstr>1. Генетичні основи селекції с.-г. тварин.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варіанти схрещування: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7</dc:title>
  <dc:creator>Sekretar</dc:creator>
  <cp:lastModifiedBy>MAPIHA</cp:lastModifiedBy>
  <cp:revision>8</cp:revision>
  <dcterms:created xsi:type="dcterms:W3CDTF">2021-06-01T11:20:10Z</dcterms:created>
  <dcterms:modified xsi:type="dcterms:W3CDTF">2021-06-01T22:38:12Z</dcterms:modified>
</cp:coreProperties>
</file>