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1" r:id="rId8"/>
    <p:sldId id="264" r:id="rId9"/>
    <p:sldId id="258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58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858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5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6758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48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575741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3315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902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481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66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084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039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061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549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831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977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24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801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05259" y="1446415"/>
            <a:ext cx="8879315" cy="4123112"/>
          </a:xfrm>
        </p:spPr>
        <p:txBody>
          <a:bodyPr/>
          <a:lstStyle/>
          <a:p>
            <a:r>
              <a:rPr lang="uk-UA" sz="3200" b="1" dirty="0"/>
              <a:t>Тема 5:</a:t>
            </a:r>
            <a:r>
              <a:rPr lang="uk-UA" b="1" dirty="0"/>
              <a:t> 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Моделювання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технологічних процесів</a:t>
            </a:r>
            <a:b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переробки 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продукції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тваринництва (частина 1)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26326" y="844505"/>
            <a:ext cx="6555081" cy="676723"/>
          </a:xfrm>
        </p:spPr>
        <p:txBody>
          <a:bodyPr>
            <a:normAutofit/>
          </a:bodyPr>
          <a:lstStyle/>
          <a:p>
            <a:r>
              <a:rPr lang="uk-UA" sz="3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Лекція 7</a:t>
            </a:r>
            <a:endParaRPr lang="ru-RU" sz="32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71535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078" y="556592"/>
            <a:ext cx="11201400" cy="4747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	Е</a:t>
            </a:r>
            <a:r>
              <a:rPr lang="uk-UA" sz="2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лектронно-обчислювальні </a:t>
            </a:r>
            <a:r>
              <a:rPr lang="uk-UA" sz="2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машини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мають велике значення для інженерів-технологів, що працюють у складанні звітів, обробці даних, рішенні математичних і операційно-дослідницьких задач, керуванні виробничими машинами й устаткуванням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Теорія  </a:t>
            </a:r>
            <a:r>
              <a:rPr lang="uk-UA" sz="2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інформації або зв'язку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важлива при розробці систем керування виробництвом із застосуванням ЕОМ, при програмуванні їхньої роботи для ефективного рішення задач, зв'язаних з обробкою документів, обліком, а також у вирішенні питань по організації виробництва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400"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Теорія </a:t>
            </a:r>
            <a:r>
              <a:rPr lang="uk-UA" sz="2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черги або очікування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використовується при вирішенні задач, що відрізняється надзвичайно складною математичною інтерпретацією.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887896" y="834887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flipV="1">
            <a:off x="520148" y="2484783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V="1">
            <a:off x="540026" y="4621696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173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0263" y="1227908"/>
            <a:ext cx="10755086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Методологічні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принципи розробки технологічних процесів (гіпотеза, експеримент або використання матеріалів експерименту, аналогія, моделювання).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Типи моделювання (побу­дова моделей, експериментальні дослідження моделей, виконання експериментів на моделі). 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Класи моделей. 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Математичне моделювання (теорія ймовірності, статистичні методи, вироб­ничі функції, автоматичне регулювання, лінійне програмування, символічна логіка, електронно-обчислювальна машина, теорія інформації та зв'язку, теорія ігор, теорія пошуків та інше).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718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510" y="380916"/>
            <a:ext cx="9983585" cy="6246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algn="ctr">
              <a:lnSpc>
                <a:spcPct val="114000"/>
              </a:lnSpc>
              <a:spcAft>
                <a:spcPts val="0"/>
              </a:spcAft>
            </a:pPr>
            <a:r>
              <a:rPr lang="uk-UA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Література: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7175" indent="200025" algn="just">
              <a:lnSpc>
                <a:spcPct val="114000"/>
              </a:lnSpc>
              <a:spcAft>
                <a:spcPts val="0"/>
              </a:spcAft>
            </a:pP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Бусенко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О.Т.,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Скоцик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В.Є.,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Маценко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М.І., Броварський В.Д.,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Угнівенко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А.М.,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Столюк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В.Д., Коропець Л.А. Технологія виробництва продукції тваринництва. Підручник.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Агроосвіта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Київ. 2013. 493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7175" indent="200025" algn="just">
              <a:lnSpc>
                <a:spcPct val="114000"/>
              </a:lnSpc>
              <a:spcAft>
                <a:spcPts val="0"/>
              </a:spcAft>
            </a:pP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Відомчі норми технологічного проектування. Вівчарські і </a:t>
            </a:r>
            <a:r>
              <a:rPr lang="uk-UA" sz="1600" spc="-2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козівничі</a:t>
            </a: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підприємства. ВНТП-АПК-03.05. Київ. Міністерство аграрної політики України. 2005. 87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7175" indent="200025" algn="just">
              <a:lnSpc>
                <a:spcPct val="114000"/>
              </a:lnSpc>
              <a:spcAft>
                <a:spcPts val="0"/>
              </a:spcAft>
            </a:pP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Відомчі норми технологічного проектування. Підприємства з переробки молока. ВНТП-АПК-24.06. Київ. Міністерство сільського господарства і продовольства України, 2006. 105 с.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7175" indent="200025" algn="just">
              <a:lnSpc>
                <a:spcPct val="114000"/>
              </a:lnSpc>
              <a:spcAft>
                <a:spcPts val="0"/>
              </a:spcAft>
            </a:pP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Відомчі норми технологічного проектування. Підприємства по забою худоби, птиці, </a:t>
            </a:r>
            <a:r>
              <a:rPr lang="uk-UA" sz="1600" spc="-2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кролів</a:t>
            </a: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переробки продуктів </a:t>
            </a:r>
            <a:r>
              <a:rPr lang="uk-UA" sz="1600" spc="-2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продуктів</a:t>
            </a: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забою. ВНТП-АПК-23.06. Київ. Міністерство сільського господарства і продовольства України, 2006. 154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7175" indent="200025" algn="just">
              <a:lnSpc>
                <a:spcPct val="114000"/>
              </a:lnSpc>
              <a:spcAft>
                <a:spcPts val="0"/>
              </a:spcAft>
            </a:pP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Відомчі норми технологічного проектування. Підприємства птахівництва. ВНТП-АПК-04.05. Київ. Міністерство аграрної політики України, 2005. 90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7175" indent="200025" algn="just">
              <a:lnSpc>
                <a:spcPct val="114000"/>
              </a:lnSpc>
              <a:spcAft>
                <a:spcPts val="0"/>
              </a:spcAft>
            </a:pP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Відомчі норми технологічного проектування. Свинарські підприємства (комплекси, ферми, малі ферми). ВНТП-АПК-02.05. Київ. Міністерство аграрної політики України, 2005. 98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7175" indent="200025" algn="just">
              <a:lnSpc>
                <a:spcPct val="114000"/>
              </a:lnSpc>
              <a:spcAft>
                <a:spcPts val="0"/>
              </a:spcAft>
            </a:pP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Відомчі норми технологічного проектування. Скотарські підприємства (комплекси, ферми, малі ферми). ВНТП-АПК-01.05. К.: Міністерство аграрної політики України, 2005. 111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7175" indent="200025" algn="just">
              <a:lnSpc>
                <a:spcPct val="114000"/>
              </a:lnSpc>
              <a:spcAft>
                <a:spcPts val="0"/>
              </a:spcAft>
            </a:pP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Лихач В.Я., Лихач А.В., </a:t>
            </a:r>
            <a:r>
              <a:rPr lang="uk-UA" sz="1600" spc="-2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Шебанін</a:t>
            </a: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В.О. Інноваційні технології виробництва продукції тваринництва. Миколаїв. МНАУ. 2015. 365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7175" indent="200025" algn="just">
              <a:lnSpc>
                <a:spcPct val="114000"/>
              </a:lnSpc>
              <a:spcAft>
                <a:spcPts val="0"/>
              </a:spcAft>
            </a:pP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Коротков В.А. </a:t>
            </a:r>
            <a:r>
              <a:rPr lang="uk-UA" sz="1600" spc="-2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Желізняк</a:t>
            </a: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І.М. Методичний посібник для виконання лабораторних робіт з дисципліни "Моделювання технологічних процесів в тваринництві". Полтава. 2014. 185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7175" indent="200025" algn="just">
              <a:lnSpc>
                <a:spcPct val="114000"/>
              </a:lnSpc>
              <a:spcAft>
                <a:spcPts val="0"/>
              </a:spcAft>
            </a:pP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</a:t>
            </a:r>
            <a:r>
              <a:rPr lang="uk-UA" sz="1600" spc="-2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Шалімов</a:t>
            </a:r>
            <a:r>
              <a:rPr lang="uk-UA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М.О. Інноваційні технології виробництва і переробки продукції тваринництва. Одеса. ОДАУ. 2020. 181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108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3825" y="400326"/>
            <a:ext cx="11326289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При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моделюванні технологічного процесу керуються таким основним принципом - кожен технологічний процес повинний бути економічним і технічно доцільним.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Кожна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наука має певний комплекс специфічних особистих методів дослідження. А тому ми зупинимось на таких принципах як </a:t>
            </a:r>
            <a:r>
              <a:rPr lang="uk-UA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гіпотеза, експеримент, аналогія, моделювання.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40000"/>
              </a:lnSpc>
              <a:spcAft>
                <a:spcPts val="0"/>
              </a:spcAft>
            </a:pPr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	Гіпотеза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думка, прийнята як припущення з метою з'ясування якогось явища, що вимагає перевірки.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40000"/>
              </a:lnSpc>
              <a:spcAft>
                <a:spcPts val="0"/>
              </a:spcAft>
            </a:pPr>
            <a:r>
              <a:rPr lang="uk-UA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	</a:t>
            </a:r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Аналогія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це знання які були отриманні при вивчення відповідного предмета в результаті чого переноситься на менш досліджуваний предмет, який подібний за відповідними властивостями.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400" indent="450215" algn="just">
              <a:lnSpc>
                <a:spcPct val="140000"/>
              </a:lnSpc>
              <a:spcAft>
                <a:spcPts val="0"/>
              </a:spcAf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Моделювання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як метод наукового пізнання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засновано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здатності людини абстрагувати подібні ознаки або властивості у різних предметів, явищ і встановлювати певне співвідношення між ними. </a:t>
            </a:r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400" indent="450215" algn="just">
              <a:lnSpc>
                <a:spcPct val="140000"/>
              </a:lnSpc>
              <a:spcAft>
                <a:spcPts val="0"/>
              </a:spcAf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Це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дозволяє досліджувати деякі властивості предметів не безпосередньо, а опосередковано - через вивчення більш доступних для дослідження предметів - моделей, у певному  відношенні подібних з даними предметами.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40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основі моделювання лежать відносини подібності і відмінності. </a:t>
            </a:r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40000"/>
              </a:lnSpc>
              <a:spcAft>
                <a:spcPts val="0"/>
              </a:spcAf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Моделювання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особливо важливе,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тоді коли безпосереднє вивчення  оригіналу або неможливо, або сполучено з великими труднощами, або економічно невигідно.         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1332411" y="2046514"/>
            <a:ext cx="478972" cy="21771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332411" y="2795451"/>
            <a:ext cx="478972" cy="21771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32411" y="3544388"/>
            <a:ext cx="478972" cy="21771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96271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8763" y="531913"/>
            <a:ext cx="11013967" cy="5593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30000"/>
              </a:lnSpc>
              <a:spcAft>
                <a:spcPts val="0"/>
              </a:spcAft>
            </a:pP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процесу моделювання характерні три основні операції: </a:t>
            </a:r>
            <a:endParaRPr lang="uk-UA" sz="25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30000"/>
              </a:lnSpc>
              <a:spcAft>
                <a:spcPts val="0"/>
              </a:spcAft>
            </a:pP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побудова моделі; </a:t>
            </a:r>
          </a:p>
          <a:p>
            <a:pPr indent="450215" algn="just">
              <a:lnSpc>
                <a:spcPct val="130000"/>
              </a:lnSpc>
              <a:spcAft>
                <a:spcPts val="0"/>
              </a:spcAft>
            </a:pP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експериментальне дослідження моделі (вимір режимів роботи моделі, варіювання експериментальних умов і </a:t>
            </a:r>
            <a:r>
              <a:rPr lang="uk-UA" sz="25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т.д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.);</a:t>
            </a:r>
          </a:p>
          <a:p>
            <a:pPr indent="450215" algn="just">
              <a:lnSpc>
                <a:spcPct val="130000"/>
              </a:lnSpc>
              <a:spcAft>
                <a:spcPts val="0"/>
              </a:spcAft>
            </a:pP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перенесення даних, отриманих на моделі, на досліджуваний предмет.</a:t>
            </a:r>
          </a:p>
          <a:p>
            <a:pPr algn="ctr">
              <a:lnSpc>
                <a:spcPct val="130000"/>
              </a:lnSpc>
            </a:pP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У дослідженні технологічних операцій найчастіше використовуються 	</a:t>
            </a:r>
            <a:r>
              <a:rPr lang="uk-UA" sz="25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моделі двох класів: </a:t>
            </a:r>
          </a:p>
          <a:p>
            <a:pPr algn="ctr">
              <a:lnSpc>
                <a:spcPct val="130000"/>
              </a:lnSpc>
            </a:pPr>
            <a:endParaRPr lang="uk-UA" sz="2500" b="1" u="sng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матеріальні 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(фізичні) 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		ідеальні 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(знакові) 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моделі.</a:t>
            </a:r>
            <a:endParaRPr lang="ru-RU" sz="2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ru-RU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endParaRPr lang="ru-RU" sz="2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762103" y="4667794"/>
            <a:ext cx="1706880" cy="365760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392091" y="4624251"/>
            <a:ext cx="1628503" cy="513806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9760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9905" y="313773"/>
            <a:ext cx="11128512" cy="5593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30000"/>
              </a:lnSpc>
            </a:pP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до </a:t>
            </a:r>
            <a:r>
              <a:rPr lang="uk-UA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матеріальних (фізично подібних) 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відносяться такі моделі, матеріальні носії яких 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володіють:</a:t>
            </a:r>
          </a:p>
          <a:p>
            <a:pPr indent="450215" algn="just">
              <a:lnSpc>
                <a:spcPct val="130000"/>
              </a:lnSpc>
            </a:pP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- механічним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	- кінетичним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uk-UA" sz="25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30000"/>
              </a:lnSpc>
            </a:pP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динамічним 					- іншим 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видами фізичної подоби з оригіналом.</a:t>
            </a:r>
            <a:endParaRPr lang="ru-RU" sz="2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30000"/>
              </a:lnSpc>
            </a:pP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 </a:t>
            </a:r>
            <a:r>
              <a:rPr lang="uk-UA" sz="25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ідеальних (</a:t>
            </a:r>
            <a:r>
              <a:rPr lang="uk-UA" sz="2500" b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знаково</a:t>
            </a:r>
            <a:r>
              <a:rPr lang="uk-UA" sz="25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-подібних) моделей 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відносяться: </a:t>
            </a:r>
          </a:p>
          <a:p>
            <a:pPr indent="450215" algn="just">
              <a:lnSpc>
                <a:spcPct val="130000"/>
              </a:lnSpc>
            </a:pP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схеми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			- креслення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uk-UA" sz="25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30000"/>
              </a:lnSpc>
            </a:pP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графіки 							- знакові 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системи</a:t>
            </a: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30000"/>
              </a:lnSpc>
            </a:pPr>
            <a:endParaRPr lang="uk-UA" sz="25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30000"/>
              </a:lnSpc>
            </a:pPr>
            <a:r>
              <a:rPr lang="uk-UA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Знакові </a:t>
            </a:r>
            <a:r>
              <a:rPr lang="uk-UA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моделі мають також визначений матеріальний носій - папір і такий матеріальний носій як мозок, за допомогою яких під час моделювання знакові моделі перетворюються в образні.       </a:t>
            </a:r>
            <a:endParaRPr lang="ru-RU" sz="2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1043609" y="675861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1043609" y="2627244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281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87016" y="130004"/>
            <a:ext cx="11161643" cy="672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40000"/>
              </a:lnSpc>
              <a:spcAft>
                <a:spcPts val="0"/>
              </a:spcAf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 дослідженні технологічних процесів </a:t>
            </a:r>
            <a:r>
              <a:rPr lang="uk-UA" sz="22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застосовуюється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математичне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моделювання, котре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являє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собою:</a:t>
            </a:r>
          </a:p>
          <a:p>
            <a:pPr indent="450215" algn="just">
              <a:lnSpc>
                <a:spcPct val="140000"/>
              </a:lnSpc>
              <a:spcAft>
                <a:spcPts val="0"/>
              </a:spcAf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-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певне співвідношення рівнянь </a:t>
            </a:r>
            <a:endParaRPr lang="uk-UA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40000"/>
              </a:lnSpc>
              <a:spcAft>
                <a:spcPts val="0"/>
              </a:spcAft>
            </a:pP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-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формули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які зв'язують важливі фактори процесу, що вивчається.</a:t>
            </a:r>
            <a:endParaRPr lang="ru-RU" sz="2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40000"/>
              </a:lnSpc>
              <a:spcAft>
                <a:spcPts val="0"/>
              </a:spcAft>
            </a:pPr>
            <a:r>
              <a:rPr lang="uk-UA" sz="2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вирішенні технологічних задач використовуються наступні математичні методи: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- теорія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ймовірності,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	- статистичні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методи, </a:t>
            </a:r>
            <a:endParaRPr lang="uk-UA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-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вироб­ничі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функції,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-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автоматичне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регулювання, </a:t>
            </a:r>
            <a:endParaRPr lang="uk-UA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-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лінійне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програмування,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-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символічна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логіка, </a:t>
            </a:r>
            <a:endParaRPr lang="uk-UA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-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електронно-обчислювальна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машина, </a:t>
            </a:r>
            <a:endParaRPr lang="uk-UA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-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теорія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інформації та зв'язку,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 	-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теорія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ігор, </a:t>
            </a:r>
            <a:endParaRPr lang="uk-UA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-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теорія пошуків.</a:t>
            </a:r>
            <a:endParaRPr lang="ru-RU" sz="2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40000"/>
              </a:lnSpc>
              <a:spcAft>
                <a:spcPts val="0"/>
              </a:spcAf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Математичне моделювання є найбільш досконалим і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ефективним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методом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моделювання.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2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оно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дає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швидку відповідь на поставлене 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питання та можливість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швидко експериментувати, здійснення чого на реальному об'єкті практично неможливо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1321904" y="1411357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1321904" y="1861931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6301409" y="2782953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5083864" y="3260035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939748" y="3738767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5406887" y="4694580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1669774" y="2832651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87626" y="3260035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487016" y="3723861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566530" y="4214191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87016" y="4694581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904459" y="5161722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6533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7931" y="308113"/>
            <a:ext cx="11380304" cy="388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40000"/>
              </a:lnSpc>
              <a:spcAft>
                <a:spcPts val="0"/>
              </a:spcAft>
            </a:pPr>
            <a:r>
              <a:rPr lang="uk-UA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Теорія </a:t>
            </a:r>
            <a:r>
              <a:rPr lang="uk-UA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ймовірностей.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Імовірність – це міра можливості здійснення випадкової події. Застосовується для пророкування поведінки не окремих предметів, а визначеної їх кількості.</a:t>
            </a:r>
          </a:p>
          <a:p>
            <a:pPr indent="450215" algn="just">
              <a:lnSpc>
                <a:spcPct val="140000"/>
              </a:lnSpc>
              <a:spcAft>
                <a:spcPts val="0"/>
              </a:spcAft>
            </a:pPr>
            <a:endParaRPr lang="uk-UA" sz="2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40000"/>
              </a:lnSpc>
              <a:spcAft>
                <a:spcPts val="0"/>
              </a:spcAft>
            </a:pPr>
            <a:r>
              <a:rPr lang="uk-UA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Статистичні </a:t>
            </a:r>
            <a:r>
              <a:rPr lang="uk-UA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являють собою найбільш важливий математичний інструмент, з їхньою допомогою можна аналізувати велику кількість даних і робити більш точні прогнози. Вони дозволяють вивчати тенденції, аналізувати умови для виявлення причині прогнозування майбутніх подій. 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708992" y="606287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flipV="1">
            <a:off x="708992" y="2517913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7471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8887" y="-11931759"/>
            <a:ext cx="9983585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Виробничі 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функції.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Виробничі функції - метод вивчення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залежностей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між окремими елементами процесу у виробництві матеріальних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благ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 метою оптимізації цього виробництва.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Виражаються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виробничі функції або у вигляді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таблиць, графіків або формул.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Автоматичне </a:t>
            </a: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регулювання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засноване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принципі зворотного зв'язку застосовується для регулювання співвідношення між двома змінними величинами.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Лінійне </a:t>
            </a: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програмування –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це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математичний метод вибору найбільш ефективного з багатьох важливих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рішень.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Символічна логіка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являє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собою інтуїтивне узагальнене міркування й аналіз. У практиці використовуються символи, що за своїм характером можуть не мати математичної форми, але часто служать базою для математичного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аналізу.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Електронно-обчислювальні машини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мають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велике значення для інженерів-технологів, що працюють у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складанні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звітів і обробці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даних,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рішенні математичних і операційно-дослідницьких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Теорія 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інформації або </a:t>
            </a: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зв'язку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важлива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 розробці систем керування виробництвом із застосуванням ЕОМ і при програмуванні їхньої роботи для ефективного рішення задач, зв'язаних з обробкою документів, обліком, а також у рішенні питань по організації виробництва і керування.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400"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Теорія черги або </a:t>
            </a: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очікування в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икористовується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 рішенні задач, що відрізняється надзвичайно складною математичною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інтерпретацією.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9074" y="664722"/>
            <a:ext cx="1137904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Виробничі  </a:t>
            </a:r>
            <a:r>
              <a:rPr lang="uk-UA" sz="2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функції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це метод вивчення </a:t>
            </a:r>
            <a:r>
              <a:rPr lang="uk-UA" sz="2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залежностей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між окремими елементами процесу у виробництві матеріальних благ з метою оптимізації цього виробництва. Виражаються виробничі функції у вигляді таблиць, графіків або формул.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endParaRPr lang="uk-UA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  <a:r>
              <a:rPr lang="uk-UA" sz="2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Автоматичне регулювання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основане на принципі зворотного зв'язку застосовується для регулювання співвідношення між двома змінними величинами. </a:t>
            </a:r>
            <a:endParaRPr lang="uk-UA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  <a:r>
              <a:rPr lang="uk-UA" sz="2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Лінійне </a:t>
            </a:r>
            <a:r>
              <a:rPr lang="uk-UA" sz="2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програмування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це математичний метод вибору найбільш ефективного з багатьох важливих рішень. </a:t>
            </a:r>
            <a:endParaRPr lang="uk-UA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	Символічна </a:t>
            </a:r>
            <a:r>
              <a:rPr lang="uk-UA" sz="2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логіка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являє собою інтуїтивне узагальнене міркування й аналіз.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Вона використовується при роботі на електронно-обчислювальних машинах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362387" y="951900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V="1">
            <a:off x="758688" y="5121965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829526" y="2527853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362387" y="3816626"/>
            <a:ext cx="934278" cy="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76366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195</TotalTime>
  <Words>622</Words>
  <Application>Microsoft Office PowerPoint</Application>
  <PresentationFormat>Широкоэкранный</PresentationFormat>
  <Paragraphs>73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Тема 5: Моделювання технологічних процесів переробки продукції тваринництва (частина 1)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5: Моделювання технологічних процесів переробки продукції тваринництва</dc:title>
  <dc:creator>Пользователь Windows</dc:creator>
  <cp:lastModifiedBy>MAPIHA</cp:lastModifiedBy>
  <cp:revision>10</cp:revision>
  <dcterms:created xsi:type="dcterms:W3CDTF">2021-06-01T09:25:21Z</dcterms:created>
  <dcterms:modified xsi:type="dcterms:W3CDTF">2021-06-02T22:49:20Z</dcterms:modified>
</cp:coreProperties>
</file>