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57" r:id="rId3"/>
    <p:sldId id="258" r:id="rId4"/>
    <p:sldId id="261" r:id="rId5"/>
    <p:sldId id="263" r:id="rId6"/>
    <p:sldId id="265" r:id="rId7"/>
    <p:sldId id="266" r:id="rId8"/>
    <p:sldId id="267" r:id="rId9"/>
    <p:sldId id="272" r:id="rId10"/>
    <p:sldId id="273" r:id="rId11"/>
    <p:sldId id="275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60" r:id="rId29"/>
    <p:sldId id="293" r:id="rId3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7885C-E9C8-493A-8AB2-5E05D4F31680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8C005-F10D-46EA-B824-A401A3AA1AA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328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224509-2C08-494B-A703-536E419BD3A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08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08CEF5-6112-4F65-8618-FA78D5D3A6B8}" type="slidenum">
              <a:rPr lang="ru-RU" smtClean="0"/>
              <a:pPr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419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63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922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5926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29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9967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769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6275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326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49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5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13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725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073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402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914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618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5C702-E650-4C55-A472-2C91D832F7CF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BE9B6D-4950-40B3-AED0-B4D4AA28A6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4290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75280" y="548680"/>
            <a:ext cx="2266592" cy="648072"/>
          </a:xfrm>
        </p:spPr>
        <p:txBody>
          <a:bodyPr>
            <a:noAutofit/>
          </a:bodyPr>
          <a:lstStyle/>
          <a:p>
            <a:r>
              <a:rPr lang="ru-RU" sz="4000" dirty="0" err="1">
                <a:effectLst/>
              </a:rPr>
              <a:t>Лекція</a:t>
            </a:r>
            <a:r>
              <a:rPr lang="ru-RU" sz="4000" dirty="0">
                <a:effectLst/>
              </a:rPr>
              <a:t> 8</a:t>
            </a:r>
            <a:endParaRPr lang="uk-UA" sz="40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204864"/>
            <a:ext cx="7772400" cy="2178544"/>
          </a:xfrm>
        </p:spPr>
        <p:txBody>
          <a:bodyPr/>
          <a:lstStyle/>
          <a:p>
            <a:pPr algn="l"/>
            <a:r>
              <a:rPr lang="ru-RU" sz="2800" b="1" dirty="0"/>
              <a:t>Тема</a:t>
            </a:r>
            <a:r>
              <a:rPr lang="uk-UA" sz="2800" b="1" dirty="0"/>
              <a:t> 4. </a:t>
            </a:r>
            <a:endParaRPr lang="uk-UA" sz="2800" b="1" dirty="0" smtClean="0"/>
          </a:p>
          <a:p>
            <a:r>
              <a:rPr lang="uk-UA" sz="2500" b="1" dirty="0" smtClean="0"/>
              <a:t>ГЕНЕТИЧНІ </a:t>
            </a:r>
            <a:r>
              <a:rPr lang="uk-UA" sz="2500" b="1" dirty="0"/>
              <a:t>ОСНОВИ СЕЛЕКЦІЇ ТВАРИН ЗА ПЕРСПЕКТИВНИХ ТЕХНОЛОГІЙ</a:t>
            </a:r>
            <a:r>
              <a:rPr lang="uk-UA" b="1" dirty="0"/>
              <a:t> </a:t>
            </a:r>
            <a:endParaRPr lang="uk-UA" b="1" dirty="0"/>
          </a:p>
          <a:p>
            <a:pPr algn="ctr"/>
            <a:r>
              <a:rPr lang="uk-UA" b="1" dirty="0" smtClean="0"/>
              <a:t>(</a:t>
            </a:r>
            <a:r>
              <a:rPr lang="uk-UA" b="1" dirty="0"/>
              <a:t>частина 2)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21020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88913"/>
            <a:ext cx="8678863" cy="63833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м’ясної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продуктивності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гатої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худоби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спадковість</a:t>
            </a:r>
            <a:r>
              <a:rPr lang="ru-RU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0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сере</a:t>
            </a:r>
            <a:r>
              <a:rPr lang="uk-UA" sz="3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30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3000" u="sng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3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u="sng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u="sng" dirty="0" err="1" smtClean="0">
                <a:latin typeface="Times New Roman" pitchFamily="18" charset="0"/>
                <a:cs typeface="Times New Roman" pitchFamily="18" charset="0"/>
              </a:rPr>
              <a:t>повноцінніс</a:t>
            </a:r>
            <a:r>
              <a:rPr lang="uk-UA" sz="3000" u="sng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u="sng" dirty="0" err="1" smtClean="0">
                <a:latin typeface="Times New Roman" pitchFamily="18" charset="0"/>
                <a:cs typeface="Times New Roman" pitchFamily="18" charset="0"/>
              </a:rPr>
              <a:t>годівлі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 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зовнішнього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сприяє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генетичного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тенціалу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фактор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враховувати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селекції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Част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генетичної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мінливості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фенотипової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виражається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коефіцієнтом</a:t>
            </a:r>
            <a:r>
              <a:rPr lang="ru-RU" sz="3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успадкування</a:t>
            </a:r>
            <a:r>
              <a:rPr lang="ru-RU" sz="3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h²)</a:t>
            </a:r>
            <a:r>
              <a:rPr lang="ru-RU" sz="3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Коефіцієнт спадковості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за більшістю селекційних ознак має значний розмах коливань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Line 3"/>
          <p:cNvSpPr>
            <a:spLocks noChangeShapeType="1"/>
          </p:cNvSpPr>
          <p:nvPr/>
        </p:nvSpPr>
        <p:spPr bwMode="auto">
          <a:xfrm flipH="1">
            <a:off x="1979613" y="981075"/>
            <a:ext cx="2592387" cy="503238"/>
          </a:xfrm>
          <a:prstGeom prst="line">
            <a:avLst/>
          </a:prstGeom>
          <a:noFill/>
          <a:ln w="69850">
            <a:solidFill>
              <a:srgbClr val="66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39" name="Line 4"/>
          <p:cNvSpPr>
            <a:spLocks noChangeShapeType="1"/>
          </p:cNvSpPr>
          <p:nvPr/>
        </p:nvSpPr>
        <p:spPr bwMode="auto">
          <a:xfrm>
            <a:off x="4572000" y="981075"/>
            <a:ext cx="2305050" cy="503238"/>
          </a:xfrm>
          <a:prstGeom prst="line">
            <a:avLst/>
          </a:prstGeom>
          <a:noFill/>
          <a:ln w="69850">
            <a:solidFill>
              <a:srgbClr val="66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2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Содержимое 2"/>
          <p:cNvSpPr>
            <a:spLocks noGrp="1"/>
          </p:cNvSpPr>
          <p:nvPr>
            <p:ph idx="4294967295"/>
          </p:nvPr>
        </p:nvSpPr>
        <p:spPr>
          <a:xfrm>
            <a:off x="393700" y="0"/>
            <a:ext cx="8750300" cy="6742113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При відборі м’ясної худоби необхідно враховувати </a:t>
            </a:r>
            <a:r>
              <a:rPr lang="uk-UA" sz="35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кореляцію між селекційними ознаками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3500" u="sng" dirty="0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рівнем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приросту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витратами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кормів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–        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0,6-0,7;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забійно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масою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м’ясністю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туші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0,65;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площею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м’язового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вічка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сортовими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якостями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м’яса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0,5-0,6.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вмілому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поєднанні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селекційній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визначають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ефективні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відбору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селекційні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індекси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підвищити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селекції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Line 5"/>
          <p:cNvSpPr>
            <a:spLocks noChangeShapeType="1"/>
          </p:cNvSpPr>
          <p:nvPr/>
        </p:nvSpPr>
        <p:spPr bwMode="auto">
          <a:xfrm>
            <a:off x="539750" y="2132856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87" name="Line 5"/>
          <p:cNvSpPr>
            <a:spLocks noChangeShapeType="1"/>
          </p:cNvSpPr>
          <p:nvPr/>
        </p:nvSpPr>
        <p:spPr bwMode="auto">
          <a:xfrm>
            <a:off x="395288" y="3068960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88" name="Line 5"/>
          <p:cNvSpPr>
            <a:spLocks noChangeShapeType="1"/>
          </p:cNvSpPr>
          <p:nvPr/>
        </p:nvSpPr>
        <p:spPr bwMode="auto">
          <a:xfrm>
            <a:off x="467544" y="3645024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Line 6"/>
          <p:cNvSpPr>
            <a:spLocks noChangeShapeType="1"/>
          </p:cNvSpPr>
          <p:nvPr/>
        </p:nvSpPr>
        <p:spPr bwMode="auto">
          <a:xfrm>
            <a:off x="612006" y="5373216"/>
            <a:ext cx="1008063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>
            <a:off x="539750" y="5805264"/>
            <a:ext cx="1008063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91" name="Line 8"/>
          <p:cNvSpPr>
            <a:spLocks noChangeShapeType="1"/>
          </p:cNvSpPr>
          <p:nvPr/>
        </p:nvSpPr>
        <p:spPr bwMode="auto">
          <a:xfrm>
            <a:off x="539750" y="6237312"/>
            <a:ext cx="1008063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250825" y="0"/>
            <a:ext cx="8643938" cy="1052513"/>
          </a:xfrm>
        </p:spPr>
        <p:txBody>
          <a:bodyPr/>
          <a:lstStyle/>
          <a:p>
            <a:pPr eaLnBrk="1" hangingPunct="1"/>
            <a:r>
              <a:rPr lang="uk-UA" sz="3300" b="1" i="1" dirty="0"/>
              <a:t>2</a:t>
            </a:r>
            <a:r>
              <a:rPr lang="uk-UA" sz="3300" b="1" i="1" dirty="0" smtClean="0"/>
              <a:t>. </a:t>
            </a:r>
            <a:r>
              <a:rPr lang="uk-UA" sz="3300" b="1" i="1" dirty="0" smtClean="0"/>
              <a:t>Селекційно-генетичні параметри ознак продуктивності свиней</a:t>
            </a:r>
            <a:endParaRPr lang="ru-RU" sz="3300" i="1" dirty="0" smtClean="0"/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052513"/>
            <a:ext cx="8785225" cy="5616575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80000"/>
              </a:lnSpc>
            </a:pPr>
            <a:endParaRPr lang="uk-UA" sz="1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Ознаки морфологічної групи характеризують: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 і будову 				форму і будову 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окремих органів 				всього організму</a:t>
            </a:r>
          </a:p>
          <a:p>
            <a:pPr algn="just" eaLnBrk="1" hangingPunct="1">
              <a:lnSpc>
                <a:spcPct val="80000"/>
              </a:lnSpc>
            </a:pP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8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наприклад: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	       статі екстер’єру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		       конституцію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       м’ясні та забійні якості</a:t>
            </a:r>
          </a:p>
          <a:p>
            <a:pPr algn="just" eaLnBrk="1" hangingPunct="1">
              <a:lnSpc>
                <a:spcPct val="80000"/>
              </a:lnSpc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фізіологічними ознаками продуктивності можна зробити висновок про окремі </a:t>
            </a:r>
            <a:r>
              <a:rPr lang="uk-UA" sz="28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функції організму</a:t>
            </a:r>
            <a:r>
              <a:rPr lang="uk-UA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80000"/>
              </a:lnSpc>
            </a:pP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запліднюваність                                                        багатоплідність     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крупноплідність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молочність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життєздатність молодняку               енергію росту 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використання тваринами корму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 flipH="1">
            <a:off x="2484438" y="1700213"/>
            <a:ext cx="1366837" cy="64928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4067175" y="1700213"/>
            <a:ext cx="1441450" cy="64928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1835944" y="3140968"/>
            <a:ext cx="1296987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827584" y="3501008"/>
            <a:ext cx="1296987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827584" y="3789040"/>
            <a:ext cx="1296987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 flipH="1">
            <a:off x="2555875" y="5013325"/>
            <a:ext cx="1439863" cy="503238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10"/>
          <p:cNvSpPr>
            <a:spLocks noChangeShapeType="1"/>
          </p:cNvSpPr>
          <p:nvPr/>
        </p:nvSpPr>
        <p:spPr bwMode="auto">
          <a:xfrm flipH="1">
            <a:off x="3203575" y="5084763"/>
            <a:ext cx="936625" cy="7921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Line 11"/>
          <p:cNvSpPr>
            <a:spLocks noChangeShapeType="1"/>
          </p:cNvSpPr>
          <p:nvPr/>
        </p:nvSpPr>
        <p:spPr bwMode="auto">
          <a:xfrm flipH="1">
            <a:off x="3635375" y="5157788"/>
            <a:ext cx="647700" cy="93503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Line 12"/>
          <p:cNvSpPr>
            <a:spLocks noChangeShapeType="1"/>
          </p:cNvSpPr>
          <p:nvPr/>
        </p:nvSpPr>
        <p:spPr bwMode="auto">
          <a:xfrm>
            <a:off x="5076825" y="5013325"/>
            <a:ext cx="1295400" cy="503238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13"/>
          <p:cNvSpPr>
            <a:spLocks noChangeShapeType="1"/>
          </p:cNvSpPr>
          <p:nvPr/>
        </p:nvSpPr>
        <p:spPr bwMode="auto">
          <a:xfrm>
            <a:off x="4716463" y="5157788"/>
            <a:ext cx="935037" cy="93503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Line 14"/>
          <p:cNvSpPr>
            <a:spLocks noChangeShapeType="1"/>
          </p:cNvSpPr>
          <p:nvPr/>
        </p:nvSpPr>
        <p:spPr bwMode="auto">
          <a:xfrm>
            <a:off x="4500563" y="5229225"/>
            <a:ext cx="214312" cy="115252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4859338" y="5084763"/>
            <a:ext cx="1152525" cy="72072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933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179388" y="357188"/>
            <a:ext cx="8715375" cy="6096000"/>
          </a:xfrm>
        </p:spPr>
        <p:txBody>
          <a:bodyPr>
            <a:noAutofit/>
          </a:bodyPr>
          <a:lstStyle/>
          <a:p>
            <a:pPr algn="just" eaLnBrk="1" hangingPunct="1">
              <a:buFont typeface="Arial" charset="0"/>
              <a:buNone/>
            </a:pPr>
            <a:r>
              <a:rPr lang="uk-UA" sz="3000" dirty="0" smtClean="0">
                <a:latin typeface="Arial" charset="0"/>
              </a:rPr>
              <a:t>П</a:t>
            </a:r>
            <a:r>
              <a:rPr lang="uk-UA" sz="3000" dirty="0" smtClean="0"/>
              <a:t>ідвищення генетичного потенціалу свиней </a:t>
            </a:r>
            <a:r>
              <a:rPr lang="uk-UA" sz="3000" dirty="0" smtClean="0">
                <a:latin typeface="Arial" charset="0"/>
              </a:rPr>
              <a:t>       </a:t>
            </a:r>
          </a:p>
          <a:p>
            <a:pPr algn="just" eaLnBrk="1" hangingPunct="1">
              <a:buFont typeface="Arial" charset="0"/>
              <a:buNone/>
            </a:pPr>
            <a:r>
              <a:rPr lang="uk-UA" sz="3000" dirty="0" smtClean="0">
                <a:latin typeface="Arial" charset="0"/>
              </a:rPr>
              <a:t>              </a:t>
            </a:r>
            <a:r>
              <a:rPr lang="uk-UA" sz="3000" dirty="0" smtClean="0"/>
              <a:t>взаємозв’язки між різними ознаками </a:t>
            </a:r>
            <a:r>
              <a:rPr lang="uk-UA" sz="3000" dirty="0" smtClean="0">
                <a:latin typeface="Arial" charset="0"/>
              </a:rPr>
              <a:t>      </a:t>
            </a:r>
          </a:p>
          <a:p>
            <a:pPr algn="just" eaLnBrk="1" hangingPunct="1">
              <a:buFont typeface="Arial" charset="0"/>
              <a:buNone/>
            </a:pPr>
            <a:r>
              <a:rPr lang="uk-UA" sz="3000" dirty="0" smtClean="0">
                <a:latin typeface="Arial" charset="0"/>
              </a:rPr>
              <a:t>        </a:t>
            </a:r>
            <a:r>
              <a:rPr lang="uk-UA" sz="3000" dirty="0" smtClean="0"/>
              <a:t>шляхом обчислення коефіцієнтів кореляції </a:t>
            </a:r>
            <a:endParaRPr lang="uk-UA" sz="3000" dirty="0" smtClean="0">
              <a:latin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uk-UA" sz="3000" dirty="0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uk-UA" sz="3000" b="1" i="1" dirty="0" smtClean="0">
                <a:solidFill>
                  <a:srgbClr val="003300"/>
                </a:solidFill>
              </a:rPr>
              <a:t>в </a:t>
            </a:r>
            <a:r>
              <a:rPr lang="ru-RU" sz="3000" b="1" i="1" dirty="0" err="1" smtClean="0">
                <a:solidFill>
                  <a:srgbClr val="003300"/>
                </a:solidFill>
              </a:rPr>
              <a:t>племінній</a:t>
            </a:r>
            <a:r>
              <a:rPr lang="ru-RU" sz="3000" b="1" i="1" dirty="0" smtClean="0">
                <a:solidFill>
                  <a:srgbClr val="003300"/>
                </a:solidFill>
              </a:rPr>
              <a:t> </a:t>
            </a:r>
            <a:r>
              <a:rPr lang="ru-RU" sz="3000" b="1" i="1" dirty="0" err="1" smtClean="0">
                <a:solidFill>
                  <a:srgbClr val="003300"/>
                </a:solidFill>
              </a:rPr>
              <a:t>роботі</a:t>
            </a:r>
            <a:r>
              <a:rPr lang="ru-RU" sz="3000" b="1" i="1" dirty="0" smtClean="0">
                <a:solidFill>
                  <a:srgbClr val="003300"/>
                </a:solidFill>
              </a:rPr>
              <a:t> провод</a:t>
            </a:r>
            <a:r>
              <a:rPr lang="uk-UA" sz="3000" b="1" i="1" dirty="0" smtClean="0">
                <a:solidFill>
                  <a:srgbClr val="003300"/>
                </a:solidFill>
              </a:rPr>
              <a:t>ять</a:t>
            </a:r>
            <a:r>
              <a:rPr lang="ru-RU" sz="3000" b="1" i="1" dirty="0" smtClean="0">
                <a:solidFill>
                  <a:srgbClr val="003300"/>
                </a:solidFill>
              </a:rPr>
              <a:t> </a:t>
            </a:r>
            <a:r>
              <a:rPr lang="ru-RU" sz="3000" b="1" i="1" dirty="0" err="1" smtClean="0">
                <a:solidFill>
                  <a:srgbClr val="003300"/>
                </a:solidFill>
              </a:rPr>
              <a:t>селекцію</a:t>
            </a:r>
            <a:r>
              <a:rPr lang="ru-RU" sz="3000" b="1" i="1" dirty="0" smtClean="0">
                <a:solidFill>
                  <a:srgbClr val="003300"/>
                </a:solidFill>
                <a:latin typeface="Arial" charset="0"/>
              </a:rPr>
              <a:t>:</a:t>
            </a:r>
          </a:p>
          <a:p>
            <a:pPr algn="just" eaLnBrk="1" hangingPunct="1">
              <a:buFont typeface="Times New Roman" pitchFamily="18" charset="0"/>
              <a:buNone/>
            </a:pPr>
            <a:r>
              <a:rPr lang="ru-RU" sz="3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3000" dirty="0" smtClean="0">
                <a:solidFill>
                  <a:srgbClr val="003300"/>
                </a:solidFill>
              </a:rPr>
              <a:t> </a:t>
            </a:r>
            <a:r>
              <a:rPr lang="ru-RU" sz="3000" dirty="0" smtClean="0"/>
              <a:t>за </a:t>
            </a:r>
            <a:r>
              <a:rPr lang="ru-RU" sz="3000" dirty="0" err="1" smtClean="0"/>
              <a:t>декількома</a:t>
            </a:r>
            <a:r>
              <a:rPr lang="ru-RU" sz="3000" dirty="0" smtClean="0"/>
              <a:t> </a:t>
            </a:r>
            <a:r>
              <a:rPr lang="ru-RU" sz="3000" dirty="0" err="1" smtClean="0"/>
              <a:t>основними</a:t>
            </a:r>
            <a:r>
              <a:rPr lang="ru-RU" sz="3000" dirty="0" smtClean="0"/>
              <a:t> </a:t>
            </a:r>
            <a:r>
              <a:rPr lang="ru-RU" sz="3000" dirty="0" err="1" smtClean="0"/>
              <a:t>ознаками</a:t>
            </a:r>
            <a:endParaRPr lang="ru-RU" sz="3000" dirty="0" smtClean="0">
              <a:latin typeface="Arial" charset="0"/>
            </a:endParaRPr>
          </a:p>
          <a:p>
            <a:pPr algn="just" eaLnBrk="1" hangingPunct="1">
              <a:buFontTx/>
              <a:buNone/>
            </a:pPr>
            <a:r>
              <a:rPr lang="ru-RU" sz="3000" dirty="0" smtClean="0">
                <a:latin typeface="Arial" charset="0"/>
              </a:rPr>
              <a:t>            </a:t>
            </a:r>
            <a:r>
              <a:rPr lang="ru-RU" sz="3000" dirty="0" smtClean="0"/>
              <a:t>       досягаю</a:t>
            </a:r>
            <a:r>
              <a:rPr lang="uk-UA" sz="3000" dirty="0" smtClean="0"/>
              <a:t>чи </a:t>
            </a:r>
            <a:r>
              <a:rPr lang="ru-RU" sz="3000" dirty="0" smtClean="0"/>
              <a:t> максимального </a:t>
            </a:r>
            <a:r>
              <a:rPr lang="ru-RU" sz="3000" dirty="0" err="1" smtClean="0"/>
              <a:t>розвитку</a:t>
            </a:r>
            <a:r>
              <a:rPr lang="ru-RU" sz="3000" dirty="0" smtClean="0"/>
              <a:t> </a:t>
            </a:r>
          </a:p>
          <a:p>
            <a:pPr algn="just" eaLnBrk="1" hangingPunct="1">
              <a:buFontTx/>
              <a:buNone/>
            </a:pPr>
            <a:endParaRPr lang="ru-RU" sz="3000" dirty="0" smtClean="0">
              <a:latin typeface="Arial" charset="0"/>
            </a:endParaRPr>
          </a:p>
          <a:p>
            <a:pPr algn="just" eaLnBrk="1" hangingPunct="1">
              <a:buFontTx/>
              <a:buNone/>
            </a:pPr>
            <a:r>
              <a:rPr lang="ru-RU" sz="3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3000" dirty="0" smtClean="0">
                <a:solidFill>
                  <a:srgbClr val="003300"/>
                </a:solidFill>
              </a:rPr>
              <a:t> </a:t>
            </a:r>
            <a:r>
              <a:rPr lang="ru-RU" sz="3000" dirty="0" err="1" smtClean="0"/>
              <a:t>щодо</a:t>
            </a:r>
            <a:r>
              <a:rPr lang="ru-RU" sz="3000" dirty="0" smtClean="0"/>
              <a:t> </a:t>
            </a:r>
            <a:r>
              <a:rPr lang="ru-RU" sz="3000" dirty="0" err="1" smtClean="0"/>
              <a:t>інших</a:t>
            </a:r>
            <a:r>
              <a:rPr lang="ru-RU" sz="3000" dirty="0" smtClean="0"/>
              <a:t> </a:t>
            </a:r>
            <a:r>
              <a:rPr lang="ru-RU" sz="3000" dirty="0" err="1" smtClean="0"/>
              <a:t>ознак</a:t>
            </a:r>
            <a:r>
              <a:rPr lang="ru-RU" sz="3000" dirty="0" smtClean="0"/>
              <a:t> </a:t>
            </a:r>
            <a:r>
              <a:rPr lang="uk-UA" sz="3000" dirty="0" smtClean="0">
                <a:latin typeface="Arial" charset="0"/>
              </a:rPr>
              <a:t>      </a:t>
            </a:r>
            <a:r>
              <a:rPr lang="ru-RU" sz="3000" dirty="0" smtClean="0"/>
              <a:t> </a:t>
            </a:r>
          </a:p>
          <a:p>
            <a:pPr algn="just" eaLnBrk="1" hangingPunct="1">
              <a:buFontTx/>
              <a:buNone/>
            </a:pPr>
            <a:r>
              <a:rPr lang="ru-RU" sz="3000" dirty="0" smtClean="0"/>
              <a:t>                     </a:t>
            </a:r>
            <a:r>
              <a:rPr lang="ru-RU" sz="3000" dirty="0" err="1" smtClean="0"/>
              <a:t>розвиток</a:t>
            </a:r>
            <a:r>
              <a:rPr lang="ru-RU" sz="3000" dirty="0" smtClean="0"/>
              <a:t> </a:t>
            </a:r>
            <a:r>
              <a:rPr lang="ru-RU" sz="3000" dirty="0" err="1" smtClean="0"/>
              <a:t>був</a:t>
            </a:r>
            <a:r>
              <a:rPr lang="ru-RU" sz="3000" dirty="0" smtClean="0"/>
              <a:t> на </a:t>
            </a:r>
            <a:r>
              <a:rPr lang="ru-RU" sz="3000" dirty="0" err="1" smtClean="0"/>
              <a:t>рівні</a:t>
            </a:r>
            <a:r>
              <a:rPr lang="ru-RU" sz="3000" dirty="0" smtClean="0"/>
              <a:t> </a:t>
            </a:r>
            <a:r>
              <a:rPr lang="ru-RU" sz="3000" dirty="0" err="1" smtClean="0"/>
              <a:t>стандартів</a:t>
            </a:r>
            <a:endParaRPr lang="ru-RU" sz="3000" dirty="0" smtClean="0"/>
          </a:p>
        </p:txBody>
      </p:sp>
      <p:sp>
        <p:nvSpPr>
          <p:cNvPr id="19458" name="Line 6"/>
          <p:cNvSpPr>
            <a:spLocks noChangeShapeType="1"/>
          </p:cNvSpPr>
          <p:nvPr/>
        </p:nvSpPr>
        <p:spPr bwMode="auto">
          <a:xfrm>
            <a:off x="395288" y="1268413"/>
            <a:ext cx="1223962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Line 5"/>
          <p:cNvSpPr>
            <a:spLocks noChangeShapeType="1"/>
          </p:cNvSpPr>
          <p:nvPr/>
        </p:nvSpPr>
        <p:spPr bwMode="auto">
          <a:xfrm>
            <a:off x="8101013" y="692150"/>
            <a:ext cx="719137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6"/>
          <p:cNvSpPr>
            <a:spLocks noChangeShapeType="1"/>
          </p:cNvSpPr>
          <p:nvPr/>
        </p:nvSpPr>
        <p:spPr bwMode="auto">
          <a:xfrm>
            <a:off x="468313" y="1844675"/>
            <a:ext cx="576262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>
            <a:off x="7019925" y="3284538"/>
            <a:ext cx="1584325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68313" y="3860800"/>
            <a:ext cx="1511300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6"/>
          <p:cNvSpPr>
            <a:spLocks noChangeShapeType="1"/>
          </p:cNvSpPr>
          <p:nvPr/>
        </p:nvSpPr>
        <p:spPr bwMode="auto">
          <a:xfrm>
            <a:off x="468313" y="5445125"/>
            <a:ext cx="1511300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3995738" y="4868863"/>
            <a:ext cx="2303462" cy="0"/>
          </a:xfrm>
          <a:prstGeom prst="line">
            <a:avLst/>
          </a:prstGeom>
          <a:noFill/>
          <a:ln w="66675">
            <a:solidFill>
              <a:srgbClr val="00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29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715375" cy="6500812"/>
          </a:xfrm>
        </p:spPr>
        <p:txBody>
          <a:bodyPr>
            <a:noAutofit/>
          </a:bodyPr>
          <a:lstStyle/>
          <a:p>
            <a:pPr algn="ctr" eaLnBrk="1" hangingPunct="1">
              <a:buFontTx/>
              <a:buChar char="-"/>
            </a:pPr>
            <a:r>
              <a:rPr lang="uk-UA" sz="2500" dirty="0" smtClean="0"/>
              <a:t>ознаки відтворювальної здатності свиней: </a:t>
            </a:r>
          </a:p>
          <a:p>
            <a:pPr algn="ctr" eaLnBrk="1" hangingPunct="1">
              <a:buFontTx/>
              <a:buNone/>
            </a:pPr>
            <a:endParaRPr lang="uk-UA" sz="2500" dirty="0" smtClean="0"/>
          </a:p>
          <a:p>
            <a:pPr eaLnBrk="1" hangingPunct="1">
              <a:buFont typeface="Arial" charset="0"/>
              <a:buNone/>
            </a:pPr>
            <a:r>
              <a:rPr lang="uk-UA" sz="2500" dirty="0" smtClean="0"/>
              <a:t>успадковуються слабо </a:t>
            </a:r>
          </a:p>
          <a:p>
            <a:pPr eaLnBrk="1" hangingPunct="1">
              <a:buFont typeface="Arial" charset="0"/>
              <a:buNone/>
            </a:pPr>
            <a:r>
              <a:rPr lang="uk-UA" sz="2500" dirty="0" smtClean="0"/>
              <a:t>залежать від факторів зовнішнього середовища</a:t>
            </a:r>
          </a:p>
          <a:p>
            <a:pPr eaLnBrk="1" hangingPunct="1">
              <a:buFontTx/>
              <a:buNone/>
            </a:pPr>
            <a:endParaRPr lang="uk-UA" sz="2500" dirty="0" smtClean="0"/>
          </a:p>
          <a:p>
            <a:pPr algn="ctr" eaLnBrk="1" hangingPunct="1">
              <a:buFontTx/>
              <a:buChar char="-"/>
            </a:pPr>
            <a:r>
              <a:rPr lang="uk-UA" sz="2500" dirty="0" smtClean="0"/>
              <a:t>відгодівельні якості свиней (особливо м’ясні)</a:t>
            </a:r>
          </a:p>
          <a:p>
            <a:pPr eaLnBrk="1" hangingPunct="1">
              <a:buFontTx/>
              <a:buNone/>
            </a:pPr>
            <a:endParaRPr lang="uk-UA" sz="2500" dirty="0" smtClean="0"/>
          </a:p>
          <a:p>
            <a:pPr eaLnBrk="1" hangingPunct="1">
              <a:buFontTx/>
              <a:buNone/>
            </a:pPr>
            <a:r>
              <a:rPr lang="uk-UA" sz="2500" dirty="0" smtClean="0"/>
              <a:t>                        обумовлені спадковими факторами</a:t>
            </a:r>
          </a:p>
          <a:p>
            <a:pPr eaLnBrk="1" hangingPunct="1">
              <a:buFontTx/>
              <a:buNone/>
            </a:pPr>
            <a:endParaRPr lang="uk-UA" sz="2500" dirty="0" smtClean="0"/>
          </a:p>
          <a:p>
            <a:pPr eaLnBrk="1" hangingPunct="1">
              <a:buFontTx/>
              <a:buNone/>
            </a:pPr>
            <a:r>
              <a:rPr lang="uk-UA" sz="2500" dirty="0" smtClean="0"/>
              <a:t>Успіху в покращенні відтворювальних якостей свиней можна досягти шляхом регулювання </a:t>
            </a:r>
            <a:r>
              <a:rPr lang="uk-UA" sz="2500" b="1" i="1" dirty="0" smtClean="0">
                <a:solidFill>
                  <a:srgbClr val="003300"/>
                </a:solidFill>
              </a:rPr>
              <a:t>умов зовнішнього середовища:</a:t>
            </a:r>
          </a:p>
          <a:p>
            <a:pPr eaLnBrk="1" hangingPunct="1">
              <a:buFontTx/>
              <a:buNone/>
            </a:pPr>
            <a:r>
              <a:rPr lang="uk-UA" sz="2500" dirty="0" smtClean="0"/>
              <a:t>    </a:t>
            </a:r>
            <a:r>
              <a:rPr lang="uk-UA" sz="2500" dirty="0" smtClean="0"/>
              <a:t>рівня годівлі                       повноцінності годівлі      </a:t>
            </a:r>
          </a:p>
          <a:p>
            <a:pPr eaLnBrk="1" hangingPunct="1">
              <a:buFontTx/>
              <a:buNone/>
            </a:pPr>
            <a:r>
              <a:rPr lang="uk-UA" sz="2500" dirty="0" smtClean="0"/>
              <a:t>         умов утримання         тощо </a:t>
            </a:r>
            <a:endParaRPr lang="ru-RU" sz="2500" dirty="0" smtClean="0"/>
          </a:p>
        </p:txBody>
      </p:sp>
      <p:sp>
        <p:nvSpPr>
          <p:cNvPr id="20482" name="Line 4"/>
          <p:cNvSpPr>
            <a:spLocks noChangeShapeType="1"/>
          </p:cNvSpPr>
          <p:nvPr/>
        </p:nvSpPr>
        <p:spPr bwMode="auto">
          <a:xfrm flipH="1">
            <a:off x="2197893" y="692151"/>
            <a:ext cx="2662238" cy="360363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 flipH="1">
            <a:off x="3816963" y="837407"/>
            <a:ext cx="1296987" cy="935038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827357" y="2214563"/>
            <a:ext cx="2232025" cy="3603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4"/>
          <p:cNvSpPr>
            <a:spLocks noChangeShapeType="1"/>
          </p:cNvSpPr>
          <p:nvPr/>
        </p:nvSpPr>
        <p:spPr bwMode="auto">
          <a:xfrm flipH="1">
            <a:off x="2520769" y="6093296"/>
            <a:ext cx="1584325" cy="43338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4"/>
          <p:cNvSpPr>
            <a:spLocks noChangeShapeType="1"/>
          </p:cNvSpPr>
          <p:nvPr/>
        </p:nvSpPr>
        <p:spPr bwMode="auto">
          <a:xfrm>
            <a:off x="4601733" y="5913275"/>
            <a:ext cx="114283" cy="77645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4"/>
          <p:cNvSpPr>
            <a:spLocks noChangeShapeType="1"/>
          </p:cNvSpPr>
          <p:nvPr/>
        </p:nvSpPr>
        <p:spPr bwMode="auto">
          <a:xfrm flipH="1">
            <a:off x="3570735" y="5913276"/>
            <a:ext cx="877725" cy="1052674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Line 4"/>
          <p:cNvSpPr>
            <a:spLocks noChangeShapeType="1"/>
          </p:cNvSpPr>
          <p:nvPr/>
        </p:nvSpPr>
        <p:spPr bwMode="auto">
          <a:xfrm>
            <a:off x="5059383" y="5733255"/>
            <a:ext cx="1799628" cy="360041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05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0"/>
            <a:ext cx="8858250" cy="6858000"/>
          </a:xfrm>
        </p:spPr>
        <p:txBody>
          <a:bodyPr>
            <a:normAutofit fontScale="85000" lnSpcReduction="10000"/>
          </a:bodyPr>
          <a:lstStyle/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За величиною коефіцієнта </a:t>
            </a:r>
            <a:r>
              <a:rPr lang="uk-UA" sz="3000" dirty="0" err="1" smtClean="0"/>
              <a:t>успадковуваності</a:t>
            </a:r>
            <a:r>
              <a:rPr lang="uk-UA" sz="3000" dirty="0" smtClean="0"/>
              <a:t> (h</a:t>
            </a:r>
            <a:r>
              <a:rPr lang="uk-UA" sz="3000" baseline="30000" dirty="0" smtClean="0"/>
              <a:t>2</a:t>
            </a:r>
            <a:r>
              <a:rPr lang="uk-UA" sz="3000" dirty="0" smtClean="0"/>
              <a:t>) ознаки продуктивності </a:t>
            </a:r>
            <a:r>
              <a:rPr lang="uk-UA" sz="3000" u="sng" dirty="0" smtClean="0"/>
              <a:t>поділяють на 3 групи:</a:t>
            </a:r>
            <a:endParaRPr lang="ru-RU" sz="3000" u="sng" dirty="0" smtClean="0"/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b="1" dirty="0" smtClean="0">
                <a:solidFill>
                  <a:srgbClr val="003300"/>
                </a:solidFill>
              </a:rPr>
              <a:t>1 – з високим рівнем h</a:t>
            </a:r>
            <a:r>
              <a:rPr lang="uk-UA" sz="3000" b="1" baseline="30000" dirty="0" smtClean="0">
                <a:solidFill>
                  <a:srgbClr val="003300"/>
                </a:solidFill>
              </a:rPr>
              <a:t>2</a:t>
            </a:r>
            <a:r>
              <a:rPr lang="uk-UA" sz="3000" b="1" dirty="0" smtClean="0">
                <a:solidFill>
                  <a:srgbClr val="003300"/>
                </a:solidFill>
              </a:rPr>
              <a:t> (більше 0,4):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жива маса                                            забійний вихід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проміри тіла і туші                         довжина хребців                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         товщина шпику               величина і форма окосту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                       вихід сала       щільність та колір м’яса    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dirty="0" smtClean="0"/>
              <a:t>                    вихід окремих м’ясних частин</a:t>
            </a:r>
            <a:endParaRPr lang="ru-RU" sz="3000" dirty="0" smtClean="0"/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3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b="1" dirty="0" smtClean="0">
                <a:solidFill>
                  <a:srgbClr val="003300"/>
                </a:solidFill>
              </a:rPr>
              <a:t>2 – із середнім рівнем h</a:t>
            </a:r>
            <a:r>
              <a:rPr lang="uk-UA" sz="3000" b="1" baseline="30000" dirty="0" smtClean="0">
                <a:solidFill>
                  <a:srgbClr val="003300"/>
                </a:solidFill>
              </a:rPr>
              <a:t>2</a:t>
            </a:r>
            <a:r>
              <a:rPr lang="uk-UA" sz="3000" b="1" dirty="0" smtClean="0">
                <a:solidFill>
                  <a:srgbClr val="003300"/>
                </a:solidFill>
              </a:rPr>
              <a:t> (0,2-0,4):</a:t>
            </a:r>
            <a:r>
              <a:rPr lang="uk-UA" sz="3000" b="1" dirty="0" smtClean="0"/>
              <a:t>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2800" dirty="0" smtClean="0"/>
              <a:t>витрати кормів                                         абсолютний приріст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2800" dirty="0" smtClean="0"/>
              <a:t>середньодобовий приріст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2800" dirty="0" smtClean="0"/>
              <a:t>      вік досягнення забійних кондицій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uk-UA" sz="2800" dirty="0" smtClean="0"/>
              <a:t>                                               маса гнізда при відлученні</a:t>
            </a:r>
            <a:endParaRPr lang="ru-RU" sz="3000" dirty="0" smtClean="0"/>
          </a:p>
        </p:txBody>
      </p:sp>
      <p:sp>
        <p:nvSpPr>
          <p:cNvPr id="21506" name="Line 4"/>
          <p:cNvSpPr>
            <a:spLocks noChangeShapeType="1"/>
          </p:cNvSpPr>
          <p:nvPr/>
        </p:nvSpPr>
        <p:spPr bwMode="auto">
          <a:xfrm flipH="1">
            <a:off x="2071688" y="1285875"/>
            <a:ext cx="1296987" cy="433388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4"/>
          <p:cNvSpPr>
            <a:spLocks noChangeShapeType="1"/>
          </p:cNvSpPr>
          <p:nvPr/>
        </p:nvSpPr>
        <p:spPr bwMode="auto">
          <a:xfrm>
            <a:off x="4214813" y="1357313"/>
            <a:ext cx="1368425" cy="3603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H="1">
            <a:off x="2857500" y="1357313"/>
            <a:ext cx="719138" cy="71913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4"/>
          <p:cNvSpPr>
            <a:spLocks noChangeShapeType="1"/>
          </p:cNvSpPr>
          <p:nvPr/>
        </p:nvSpPr>
        <p:spPr bwMode="auto">
          <a:xfrm flipH="1">
            <a:off x="3357563" y="1357313"/>
            <a:ext cx="288925" cy="12239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4"/>
          <p:cNvSpPr>
            <a:spLocks noChangeShapeType="1"/>
          </p:cNvSpPr>
          <p:nvPr/>
        </p:nvSpPr>
        <p:spPr bwMode="auto">
          <a:xfrm flipH="1">
            <a:off x="3643313" y="1357313"/>
            <a:ext cx="71437" cy="172878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4"/>
          <p:cNvSpPr>
            <a:spLocks noChangeShapeType="1"/>
          </p:cNvSpPr>
          <p:nvPr/>
        </p:nvSpPr>
        <p:spPr bwMode="auto">
          <a:xfrm>
            <a:off x="3786188" y="1285875"/>
            <a:ext cx="287337" cy="223202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4"/>
          <p:cNvSpPr>
            <a:spLocks noChangeShapeType="1"/>
          </p:cNvSpPr>
          <p:nvPr/>
        </p:nvSpPr>
        <p:spPr bwMode="auto">
          <a:xfrm>
            <a:off x="3786188" y="1357313"/>
            <a:ext cx="647700" cy="16557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4"/>
          <p:cNvSpPr>
            <a:spLocks noChangeShapeType="1"/>
          </p:cNvSpPr>
          <p:nvPr/>
        </p:nvSpPr>
        <p:spPr bwMode="auto">
          <a:xfrm>
            <a:off x="3857625" y="1428750"/>
            <a:ext cx="936625" cy="115252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4"/>
          <p:cNvSpPr>
            <a:spLocks noChangeShapeType="1"/>
          </p:cNvSpPr>
          <p:nvPr/>
        </p:nvSpPr>
        <p:spPr bwMode="auto">
          <a:xfrm>
            <a:off x="4000500" y="1428750"/>
            <a:ext cx="1081088" cy="719138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4"/>
          <p:cNvSpPr>
            <a:spLocks noChangeShapeType="1"/>
          </p:cNvSpPr>
          <p:nvPr/>
        </p:nvSpPr>
        <p:spPr bwMode="auto">
          <a:xfrm flipH="1">
            <a:off x="2643188" y="4357688"/>
            <a:ext cx="1295400" cy="3603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4"/>
          <p:cNvSpPr>
            <a:spLocks noChangeShapeType="1"/>
          </p:cNvSpPr>
          <p:nvPr/>
        </p:nvSpPr>
        <p:spPr bwMode="auto">
          <a:xfrm>
            <a:off x="4714875" y="4357688"/>
            <a:ext cx="1079500" cy="3603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4"/>
          <p:cNvSpPr>
            <a:spLocks noChangeShapeType="1"/>
          </p:cNvSpPr>
          <p:nvPr/>
        </p:nvSpPr>
        <p:spPr bwMode="auto">
          <a:xfrm flipH="1">
            <a:off x="3500438" y="4357688"/>
            <a:ext cx="792162" cy="57467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4"/>
          <p:cNvSpPr>
            <a:spLocks noChangeShapeType="1"/>
          </p:cNvSpPr>
          <p:nvPr/>
        </p:nvSpPr>
        <p:spPr bwMode="auto">
          <a:xfrm>
            <a:off x="4286250" y="4429125"/>
            <a:ext cx="288925" cy="107950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4"/>
          <p:cNvSpPr>
            <a:spLocks noChangeShapeType="1"/>
          </p:cNvSpPr>
          <p:nvPr/>
        </p:nvSpPr>
        <p:spPr bwMode="auto">
          <a:xfrm>
            <a:off x="4429125" y="4429125"/>
            <a:ext cx="2160588" cy="151130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912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323850" y="404813"/>
            <a:ext cx="85693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uk-UA" sz="30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♦ </a:t>
            </a:r>
            <a:r>
              <a:rPr lang="uk-UA" sz="3000" b="1" dirty="0">
                <a:solidFill>
                  <a:srgbClr val="003300"/>
                </a:solidFill>
                <a:latin typeface="Calibri" pitchFamily="34" charset="0"/>
              </a:rPr>
              <a:t>3 – з низьким рівнем </a:t>
            </a:r>
            <a:r>
              <a:rPr lang="uk-UA" sz="3000" b="1" dirty="0" smtClean="0">
                <a:solidFill>
                  <a:srgbClr val="003300"/>
                </a:solidFill>
              </a:rPr>
              <a:t>h</a:t>
            </a:r>
            <a:r>
              <a:rPr lang="uk-UA" sz="3000" b="1" baseline="30000" dirty="0" smtClean="0">
                <a:solidFill>
                  <a:srgbClr val="003300"/>
                </a:solidFill>
              </a:rPr>
              <a:t>2</a:t>
            </a:r>
            <a:r>
              <a:rPr lang="uk-UA" sz="3000" b="1" dirty="0" smtClean="0">
                <a:solidFill>
                  <a:srgbClr val="003300"/>
                </a:solidFill>
                <a:latin typeface="Calibri" pitchFamily="34" charset="0"/>
              </a:rPr>
              <a:t> </a:t>
            </a:r>
            <a:r>
              <a:rPr lang="uk-UA" sz="3000" b="1" dirty="0">
                <a:solidFill>
                  <a:srgbClr val="003300"/>
                </a:solidFill>
                <a:latin typeface="Calibri" pitchFamily="34" charset="0"/>
              </a:rPr>
              <a:t>(менше 0,2):</a:t>
            </a:r>
            <a:r>
              <a:rPr lang="uk-UA" sz="3000" dirty="0">
                <a:latin typeface="Calibri" pitchFamily="34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uk-UA" sz="3000" dirty="0">
                <a:latin typeface="Calibri" pitchFamily="34" charset="0"/>
              </a:rPr>
              <a:t>багатоплідність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uk-UA" sz="3000" dirty="0">
                <a:latin typeface="Calibri" pitchFamily="34" charset="0"/>
              </a:rPr>
              <a:t>                             кількість поросят при відлученні</a:t>
            </a:r>
            <a:endParaRPr lang="ru-RU" sz="3000" dirty="0">
              <a:latin typeface="Calibri" pitchFamily="34" charset="0"/>
            </a:endParaRPr>
          </a:p>
        </p:txBody>
      </p:sp>
      <p:sp>
        <p:nvSpPr>
          <p:cNvPr id="22530" name="Line 4"/>
          <p:cNvSpPr>
            <a:spLocks noChangeShapeType="1"/>
          </p:cNvSpPr>
          <p:nvPr/>
        </p:nvSpPr>
        <p:spPr bwMode="auto">
          <a:xfrm flipH="1">
            <a:off x="2987675" y="908050"/>
            <a:ext cx="1295400" cy="360363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Line 4"/>
          <p:cNvSpPr>
            <a:spLocks noChangeShapeType="1"/>
          </p:cNvSpPr>
          <p:nvPr/>
        </p:nvSpPr>
        <p:spPr bwMode="auto">
          <a:xfrm>
            <a:off x="4427538" y="908050"/>
            <a:ext cx="1296987" cy="720725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89138"/>
            <a:ext cx="83534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3839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sz="3300" b="1" i="1" smtClean="0"/>
              <a:t>Коефіцієнт успадковуваності продуктивних ознак свиней</a:t>
            </a:r>
            <a:endParaRPr lang="ru-RU" sz="4000" smtClean="0"/>
          </a:p>
        </p:txBody>
      </p:sp>
      <p:graphicFrame>
        <p:nvGraphicFramePr>
          <p:cNvPr id="21565" name="Group 61"/>
          <p:cNvGraphicFramePr>
            <a:graphicFrameLocks noGrp="1"/>
          </p:cNvGraphicFramePr>
          <p:nvPr>
            <p:ph idx="1"/>
          </p:nvPr>
        </p:nvGraphicFramePr>
        <p:xfrm>
          <a:off x="395288" y="1196975"/>
          <a:ext cx="8470900" cy="5565268"/>
        </p:xfrm>
        <a:graphic>
          <a:graphicData uri="http://schemas.openxmlformats.org/drawingml/2006/table">
            <a:tbl>
              <a:tblPr/>
              <a:tblGrid>
                <a:gridCol w="6442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Назва ознаки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Значення h</a:t>
                      </a:r>
                      <a:r>
                        <a:rPr kumimoji="0" lang="uk-UA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Низькоуспадковувані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народжених поросят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0,05-0,19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порося т при відлученні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0,05-0,19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Середньоуспадковувані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Маса поросят при відлученні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0,15-0,30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Оплата кормів продукцією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0,20-0,60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Використано корму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0,20-0,60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Товщина шпику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0,20-0,40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Середньодобовий приріст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0,2-0,5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Високоуспадковувані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Добовий приріст м’ясних частин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0,5-0,7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Довжина тулуба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0,5-0,6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Довжина туші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0,4-0,6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Площа «м’язового вічка»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0,45-0,55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-21590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Вміст м’яса в туші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15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0,3-0,7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410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786812" cy="6357937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Дані щодо величини h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свідчать про те, що найбільші можливості генетичного поліпшення селекційними методами мають показники м'ясної продуктивності  </a:t>
            </a:r>
            <a:r>
              <a:rPr lang="uk-UA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uk-UA" b="1" baseline="300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=0,6-0,9)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 відгодівельні якості суттєво впливають:</a:t>
            </a:r>
          </a:p>
          <a:p>
            <a:pPr algn="just" eaLnBrk="1" hangingPunct="1">
              <a:buFont typeface="Arial" charset="0"/>
              <a:buNone/>
            </a:pPr>
            <a:r>
              <a:rPr lang="uk-UA" sz="1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eaLnBrk="1" hangingPunct="1">
              <a:buFont typeface="Arial" charset="0"/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умови годівлі                      утримання тварин</a:t>
            </a:r>
          </a:p>
          <a:p>
            <a:pPr algn="just" eaLnBrk="1" hangingPunct="1"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Особливо обмежені можливості селекційних методів спостерігаються за відтворними якостями свиноматок           </a:t>
            </a:r>
            <a:r>
              <a:rPr lang="uk-UA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uk-UA" b="1" baseline="300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=0,1-0,2)</a:t>
            </a:r>
          </a:p>
          <a:p>
            <a:pPr algn="just" eaLnBrk="1" hangingPunct="1"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Чим вищий коефіцієнт успадкування, тим більша вірогідність передачі ознаки від батьків потомству.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Line 4"/>
          <p:cNvSpPr>
            <a:spLocks noChangeShapeType="1"/>
          </p:cNvSpPr>
          <p:nvPr/>
        </p:nvSpPr>
        <p:spPr bwMode="auto">
          <a:xfrm flipH="1">
            <a:off x="2771775" y="2708275"/>
            <a:ext cx="1295400" cy="360363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Line 4"/>
          <p:cNvSpPr>
            <a:spLocks noChangeShapeType="1"/>
          </p:cNvSpPr>
          <p:nvPr/>
        </p:nvSpPr>
        <p:spPr bwMode="auto">
          <a:xfrm>
            <a:off x="4356100" y="2708275"/>
            <a:ext cx="1368425" cy="360363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12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250825" y="188913"/>
            <a:ext cx="8715375" cy="6286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100" dirty="0" smtClean="0">
                <a:solidFill>
                  <a:srgbClr val="003300"/>
                </a:solidFill>
                <a:latin typeface="+mj-lt"/>
                <a:cs typeface="Times New Roman" pitchFamily="18" charset="0"/>
              </a:rPr>
              <a:t>Проведеними д</a:t>
            </a:r>
            <a:r>
              <a:rPr lang="uk-UA" sz="3100" dirty="0" smtClean="0"/>
              <a:t>ослідженнями доведено, що</a:t>
            </a:r>
            <a:r>
              <a:rPr lang="uk-UA" sz="3100" dirty="0" smtClean="0">
                <a:latin typeface="Arial" charset="0"/>
              </a:rPr>
              <a:t>:</a:t>
            </a:r>
          </a:p>
          <a:p>
            <a:pPr>
              <a:buFont typeface="Arial" charset="0"/>
              <a:buNone/>
            </a:pPr>
            <a:r>
              <a:rPr lang="uk-UA" sz="3100" dirty="0" smtClean="0">
                <a:latin typeface="Arial" charset="0"/>
              </a:rPr>
              <a:t>      </a:t>
            </a:r>
            <a:r>
              <a:rPr lang="uk-UA" sz="3100" dirty="0" smtClean="0"/>
              <a:t>коефіцієнти успадкування підвищуються із збільшенням віку свиноматок або кількості опоросів у них</a:t>
            </a:r>
            <a:endParaRPr lang="uk-UA" sz="31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uk-UA" sz="3100" dirty="0" smtClean="0">
                <a:latin typeface="Arial" charset="0"/>
              </a:rPr>
              <a:t>      </a:t>
            </a:r>
            <a:r>
              <a:rPr lang="uk-UA" sz="3100" dirty="0" smtClean="0">
                <a:latin typeface="+mj-lt"/>
              </a:rPr>
              <a:t>тому</a:t>
            </a:r>
            <a:r>
              <a:rPr lang="uk-UA" sz="3100" dirty="0" smtClean="0">
                <a:latin typeface="Arial" charset="0"/>
              </a:rPr>
              <a:t> </a:t>
            </a:r>
            <a:r>
              <a:rPr lang="uk-UA" sz="3100" dirty="0" smtClean="0"/>
              <a:t>доцільніше </a:t>
            </a:r>
            <a:r>
              <a:rPr lang="uk-UA" sz="3100" b="1" i="1" dirty="0" smtClean="0">
                <a:solidFill>
                  <a:srgbClr val="003300"/>
                </a:solidFill>
              </a:rPr>
              <a:t>успадкування відтворних ознак</a:t>
            </a:r>
            <a:r>
              <a:rPr lang="uk-UA" sz="3100" dirty="0" smtClean="0"/>
              <a:t> вивчати тільки на повновікових тваринах </a:t>
            </a:r>
            <a:r>
              <a:rPr lang="uk-UA" sz="3100" dirty="0" smtClean="0">
                <a:latin typeface="Arial" charset="0"/>
              </a:rPr>
              <a:t>   </a:t>
            </a:r>
          </a:p>
          <a:p>
            <a:pPr>
              <a:buFont typeface="Arial" charset="0"/>
              <a:buNone/>
            </a:pPr>
            <a:r>
              <a:rPr lang="uk-UA" sz="3100" dirty="0" smtClean="0">
                <a:latin typeface="Arial" charset="0"/>
              </a:rPr>
              <a:t>      </a:t>
            </a:r>
            <a:r>
              <a:rPr lang="uk-UA" sz="3100" dirty="0" smtClean="0"/>
              <a:t>свиноматки, починаючи із третього опоросу, стають стійкішими проти несприятливих умов середовища</a:t>
            </a:r>
            <a:r>
              <a:rPr lang="uk-UA" sz="3100" dirty="0" smtClean="0">
                <a:latin typeface="Arial" charset="0"/>
              </a:rPr>
              <a:t>, </a:t>
            </a:r>
            <a:r>
              <a:rPr lang="uk-UA" sz="3100" dirty="0" smtClean="0"/>
              <a:t>їх відтворна здатність в цьому віці (26-30 міс.) вони менше реагують на різні стреси.</a:t>
            </a:r>
            <a:endParaRPr lang="ru-RU" sz="3100" dirty="0" smtClean="0"/>
          </a:p>
        </p:txBody>
      </p:sp>
      <p:sp>
        <p:nvSpPr>
          <p:cNvPr id="26626" name="Line 6"/>
          <p:cNvSpPr>
            <a:spLocks noChangeShapeType="1"/>
          </p:cNvSpPr>
          <p:nvPr/>
        </p:nvSpPr>
        <p:spPr bwMode="auto">
          <a:xfrm>
            <a:off x="250825" y="1052513"/>
            <a:ext cx="576263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6"/>
          <p:cNvSpPr>
            <a:spLocks noChangeShapeType="1"/>
          </p:cNvSpPr>
          <p:nvPr/>
        </p:nvSpPr>
        <p:spPr bwMode="auto">
          <a:xfrm>
            <a:off x="250825" y="2636838"/>
            <a:ext cx="576263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214282" y="3643314"/>
            <a:ext cx="576263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15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algn="ctr"/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Спадковість </a:t>
            </a:r>
            <a:r>
              <a:rPr lang="uk-UA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взаємозв'язок селекційних ознак м’ясної </a:t>
            </a:r>
            <a:r>
              <a:rPr lang="uk-UA" sz="24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худоби</a:t>
            </a:r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b="1" dirty="0" smtClean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Селекційно-генетичні параметри ознак продуктивності свиней</a:t>
            </a:r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53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715375" cy="6286500"/>
          </a:xfrm>
        </p:spPr>
        <p:txBody>
          <a:bodyPr>
            <a:normAutofit/>
          </a:bodyPr>
          <a:lstStyle/>
          <a:p>
            <a:pPr algn="just">
              <a:buFont typeface="Arial" charset="0"/>
              <a:buNone/>
            </a:pPr>
            <a:r>
              <a:rPr lang="uk-UA" sz="2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2500" dirty="0" smtClean="0"/>
              <a:t>Наприклад, низький ступінь успадкування при одночасно великій мінливості багатоплідності в першому опоросі не забезпечує надійних результатів. </a:t>
            </a:r>
            <a:endParaRPr lang="uk-UA" sz="2500" dirty="0" smtClean="0">
              <a:latin typeface="Arial" charset="0"/>
            </a:endParaRPr>
          </a:p>
          <a:p>
            <a:pPr algn="just">
              <a:buFont typeface="Arial" charset="0"/>
              <a:buNone/>
            </a:pPr>
            <a:r>
              <a:rPr lang="uk-UA" sz="2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 </a:t>
            </a:r>
            <a:r>
              <a:rPr lang="uk-UA" sz="2500" dirty="0" smtClean="0"/>
              <a:t>Багатьма дослідами доведено, що при селекційному диференціалі не менше 0,7 поросяти і ступені успадкування 0,25, ефект підвищення багатоплідності за одне покоління становить 0,08-0,1 поросяти за опорос. </a:t>
            </a:r>
            <a:endParaRPr lang="uk-UA" sz="2500" dirty="0" smtClean="0">
              <a:latin typeface="Arial" charset="0"/>
            </a:endParaRPr>
          </a:p>
          <a:p>
            <a:pPr algn="just">
              <a:buFont typeface="Arial" charset="0"/>
              <a:buNone/>
            </a:pPr>
            <a:r>
              <a:rPr lang="uk-UA" sz="2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2500" dirty="0" smtClean="0">
                <a:cs typeface="Times New Roman" pitchFamily="18" charset="0"/>
              </a:rPr>
              <a:t>Т</a:t>
            </a:r>
            <a:r>
              <a:rPr lang="uk-UA" sz="2500" dirty="0" smtClean="0"/>
              <a:t>акий темп селекції низький, але потрібний для стабілізації досягнутого рівня </a:t>
            </a:r>
            <a:r>
              <a:rPr lang="uk-UA" sz="2500" dirty="0" err="1" smtClean="0"/>
              <a:t>продуктив</a:t>
            </a:r>
            <a:r>
              <a:rPr lang="uk-UA" sz="2500" dirty="0" err="1" smtClean="0">
                <a:latin typeface="Arial" charset="0"/>
              </a:rPr>
              <a:t>-</a:t>
            </a:r>
            <a:r>
              <a:rPr lang="uk-UA" sz="2500" dirty="0" err="1" smtClean="0"/>
              <a:t>ності</a:t>
            </a:r>
            <a:r>
              <a:rPr lang="uk-UA" sz="2500" dirty="0" smtClean="0"/>
              <a:t> свиноматок. </a:t>
            </a:r>
            <a:endParaRPr lang="ru-RU" sz="2500" dirty="0" smtClean="0"/>
          </a:p>
        </p:txBody>
      </p:sp>
    </p:spTree>
    <p:extLst>
      <p:ext uri="{BB962C8B-B14F-4D97-AF65-F5344CB8AC3E}">
        <p14:creationId xmlns:p14="http://schemas.microsoft.com/office/powerpoint/2010/main" val="2884697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715375" cy="62865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uk-UA" sz="2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 </a:t>
            </a:r>
            <a:r>
              <a:rPr lang="uk-UA" sz="2500" dirty="0" smtClean="0"/>
              <a:t>Якщо недооцінювати відбір ремонтних свинок від багатоплідних свиноматок, це призведе до зниження відтворювальних якостей свиноматок.</a:t>
            </a:r>
          </a:p>
          <a:p>
            <a:pPr algn="just">
              <a:buFont typeface="Arial" charset="0"/>
              <a:buNone/>
            </a:pPr>
            <a:r>
              <a:rPr lang="uk-UA" sz="2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2500" dirty="0" smtClean="0">
                <a:solidFill>
                  <a:srgbClr val="003300"/>
                </a:solidFill>
                <a:cs typeface="Times New Roman" pitchFamily="18" charset="0"/>
              </a:rPr>
              <a:t>Тому в</a:t>
            </a:r>
            <a:r>
              <a:rPr lang="uk-UA" sz="2500" dirty="0" smtClean="0"/>
              <a:t>ідбір ремонтного молодняку від високопродуктивних свиноматок хоч і не дає високого селекційного ефекту, але є стабілізуючим, і продуктивність маточного стада при цьому можна постійно утримувати на досягнутому селекційному рівні.</a:t>
            </a:r>
            <a:endParaRPr lang="ru-RU" sz="2500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97229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964612" cy="6669087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b="1" dirty="0" smtClean="0">
                <a:solidFill>
                  <a:srgbClr val="003300"/>
                </a:solidFill>
              </a:rPr>
              <a:t>Кореляції: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          </a:t>
            </a:r>
            <a:r>
              <a:rPr lang="uk-UA" sz="2800" b="1" i="1" dirty="0" smtClean="0">
                <a:solidFill>
                  <a:srgbClr val="003300"/>
                </a:solidFill>
              </a:rPr>
              <a:t>позитивні</a:t>
            </a:r>
            <a:r>
              <a:rPr lang="uk-UA" sz="2800" dirty="0" smtClean="0"/>
              <a:t> - збільшення або зменшення однієї ознаки супроводжується такими ж змінами іншої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          </a:t>
            </a:r>
            <a:r>
              <a:rPr lang="uk-UA" sz="2800" b="1" i="1" dirty="0" smtClean="0">
                <a:solidFill>
                  <a:srgbClr val="003300"/>
                </a:solidFill>
              </a:rPr>
              <a:t>негативні</a:t>
            </a:r>
            <a:r>
              <a:rPr lang="uk-UA" sz="2800" dirty="0" smtClean="0"/>
              <a:t> - збільшення однієї ознаки  зменшує іншу і навпаки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 </a:t>
            </a:r>
            <a:r>
              <a:rPr lang="uk-UA" sz="2800" b="1" dirty="0" smtClean="0">
                <a:solidFill>
                  <a:srgbClr val="003300"/>
                </a:solidFill>
              </a:rPr>
              <a:t>Коефіцієнти кореляції: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uk-UA" sz="2800" b="1" dirty="0" smtClean="0">
              <a:solidFill>
                <a:srgbClr val="0033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 </a:t>
            </a:r>
            <a:r>
              <a:rPr lang="uk-UA" sz="2800" b="1" i="1" dirty="0" smtClean="0">
                <a:solidFill>
                  <a:srgbClr val="003300"/>
                </a:solidFill>
              </a:rPr>
              <a:t>низькі</a:t>
            </a:r>
            <a:r>
              <a:rPr lang="uk-UA" sz="2800" dirty="0" smtClean="0"/>
              <a:t> (до 0,5)                      </a:t>
            </a:r>
            <a:r>
              <a:rPr lang="uk-UA" sz="2800" b="1" i="1" dirty="0" smtClean="0">
                <a:solidFill>
                  <a:srgbClr val="003300"/>
                </a:solidFill>
              </a:rPr>
              <a:t>середні</a:t>
            </a:r>
            <a:r>
              <a:rPr lang="uk-UA" sz="2800" dirty="0" smtClean="0"/>
              <a:t> (від 0,5 до 0,7)     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                            </a:t>
            </a:r>
            <a:r>
              <a:rPr lang="uk-UA" sz="2800" b="1" i="1" dirty="0" smtClean="0">
                <a:solidFill>
                  <a:srgbClr val="003300"/>
                </a:solidFill>
              </a:rPr>
              <a:t>високі</a:t>
            </a:r>
            <a:r>
              <a:rPr lang="uk-UA" sz="2800" dirty="0" smtClean="0"/>
              <a:t> (понад 0,7)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uk-UA" sz="2800" dirty="0" smtClean="0"/>
              <a:t>Закономірність    ознаки в межах кожної групи (відтворювальні, відгодівельні й м’ясні якості) добре корелюють між собою, кореляції між ознаками різних груп нижчі або зовсім відсутні.</a:t>
            </a:r>
            <a:endParaRPr lang="ru-RU" sz="2800" dirty="0" smtClean="0"/>
          </a:p>
        </p:txBody>
      </p:sp>
      <p:sp>
        <p:nvSpPr>
          <p:cNvPr id="29698" name="Line 6"/>
          <p:cNvSpPr>
            <a:spLocks noChangeShapeType="1"/>
          </p:cNvSpPr>
          <p:nvPr/>
        </p:nvSpPr>
        <p:spPr bwMode="auto">
          <a:xfrm>
            <a:off x="179388" y="908050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" name="Line 6"/>
          <p:cNvSpPr>
            <a:spLocks noChangeShapeType="1"/>
          </p:cNvSpPr>
          <p:nvPr/>
        </p:nvSpPr>
        <p:spPr bwMode="auto">
          <a:xfrm>
            <a:off x="179388" y="2205038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143125" y="3214688"/>
            <a:ext cx="2087563" cy="360362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4"/>
          <p:cNvSpPr>
            <a:spLocks noChangeShapeType="1"/>
          </p:cNvSpPr>
          <p:nvPr/>
        </p:nvSpPr>
        <p:spPr bwMode="auto">
          <a:xfrm>
            <a:off x="5072063" y="3286125"/>
            <a:ext cx="1944687" cy="360363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2" name="Line 4"/>
          <p:cNvSpPr>
            <a:spLocks noChangeShapeType="1"/>
          </p:cNvSpPr>
          <p:nvPr/>
        </p:nvSpPr>
        <p:spPr bwMode="auto">
          <a:xfrm flipH="1">
            <a:off x="4500563" y="3214688"/>
            <a:ext cx="0" cy="865187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3" name="Line 6"/>
          <p:cNvSpPr>
            <a:spLocks noChangeShapeType="1"/>
          </p:cNvSpPr>
          <p:nvPr/>
        </p:nvSpPr>
        <p:spPr bwMode="auto">
          <a:xfrm>
            <a:off x="3000375" y="4857750"/>
            <a:ext cx="433388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31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sz="3300" b="1" i="1" smtClean="0"/>
              <a:t>Коефіцієнти кореляції між продуктивними ознаками у свиней</a:t>
            </a:r>
            <a:endParaRPr lang="ru-RU" sz="3300" b="1" i="1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00125"/>
          <a:ext cx="9143999" cy="6249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3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2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2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5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4389">
                <a:tc rowSpan="2" gridSpan="2"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Кореляційні ознаки</a:t>
                      </a:r>
                      <a:endParaRPr lang="ru-RU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389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коливання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середньому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985">
                <a:tc rowSpan="3"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Кількість поросят при народженні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Кількість поросят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0,50 </a:t>
                      </a:r>
                      <a:r>
                        <a:rPr lang="en-US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0,80</a:t>
                      </a:r>
                      <a:endParaRPr lang="ru-RU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26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одного поросяти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-0,2 </a:t>
                      </a:r>
                      <a:r>
                        <a:rPr lang="en-US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-0,5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38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гнізда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0,38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0,72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389">
                <a:tc rowSpan="3"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Середня маса одного поросяти при народженні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Кількість поросят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0,40</a:t>
                      </a:r>
                      <a:endParaRPr lang="ru-RU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26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одного поросяти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0,08 </a:t>
                      </a:r>
                      <a:r>
                        <a:rPr lang="en-US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0,54 </a:t>
                      </a:r>
                      <a:endParaRPr lang="ru-RU" sz="18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438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гнізда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0,35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4087">
                <a:tc rowSpan="3"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гнізда при відлученні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гнізда в 30 днів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0,50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0,80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087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Кількість поросят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0,50 </a:t>
                      </a:r>
                      <a:r>
                        <a:rPr lang="en-US" sz="180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-096</a:t>
                      </a:r>
                      <a:endParaRPr lang="ru-RU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2681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 одного поросяти при відлученні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0.20-0.40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2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1"/>
          </p:nvPr>
        </p:nvSpPr>
        <p:spPr>
          <a:xfrm>
            <a:off x="250825" y="188913"/>
            <a:ext cx="8642350" cy="59832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uk-UA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dirty="0" smtClean="0"/>
              <a:t>У багатьох випадках практикується оцінка маток за масою гнізда за відлучення. Це дозволяє мати справу з однією ознакою замість двох (кількістю поросят і їх середньою масою), що значно полегшує роботу. </a:t>
            </a:r>
            <a:endParaRPr lang="uk-UA" sz="2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uk-UA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 </a:t>
            </a:r>
            <a:r>
              <a:rPr lang="uk-UA" sz="2800" dirty="0" smtClean="0"/>
              <a:t>Однак</a:t>
            </a:r>
            <a:r>
              <a:rPr lang="uk-UA" sz="2800" dirty="0" smtClean="0">
                <a:latin typeface="Arial" charset="0"/>
              </a:rPr>
              <a:t>,</a:t>
            </a:r>
            <a:r>
              <a:rPr lang="uk-UA" sz="2800" dirty="0" smtClean="0"/>
              <a:t> коефіцієнти кореляції показують, що маса гнізда за відлучення в основному залежить від кількості поросят (</a:t>
            </a:r>
            <a:r>
              <a:rPr lang="uk-UA" sz="2800" b="1" dirty="0" smtClean="0"/>
              <a:t>r</a:t>
            </a:r>
            <a:r>
              <a:rPr lang="uk-UA" sz="2800" dirty="0" smtClean="0"/>
              <a:t> = 0,80) і дуже мало від їх маси (</a:t>
            </a:r>
            <a:r>
              <a:rPr lang="uk-UA" sz="2800" b="1" dirty="0" smtClean="0"/>
              <a:t>r</a:t>
            </a:r>
            <a:r>
              <a:rPr lang="uk-UA" sz="2800" dirty="0" smtClean="0"/>
              <a:t> = 0,35). </a:t>
            </a:r>
            <a:endParaRPr lang="ru-RU" sz="2800" dirty="0" smtClean="0"/>
          </a:p>
        </p:txBody>
      </p:sp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149725"/>
            <a:ext cx="3567112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4088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357937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uk-UA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rgbClr val="003300"/>
                </a:solidFill>
              </a:rPr>
              <a:t>Відбір за масою гнізда:</a:t>
            </a:r>
          </a:p>
          <a:p>
            <a:pPr>
              <a:buFont typeface="Arial" charset="0"/>
              <a:buNone/>
            </a:pPr>
            <a:r>
              <a:rPr lang="uk-UA" sz="2800" dirty="0" smtClean="0"/>
              <a:t>           збільшуватиме кількість поросят від свиноматки</a:t>
            </a:r>
          </a:p>
          <a:p>
            <a:pPr>
              <a:buFont typeface="Arial" charset="0"/>
              <a:buNone/>
            </a:pPr>
            <a:r>
              <a:rPr lang="uk-UA" sz="2800" dirty="0" smtClean="0"/>
              <a:t>           покращуватиме їх збереженість </a:t>
            </a:r>
          </a:p>
          <a:p>
            <a:pPr>
              <a:buFont typeface="Arial" charset="0"/>
              <a:buNone/>
            </a:pPr>
            <a:r>
              <a:rPr lang="uk-UA" sz="2800" dirty="0" smtClean="0"/>
              <a:t>           слабо впливатиме на масу за відлучення кожного поросяти, на швидкість його росту до відлучення</a:t>
            </a:r>
          </a:p>
          <a:p>
            <a:pPr>
              <a:buFont typeface="Arial" charset="0"/>
              <a:buNone/>
            </a:pPr>
            <a:r>
              <a:rPr lang="uk-UA" sz="2800" dirty="0" smtClean="0"/>
              <a:t>           маса поросяти до відлучення залишається важливим показником оцінки тварин, вона певною мірою також відображає швидкість росту тварин після відлучення (</a:t>
            </a:r>
            <a:r>
              <a:rPr lang="uk-UA" sz="2800" b="1" dirty="0" smtClean="0"/>
              <a:t>r</a:t>
            </a:r>
            <a:r>
              <a:rPr lang="uk-UA" sz="2800" dirty="0" smtClean="0"/>
              <a:t> = 0,40)</a:t>
            </a:r>
            <a:endParaRPr lang="ru-RU" sz="2800" dirty="0" smtClean="0"/>
          </a:p>
        </p:txBody>
      </p:sp>
      <p:sp>
        <p:nvSpPr>
          <p:cNvPr id="32770" name="Line 6"/>
          <p:cNvSpPr>
            <a:spLocks noChangeShapeType="1"/>
          </p:cNvSpPr>
          <p:nvPr/>
        </p:nvSpPr>
        <p:spPr bwMode="auto">
          <a:xfrm>
            <a:off x="539552" y="1052736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1" name="Line 6"/>
          <p:cNvSpPr>
            <a:spLocks noChangeShapeType="1"/>
          </p:cNvSpPr>
          <p:nvPr/>
        </p:nvSpPr>
        <p:spPr bwMode="auto">
          <a:xfrm>
            <a:off x="539552" y="1916832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2" name="Line 6"/>
          <p:cNvSpPr>
            <a:spLocks noChangeShapeType="1"/>
          </p:cNvSpPr>
          <p:nvPr/>
        </p:nvSpPr>
        <p:spPr bwMode="auto">
          <a:xfrm>
            <a:off x="539552" y="2564904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3" name="Line 6"/>
          <p:cNvSpPr>
            <a:spLocks noChangeShapeType="1"/>
          </p:cNvSpPr>
          <p:nvPr/>
        </p:nvSpPr>
        <p:spPr bwMode="auto">
          <a:xfrm>
            <a:off x="539552" y="3933056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575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715375" cy="6357937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♦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кореляцій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ознаками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 eaLnBrk="1" hangingPunct="1">
              <a:buFont typeface="Arial" charset="0"/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правильно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селекції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свиней, </a:t>
            </a:r>
          </a:p>
          <a:p>
            <a:pPr algn="just" eaLnBrk="1" hangingPunct="1">
              <a:buFont typeface="Arial" charset="0"/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здійснювати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селекції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свиней,</a:t>
            </a:r>
          </a:p>
          <a:p>
            <a:pPr algn="just" eaLnBrk="1" hangingPunct="1">
              <a:buFont typeface="Arial" charset="0"/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прогнозувати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результативність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Line 6"/>
          <p:cNvSpPr>
            <a:spLocks noChangeShapeType="1"/>
          </p:cNvSpPr>
          <p:nvPr/>
        </p:nvSpPr>
        <p:spPr bwMode="auto">
          <a:xfrm>
            <a:off x="323850" y="1196975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5" name="Line 6"/>
          <p:cNvSpPr>
            <a:spLocks noChangeShapeType="1"/>
          </p:cNvSpPr>
          <p:nvPr/>
        </p:nvSpPr>
        <p:spPr bwMode="auto">
          <a:xfrm>
            <a:off x="395288" y="2276475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Line 6"/>
          <p:cNvSpPr>
            <a:spLocks noChangeShapeType="1"/>
          </p:cNvSpPr>
          <p:nvPr/>
        </p:nvSpPr>
        <p:spPr bwMode="auto">
          <a:xfrm>
            <a:off x="395288" y="2924175"/>
            <a:ext cx="863600" cy="0"/>
          </a:xfrm>
          <a:prstGeom prst="line">
            <a:avLst/>
          </a:prstGeom>
          <a:noFill/>
          <a:ln w="6667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141663"/>
            <a:ext cx="7224713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4789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>
          <a:xfrm>
            <a:off x="-5750" y="355600"/>
            <a:ext cx="8715375" cy="614362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uk-UA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2500" dirty="0" smtClean="0"/>
              <a:t>Через різне співвідношення спадкових і не спадкових факторів, які визначають мінливість господарсько-корисних ознак, їх успадкування та кореляції в різних стадах різне. При цьому для вибору того чи іншого методу відбору і прогнозування </a:t>
            </a:r>
          </a:p>
          <a:p>
            <a:pPr algn="just">
              <a:buFont typeface="Arial" charset="0"/>
              <a:buNone/>
            </a:pPr>
            <a:r>
              <a:rPr lang="uk-UA" sz="2500" dirty="0" smtClean="0"/>
              <a:t>    його ефективності </a:t>
            </a:r>
          </a:p>
          <a:p>
            <a:pPr algn="just">
              <a:buFont typeface="Arial" charset="0"/>
              <a:buNone/>
            </a:pPr>
            <a:r>
              <a:rPr lang="uk-UA" sz="2500" dirty="0" smtClean="0"/>
              <a:t>    ці коефіцієнти </a:t>
            </a:r>
          </a:p>
          <a:p>
            <a:pPr algn="just">
              <a:buFont typeface="Arial" charset="0"/>
              <a:buNone/>
            </a:pPr>
            <a:r>
              <a:rPr lang="uk-UA" sz="2500" dirty="0" smtClean="0"/>
              <a:t>    необхідно </a:t>
            </a:r>
            <a:r>
              <a:rPr lang="uk-UA" sz="2500" dirty="0" err="1" smtClean="0"/>
              <a:t>визна-</a:t>
            </a:r>
            <a:endParaRPr lang="uk-UA" sz="2500" dirty="0" smtClean="0"/>
          </a:p>
          <a:p>
            <a:pPr algn="just">
              <a:buFont typeface="Arial" charset="0"/>
              <a:buNone/>
            </a:pPr>
            <a:r>
              <a:rPr lang="uk-UA" sz="2500" dirty="0" smtClean="0"/>
              <a:t>    чати для свиней </a:t>
            </a:r>
          </a:p>
          <a:p>
            <a:pPr algn="just">
              <a:buFont typeface="Arial" charset="0"/>
              <a:buNone/>
            </a:pPr>
            <a:r>
              <a:rPr lang="uk-UA" sz="2500" dirty="0" smtClean="0"/>
              <a:t>    конкретного стада.</a:t>
            </a:r>
            <a:endParaRPr lang="ru-RU" sz="2500" dirty="0" smtClean="0"/>
          </a:p>
        </p:txBody>
      </p:sp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997200"/>
            <a:ext cx="5180012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4274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3"/>
            <a:ext cx="8712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300" dirty="0"/>
              <a:t>Одним із найбільш важливих популяційно-генетичних параметрів, за допомогою якого значною мірою можна прогнозувати рівень продуктивності свиней у селекційному процесі, є коефіцієнт </a:t>
            </a:r>
            <a:r>
              <a:rPr lang="uk-UA" sz="2300" dirty="0" err="1"/>
              <a:t>успадковуваності</a:t>
            </a:r>
            <a:r>
              <a:rPr lang="uk-UA" sz="2300" dirty="0"/>
              <a:t> (h</a:t>
            </a:r>
            <a:r>
              <a:rPr lang="uk-UA" sz="2300" baseline="30000" dirty="0"/>
              <a:t>2</a:t>
            </a:r>
            <a:r>
              <a:rPr lang="uk-UA" sz="2300" dirty="0"/>
              <a:t>). </a:t>
            </a:r>
            <a:endParaRPr lang="uk-UA" sz="2300" dirty="0" smtClean="0"/>
          </a:p>
          <a:p>
            <a:pPr algn="just"/>
            <a:r>
              <a:rPr lang="uk-UA" sz="2300" dirty="0" smtClean="0"/>
              <a:t>За </a:t>
            </a:r>
            <a:r>
              <a:rPr lang="uk-UA" sz="2300" dirty="0"/>
              <a:t>величиною цього коефіцієнта ознаки продуктивності поділяють на 3 групи:</a:t>
            </a:r>
          </a:p>
          <a:p>
            <a:pPr algn="just"/>
            <a:r>
              <a:rPr lang="uk-UA" sz="2300" dirty="0" smtClean="0"/>
              <a:t>		1 </a:t>
            </a:r>
            <a:r>
              <a:rPr lang="uk-UA" sz="2300" dirty="0"/>
              <a:t>– з високим рівнем h</a:t>
            </a:r>
            <a:r>
              <a:rPr lang="uk-UA" sz="2300" baseline="30000" dirty="0"/>
              <a:t>2</a:t>
            </a:r>
            <a:r>
              <a:rPr lang="uk-UA" sz="2300" dirty="0"/>
              <a:t> (більше 40%): жива маса, проміри тіла і туші, довжина хребців, забійний вихід, товщина шпику, величина і форма окосту, вихід сала, щільність та колір м’яса, вихід окремих м’ясних частин;</a:t>
            </a:r>
          </a:p>
          <a:p>
            <a:pPr algn="just"/>
            <a:r>
              <a:rPr lang="uk-UA" sz="2300" dirty="0" smtClean="0"/>
              <a:t>		2 </a:t>
            </a:r>
            <a:r>
              <a:rPr lang="uk-UA" sz="2300" dirty="0"/>
              <a:t>– із середнім рівнем h</a:t>
            </a:r>
            <a:r>
              <a:rPr lang="uk-UA" sz="2300" baseline="30000" dirty="0"/>
              <a:t>2</a:t>
            </a:r>
            <a:r>
              <a:rPr lang="uk-UA" sz="2300" dirty="0"/>
              <a:t> (20-40%): вік досягнення забійних кондицій</a:t>
            </a:r>
            <a:r>
              <a:rPr lang="uk-UA" sz="2300" cap="small" dirty="0"/>
              <a:t>, </a:t>
            </a:r>
            <a:r>
              <a:rPr lang="uk-UA" sz="2300" dirty="0"/>
              <a:t>середньодобовий і загальний приріст, витрати кормів, маса гнізда при відлученні;</a:t>
            </a:r>
          </a:p>
          <a:p>
            <a:pPr algn="just"/>
            <a:r>
              <a:rPr lang="uk-UA" sz="2300" dirty="0" smtClean="0"/>
              <a:t>		3 </a:t>
            </a:r>
            <a:r>
              <a:rPr lang="uk-UA" sz="2300" dirty="0"/>
              <a:t>– з низьким рівнем h</a:t>
            </a:r>
            <a:r>
              <a:rPr lang="uk-UA" sz="2300" baseline="30000" dirty="0"/>
              <a:t>2</a:t>
            </a:r>
            <a:r>
              <a:rPr lang="uk-UA" sz="2300" dirty="0"/>
              <a:t> (менше 20%): багатоплідність,, кількість поросят при відлученні.</a:t>
            </a:r>
          </a:p>
          <a:p>
            <a:pPr algn="just"/>
            <a:r>
              <a:rPr lang="uk-UA" sz="2300" dirty="0"/>
              <a:t>Загальновизнано, що ознаки які характеризують якість туші, обумовлені спадковістю і мають високий коефіцієнт </a:t>
            </a:r>
            <a:r>
              <a:rPr lang="uk-UA" sz="2300" dirty="0" err="1" smtClean="0"/>
              <a:t>успадковуваності</a:t>
            </a:r>
            <a:r>
              <a:rPr lang="uk-UA" sz="2300" dirty="0" smtClean="0"/>
              <a:t>.</a:t>
            </a:r>
            <a:endParaRPr lang="uk-UA" sz="2300" dirty="0"/>
          </a:p>
        </p:txBody>
      </p:sp>
    </p:spTree>
    <p:extLst>
      <p:ext uri="{BB962C8B-B14F-4D97-AF65-F5344CB8AC3E}">
        <p14:creationId xmlns:p14="http://schemas.microsoft.com/office/powerpoint/2010/main" val="2069792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276872"/>
            <a:ext cx="8713787" cy="8651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3300" b="1" i="1" dirty="0" smtClean="0"/>
              <a:t>Дякую за увагу</a:t>
            </a:r>
            <a:endParaRPr lang="ru-RU" sz="3300" b="1" i="1" dirty="0"/>
          </a:p>
        </p:txBody>
      </p:sp>
    </p:spTree>
    <p:extLst>
      <p:ext uri="{BB962C8B-B14F-4D97-AF65-F5344CB8AC3E}">
        <p14:creationId xmlns:p14="http://schemas.microsoft.com/office/powerpoint/2010/main" val="3524546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Література: </a:t>
            </a:r>
            <a:endParaRPr lang="uk-UA" b="1" dirty="0" smtClean="0"/>
          </a:p>
          <a:p>
            <a:endParaRPr lang="uk-UA" dirty="0"/>
          </a:p>
          <a:p>
            <a:r>
              <a:rPr lang="uk-UA" dirty="0"/>
              <a:t>1. </a:t>
            </a:r>
            <a:r>
              <a:rPr lang="uk-UA" dirty="0" err="1"/>
              <a:t>Калетнік</a:t>
            </a:r>
            <a:r>
              <a:rPr lang="uk-UA" dirty="0"/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r>
              <a:rPr lang="uk-UA" dirty="0"/>
              <a:t>2. Лихач В.Я., Лихач А.В., </a:t>
            </a:r>
            <a:r>
              <a:rPr lang="uk-UA" dirty="0" err="1"/>
              <a:t>Шебанін</a:t>
            </a:r>
            <a:r>
              <a:rPr lang="uk-UA" dirty="0"/>
              <a:t> В.О. Інноваційні технології виробництва продукції тваринництва. Миколаїв. МНАУ. 2015. 365 с.</a:t>
            </a:r>
          </a:p>
          <a:p>
            <a:r>
              <a:rPr lang="uk-UA" dirty="0"/>
              <a:t>3. </a:t>
            </a:r>
            <a:r>
              <a:rPr lang="uk-UA" dirty="0" err="1"/>
              <a:t>Шалімов</a:t>
            </a:r>
            <a:r>
              <a:rPr lang="uk-UA" dirty="0"/>
              <a:t> М.О. Інноваційні технології виробництва і переробки продукції тваринництва. Одеса. ОДАУ. 2020. 181 с.</a:t>
            </a:r>
          </a:p>
          <a:p>
            <a:r>
              <a:rPr lang="uk-UA" dirty="0"/>
              <a:t>4. </a:t>
            </a:r>
            <a:r>
              <a:rPr lang="uk-UA" dirty="0" err="1"/>
              <a:t>Palamarchyk</a:t>
            </a:r>
            <a:r>
              <a:rPr lang="uk-UA" dirty="0"/>
              <a:t> D. M. </a:t>
            </a:r>
            <a:r>
              <a:rPr lang="uk-UA" dirty="0" err="1"/>
              <a:t>The</a:t>
            </a:r>
            <a:r>
              <a:rPr lang="uk-UA" dirty="0"/>
              <a:t> </a:t>
            </a:r>
            <a:r>
              <a:rPr lang="uk-UA" dirty="0" err="1"/>
              <a:t>methodology</a:t>
            </a:r>
            <a:r>
              <a:rPr lang="uk-UA" dirty="0"/>
              <a:t> </a:t>
            </a:r>
            <a:r>
              <a:rPr lang="uk-UA" dirty="0" err="1"/>
              <a:t>to</a:t>
            </a:r>
            <a:r>
              <a:rPr lang="uk-UA" dirty="0"/>
              <a:t> </a:t>
            </a:r>
            <a:r>
              <a:rPr lang="uk-UA" dirty="0" err="1"/>
              <a:t>estimate</a:t>
            </a:r>
            <a:r>
              <a:rPr lang="uk-UA" dirty="0"/>
              <a:t> </a:t>
            </a:r>
            <a:r>
              <a:rPr lang="uk-UA" dirty="0" err="1"/>
              <a:t>the</a:t>
            </a:r>
            <a:r>
              <a:rPr lang="uk-UA" dirty="0"/>
              <a:t> </a:t>
            </a:r>
            <a:r>
              <a:rPr lang="uk-UA" dirty="0" err="1"/>
              <a:t>extent</a:t>
            </a:r>
            <a:r>
              <a:rPr lang="uk-UA" dirty="0"/>
              <a:t> </a:t>
            </a:r>
            <a:r>
              <a:rPr lang="uk-UA" dirty="0" err="1"/>
              <a:t>of</a:t>
            </a:r>
            <a:r>
              <a:rPr lang="uk-UA" dirty="0"/>
              <a:t> </a:t>
            </a:r>
            <a:r>
              <a:rPr lang="uk-UA" dirty="0" err="1"/>
              <a:t>the</a:t>
            </a:r>
            <a:r>
              <a:rPr lang="uk-UA" dirty="0"/>
              <a:t> </a:t>
            </a:r>
            <a:r>
              <a:rPr lang="uk-UA" dirty="0" err="1"/>
              <a:t>innovation</a:t>
            </a:r>
            <a:r>
              <a:rPr lang="uk-UA" dirty="0"/>
              <a:t> </a:t>
            </a:r>
            <a:r>
              <a:rPr lang="uk-UA" dirty="0" err="1"/>
              <a:t>process</a:t>
            </a:r>
            <a:r>
              <a:rPr lang="uk-UA" dirty="0"/>
              <a:t>. </a:t>
            </a:r>
            <a:r>
              <a:rPr lang="uk-UA" dirty="0" err="1"/>
              <a:t>Formyvannya</a:t>
            </a:r>
            <a:r>
              <a:rPr lang="uk-UA" dirty="0"/>
              <a:t> </a:t>
            </a:r>
            <a:r>
              <a:rPr lang="uk-UA" dirty="0" err="1"/>
              <a:t>runkovuh</a:t>
            </a:r>
            <a:r>
              <a:rPr lang="uk-UA" dirty="0"/>
              <a:t> </a:t>
            </a:r>
            <a:r>
              <a:rPr lang="uk-UA" dirty="0" err="1"/>
              <a:t>vidnosun</a:t>
            </a:r>
            <a:r>
              <a:rPr lang="uk-UA" dirty="0"/>
              <a:t> v </a:t>
            </a:r>
            <a:r>
              <a:rPr lang="uk-UA" dirty="0" err="1"/>
              <a:t>Ykraini</a:t>
            </a:r>
            <a:r>
              <a:rPr lang="uk-UA" dirty="0"/>
              <a:t>. </a:t>
            </a:r>
            <a:r>
              <a:rPr lang="uk-UA" dirty="0" err="1"/>
              <a:t>vol</a:t>
            </a:r>
            <a:r>
              <a:rPr lang="uk-UA" dirty="0"/>
              <a:t>. 10 (125). </a:t>
            </a:r>
            <a:r>
              <a:rPr lang="uk-UA" dirty="0" err="1"/>
              <a:t>pp</a:t>
            </a:r>
            <a:r>
              <a:rPr lang="uk-UA" dirty="0"/>
              <a:t>. 101-105.</a:t>
            </a:r>
          </a:p>
        </p:txBody>
      </p:sp>
    </p:spTree>
    <p:extLst>
      <p:ext uri="{BB962C8B-B14F-4D97-AF65-F5344CB8AC3E}">
        <p14:creationId xmlns:p14="http://schemas.microsoft.com/office/powerpoint/2010/main" val="227276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348" y="1196752"/>
            <a:ext cx="88569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/>
              <a:t>   </a:t>
            </a:r>
            <a:r>
              <a:rPr lang="uk-UA" sz="1600" dirty="0" smtClean="0"/>
              <a:t>	</a:t>
            </a:r>
            <a:r>
              <a:rPr lang="uk-UA" sz="2500" dirty="0" smtClean="0"/>
              <a:t>Н</a:t>
            </a:r>
            <a:r>
              <a:rPr lang="ru-RU" sz="2500" dirty="0"/>
              <a:t>а </a:t>
            </a:r>
            <a:r>
              <a:rPr lang="ru-RU" sz="2500" dirty="0" err="1"/>
              <a:t>формування</a:t>
            </a:r>
            <a:r>
              <a:rPr lang="ru-RU" sz="2500" dirty="0"/>
              <a:t> </a:t>
            </a:r>
            <a:r>
              <a:rPr lang="ru-RU" sz="2500" dirty="0" err="1"/>
              <a:t>м’ясної</a:t>
            </a:r>
            <a:r>
              <a:rPr lang="ru-RU" sz="2500" dirty="0"/>
              <a:t> </a:t>
            </a:r>
            <a:r>
              <a:rPr lang="ru-RU" sz="2500" dirty="0" err="1"/>
              <a:t>продуктивності</a:t>
            </a:r>
            <a:r>
              <a:rPr lang="ru-RU" sz="2500" dirty="0"/>
              <a:t> </a:t>
            </a:r>
            <a:r>
              <a:rPr lang="ru-RU" sz="2500" dirty="0" err="1"/>
              <a:t>великої</a:t>
            </a:r>
            <a:r>
              <a:rPr lang="ru-RU" sz="2500" dirty="0"/>
              <a:t> </a:t>
            </a:r>
            <a:r>
              <a:rPr lang="uk-UA" sz="2500" dirty="0" err="1"/>
              <a:t>ро</a:t>
            </a:r>
            <a:r>
              <a:rPr lang="ru-RU" sz="2500" dirty="0" err="1"/>
              <a:t>гатої</a:t>
            </a:r>
            <a:r>
              <a:rPr lang="ru-RU" sz="2500" dirty="0"/>
              <a:t> </a:t>
            </a:r>
            <a:r>
              <a:rPr lang="ru-RU" sz="2500" dirty="0" err="1"/>
              <a:t>худоби</a:t>
            </a:r>
            <a:r>
              <a:rPr lang="ru-RU" sz="2500" dirty="0"/>
              <a:t> </a:t>
            </a:r>
            <a:r>
              <a:rPr lang="ru-RU" sz="2500" dirty="0" err="1"/>
              <a:t>впливають</a:t>
            </a:r>
            <a:r>
              <a:rPr lang="ru-RU" sz="2500" dirty="0"/>
              <a:t> </a:t>
            </a:r>
            <a:r>
              <a:rPr lang="ru-RU" sz="2500" dirty="0" err="1"/>
              <a:t>спадковість</a:t>
            </a:r>
            <a:r>
              <a:rPr lang="ru-RU" sz="2500" dirty="0"/>
              <a:t> та </a:t>
            </a:r>
            <a:r>
              <a:rPr lang="ru-RU" sz="2500" dirty="0" err="1"/>
              <a:t>умови</a:t>
            </a:r>
            <a:r>
              <a:rPr lang="ru-RU" sz="2500" dirty="0"/>
              <a:t> </a:t>
            </a:r>
            <a:r>
              <a:rPr lang="ru-RU" sz="2500" dirty="0" err="1"/>
              <a:t>навколишнього</a:t>
            </a:r>
            <a:r>
              <a:rPr lang="ru-RU" sz="2500" dirty="0"/>
              <a:t> сере</a:t>
            </a:r>
            <a:r>
              <a:rPr lang="uk-UA" sz="2500" dirty="0"/>
              <a:t>до</a:t>
            </a:r>
            <a:r>
              <a:rPr lang="ru-RU" sz="2500" dirty="0" err="1"/>
              <a:t>вища</a:t>
            </a:r>
            <a:r>
              <a:rPr lang="ru-RU" sz="2500" dirty="0"/>
              <a:t>. До </a:t>
            </a:r>
            <a:r>
              <a:rPr lang="uk-UA" sz="2500" dirty="0"/>
              <a:t>них</a:t>
            </a:r>
            <a:r>
              <a:rPr lang="ru-RU" sz="2500" dirty="0"/>
              <a:t>, в першу </a:t>
            </a:r>
            <a:r>
              <a:rPr lang="ru-RU" sz="2500" dirty="0" err="1"/>
              <a:t>чергу</a:t>
            </a:r>
            <a:r>
              <a:rPr lang="ru-RU" sz="2500" dirty="0"/>
              <a:t>, </a:t>
            </a:r>
            <a:r>
              <a:rPr lang="ru-RU" sz="2500" dirty="0" err="1"/>
              <a:t>відносять</a:t>
            </a:r>
            <a:r>
              <a:rPr lang="ru-RU" sz="2500" dirty="0"/>
              <a:t> </a:t>
            </a:r>
            <a:r>
              <a:rPr lang="ru-RU" sz="2500" dirty="0" err="1"/>
              <a:t>рівень</a:t>
            </a:r>
            <a:r>
              <a:rPr lang="ru-RU" sz="2500" dirty="0"/>
              <a:t> і </a:t>
            </a:r>
            <a:r>
              <a:rPr lang="ru-RU" sz="2500" dirty="0" err="1"/>
              <a:t>повноцінніс</a:t>
            </a:r>
            <a:r>
              <a:rPr lang="uk-UA" sz="2500" dirty="0" err="1"/>
              <a:t>ть</a:t>
            </a:r>
            <a:r>
              <a:rPr lang="ru-RU" sz="2500" dirty="0"/>
              <a:t> </a:t>
            </a:r>
            <a:r>
              <a:rPr lang="ru-RU" sz="2500" dirty="0" err="1"/>
              <a:t>годівлі</a:t>
            </a:r>
            <a:r>
              <a:rPr lang="ru-RU" sz="2500" dirty="0"/>
              <a:t>. </a:t>
            </a:r>
            <a:endParaRPr lang="ru-RU" sz="2500" dirty="0" smtClean="0"/>
          </a:p>
          <a:p>
            <a:pPr algn="just"/>
            <a:r>
              <a:rPr lang="ru-RU" sz="2500" dirty="0" smtClean="0"/>
              <a:t>	Але </a:t>
            </a:r>
            <a:r>
              <a:rPr lang="ru-RU" sz="2500" dirty="0"/>
              <a:t>при </a:t>
            </a:r>
            <a:r>
              <a:rPr lang="ru-RU" sz="2500" dirty="0" err="1"/>
              <a:t>подібних</a:t>
            </a:r>
            <a:r>
              <a:rPr lang="ru-RU" sz="2500" dirty="0"/>
              <a:t> </a:t>
            </a:r>
            <a:r>
              <a:rPr lang="ru-RU" sz="2500" dirty="0" err="1"/>
              <a:t>умовах</a:t>
            </a:r>
            <a:r>
              <a:rPr lang="ru-RU" sz="2500" dirty="0"/>
              <a:t> </a:t>
            </a:r>
            <a:r>
              <a:rPr lang="ru-RU" sz="2500" dirty="0" err="1"/>
              <a:t>вирощування</a:t>
            </a:r>
            <a:r>
              <a:rPr lang="ru-RU" sz="2500" dirty="0"/>
              <a:t> </a:t>
            </a:r>
            <a:r>
              <a:rPr lang="ru-RU" sz="2500" dirty="0" err="1"/>
              <a:t>тварин</a:t>
            </a:r>
            <a:r>
              <a:rPr lang="ru-RU" sz="2500" dirty="0"/>
              <a:t> </a:t>
            </a:r>
            <a:r>
              <a:rPr lang="ru-RU" sz="2500" dirty="0" err="1"/>
              <a:t>по-різної</a:t>
            </a:r>
            <a:r>
              <a:rPr lang="ru-RU" sz="2500" dirty="0"/>
              <a:t> </a:t>
            </a:r>
            <a:r>
              <a:rPr lang="ru-RU" sz="2500" dirty="0" err="1"/>
              <a:t>реагують</a:t>
            </a:r>
            <a:r>
              <a:rPr lang="ru-RU" sz="2500" dirty="0"/>
              <a:t> на </a:t>
            </a:r>
            <a:r>
              <a:rPr lang="ru-RU" sz="2500" dirty="0" err="1"/>
              <a:t>умови</a:t>
            </a:r>
            <a:r>
              <a:rPr lang="ru-RU" sz="2500" dirty="0"/>
              <a:t> </a:t>
            </a:r>
            <a:r>
              <a:rPr lang="ru-RU" sz="2500" dirty="0" err="1"/>
              <a:t>зовнішнього</a:t>
            </a:r>
            <a:r>
              <a:rPr lang="ru-RU" sz="2500" dirty="0"/>
              <a:t> </a:t>
            </a:r>
            <a:r>
              <a:rPr lang="ru-RU" sz="2500" dirty="0" err="1"/>
              <a:t>середовища</a:t>
            </a:r>
            <a:r>
              <a:rPr lang="ru-RU" sz="2500" dirty="0"/>
              <a:t>. </a:t>
            </a:r>
            <a:endParaRPr lang="ru-RU" sz="2500" dirty="0" smtClean="0"/>
          </a:p>
          <a:p>
            <a:pPr algn="just"/>
            <a:r>
              <a:rPr lang="ru-RU" sz="2500" dirty="0" smtClean="0"/>
              <a:t>	</a:t>
            </a:r>
            <a:r>
              <a:rPr lang="ru-RU" sz="2500" dirty="0" err="1" smtClean="0"/>
              <a:t>Взаємодія</a:t>
            </a:r>
            <a:r>
              <a:rPr lang="ru-RU" sz="2500" dirty="0" smtClean="0"/>
              <a:t> </a:t>
            </a:r>
            <a:r>
              <a:rPr lang="ru-RU" sz="2500" dirty="0" err="1"/>
              <a:t>організм</a:t>
            </a:r>
            <a:r>
              <a:rPr lang="uk-UA" sz="2500" dirty="0"/>
              <a:t>у і</a:t>
            </a:r>
            <a:r>
              <a:rPr lang="ru-RU" sz="2500" dirty="0"/>
              <a:t> </a:t>
            </a:r>
            <a:r>
              <a:rPr lang="ru-RU" sz="2500" dirty="0" err="1"/>
              <a:t>зовнішнього</a:t>
            </a:r>
            <a:r>
              <a:rPr lang="ru-RU" sz="2500" dirty="0"/>
              <a:t> </a:t>
            </a:r>
            <a:r>
              <a:rPr lang="ru-RU" sz="2500" dirty="0" err="1"/>
              <a:t>середовища</a:t>
            </a:r>
            <a:r>
              <a:rPr lang="ru-RU" sz="2500" dirty="0"/>
              <a:t> не </a:t>
            </a:r>
            <a:r>
              <a:rPr lang="ru-RU" sz="2500" dirty="0" err="1"/>
              <a:t>завжди</a:t>
            </a:r>
            <a:r>
              <a:rPr lang="ru-RU" sz="2500" dirty="0"/>
              <a:t> </a:t>
            </a:r>
            <a:r>
              <a:rPr lang="ru-RU" sz="2500" dirty="0" err="1"/>
              <a:t>сприяє</a:t>
            </a:r>
            <a:r>
              <a:rPr lang="ru-RU" sz="2500" dirty="0"/>
              <a:t> </a:t>
            </a:r>
            <a:r>
              <a:rPr lang="ru-RU" sz="2500" dirty="0" err="1"/>
              <a:t>реалізації</a:t>
            </a:r>
            <a:r>
              <a:rPr lang="ru-RU" sz="2500" dirty="0"/>
              <a:t> </a:t>
            </a:r>
            <a:r>
              <a:rPr lang="ru-RU" sz="2500" dirty="0" err="1"/>
              <a:t>генетичного</a:t>
            </a:r>
            <a:r>
              <a:rPr lang="ru-RU" sz="2500" dirty="0"/>
              <a:t> п</a:t>
            </a:r>
            <a:r>
              <a:rPr lang="uk-UA" sz="2500" dirty="0"/>
              <a:t>о</a:t>
            </a:r>
            <a:r>
              <a:rPr lang="ru-RU" sz="2500" dirty="0" err="1"/>
              <a:t>тенціалу</a:t>
            </a:r>
            <a:r>
              <a:rPr lang="ru-RU" sz="2500" dirty="0"/>
              <a:t> і </a:t>
            </a:r>
            <a:r>
              <a:rPr lang="ru-RU" sz="2500" dirty="0" err="1"/>
              <a:t>цей</a:t>
            </a:r>
            <a:r>
              <a:rPr lang="ru-RU" sz="2500" dirty="0"/>
              <a:t> фактор </a:t>
            </a:r>
            <a:r>
              <a:rPr lang="ru-RU" sz="2500" dirty="0" err="1"/>
              <a:t>необхідно</a:t>
            </a:r>
            <a:r>
              <a:rPr lang="ru-RU" sz="2500" dirty="0"/>
              <a:t> </a:t>
            </a:r>
            <a:r>
              <a:rPr lang="ru-RU" sz="2500" dirty="0" err="1"/>
              <a:t>враховувати</a:t>
            </a:r>
            <a:r>
              <a:rPr lang="ru-RU" sz="2500" dirty="0"/>
              <a:t> при </a:t>
            </a:r>
            <a:r>
              <a:rPr lang="ru-RU" sz="2500" dirty="0" err="1"/>
              <a:t>селекції</a:t>
            </a:r>
            <a:r>
              <a:rPr lang="ru-RU" sz="2500" dirty="0"/>
              <a:t>. </a:t>
            </a:r>
            <a:endParaRPr lang="ru-RU" sz="2500" dirty="0" smtClean="0"/>
          </a:p>
          <a:p>
            <a:pPr algn="just"/>
            <a:r>
              <a:rPr lang="ru-RU" sz="2500" dirty="0"/>
              <a:t>	</a:t>
            </a:r>
            <a:r>
              <a:rPr lang="ru-RU" sz="2500" dirty="0" smtClean="0"/>
              <a:t>Част</a:t>
            </a:r>
            <a:r>
              <a:rPr lang="uk-UA" sz="2500" dirty="0" err="1"/>
              <a:t>ка</a:t>
            </a:r>
            <a:r>
              <a:rPr lang="uk-UA" sz="2500" dirty="0"/>
              <a:t> </a:t>
            </a:r>
            <a:r>
              <a:rPr lang="ru-RU" sz="2500" dirty="0" err="1"/>
              <a:t>генетичної</a:t>
            </a:r>
            <a:r>
              <a:rPr lang="ru-RU" sz="2500" dirty="0"/>
              <a:t> </a:t>
            </a:r>
            <a:r>
              <a:rPr lang="ru-RU" sz="2500" dirty="0" err="1"/>
              <a:t>мінливості</a:t>
            </a:r>
            <a:r>
              <a:rPr lang="ru-RU" sz="2500" dirty="0"/>
              <a:t> </a:t>
            </a:r>
            <a:r>
              <a:rPr lang="ru-RU" sz="2500" dirty="0" err="1"/>
              <a:t>відносно</a:t>
            </a:r>
            <a:r>
              <a:rPr lang="ru-RU" sz="2500" dirty="0"/>
              <a:t> </a:t>
            </a:r>
            <a:r>
              <a:rPr lang="ru-RU" sz="2500" dirty="0" err="1"/>
              <a:t>загальної</a:t>
            </a:r>
            <a:r>
              <a:rPr lang="ru-RU" sz="2500" dirty="0"/>
              <a:t> </a:t>
            </a:r>
            <a:r>
              <a:rPr lang="ru-RU" sz="2500" dirty="0" err="1"/>
              <a:t>фенотипової</a:t>
            </a:r>
            <a:r>
              <a:rPr lang="ru-RU" sz="2500" dirty="0"/>
              <a:t> </a:t>
            </a:r>
            <a:r>
              <a:rPr lang="ru-RU" sz="2500" dirty="0" err="1"/>
              <a:t>виражаєть</a:t>
            </a:r>
            <a:r>
              <a:rPr lang="ru-RU" sz="2500" dirty="0"/>
              <a:t> </a:t>
            </a:r>
            <a:r>
              <a:rPr lang="ru-RU" sz="2500" dirty="0" err="1"/>
              <a:t>коефіцієнтом</a:t>
            </a:r>
            <a:r>
              <a:rPr lang="ru-RU" sz="2500" dirty="0"/>
              <a:t> </a:t>
            </a:r>
            <a:r>
              <a:rPr lang="ru-RU" sz="2500" dirty="0" err="1"/>
              <a:t>успадкування</a:t>
            </a:r>
            <a:r>
              <a:rPr lang="ru-RU" sz="2500" dirty="0"/>
              <a:t>. </a:t>
            </a:r>
            <a:r>
              <a:rPr lang="ru-RU" sz="2500" dirty="0" smtClean="0"/>
              <a:t>	</a:t>
            </a:r>
            <a:r>
              <a:rPr lang="uk-UA" sz="2500" dirty="0" smtClean="0"/>
              <a:t>Коефіцієнт </a:t>
            </a:r>
            <a:r>
              <a:rPr lang="uk-UA" sz="2500" dirty="0"/>
              <a:t>спадковості за більшістю селекційних ознак має значний розмах коливань </a:t>
            </a:r>
            <a:r>
              <a:rPr lang="uk-UA" sz="2500" dirty="0" smtClean="0"/>
              <a:t>.</a:t>
            </a:r>
          </a:p>
          <a:p>
            <a:pPr algn="just"/>
            <a:endParaRPr lang="uk-UA" sz="25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388" y="115888"/>
            <a:ext cx="8713787" cy="8651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3300" b="1" i="1" dirty="0"/>
              <a:t>1. Спадковість і взаємозв'язок селекційних ознак м’ясної худоби</a:t>
            </a:r>
            <a:endParaRPr lang="ru-RU" sz="3300" b="1" i="1" dirty="0"/>
          </a:p>
        </p:txBody>
      </p:sp>
    </p:spTree>
    <p:extLst>
      <p:ext uri="{BB962C8B-B14F-4D97-AF65-F5344CB8AC3E}">
        <p14:creationId xmlns:p14="http://schemas.microsoft.com/office/powerpoint/2010/main" val="53939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Коефіцієнти спадковості ознак м’ясної худоби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134707"/>
              </p:ext>
            </p:extLst>
          </p:nvPr>
        </p:nvGraphicFramePr>
        <p:xfrm>
          <a:off x="683568" y="692696"/>
          <a:ext cx="7632848" cy="568862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146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Показники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Коефіцієнт спадковості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Рівень спадковості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Інтервал між отеленнями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0-0,15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низький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Жива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маса при народженні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0,11-0,53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низького до середнього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Жива маса при відборі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0,11-0,57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низького до середнього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Жива маса у віці 12-15 місяців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0,36-0,94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середнього до високого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Жива маса у віці 18 місяців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0,33-0,74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середнього до високого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Приріст при нагулі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0,43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середній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Приріст при відгодівлі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0,39-0,97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середнього до високого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Кінцева маса на відгодівлі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0,48-0,94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середнього до високого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Оплата корму приростом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0,22-0,48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низького до середнього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Забійний вихід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0,25-0,73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 низького до високого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Площа „м’язового вічка”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0,50-0,72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Ніжність м’яса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0,60-0,71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Мармуровість м’яса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0,62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Вміст жиру в м’ясі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0,76-0,89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Колір м’яса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0,31-0,49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середній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96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4294967295"/>
          </p:nvPr>
        </p:nvSpPr>
        <p:spPr>
          <a:xfrm>
            <a:off x="214313" y="908720"/>
            <a:ext cx="8929687" cy="5805488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Селекційні ознаки м’ясної худоби належать до </a:t>
            </a:r>
            <a:r>
              <a:rPr lang="uk-UA" sz="2100" u="sng" dirty="0" smtClean="0">
                <a:latin typeface="Times New Roman" pitchFamily="18" charset="0"/>
                <a:cs typeface="Times New Roman" pitchFamily="18" charset="0"/>
              </a:rPr>
              <a:t>групи кількісних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uk-UA" sz="2100" i="1" dirty="0" smtClean="0">
                <a:latin typeface="Times New Roman" pitchFamily="18" charset="0"/>
                <a:cs typeface="Times New Roman" pitchFamily="18" charset="0"/>
              </a:rPr>
              <a:t>                      інтенсивність росту, або добовий приріст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, 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uk-UA" sz="2100" i="1" dirty="0" smtClean="0">
                <a:latin typeface="Times New Roman" pitchFamily="18" charset="0"/>
                <a:cs typeface="Times New Roman" pitchFamily="18" charset="0"/>
              </a:rPr>
              <a:t>жива маса при забої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i="1" dirty="0" smtClean="0">
                <a:latin typeface="Times New Roman" pitchFamily="18" charset="0"/>
                <a:cs typeface="Times New Roman" pitchFamily="18" charset="0"/>
              </a:rPr>
              <a:t>                     забійна маса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(маса туші й внутрішнього жиру, кг);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забійний вихід,%;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маса новонароджених телят,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маса телят при відлученні, у 12- і 18-місячному віці,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приріст телят від народження до 8 міс.,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приріст телят від 8 до 18 міс.,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витрати корму на одиницю приросту, корм. од.;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якість м’яса;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легкість 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отелів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молочність матерів, кг;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якість сперми;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     м’ясна продуктивність нащадків.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Line 4"/>
          <p:cNvSpPr>
            <a:spLocks noChangeShapeType="1"/>
          </p:cNvSpPr>
          <p:nvPr/>
        </p:nvSpPr>
        <p:spPr bwMode="auto">
          <a:xfrm>
            <a:off x="395288" y="1557338"/>
            <a:ext cx="1152525" cy="0"/>
          </a:xfrm>
          <a:prstGeom prst="line">
            <a:avLst/>
          </a:prstGeom>
          <a:noFill/>
          <a:ln w="4762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48" name="Line 5"/>
          <p:cNvSpPr>
            <a:spLocks noChangeShapeType="1"/>
          </p:cNvSpPr>
          <p:nvPr/>
        </p:nvSpPr>
        <p:spPr bwMode="auto">
          <a:xfrm>
            <a:off x="395288" y="1916113"/>
            <a:ext cx="1152525" cy="0"/>
          </a:xfrm>
          <a:prstGeom prst="line">
            <a:avLst/>
          </a:prstGeom>
          <a:noFill/>
          <a:ln w="4762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>
            <a:off x="395288" y="2276475"/>
            <a:ext cx="1152525" cy="0"/>
          </a:xfrm>
          <a:prstGeom prst="line">
            <a:avLst/>
          </a:prstGeom>
          <a:noFill/>
          <a:ln w="4762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>
            <a:off x="323850" y="2708275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Line 8"/>
          <p:cNvSpPr>
            <a:spLocks noChangeShapeType="1"/>
          </p:cNvSpPr>
          <p:nvPr/>
        </p:nvSpPr>
        <p:spPr bwMode="auto">
          <a:xfrm>
            <a:off x="323850" y="3068638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>
            <a:off x="323850" y="3500438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Line 10"/>
          <p:cNvSpPr>
            <a:spLocks noChangeShapeType="1"/>
          </p:cNvSpPr>
          <p:nvPr/>
        </p:nvSpPr>
        <p:spPr bwMode="auto">
          <a:xfrm>
            <a:off x="323850" y="3860800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4" name="Line 11"/>
          <p:cNvSpPr>
            <a:spLocks noChangeShapeType="1"/>
          </p:cNvSpPr>
          <p:nvPr/>
        </p:nvSpPr>
        <p:spPr bwMode="auto">
          <a:xfrm>
            <a:off x="323850" y="422116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5" name="Line 12"/>
          <p:cNvSpPr>
            <a:spLocks noChangeShapeType="1"/>
          </p:cNvSpPr>
          <p:nvPr/>
        </p:nvSpPr>
        <p:spPr bwMode="auto">
          <a:xfrm>
            <a:off x="323850" y="465296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>
            <a:off x="323850" y="5013325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7" name="Line 14"/>
          <p:cNvSpPr>
            <a:spLocks noChangeShapeType="1"/>
          </p:cNvSpPr>
          <p:nvPr/>
        </p:nvSpPr>
        <p:spPr bwMode="auto">
          <a:xfrm>
            <a:off x="323850" y="5373688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8" name="Line 15"/>
          <p:cNvSpPr>
            <a:spLocks noChangeShapeType="1"/>
          </p:cNvSpPr>
          <p:nvPr/>
        </p:nvSpPr>
        <p:spPr bwMode="auto">
          <a:xfrm>
            <a:off x="323850" y="5805488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9" name="Line 16"/>
          <p:cNvSpPr>
            <a:spLocks noChangeShapeType="1"/>
          </p:cNvSpPr>
          <p:nvPr/>
        </p:nvSpPr>
        <p:spPr bwMode="auto">
          <a:xfrm>
            <a:off x="323850" y="6165850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0" name="Line 17"/>
          <p:cNvSpPr>
            <a:spLocks noChangeShapeType="1"/>
          </p:cNvSpPr>
          <p:nvPr/>
        </p:nvSpPr>
        <p:spPr bwMode="auto">
          <a:xfrm>
            <a:off x="323850" y="6524625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50" y="142875"/>
            <a:ext cx="8572500" cy="909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sz="32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Жива маса – один із показників м’ясної продуктивності.</a:t>
            </a:r>
            <a:endParaRPr lang="ru-RU" sz="3200" b="1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196975"/>
            <a:ext cx="8715375" cy="528637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uk-UA" sz="2600" smtClean="0">
                <a:latin typeface="Times New Roman" pitchFamily="18" charset="0"/>
                <a:cs typeface="Times New Roman" pitchFamily="18" charset="0"/>
              </a:rPr>
              <a:t>                Одним із критеріїв відбору молодняку є його жива маса у 8-місячному віці, яка корелює з такими показниками, як жива маса перед забоєм (r=0,61), масою туші після забою (r=0,54).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600" smtClean="0">
                <a:latin typeface="Times New Roman" pitchFamily="18" charset="0"/>
                <a:cs typeface="Times New Roman" pitchFamily="18" charset="0"/>
              </a:rPr>
              <a:t>                М’ясні якості молодняку оцінюють у 15-18-місячному віці. В цей період закінчується ріст і формування м’ясних якостей тварини. </a:t>
            </a:r>
          </a:p>
          <a:p>
            <a:pPr algn="just" eaLnBrk="1" hangingPunct="1">
              <a:buFont typeface="Arial" charset="0"/>
              <a:buNone/>
            </a:pPr>
            <a:r>
              <a:rPr lang="uk-UA" sz="2600" smtClean="0">
                <a:latin typeface="Times New Roman" pitchFamily="18" charset="0"/>
                <a:cs typeface="Times New Roman" pitchFamily="18" charset="0"/>
              </a:rPr>
              <a:t>                Приріст маси у відлучених телят позитивно корелює з масою туші (r=0,6-0,8), забійним виходом (r=0,3-0,6), витратами кормів (r=0,5-0,7). В цей період на швидкість росту тварини впливають рівень годівлі та породний фактор.</a:t>
            </a:r>
            <a:endParaRPr lang="ru-RU" sz="2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Line 5"/>
          <p:cNvSpPr>
            <a:spLocks noChangeShapeType="1"/>
          </p:cNvSpPr>
          <p:nvPr/>
        </p:nvSpPr>
        <p:spPr bwMode="auto">
          <a:xfrm>
            <a:off x="323850" y="3141663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2" name="Line 5"/>
          <p:cNvSpPr>
            <a:spLocks noChangeShapeType="1"/>
          </p:cNvSpPr>
          <p:nvPr/>
        </p:nvSpPr>
        <p:spPr bwMode="auto">
          <a:xfrm>
            <a:off x="323850" y="1484313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323850" y="4437063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88913"/>
            <a:ext cx="8750300" cy="6669087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Дрібноплідні породи: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абердин-ангуська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шортгорнська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калмицька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герефордська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казахська білоголова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ru-RU" sz="2800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найбільш великоплідні: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шаролезька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кіанська</a:t>
            </a:r>
          </a:p>
          <a:p>
            <a:pPr algn="just" eaLnBrk="1" hangingPunct="1">
              <a:buFont typeface="Arial" charset="0"/>
              <a:buNone/>
            </a:pPr>
            <a:endParaRPr lang="ru-RU" sz="1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живу масу новонароджених телят впливають:</a:t>
            </a:r>
          </a:p>
          <a:p>
            <a:pPr algn="just" eaLnBrk="1" hangingPunct="1">
              <a:buFontTx/>
              <a:buChar char="-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породність,                           - вік матері, </a:t>
            </a:r>
          </a:p>
          <a:p>
            <a:pPr algn="just" eaLnBrk="1" hangingPunct="1">
              <a:buFontTx/>
              <a:buNone/>
            </a:pP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період тільності,                   - сезон отелення, </a:t>
            </a:r>
          </a:p>
          <a:p>
            <a:pPr algn="just" eaLnBrk="1" hangingPunct="1">
              <a:buFontTx/>
              <a:buChar char="-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рівень годівлі матері в період тільності, </a:t>
            </a:r>
          </a:p>
          <a:p>
            <a:pPr algn="just" eaLnBrk="1" hangingPunct="1">
              <a:buFontTx/>
              <a:buChar char="-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жива маса бугаїв-плідників. </a:t>
            </a:r>
          </a:p>
        </p:txBody>
      </p:sp>
      <p:sp>
        <p:nvSpPr>
          <p:cNvPr id="33794" name="Line 3"/>
          <p:cNvSpPr>
            <a:spLocks noChangeShapeType="1"/>
          </p:cNvSpPr>
          <p:nvPr/>
        </p:nvSpPr>
        <p:spPr bwMode="auto">
          <a:xfrm>
            <a:off x="468313" y="1052513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5" name="Line 4"/>
          <p:cNvSpPr>
            <a:spLocks noChangeShapeType="1"/>
          </p:cNvSpPr>
          <p:nvPr/>
        </p:nvSpPr>
        <p:spPr bwMode="auto">
          <a:xfrm>
            <a:off x="468313" y="1557338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Line 5"/>
          <p:cNvSpPr>
            <a:spLocks noChangeShapeType="1"/>
          </p:cNvSpPr>
          <p:nvPr/>
        </p:nvSpPr>
        <p:spPr bwMode="auto">
          <a:xfrm>
            <a:off x="468313" y="2060575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7" name="Line 6"/>
          <p:cNvSpPr>
            <a:spLocks noChangeShapeType="1"/>
          </p:cNvSpPr>
          <p:nvPr/>
        </p:nvSpPr>
        <p:spPr bwMode="auto">
          <a:xfrm>
            <a:off x="468313" y="2565400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8" name="Line 8"/>
          <p:cNvSpPr>
            <a:spLocks noChangeShapeType="1"/>
          </p:cNvSpPr>
          <p:nvPr/>
        </p:nvSpPr>
        <p:spPr bwMode="auto">
          <a:xfrm>
            <a:off x="468313" y="3573463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9" name="Line 9"/>
          <p:cNvSpPr>
            <a:spLocks noChangeShapeType="1"/>
          </p:cNvSpPr>
          <p:nvPr/>
        </p:nvSpPr>
        <p:spPr bwMode="auto">
          <a:xfrm>
            <a:off x="5148263" y="3068638"/>
            <a:ext cx="792162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800" name="Line 10"/>
          <p:cNvSpPr>
            <a:spLocks noChangeShapeType="1"/>
          </p:cNvSpPr>
          <p:nvPr/>
        </p:nvSpPr>
        <p:spPr bwMode="auto">
          <a:xfrm>
            <a:off x="4500563" y="476250"/>
            <a:ext cx="790575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2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88913"/>
            <a:ext cx="8677275" cy="6167437"/>
          </a:xfrm>
        </p:spPr>
        <p:txBody>
          <a:bodyPr/>
          <a:lstStyle/>
          <a:p>
            <a:pPr algn="just" eaLnBrk="1" hangingPunct="1"/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практиці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м’ясного скотарства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телята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абердин-ангуської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породи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народжува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живою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13-18 кг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нормально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розвивались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помісей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♀ </a:t>
            </a:r>
            <a:r>
              <a:rPr lang="uk-UA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іра</a:t>
            </a:r>
            <a:r>
              <a:rPr 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×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шароле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телят 68 кг.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Рисунок 3" descr="402153708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924175"/>
            <a:ext cx="5616575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421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1658</Words>
  <Application>Microsoft Office PowerPoint</Application>
  <PresentationFormat>Экран (4:3)</PresentationFormat>
  <Paragraphs>289</Paragraphs>
  <Slides>29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Лекція 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Жива маса – один із показників м’ясної продуктивності.</vt:lpstr>
      <vt:lpstr>Презентация PowerPoint</vt:lpstr>
      <vt:lpstr>Презентация PowerPoint</vt:lpstr>
      <vt:lpstr>Презентация PowerPoint</vt:lpstr>
      <vt:lpstr>Презентация PowerPoint</vt:lpstr>
      <vt:lpstr>2. Селекційно-генетичні параметри ознак продуктивності свиней</vt:lpstr>
      <vt:lpstr>Презентация PowerPoint</vt:lpstr>
      <vt:lpstr>Презентация PowerPoint</vt:lpstr>
      <vt:lpstr>Презентация PowerPoint</vt:lpstr>
      <vt:lpstr>Презентация PowerPoint</vt:lpstr>
      <vt:lpstr>Коефіцієнт успадковуваності продуктивних ознак свиней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Коефіцієнти кореляції між продуктивними ознаками у свиней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</dc:title>
  <dc:creator>Sekretar</dc:creator>
  <cp:lastModifiedBy>MAPIHA</cp:lastModifiedBy>
  <cp:revision>4</cp:revision>
  <dcterms:created xsi:type="dcterms:W3CDTF">2021-06-01T11:56:19Z</dcterms:created>
  <dcterms:modified xsi:type="dcterms:W3CDTF">2021-06-01T22:54:51Z</dcterms:modified>
</cp:coreProperties>
</file>