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62" r:id="rId5"/>
    <p:sldId id="259" r:id="rId6"/>
    <p:sldId id="261" r:id="rId7"/>
    <p:sldId id="260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58" y="2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6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03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62919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055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54480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0757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469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209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310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049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317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119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984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754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81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588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362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8403" y="1787237"/>
            <a:ext cx="8791575" cy="3393584"/>
          </a:xfrm>
        </p:spPr>
        <p:txBody>
          <a:bodyPr>
            <a:noAutofit/>
          </a:bodyPr>
          <a:lstStyle/>
          <a:p>
            <a:pPr algn="r"/>
            <a:r>
              <a:rPr lang="uk-UA" sz="3200" b="1" dirty="0"/>
              <a:t>Тема 5:</a:t>
            </a:r>
            <a:r>
              <a:rPr lang="uk-UA" sz="5400" b="1" dirty="0"/>
              <a:t> </a:t>
            </a:r>
            <a:r>
              <a:rPr lang="uk-UA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Моделювання технологічних процесів переробки продукції </a:t>
            </a:r>
            <a:r>
              <a:rPr lang="uk-U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тваринництва (частина 2)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45425" y="828648"/>
            <a:ext cx="7633854" cy="684269"/>
          </a:xfrm>
        </p:spPr>
        <p:txBody>
          <a:bodyPr>
            <a:normAutofit/>
          </a:bodyPr>
          <a:lstStyle/>
          <a:p>
            <a:pPr algn="r"/>
            <a:r>
              <a:rPr lang="uk-UA" sz="32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Лекція 8</a:t>
            </a:r>
            <a:endParaRPr lang="ru-RU" sz="32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7423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84712" y="1163543"/>
            <a:ext cx="8739447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spcAft>
                <a:spcPts val="0"/>
              </a:spcAft>
            </a:pPr>
            <a:r>
              <a:rPr lang="uk-UA" sz="25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План</a:t>
            </a:r>
          </a:p>
          <a:p>
            <a:pPr lvl="0" algn="ctr">
              <a:lnSpc>
                <a:spcPct val="150000"/>
              </a:lnSpc>
              <a:spcAft>
                <a:spcPts val="0"/>
              </a:spcAft>
            </a:pPr>
            <a:endParaRPr lang="uk-UA" sz="25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Основна </a:t>
            </a:r>
            <a:r>
              <a:rPr lang="uk-UA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документація технологічних процесів</a:t>
            </a: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lvl="0">
              <a:lnSpc>
                <a:spcPct val="150000"/>
              </a:lnSpc>
              <a:spcAft>
                <a:spcPts val="0"/>
              </a:spcAft>
            </a:pPr>
            <a:endParaRPr lang="ru-RU" sz="2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2. Розробка </a:t>
            </a:r>
            <a:r>
              <a:rPr lang="uk-UA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технологічної документації по процесу та вимоги до її оформлення.</a:t>
            </a:r>
            <a:endParaRPr lang="ru-RU" sz="2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97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9338" y="353161"/>
            <a:ext cx="10548851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spcAft>
                <a:spcPts val="0"/>
              </a:spcAft>
            </a:pPr>
            <a:r>
              <a:rPr lang="uk-UA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Література: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r>
              <a:rPr lang="uk-UA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Бусенко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О.Т.,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Скоцик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В.Є.,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Маценко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М.І., Броварський В.Д.,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Угнівенко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А.М.,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Столюк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В.Д., Коропець Л.А. Технологія виробництва продукції тваринництва. Підручник.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Агроосвіта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Київ. 2013. 493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r>
              <a:rPr lang="uk-UA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Відомчі норми технологічного проектування. Вівчарські і </a:t>
            </a:r>
            <a:r>
              <a:rPr lang="uk-UA" spc="-2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козівничі</a:t>
            </a:r>
            <a:r>
              <a:rPr lang="uk-UA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підприємства. ВНТП-АПК-03.05. Київ. Міністерство аграрної політики України. 2005. 87 с.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r>
              <a:rPr lang="uk-UA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Відомчі норми технологічного проектування. Підприємства з переробки молока. ВНТП-АПК-24.06. Київ. Міністерство сільського господарства і продовольства України, 2006. 105 с.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r>
              <a:rPr lang="uk-UA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Відомчі норми технологічного проектування. Підприємства по забою худоби, птиці, </a:t>
            </a:r>
            <a:r>
              <a:rPr lang="uk-UA" spc="-2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кролів</a:t>
            </a:r>
            <a:r>
              <a:rPr lang="uk-UA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переробки продуктів </a:t>
            </a:r>
            <a:r>
              <a:rPr lang="uk-UA" spc="-2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продуктів</a:t>
            </a:r>
            <a:r>
              <a:rPr lang="uk-UA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забою. ВНТП-АПК-23.06. Київ. Міністерство сільського господарства і продовольства України, 2006. 154 с.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r>
              <a:rPr lang="uk-UA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Відомчі норми технологічного проектування. Підприємства птахівництва. ВНТП-АПК-04.05. Київ. Міністерство аграрної політики України, 2005. 90 с.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r>
              <a:rPr lang="uk-UA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 Відомчі норми технологічного проектування. Свинарські підприємства (комплекси, ферми, малі ферми). ВНТП-АПК-02.05. Київ. Міністерство аграрної політики України, 2005. 98 с.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r>
              <a:rPr lang="uk-UA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 Відомчі норми технологічного проектування. Скотарські підприємства (комплекси, ферми, малі ферми). ВНТП-АПК-01.05. К.: Міністерство аграрної політики України, 2005. 111 с.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r>
              <a:rPr lang="uk-UA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8. Лихач В.Я., Лихач А.В., </a:t>
            </a:r>
            <a:r>
              <a:rPr lang="uk-UA" spc="-2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Шебанін</a:t>
            </a:r>
            <a:r>
              <a:rPr lang="uk-UA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В.О. Інноваційні технології виробництва продукції тваринництва. Миколаїв. МНАУ. 2015. 365 с.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r>
              <a:rPr lang="uk-UA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9. Коротков В.А. </a:t>
            </a:r>
            <a:r>
              <a:rPr lang="uk-UA" spc="-2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Желізняк</a:t>
            </a:r>
            <a:r>
              <a:rPr lang="uk-UA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І.М. Методичний посібник для виконання лабораторних робіт з дисципліни "Моделювання технологічних процесів в тваринництві". Полтава. 2014. 185 с.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r>
              <a:rPr lang="uk-UA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10. </a:t>
            </a:r>
            <a:r>
              <a:rPr lang="uk-UA" spc="-2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Шалімов</a:t>
            </a:r>
            <a:r>
              <a:rPr lang="uk-UA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М.О. Інноваційні технології виробництва і переробки продукції тваринництва. Одеса. ОДАУ. 2020. 181 с.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63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7304" y="163860"/>
            <a:ext cx="11230890" cy="6694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uk-UA" sz="2200" spc="-2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Основними </a:t>
            </a:r>
            <a:r>
              <a:rPr lang="uk-UA" sz="22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документами технологічного процесу, що відбивають його повний зміст у статиці і динаміку, на підставі яких можна налагодити процес, керувати їм і аналізувати його, є </a:t>
            </a:r>
            <a:r>
              <a:rPr lang="uk-UA" sz="2200" b="1" i="1" u="sng" spc="-2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операційні і технологічні карти</a:t>
            </a:r>
            <a:r>
              <a:rPr lang="uk-UA" sz="22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а також </a:t>
            </a:r>
            <a:r>
              <a:rPr lang="uk-UA" sz="2200" b="1" i="1" u="sng" spc="-2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графіки узгодження операцій у процесі і в часі</a:t>
            </a:r>
            <a:r>
              <a:rPr lang="uk-UA" sz="22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200" spc="-2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</a:pPr>
            <a:r>
              <a:rPr lang="uk-UA" sz="2200" spc="-2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</a:t>
            </a:r>
            <a:r>
              <a:rPr lang="uk-UA" sz="2200" b="1" i="1" spc="-2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 </a:t>
            </a:r>
            <a:r>
              <a:rPr lang="uk-UA" sz="2200" b="1" i="1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виробництві продуктів тваринництва технологічна документація для налагодження поопераційного процесу включає: </a:t>
            </a:r>
            <a:endParaRPr lang="uk-UA" sz="2200" b="1" i="1" spc="-2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</a:pPr>
            <a:r>
              <a:rPr lang="uk-UA" sz="2200" b="1" i="1" spc="-2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</a:t>
            </a:r>
            <a:r>
              <a:rPr lang="uk-UA" sz="2200" spc="-2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операційні </a:t>
            </a:r>
            <a:r>
              <a:rPr lang="uk-UA" sz="22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карти; </a:t>
            </a:r>
            <a:endParaRPr lang="uk-UA" sz="2200" spc="-2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</a:pPr>
            <a:r>
              <a:rPr lang="uk-UA" sz="22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200" spc="-2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</a:t>
            </a:r>
            <a:r>
              <a:rPr lang="uk-UA" sz="2200" spc="-2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карти </a:t>
            </a:r>
            <a:r>
              <a:rPr lang="uk-UA" sz="22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циклічних операцій технологічного процесу; </a:t>
            </a:r>
            <a:endParaRPr lang="uk-UA" sz="2200" spc="-2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</a:pPr>
            <a:r>
              <a:rPr lang="uk-UA" sz="22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200" spc="-2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	</a:t>
            </a:r>
            <a:r>
              <a:rPr lang="uk-UA" sz="2200" spc="-2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карти </a:t>
            </a:r>
            <a:r>
              <a:rPr lang="uk-UA" sz="22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щоденних операцій технологічного процесу; </a:t>
            </a:r>
            <a:endParaRPr lang="uk-UA" sz="2200" spc="-2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</a:pPr>
            <a:r>
              <a:rPr lang="uk-UA" sz="22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200" spc="-2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		</a:t>
            </a:r>
            <a:r>
              <a:rPr lang="uk-UA" sz="2200" spc="-2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маршрутні </a:t>
            </a:r>
            <a:r>
              <a:rPr lang="uk-UA" sz="22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карти технологічного процесу; </a:t>
            </a:r>
            <a:endParaRPr lang="uk-UA" sz="2200" spc="-2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</a:pPr>
            <a:r>
              <a:rPr lang="uk-UA" sz="22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200" spc="-2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			</a:t>
            </a:r>
            <a:r>
              <a:rPr lang="uk-UA" sz="2200" spc="-2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графіки </a:t>
            </a:r>
            <a:r>
              <a:rPr lang="uk-UA" sz="22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узгодження щоденних операцій (по цехах виробництва); </a:t>
            </a:r>
            <a:r>
              <a:rPr lang="uk-UA" sz="2200" spc="-2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						графіки </a:t>
            </a:r>
            <a:r>
              <a:rPr lang="uk-UA" sz="22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узгодження циклічних операцій; </a:t>
            </a:r>
            <a:endParaRPr lang="uk-UA" sz="2200" spc="-2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</a:pPr>
            <a:r>
              <a:rPr lang="uk-UA" sz="22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200" spc="-2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					</a:t>
            </a:r>
            <a:r>
              <a:rPr lang="uk-UA" sz="2200" spc="-2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графіки </a:t>
            </a:r>
            <a:r>
              <a:rPr lang="uk-UA" sz="22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наявності і </a:t>
            </a:r>
            <a:r>
              <a:rPr lang="uk-UA" sz="2200" spc="-2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завантаження </a:t>
            </a:r>
            <a:r>
              <a:rPr lang="uk-UA" sz="22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устаткування й </a:t>
            </a:r>
            <a:r>
              <a:rPr lang="uk-UA" sz="2200" spc="-2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											енергетичних </a:t>
            </a:r>
            <a:r>
              <a:rPr lang="uk-UA" sz="22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засобів; </a:t>
            </a:r>
            <a:endParaRPr lang="uk-UA" sz="2200" spc="-2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</a:pPr>
            <a:r>
              <a:rPr lang="uk-UA" sz="22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200" spc="-2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					</a:t>
            </a:r>
            <a:r>
              <a:rPr lang="uk-UA" sz="2200" spc="-2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графіки </a:t>
            </a:r>
            <a:r>
              <a:rPr lang="uk-UA" sz="22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наявності і завантаження трудових ресурсів; </a:t>
            </a:r>
            <a:r>
              <a:rPr lang="uk-UA" sz="2200" spc="-2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									технологічні </a:t>
            </a:r>
            <a:r>
              <a:rPr lang="uk-UA" sz="22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карти процесу</a:t>
            </a:r>
            <a:r>
              <a:rPr lang="uk-UA" sz="2200" spc="-2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200" spc="-2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1212575" y="3198111"/>
            <a:ext cx="994764" cy="11169"/>
          </a:xfrm>
          <a:prstGeom prst="straightConnector1">
            <a:avLst/>
          </a:prstGeom>
          <a:ln w="1016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1629167" y="3620183"/>
            <a:ext cx="994764" cy="11169"/>
          </a:xfrm>
          <a:prstGeom prst="straightConnector1">
            <a:avLst/>
          </a:prstGeom>
          <a:ln w="1016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2126549" y="4031086"/>
            <a:ext cx="994764" cy="11169"/>
          </a:xfrm>
          <a:prstGeom prst="straightConnector1">
            <a:avLst/>
          </a:prstGeom>
          <a:ln w="1016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2623931" y="4453158"/>
            <a:ext cx="994764" cy="11169"/>
          </a:xfrm>
          <a:prstGeom prst="straightConnector1">
            <a:avLst/>
          </a:prstGeom>
          <a:ln w="1016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3037636" y="4892136"/>
            <a:ext cx="994764" cy="11169"/>
          </a:xfrm>
          <a:prstGeom prst="straightConnector1">
            <a:avLst/>
          </a:prstGeom>
          <a:ln w="1016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3535018" y="5325529"/>
            <a:ext cx="994764" cy="11169"/>
          </a:xfrm>
          <a:prstGeom prst="straightConnector1">
            <a:avLst/>
          </a:prstGeom>
          <a:ln w="1016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824948" y="2776039"/>
            <a:ext cx="994764" cy="11169"/>
          </a:xfrm>
          <a:prstGeom prst="straightConnector1">
            <a:avLst/>
          </a:prstGeom>
          <a:ln w="1016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4032400" y="6538718"/>
            <a:ext cx="994764" cy="11169"/>
          </a:xfrm>
          <a:prstGeom prst="straightConnector1">
            <a:avLst/>
          </a:prstGeom>
          <a:ln w="1016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535018" y="6128225"/>
            <a:ext cx="994764" cy="11169"/>
          </a:xfrm>
          <a:prstGeom prst="straightConnector1">
            <a:avLst/>
          </a:prstGeom>
          <a:ln w="1016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106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2917" y="149506"/>
            <a:ext cx="1100641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30000"/>
              </a:lnSpc>
              <a:spcAft>
                <a:spcPts val="0"/>
              </a:spcAft>
            </a:pPr>
            <a:r>
              <a:rPr lang="uk-UA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операційній </a:t>
            </a:r>
            <a:r>
              <a:rPr lang="uk-UA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карті технолог </a:t>
            </a:r>
            <a:r>
              <a:rPr lang="uk-UA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зобов'язаний: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lnSpc>
                <a:spcPct val="130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визначити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зоотехнічні і ветеринарні вимоги до виконання операції;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30000"/>
              </a:lnSpc>
              <a:spcAft>
                <a:spcPts val="0"/>
              </a:spcAft>
            </a:pP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указати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саму раціональну послідовність усіх підготовчих, основних і заключних дій і порядок роботи оператора;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30000"/>
              </a:lnSpc>
              <a:spcAft>
                <a:spcPts val="0"/>
              </a:spcAft>
            </a:pP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дати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схему установки предмета праці і засобів чи механізації устаткування під час здійснення даної операції;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30000"/>
              </a:lnSpc>
              <a:spcAft>
                <a:spcPts val="0"/>
              </a:spcAft>
            </a:pP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привести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динамічну схему предмета праці і засобів чи механізації устаткування під час здійснення даної операції;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30000"/>
              </a:lnSpc>
              <a:spcAft>
                <a:spcPts val="0"/>
              </a:spcAft>
            </a:pP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дати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перелік машин, верстатів, устаткування й енергетичних засобів при виконанні операції з указівкою їхній технічний характеристики;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30000"/>
              </a:lnSpc>
              <a:spcAft>
                <a:spcPts val="0"/>
              </a:spcAft>
            </a:pP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визначити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зооветеринарні режими і режими роботи машин, верстатів, устаткування й енергетичних засобів при виконанні операції;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30000"/>
              </a:lnSpc>
              <a:spcAft>
                <a:spcPts val="0"/>
              </a:spcAft>
            </a:pP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становити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норму часу на виконання операції;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30000"/>
              </a:lnSpc>
              <a:spcAft>
                <a:spcPts val="0"/>
              </a:spcAft>
            </a:pP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указати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скільки чоловік повинне виконувати операцію по розуміннях технологічного характеру;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30000"/>
              </a:lnSpc>
              <a:spcAft>
                <a:spcPts val="0"/>
              </a:spcAft>
            </a:pP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обумовити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спеціальність виконуючого операцію і його кваліфікацію.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 flipV="1">
            <a:off x="387627" y="833658"/>
            <a:ext cx="994764" cy="11169"/>
          </a:xfrm>
          <a:prstGeom prst="straightConnector1">
            <a:avLst/>
          </a:prstGeom>
          <a:ln w="1016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 flipV="1">
            <a:off x="387627" y="1231223"/>
            <a:ext cx="994764" cy="11169"/>
          </a:xfrm>
          <a:prstGeom prst="straightConnector1">
            <a:avLst/>
          </a:prstGeom>
          <a:ln w="1016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flipV="1">
            <a:off x="387627" y="1966718"/>
            <a:ext cx="994764" cy="11169"/>
          </a:xfrm>
          <a:prstGeom prst="straightConnector1">
            <a:avLst/>
          </a:prstGeom>
          <a:ln w="1016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387627" y="2864553"/>
            <a:ext cx="994764" cy="11169"/>
          </a:xfrm>
          <a:prstGeom prst="straightConnector1">
            <a:avLst/>
          </a:prstGeom>
          <a:ln w="1016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404986" y="3614176"/>
            <a:ext cx="994764" cy="11169"/>
          </a:xfrm>
          <a:prstGeom prst="straightConnector1">
            <a:avLst/>
          </a:prstGeom>
          <a:ln w="1016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404986" y="4394512"/>
            <a:ext cx="994764" cy="11169"/>
          </a:xfrm>
          <a:prstGeom prst="straightConnector1">
            <a:avLst/>
          </a:prstGeom>
          <a:ln w="1016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414499" y="5617878"/>
            <a:ext cx="994764" cy="11169"/>
          </a:xfrm>
          <a:prstGeom prst="straightConnector1">
            <a:avLst/>
          </a:prstGeom>
          <a:ln w="1016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414499" y="5163679"/>
            <a:ext cx="994764" cy="11169"/>
          </a:xfrm>
          <a:prstGeom prst="straightConnector1">
            <a:avLst/>
          </a:prstGeom>
          <a:ln w="1016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387627" y="6370846"/>
            <a:ext cx="994764" cy="11169"/>
          </a:xfrm>
          <a:prstGeom prst="straightConnector1">
            <a:avLst/>
          </a:prstGeom>
          <a:ln w="1016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884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2435" y="97815"/>
            <a:ext cx="10589329" cy="6454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30000"/>
              </a:lnSpc>
              <a:spcAft>
                <a:spcPts val="0"/>
              </a:spcAft>
            </a:pP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 </a:t>
            </a:r>
            <a:r>
              <a:rPr lang="uk-UA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поопераційних і маршрутних картах технологічного процесу: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дати загальну картину – технологічну схему процесу по основних операціях, розмістивши їх у строгій технологічній послідовності.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lnSpc>
                <a:spcPct val="130000"/>
              </a:lnSpc>
              <a:spcAft>
                <a:spcPts val="0"/>
              </a:spcAft>
            </a:pP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 </a:t>
            </a:r>
            <a:r>
              <a:rPr lang="uk-UA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графіках технологічного процесу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оптимізувати тимчасові характеристики операцій, трудомісткості й енергоємності операцій, погодивши їх у процесі і в часі чи доби виробничих циклів.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lnSpc>
                <a:spcPct val="130000"/>
              </a:lnSpc>
              <a:spcAft>
                <a:spcPts val="0"/>
              </a:spcAft>
            </a:pP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 </a:t>
            </a:r>
            <a:r>
              <a:rPr lang="uk-UA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технологічних картах процесу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дати загальну картину технологічного процесу, його тимчасових, трудових і енергетичних характеристик, для чого зробити розрахунок потреби машин, устаткування, тимчасових і трудових витрат відповідно до обсягів виробництва для з'ясування чи потреби завантаження машин, устаткування і трудових ресурсів протягом дня, виробничого чи циклу цілого року.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lnSpc>
                <a:spcPct val="130000"/>
              </a:lnSpc>
              <a:spcAft>
                <a:spcPts val="0"/>
              </a:spcAft>
            </a:pPr>
            <a:r>
              <a:rPr lang="uk-UA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У </a:t>
            </a:r>
            <a:r>
              <a:rPr lang="uk-UA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графіках </a:t>
            </a:r>
            <a:r>
              <a:rPr lang="uk-UA" sz="2000" b="1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Ганта</a:t>
            </a:r>
            <a:r>
              <a:rPr lang="uk-UA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скласти тимчасові графіки контролю тих операцій, виконання яких визначає нормальний плин усього процесу й обов'язкове виконання виробничої програми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7200" algn="just">
              <a:lnSpc>
                <a:spcPct val="130000"/>
              </a:lnSpc>
            </a:pP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Зміст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технологічної документації повинний бути затверджено і мати відповідний штамп із указівкою номера документа, його різновиду, зі скількох аркушів він складається, дати його складання, ким складений і затверджений, дати твердження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 flipV="1">
            <a:off x="542922" y="1540631"/>
            <a:ext cx="994764" cy="11169"/>
          </a:xfrm>
          <a:prstGeom prst="straightConnector1">
            <a:avLst/>
          </a:prstGeom>
          <a:ln w="1016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 flipV="1">
            <a:off x="470452" y="359892"/>
            <a:ext cx="994764" cy="11169"/>
          </a:xfrm>
          <a:prstGeom prst="straightConnector1">
            <a:avLst/>
          </a:prstGeom>
          <a:ln w="1016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flipV="1">
            <a:off x="552435" y="2705658"/>
            <a:ext cx="994764" cy="11169"/>
          </a:xfrm>
          <a:prstGeom prst="straightConnector1">
            <a:avLst/>
          </a:prstGeom>
          <a:ln w="1016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500695" y="4719857"/>
            <a:ext cx="994764" cy="11169"/>
          </a:xfrm>
          <a:prstGeom prst="straightConnector1">
            <a:avLst/>
          </a:prstGeom>
          <a:ln w="1016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308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7017" y="467079"/>
            <a:ext cx="11231218" cy="5653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30000"/>
              </a:lnSpc>
              <a:spcAft>
                <a:spcPts val="0"/>
              </a:spcAft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ув'язування операцій у процесі і в часі, оптимізації і їхньому удосконалюваннях складаються звичайні чи сіткові графіки технологічного процесу. </a:t>
            </a:r>
            <a:endParaRPr lang="uk-UA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lnSpc>
                <a:spcPct val="130000"/>
              </a:lnSpc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оптимізації кількості машин і устаткування складаються окремі графіки їхнього завантаження по марках машин.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lnSpc>
                <a:spcPct val="130000"/>
              </a:lnSpc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оптимізації використання трудових ресурсів виробництва будується окремий графік їхньої наявності і завантаження, аналізуються можливості кожного оператора по спеціалізації, і для скорочення затрат праці деякі операції сполучають.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</a:pP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Технологічна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карта процесу, на відміну від усіх попередніх карт, поєднуючи всі основні операції після їхньої оптимізації, відбиває обсяг виробництва.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</a:pP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У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результаті розробки технологічних карт стає можливим визначення загальної потреби машин, устаткування й енергетичних засобів, а також витрат часу і праці на виробництво всього обсягу продукції на день, протягом одного виробничого чи циклу цілого року.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lnSpc>
                <a:spcPct val="130000"/>
              </a:lnSpc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Описана документація повинна бути обов'язковим додатком до проекту процесу для будь-якого тваринницького підприємства.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66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3312" y="2793560"/>
            <a:ext cx="8739447" cy="1067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spcAft>
                <a:spcPts val="0"/>
              </a:spcAft>
            </a:pPr>
            <a:r>
              <a:rPr lang="uk-UA" sz="4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Дякую за увагу</a:t>
            </a:r>
            <a:endParaRPr lang="ru-RU" sz="48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15145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</TotalTime>
  <Words>464</Words>
  <Application>Microsoft Office PowerPoint</Application>
  <PresentationFormat>Широкоэкранный</PresentationFormat>
  <Paragraphs>49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Trebuchet MS</vt:lpstr>
      <vt:lpstr>Wingdings 3</vt:lpstr>
      <vt:lpstr>Аспект</vt:lpstr>
      <vt:lpstr>Тема 5: Моделювання технологічних процесів переробки продукції тваринництва (частина 2)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5: Моделювання технологічних процесів переробки продукції тваринництва</dc:title>
  <dc:creator>Пользователь Windows</dc:creator>
  <cp:lastModifiedBy>MAPIHA</cp:lastModifiedBy>
  <cp:revision>5</cp:revision>
  <dcterms:created xsi:type="dcterms:W3CDTF">2021-06-01T13:04:50Z</dcterms:created>
  <dcterms:modified xsi:type="dcterms:W3CDTF">2021-06-02T22:59:06Z</dcterms:modified>
</cp:coreProperties>
</file>