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80" d="100"/>
          <a:sy n="80" d="100"/>
        </p:scale>
        <p:origin x="-84" y="-7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8984" y="1792224"/>
            <a:ext cx="990599" cy="304799"/>
          </a:xfrm>
        </p:spPr>
        <p:txBody>
          <a:bodyPr/>
          <a:lstStyle>
            <a:lvl1pPr algn="l">
              <a:defRPr b="0">
                <a:solidFill>
                  <a:schemeClr val="bg1"/>
                </a:solidFill>
              </a:defRPr>
            </a:lvl1pPr>
          </a:lstStyle>
          <a:p>
            <a:fld id="{E9462EF3-3C4F-43EE-ACEE-D4B806740EA3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976" y="3227832"/>
            <a:ext cx="3867912" cy="310896"/>
          </a:xfrm>
        </p:spPr>
        <p:txBody>
          <a:bodyPr/>
          <a:lstStyle>
            <a:lvl1pPr>
              <a:defRPr sz="10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8" name="Rectangle 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7" y="4969927"/>
            <a:ext cx="8825657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7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43B39-165A-4B68-AA5C-581F5336313C}" type="datetimeFigureOut">
              <a:rPr lang="en-US" dirty="0"/>
              <a:t>6/3/2021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0704"/>
            <a:ext cx="8833104" cy="1371600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2144" y="3547872"/>
            <a:ext cx="8825659" cy="2478024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C8C57-33F9-4259-AC4F-0E3F5BEC9B94}" type="datetimeFigureOut">
              <a:rPr lang="en-US" dirty="0"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98295" y="59676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 bwMode="gray">
          <a:xfrm>
            <a:off x="9715063" y="2629300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698249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 bwMode="gray">
          <a:xfrm>
            <a:off x="1945945" y="3679987"/>
            <a:ext cx="7725772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4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8"/>
            <a:ext cx="8825659" cy="997858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8772B-8FA2-401F-A0A1-A59855EDBC3E}" type="datetimeFigureOut">
              <a:rPr lang="en-US" dirty="0"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3525"/>
            <a:ext cx="8865623" cy="1819656"/>
          </a:xfrm>
          <a:prstGeom prst="rect">
            <a:avLst/>
          </a:prstGeo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9200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D5BDE-5A90-4611-82E9-0FC5746D30C5}" type="datetimeFigureOut">
              <a:rPr lang="en-US" dirty="0"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312916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79764"/>
            <a:ext cx="3129168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5380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4"/>
            <a:ext cx="3145380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595032"/>
            <a:ext cx="3161029" cy="58473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79764"/>
            <a:ext cx="3161029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991" y="2603500"/>
            <a:ext cx="32564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5824" y="2603500"/>
            <a:ext cx="0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A17D-0BEA-4E76-A7FC-F7C188BC48D1}" type="datetimeFigureOut">
              <a:rPr lang="en-US" dirty="0"/>
              <a:t>6/3/2021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 anchor="ctr" anchorCtr="0"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5"/>
            <a:ext cx="3050438" cy="57626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0916"/>
            <a:ext cx="2691242" cy="158409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7"/>
            <a:ext cx="3050438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8"/>
            <a:ext cx="3050438" cy="91257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3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3" y="5109107"/>
            <a:ext cx="3050438" cy="91794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245" y="2603500"/>
            <a:ext cx="1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7352" y="2603500"/>
            <a:ext cx="0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9AC7D-18CA-4236-82B9-D75EB1D66EAE}" type="datetimeFigureOut">
              <a:rPr lang="en-US" dirty="0"/>
              <a:t>6/3/2021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595033"/>
            <a:ext cx="8825659" cy="3424768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8300E-C023-45CD-A0BE-EDB7A8C6EA8B}" type="datetimeFigureOut">
              <a:rPr lang="en-US" dirty="0"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6"/>
            <a:ext cx="1441567" cy="4748591"/>
          </a:xfrm>
          <a:prstGeom prst="rect">
            <a:avLst/>
          </a:prstGeo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5"/>
            <a:ext cx="6256025" cy="474859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20EAD-E369-4933-8469-ED7764B56A1B}" type="datetimeFigureOut">
              <a:rPr lang="en-US" dirty="0"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9"/>
            <a:ext cx="8825659" cy="706964"/>
          </a:xfrm>
          <a:prstGeom prst="rect">
            <a:avLst/>
          </a:prstGeom>
        </p:spPr>
        <p:txBody>
          <a:bodyPr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C0EF2-9919-473B-8215-8616BAF10692}" type="datetimeFigureOut">
              <a:rPr lang="en-US" dirty="0"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9192"/>
            <a:ext cx="4343400" cy="2286000"/>
          </a:xfrm>
          <a:prstGeom prst="rect">
            <a:avLst/>
          </a:prstGeom>
        </p:spPr>
        <p:txBody>
          <a:bodyPr anchor="ctr" anchorCtr="0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4576" y="2679192"/>
            <a:ext cx="3758184" cy="2286000"/>
          </a:xfrm>
        </p:spPr>
        <p:txBody>
          <a:bodyPr anchor="ctr" anchorCtr="0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472EB-AC54-4713-BFC2-BEB621108C63}" type="datetimeFigureOut">
              <a:rPr lang="en-US" dirty="0"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8032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76" y="2603500"/>
            <a:ext cx="4828032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55A0C-791E-4545-B787-F98AD45CD761}" type="datetimeFigureOut">
              <a:rPr lang="en-US" dirty="0"/>
              <a:t>6/3/2021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69264"/>
            <a:ext cx="8825659" cy="704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98448"/>
            <a:ext cx="4828032" cy="284378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76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1" y="3187921"/>
            <a:ext cx="4825160" cy="285431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36B77-F4F4-4427-AC4F-9A623798AD82}" type="datetimeFigureOut">
              <a:rPr lang="en-US" dirty="0"/>
              <a:t>6/3/2021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144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E790C-34EB-4565-8437-CACF4CDB7822}" type="datetimeFigureOut">
              <a:rPr lang="en-US" dirty="0"/>
              <a:t>6/3/2021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A4C11-22B8-4A4E-8126-B3AF6B948A8E}" type="datetimeFigureOut">
              <a:rPr lang="en-US" dirty="0"/>
              <a:t>6/3/2021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Rectangle 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298448"/>
            <a:ext cx="2793159" cy="1597152"/>
          </a:xfrm>
          <a:prstGeom prst="rect">
            <a:avLst/>
          </a:prstGeo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008" y="1447800"/>
            <a:ext cx="5195997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3" y="3129280"/>
            <a:ext cx="2793159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D06B6-C816-4861-964D-15A98395707D}" type="datetimeFigureOut">
              <a:rPr lang="en-US" dirty="0"/>
              <a:t>6/3/2021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1A8AB-EA7C-4B1B-9D73-E2551851FABE}" type="datetimeFigureOut">
              <a:rPr lang="en-US" dirty="0"/>
              <a:t>6/3/2021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7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0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90786BE5-D2A3-4BF0-8B30-D7403E61B3DC}" type="datetimeFigureOut">
              <a:rPr lang="en-US" dirty="0"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7020" y="469557"/>
            <a:ext cx="8825658" cy="1935892"/>
          </a:xfrm>
        </p:spPr>
        <p:txBody>
          <a:bodyPr anchor="t"/>
          <a:lstStyle/>
          <a:p>
            <a:pPr algn="r"/>
            <a:r>
              <a:rPr lang="uk-UA" sz="3600" dirty="0" smtClean="0">
                <a:latin typeface="Georgia" panose="02040502050405020303" pitchFamily="18" charset="0"/>
              </a:rPr>
              <a:t>Лекція 9</a:t>
            </a:r>
            <a:br>
              <a:rPr lang="uk-UA" sz="3600" dirty="0" smtClean="0">
                <a:latin typeface="Georgia" panose="02040502050405020303" pitchFamily="18" charset="0"/>
              </a:rPr>
            </a:br>
            <a:r>
              <a:rPr lang="uk-UA" sz="3600" dirty="0" smtClean="0">
                <a:latin typeface="Georgia" panose="02040502050405020303" pitchFamily="18" charset="0"/>
              </a:rPr>
              <a:t>Тема 6. Моделювання технологічних процесів у скотарстві</a:t>
            </a:r>
            <a:endParaRPr lang="ru-RU" sz="3600" dirty="0">
              <a:latin typeface="Georgia" panose="0204050205040502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4955" y="2825578"/>
            <a:ext cx="8825658" cy="2813222"/>
          </a:xfrm>
        </p:spPr>
        <p:txBody>
          <a:bodyPr/>
          <a:lstStyle/>
          <a:p>
            <a:pPr algn="ctr"/>
            <a:r>
              <a:rPr lang="uk-UA" sz="2000" cap="none" dirty="0">
                <a:solidFill>
                  <a:schemeClr val="bg1"/>
                </a:solidFill>
                <a:latin typeface="Georgia" panose="02040502050405020303" pitchFamily="18" charset="0"/>
              </a:rPr>
              <a:t>П</a:t>
            </a:r>
            <a:r>
              <a:rPr lang="uk-UA" sz="2000" cap="none" dirty="0" smtClean="0">
                <a:solidFill>
                  <a:schemeClr val="bg1"/>
                </a:solidFill>
                <a:latin typeface="Georgia" panose="02040502050405020303" pitchFamily="18" charset="0"/>
              </a:rPr>
              <a:t>лан</a:t>
            </a:r>
          </a:p>
          <a:p>
            <a:r>
              <a:rPr lang="ru-RU" sz="2000" cap="none" dirty="0" smtClean="0">
                <a:solidFill>
                  <a:schemeClr val="bg1"/>
                </a:solidFill>
                <a:latin typeface="Georgia" panose="02040502050405020303" pitchFamily="18" charset="0"/>
              </a:rPr>
              <a:t>1. </a:t>
            </a:r>
            <a:r>
              <a:rPr lang="uk-UA" sz="2000" cap="none" dirty="0" smtClean="0">
                <a:solidFill>
                  <a:schemeClr val="bg1"/>
                </a:solidFill>
                <a:latin typeface="Georgia" panose="02040502050405020303" pitchFamily="18" charset="0"/>
              </a:rPr>
              <a:t>Методичні підходи до моделювання технологічних процесів у скотарстві. </a:t>
            </a:r>
          </a:p>
          <a:p>
            <a:r>
              <a:rPr lang="uk-UA" sz="2000" cap="none" dirty="0" smtClean="0">
                <a:solidFill>
                  <a:schemeClr val="bg1"/>
                </a:solidFill>
                <a:latin typeface="Georgia" panose="02040502050405020303" pitchFamily="18" charset="0"/>
              </a:rPr>
              <a:t>2. Моделювання технологічного процесу вирощування ремонтних телиць. </a:t>
            </a:r>
          </a:p>
          <a:p>
            <a:r>
              <a:rPr lang="uk-UA" sz="2000" cap="none" dirty="0" smtClean="0">
                <a:solidFill>
                  <a:schemeClr val="bg1"/>
                </a:solidFill>
                <a:latin typeface="Georgia" panose="02040502050405020303" pitchFamily="18" charset="0"/>
              </a:rPr>
              <a:t>3. Сучасні варіанти моделювання технологічних процесів виробництва молока.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59238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9095" y="685345"/>
            <a:ext cx="8825659" cy="706964"/>
          </a:xfrm>
        </p:spPr>
        <p:txBody>
          <a:bodyPr/>
          <a:lstStyle/>
          <a:p>
            <a:pPr algn="ctr"/>
            <a:r>
              <a:rPr lang="uk-UA" b="1" dirty="0" smtClean="0">
                <a:latin typeface="Georgia" panose="02040502050405020303" pitchFamily="18" charset="0"/>
              </a:rPr>
              <a:t>Література</a:t>
            </a:r>
            <a:endParaRPr lang="ru-RU" b="1" dirty="0"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4954" y="1466335"/>
            <a:ext cx="8825659" cy="4876800"/>
          </a:xfrm>
        </p:spPr>
        <p:txBody>
          <a:bodyPr>
            <a:normAutofit fontScale="62500" lnSpcReduction="20000"/>
          </a:bodyPr>
          <a:lstStyle/>
          <a:p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1. </a:t>
            </a:r>
            <a:r>
              <a:rPr lang="uk-UA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Бусенко</a:t>
            </a:r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 О.Т., </a:t>
            </a:r>
            <a:r>
              <a:rPr lang="uk-UA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Скоцик</a:t>
            </a:r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 В.Є., </a:t>
            </a:r>
            <a:r>
              <a:rPr lang="uk-UA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Маценко</a:t>
            </a:r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 М.І., Броварський В.Д., </a:t>
            </a:r>
            <a:r>
              <a:rPr lang="uk-UA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Угнівенко</a:t>
            </a:r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 А.М., </a:t>
            </a:r>
            <a:r>
              <a:rPr lang="uk-UA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Столюк</a:t>
            </a:r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 В.Д., Коропець Л.А. Технологія виробництва продукції тваринництва. Підручник. </a:t>
            </a:r>
            <a:r>
              <a:rPr lang="uk-UA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Агроосвіта</a:t>
            </a:r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. Київ. 2013. 493 с.</a:t>
            </a:r>
          </a:p>
          <a:p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2. Відомчі норми технологічного проектування. Вівчарські і </a:t>
            </a:r>
            <a:r>
              <a:rPr lang="uk-UA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козівничі</a:t>
            </a:r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 підприємства. ВНТП-АПК-03.05. Київ. Міністерство аграрної політики України. 2005. 87 с.</a:t>
            </a:r>
          </a:p>
          <a:p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3. Відомчі норми технологічного проектування. Підприємства з переробки молока. ВНТП-АПК-24.06. Київ. Міністерство сільського господарства і продовольства України, 2006. 105 с. </a:t>
            </a:r>
          </a:p>
          <a:p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4. Відомчі норми технологічного проектування. Підприємства по забою худоби, птиці, </a:t>
            </a:r>
            <a:r>
              <a:rPr lang="uk-UA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кролів</a:t>
            </a:r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 та переробки продуктів </a:t>
            </a:r>
            <a:r>
              <a:rPr lang="uk-UA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продуктів</a:t>
            </a:r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 забою. ВНТП-АПК-23.06. Київ. Міністерство сільського господарства і продовольства України, 2006. 154 с.</a:t>
            </a:r>
          </a:p>
          <a:p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5. Відомчі норми технологічного проектування. Підприємства птахівництва. ВНТП-АПК-04.05. Київ. Міністерство аграрної політики України, 2005. 90 с.</a:t>
            </a:r>
          </a:p>
          <a:p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6. Відомчі норми технологічного проектування. Свинарські підприємства (комплекси, ферми, малі ферми). ВНТП-АПК-02.05. Київ. Міністерство аграрної політики України, 2005. 98 с.</a:t>
            </a:r>
          </a:p>
          <a:p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7. Відомчі норми технологічного проектування. Скотарські підприємства (комплекси, ферми, малі ферми). ВНТП-АПК-01.05. К.: Міністерство аграрної політики України, 2005. 111 с.</a:t>
            </a:r>
          </a:p>
          <a:p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8. Лихач В.Я., Лихач А.В., </a:t>
            </a:r>
            <a:r>
              <a:rPr lang="uk-UA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Шебанін</a:t>
            </a:r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 В.О. Інноваційні технології виробництва продукції тваринництва. Миколаїв. МНАУ. 2015. 365 с.</a:t>
            </a:r>
          </a:p>
          <a:p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9. Коротков В.А. </a:t>
            </a:r>
            <a:r>
              <a:rPr lang="uk-UA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Желізняк</a:t>
            </a:r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 І.М. Методичний посібник для виконання лабораторних робіт з дисципліни "Моделювання технологічних процесів в тваринництві". Полтава. 2014. 185 с.</a:t>
            </a:r>
          </a:p>
          <a:p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10. </a:t>
            </a:r>
            <a:r>
              <a:rPr lang="uk-UA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Шалімов</a:t>
            </a:r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 М.О. Інноваційні технології виробництва і переробки продукції тваринництва. Одеса. ОДАУ. 2020. 181 с.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5292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659026"/>
            <a:ext cx="10056743" cy="1046205"/>
          </a:xfrm>
        </p:spPr>
        <p:txBody>
          <a:bodyPr/>
          <a:lstStyle/>
          <a:p>
            <a:pPr algn="ctr"/>
            <a:r>
              <a:rPr lang="uk-UA" sz="2800" dirty="0" smtClean="0">
                <a:latin typeface="Georgia" panose="02040502050405020303" pitchFamily="18" charset="0"/>
              </a:rPr>
              <a:t>1.Методичні підходи до моделювання технологічних процесів у скотарстві</a:t>
            </a:r>
            <a:endParaRPr lang="uk-UA" sz="2800" dirty="0"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4930" y="1919415"/>
            <a:ext cx="10585621" cy="454728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>
                <a:latin typeface="Georgia" panose="02040502050405020303" pitchFamily="18" charset="0"/>
              </a:rPr>
              <a:t>Ви </a:t>
            </a:r>
            <a:r>
              <a:rPr lang="ru-RU" dirty="0" err="1">
                <a:latin typeface="Georgia" panose="02040502050405020303" pitchFamily="18" charset="0"/>
              </a:rPr>
              <a:t>знаєте</a:t>
            </a:r>
            <a:r>
              <a:rPr lang="ru-RU" dirty="0">
                <a:latin typeface="Georgia" panose="02040502050405020303" pitchFamily="18" charset="0"/>
              </a:rPr>
              <a:t>, </a:t>
            </a:r>
            <a:r>
              <a:rPr lang="ru-RU" dirty="0" err="1">
                <a:latin typeface="Georgia" panose="02040502050405020303" pitchFamily="18" charset="0"/>
              </a:rPr>
              <a:t>що</a:t>
            </a:r>
            <a:r>
              <a:rPr lang="ru-RU" dirty="0">
                <a:latin typeface="Georgia" panose="02040502050405020303" pitchFamily="18" charset="0"/>
              </a:rPr>
              <a:t> в </a:t>
            </a:r>
            <a:r>
              <a:rPr lang="ru-RU" dirty="0" err="1">
                <a:latin typeface="Georgia" panose="02040502050405020303" pitchFamily="18" charset="0"/>
              </a:rPr>
              <a:t>основі</a:t>
            </a:r>
            <a:r>
              <a:rPr lang="ru-RU" dirty="0">
                <a:latin typeface="Georgia" panose="02040502050405020303" pitchFamily="18" charset="0"/>
              </a:rPr>
              <a:t> будь-</a:t>
            </a:r>
            <a:r>
              <a:rPr lang="ru-RU" dirty="0" err="1">
                <a:latin typeface="Georgia" panose="02040502050405020303" pitchFamily="18" charset="0"/>
              </a:rPr>
              <a:t>якої</a:t>
            </a:r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dirty="0" err="1">
                <a:latin typeface="Georgia" panose="02040502050405020303" pitchFamily="18" charset="0"/>
              </a:rPr>
              <a:t>технології</a:t>
            </a:r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dirty="0" err="1">
                <a:latin typeface="Georgia" panose="02040502050405020303" pitchFamily="18" charset="0"/>
              </a:rPr>
              <a:t>лежить</a:t>
            </a:r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dirty="0" err="1">
                <a:latin typeface="Georgia" panose="02040502050405020303" pitchFamily="18" charset="0"/>
              </a:rPr>
              <a:t>технологічний</a:t>
            </a:r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dirty="0" err="1" smtClean="0">
                <a:latin typeface="Georgia" panose="02040502050405020303" pitchFamily="18" charset="0"/>
              </a:rPr>
              <a:t>процес</a:t>
            </a:r>
            <a:r>
              <a:rPr lang="ru-RU" dirty="0" smtClean="0">
                <a:latin typeface="Georgia" panose="02040502050405020303" pitchFamily="18" charset="0"/>
              </a:rPr>
              <a:t> </a:t>
            </a:r>
            <a:r>
              <a:rPr lang="ru-RU" b="1" dirty="0" err="1" smtClean="0">
                <a:latin typeface="Georgia" panose="02040502050405020303" pitchFamily="18" charset="0"/>
              </a:rPr>
              <a:t>технологічний</a:t>
            </a:r>
            <a:r>
              <a:rPr lang="ru-RU" b="1" dirty="0" smtClean="0">
                <a:latin typeface="Georgia" panose="02040502050405020303" pitchFamily="18" charset="0"/>
              </a:rPr>
              <a:t> </a:t>
            </a:r>
            <a:r>
              <a:rPr lang="ru-RU" b="1" dirty="0" err="1" smtClean="0">
                <a:latin typeface="Georgia" panose="02040502050405020303" pitchFamily="18" charset="0"/>
              </a:rPr>
              <a:t>процес</a:t>
            </a:r>
            <a:r>
              <a:rPr lang="ru-RU" b="1" dirty="0" smtClean="0">
                <a:latin typeface="Georgia" panose="02040502050405020303" pitchFamily="18" charset="0"/>
              </a:rPr>
              <a:t> </a:t>
            </a:r>
            <a:r>
              <a:rPr lang="ru-RU" dirty="0" err="1">
                <a:latin typeface="Georgia" panose="02040502050405020303" pitchFamily="18" charset="0"/>
              </a:rPr>
              <a:t>це</a:t>
            </a:r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dirty="0" smtClean="0">
                <a:latin typeface="Georgia" panose="02040502050405020303" pitchFamily="18" charset="0"/>
              </a:rPr>
              <a:t>– </a:t>
            </a:r>
            <a:r>
              <a:rPr lang="ru-RU" dirty="0" err="1" smtClean="0">
                <a:latin typeface="Georgia" panose="02040502050405020303" pitchFamily="18" charset="0"/>
              </a:rPr>
              <a:t>робочі</a:t>
            </a:r>
            <a:r>
              <a:rPr lang="ru-RU" dirty="0" smtClean="0">
                <a:latin typeface="Georgia" panose="02040502050405020303" pitchFamily="18" charset="0"/>
              </a:rPr>
              <a:t> </a:t>
            </a:r>
            <a:r>
              <a:rPr lang="ru-RU" dirty="0" err="1">
                <a:latin typeface="Georgia" panose="02040502050405020303" pitchFamily="18" charset="0"/>
              </a:rPr>
              <a:t>операції</a:t>
            </a:r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dirty="0" err="1">
                <a:latin typeface="Georgia" panose="02040502050405020303" pitchFamily="18" charset="0"/>
              </a:rPr>
              <a:t>це</a:t>
            </a:r>
            <a:r>
              <a:rPr lang="ru-RU" dirty="0">
                <a:latin typeface="Georgia" panose="02040502050405020303" pitchFamily="18" charset="0"/>
              </a:rPr>
              <a:t> – </a:t>
            </a:r>
            <a:r>
              <a:rPr lang="ru-RU" dirty="0" err="1">
                <a:latin typeface="Georgia" panose="02040502050405020303" pitchFamily="18" charset="0"/>
              </a:rPr>
              <a:t>це</a:t>
            </a:r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dirty="0" err="1">
                <a:latin typeface="Georgia" panose="02040502050405020303" pitchFamily="18" charset="0"/>
              </a:rPr>
              <a:t>цілеспрямована</a:t>
            </a:r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dirty="0" err="1">
                <a:latin typeface="Georgia" panose="02040502050405020303" pitchFamily="18" charset="0"/>
              </a:rPr>
              <a:t>зміна</a:t>
            </a:r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dirty="0" err="1">
                <a:latin typeface="Georgia" panose="02040502050405020303" pitchFamily="18" charset="0"/>
              </a:rPr>
              <a:t>фізичних</a:t>
            </a:r>
            <a:r>
              <a:rPr lang="ru-RU" dirty="0">
                <a:latin typeface="Georgia" panose="02040502050405020303" pitchFamily="18" charset="0"/>
              </a:rPr>
              <a:t>, </a:t>
            </a:r>
            <a:r>
              <a:rPr lang="ru-RU" dirty="0" err="1">
                <a:latin typeface="Georgia" panose="02040502050405020303" pitchFamily="18" charset="0"/>
              </a:rPr>
              <a:t>хімічних</a:t>
            </a:r>
            <a:r>
              <a:rPr lang="ru-RU" dirty="0">
                <a:latin typeface="Georgia" panose="02040502050405020303" pitchFamily="18" charset="0"/>
              </a:rPr>
              <a:t>, </a:t>
            </a:r>
            <a:r>
              <a:rPr lang="ru-RU" dirty="0" err="1">
                <a:latin typeface="Georgia" panose="02040502050405020303" pitchFamily="18" charset="0"/>
              </a:rPr>
              <a:t>фізіологічних</a:t>
            </a:r>
            <a:r>
              <a:rPr lang="ru-RU" dirty="0">
                <a:latin typeface="Georgia" panose="02040502050405020303" pitchFamily="18" charset="0"/>
              </a:rPr>
              <a:t> і </a:t>
            </a:r>
            <a:r>
              <a:rPr lang="ru-RU" dirty="0" err="1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біологічних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 </a:t>
            </a:r>
            <a:r>
              <a:rPr lang="ru-RU" dirty="0" err="1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якостей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 </a:t>
            </a:r>
            <a:r>
              <a:rPr lang="ru-RU" dirty="0" smtClean="0">
                <a:latin typeface="Georgia" panose="02040502050405020303" pitchFamily="18" charset="0"/>
              </a:rPr>
              <a:t>предмета.</a:t>
            </a:r>
          </a:p>
          <a:p>
            <a:pPr marL="0" indent="0">
              <a:buNone/>
            </a:pPr>
            <a:endParaRPr lang="uk-UA" dirty="0">
              <a:solidFill>
                <a:schemeClr val="tx1">
                  <a:lumMod val="95000"/>
                  <a:lumOff val="5000"/>
                </a:schemeClr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uk-UA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uk-UA" dirty="0">
              <a:solidFill>
                <a:schemeClr val="tx1">
                  <a:lumMod val="95000"/>
                  <a:lumOff val="5000"/>
                </a:schemeClr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uk-UA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anose="02040502050405020303" pitchFamily="18" charset="0"/>
            </a:endParaRPr>
          </a:p>
          <a:p>
            <a:pPr marL="0" indent="0" algn="just">
              <a:buNone/>
            </a:pPr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В технологічному процесі розрізняють </a:t>
            </a:r>
            <a:r>
              <a:rPr lang="uk-UA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основні операції </a:t>
            </a:r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– результатом виконання яких є поетапна якісна зміна предмета праці, та </a:t>
            </a:r>
            <a:r>
              <a:rPr lang="uk-UA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допоміжні</a:t>
            </a:r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, сукупність дії яких спрямована на цю якісну зміну продукту. Так, у процесі виробництва молока операція доїння є основною операцією. А прив'язування тварин, підмивання вим'я, масаж, одягання доїльних стаканів, заключний масаж вим'я, машинне додоювання – все це допоміжні операції. Групу допоміжних операцій, які передують основній, називають </a:t>
            </a:r>
            <a:r>
              <a:rPr lang="uk-UA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підготовчими</a:t>
            </a:r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, а групу операцій, що завершують виконання основної – </a:t>
            </a:r>
            <a:r>
              <a:rPr lang="uk-UA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заключними</a:t>
            </a:r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.</a:t>
            </a:r>
            <a:endParaRPr lang="uk-UA" dirty="0">
              <a:solidFill>
                <a:schemeClr val="tx1">
                  <a:lumMod val="95000"/>
                  <a:lumOff val="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99718" y="2732901"/>
            <a:ext cx="5165124" cy="2800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Робочі операції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99718" y="3443414"/>
            <a:ext cx="1985319" cy="76611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Щоденні (регулярні)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3554625" y="3150752"/>
            <a:ext cx="675503" cy="247135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7844" y="3123544"/>
            <a:ext cx="780356" cy="274344"/>
          </a:xfrm>
          <a:prstGeom prst="rect">
            <a:avLst/>
          </a:prstGeom>
        </p:spPr>
      </p:pic>
      <p:sp>
        <p:nvSpPr>
          <p:cNvPr id="13" name="Скругленный прямоугольник 12"/>
          <p:cNvSpPr/>
          <p:nvPr/>
        </p:nvSpPr>
        <p:spPr>
          <a:xfrm>
            <a:off x="6005384" y="3443414"/>
            <a:ext cx="1845276" cy="793329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Циклічні (нерегулярні)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0102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675503"/>
            <a:ext cx="9982603" cy="1087394"/>
          </a:xfrm>
        </p:spPr>
        <p:txBody>
          <a:bodyPr/>
          <a:lstStyle/>
          <a:p>
            <a:pPr algn="ctr"/>
            <a:r>
              <a:rPr lang="uk-UA" sz="2800" dirty="0" smtClean="0">
                <a:latin typeface="Georgia" panose="02040502050405020303" pitchFamily="18" charset="0"/>
              </a:rPr>
              <a:t>2. Моделювання технологічного процесу вирощування ремонтних телиць</a:t>
            </a:r>
            <a:endParaRPr lang="ru-RU" sz="2800" dirty="0"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3081" y="1902941"/>
            <a:ext cx="11294075" cy="442371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1600" b="1" dirty="0" smtClean="0">
                <a:latin typeface="Georgia" panose="02040502050405020303" pitchFamily="18" charset="0"/>
              </a:rPr>
              <a:t>Послідовність розрахунків моделювання технологічного процесу вирощування ремонтних телиць:</a:t>
            </a:r>
          </a:p>
          <a:p>
            <a:pPr marL="0" indent="0" algn="just">
              <a:buNone/>
            </a:pPr>
            <a:r>
              <a:rPr lang="uk-UA" sz="1600" dirty="0" smtClean="0">
                <a:latin typeface="Georgia" panose="02040502050405020303" pitchFamily="18" charset="0"/>
              </a:rPr>
              <a:t>- визначення обсягів кінцевої продукції(потреби перевірених за продуктивністю первісток для господарства)</a:t>
            </a:r>
          </a:p>
          <a:p>
            <a:pPr marL="0" indent="0" algn="just">
              <a:buNone/>
            </a:pPr>
            <a:r>
              <a:rPr lang="uk-UA" sz="1600" dirty="0" smtClean="0">
                <a:latin typeface="Georgia" panose="02040502050405020303" pitchFamily="18" charset="0"/>
              </a:rPr>
              <a:t>- визначення кількість теличок, яких потрібно поставити на ферму за рік;</a:t>
            </a:r>
          </a:p>
          <a:p>
            <a:pPr marL="0" indent="0" algn="just">
              <a:buNone/>
            </a:pPr>
            <a:r>
              <a:rPr lang="uk-UA" sz="1600" dirty="0" smtClean="0">
                <a:latin typeface="Georgia" panose="02040502050405020303" pitchFamily="18" charset="0"/>
              </a:rPr>
              <a:t>- визначають кількість технологічних груп (секцій) у кожному періоді (цеху);</a:t>
            </a:r>
          </a:p>
          <a:p>
            <a:pPr marL="0" indent="0" algn="just">
              <a:buNone/>
            </a:pPr>
            <a:r>
              <a:rPr lang="uk-UA" sz="1600" dirty="0" smtClean="0">
                <a:latin typeface="Georgia" panose="02040502050405020303" pitchFamily="18" charset="0"/>
              </a:rPr>
              <a:t>- кількість головомісць у груповій секції (клітці) у кожному наступному періоді (цеху);</a:t>
            </a:r>
          </a:p>
          <a:p>
            <a:pPr marL="0" indent="0" algn="just">
              <a:buNone/>
            </a:pPr>
            <a:r>
              <a:rPr lang="uk-UA" sz="1600" dirty="0" smtClean="0">
                <a:latin typeface="Georgia" panose="02040502050405020303" pitchFamily="18" charset="0"/>
              </a:rPr>
              <a:t>- </a:t>
            </a:r>
            <a:r>
              <a:rPr lang="uk-UA" sz="1600" dirty="0">
                <a:latin typeface="Georgia" panose="02040502050405020303" pitchFamily="18" charset="0"/>
              </a:rPr>
              <a:t>д</a:t>
            </a:r>
            <a:r>
              <a:rPr lang="uk-UA" sz="1600" dirty="0" smtClean="0">
                <a:latin typeface="Georgia" panose="02040502050405020303" pitchFamily="18" charset="0"/>
              </a:rPr>
              <a:t>алі розробляють циклограму – графік руху технологічних груп у розрізі часу і простору по цехах ферми.</a:t>
            </a:r>
          </a:p>
          <a:p>
            <a:pPr marL="0" indent="0" algn="just">
              <a:buNone/>
            </a:pPr>
            <a:r>
              <a:rPr lang="uk-UA" sz="1600" dirty="0" smtClean="0">
                <a:latin typeface="Georgia" panose="02040502050405020303" pitchFamily="18" charset="0"/>
              </a:rPr>
              <a:t>- визначивши норму годівлі ремонтного молодняка, встановлюють поживність кормів.</a:t>
            </a:r>
          </a:p>
          <a:p>
            <a:pPr marL="0" indent="0" algn="just">
              <a:buNone/>
            </a:pPr>
            <a:r>
              <a:rPr lang="uk-UA" sz="1600" dirty="0" smtClean="0">
                <a:latin typeface="Georgia" panose="02040502050405020303" pitchFamily="18" charset="0"/>
              </a:rPr>
              <a:t>- потім визначають добову потребу кормів, потребу підстилки і також потребу у воді.</a:t>
            </a:r>
          </a:p>
          <a:p>
            <a:pPr marL="0" indent="0" algn="just">
              <a:buNone/>
            </a:pPr>
            <a:r>
              <a:rPr lang="uk-UA" sz="1600" dirty="0" smtClean="0">
                <a:latin typeface="Georgia" panose="02040502050405020303" pitchFamily="18" charset="0"/>
              </a:rPr>
              <a:t>- закінчують робочі розрахунки – складанням виробничої програми роботи ферми.</a:t>
            </a:r>
          </a:p>
          <a:p>
            <a:pPr marL="0" indent="0" algn="just">
              <a:buNone/>
            </a:pPr>
            <a:r>
              <a:rPr lang="uk-UA" sz="1600" dirty="0" smtClean="0">
                <a:latin typeface="Georgia" panose="02040502050405020303" pitchFamily="18" charset="0"/>
              </a:rPr>
              <a:t>Важливим моментом моделювання технологічного процесу є останній його етап, який полягає у детальній розробці окремих його операцій, визначенні найбільш оптимальної їх послідовності, зоотехнічних і ветеринарних вимог та режимів їх виконання.</a:t>
            </a:r>
            <a:endParaRPr lang="uk-UA" sz="16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7113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66119" y="280085"/>
            <a:ext cx="10453816" cy="5848865"/>
          </a:xfrm>
        </p:spPr>
        <p:txBody>
          <a:bodyPr anchor="ctr">
            <a:normAutofit fontScale="90000"/>
          </a:bodyPr>
          <a:lstStyle/>
          <a:p>
            <a:r>
              <a:rPr lang="uk-UA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Основними документами технологічного процесу, є операційні та технологічна карта, а також графіки погодження операцій у процесі й часі. </a:t>
            </a:r>
            <a:br>
              <a:rPr lang="uk-UA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</a:br>
            <a:r>
              <a:rPr lang="uk-UA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В операційній карті, повинно бути:</a:t>
            </a:r>
            <a:br>
              <a:rPr lang="uk-UA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</a:br>
            <a:r>
              <a:rPr lang="uk-UA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- визначено зоотехнічні і ветеринарні вимоги до виконання операції;</a:t>
            </a:r>
            <a:br>
              <a:rPr lang="uk-UA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</a:br>
            <a:r>
              <a:rPr lang="uk-UA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- вказано найбільш раціональну послідовність всіх підготовчих, основних і заключних елементів операції і порядок роботи виконавця;	</a:t>
            </a:r>
            <a:br>
              <a:rPr lang="uk-UA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</a:br>
            <a:r>
              <a:rPr lang="uk-UA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- подано схему (схеми) розміщення предмета праці і засобів механізації чи обладнання при виконанні операції;</a:t>
            </a:r>
            <a:br>
              <a:rPr lang="uk-UA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</a:br>
            <a:r>
              <a:rPr lang="uk-UA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- наведено динамічну схему предмета праці і засобів механізації та обладнання під час виконання даної операції; </a:t>
            </a:r>
            <a:br>
              <a:rPr lang="uk-UA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</a:br>
            <a:r>
              <a:rPr lang="uk-UA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- дано перелік машин, обладнання і енергетичних засобів при виконанні операції та їх технічну характеристику;</a:t>
            </a:r>
            <a:br>
              <a:rPr lang="uk-UA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</a:br>
            <a:r>
              <a:rPr lang="uk-UA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- вказано зооветеринарні режими і режими роботи машин, обладнання та інших засобів при виконанні операції; вказано кількість працівників, які повинні виконувати дану операцію з позицій технологічної доцільності;</a:t>
            </a:r>
            <a:br>
              <a:rPr lang="uk-UA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</a:br>
            <a:r>
              <a:rPr lang="uk-UA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- зумовлено спеціальність і кваліфікацію працівників. </a:t>
            </a:r>
            <a:br>
              <a:rPr lang="uk-UA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</a:br>
            <a:r>
              <a:rPr lang="uk-UA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Найважливішим документом для технолога є технологічна карта процесу, яка дає змогу аналізувати процес з позицій його оптимізації в засобах виробництва і затратах праці. Вона об'єднує всі основні операції після їх оптимізації і відбиває обсяг виробництва. У технологічній карті дають загальну картину технологічного процесу, його часових, трудових і енергетичних характеристик, для чого проводять розрахунок потреби машин, обладнання, затрат часу і праці відповідно до обсягу виробництва з метою визначити кількість і завантаженість машин, обладнання і трудових ресурсів протягом доби, виробничого циклу чи року. </a:t>
            </a:r>
            <a:r>
              <a:rPr lang="uk-UA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uk-UA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</a:br>
            <a:endParaRPr lang="uk-UA" sz="1600" dirty="0">
              <a:solidFill>
                <a:schemeClr val="tx1">
                  <a:lumMod val="95000"/>
                  <a:lumOff val="5000"/>
                </a:schemeClr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932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54954" y="774357"/>
            <a:ext cx="9751943" cy="906162"/>
          </a:xfrm>
        </p:spPr>
        <p:txBody>
          <a:bodyPr/>
          <a:lstStyle/>
          <a:p>
            <a:pPr algn="ctr"/>
            <a:r>
              <a:rPr lang="uk-UA" sz="2800" dirty="0" smtClean="0">
                <a:latin typeface="Georgia" panose="02040502050405020303" pitchFamily="18" charset="0"/>
              </a:rPr>
              <a:t>3. Сучасні варіанти моделювання технологічних процесів виробництва молока.</a:t>
            </a:r>
            <a:endParaRPr lang="ru-RU" sz="2800" dirty="0">
              <a:latin typeface="Georgia" panose="02040502050405020303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95416" y="2001794"/>
            <a:ext cx="11392930" cy="467085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1600" dirty="0" smtClean="0">
                <a:latin typeface="Georgia" panose="02040502050405020303" pitchFamily="18" charset="0"/>
              </a:rPr>
              <a:t>Робочий процес виробництва молока на тваринницькому підприємстві - це сукупність всіх операцій пов’язаних з виробництвом кінцевого продукту – молока. В робочому процесі можна виділити 4 основних складових, що обумовлено їх складністю, розгалуженістю. Кожна із цих 4 частин, в свою чергу, може розподілятися на підпункти і окремі складові частини, тобто операції (робочі). </a:t>
            </a:r>
          </a:p>
          <a:p>
            <a:pPr marL="0" indent="0" algn="just">
              <a:buNone/>
            </a:pPr>
            <a:endParaRPr lang="uk-UA" sz="1600" dirty="0">
              <a:latin typeface="Georgia" panose="02040502050405020303" pitchFamily="18" charset="0"/>
            </a:endParaRPr>
          </a:p>
          <a:p>
            <a:pPr marL="0" indent="0" algn="just">
              <a:buNone/>
            </a:pPr>
            <a:endParaRPr lang="uk-UA" sz="1600" dirty="0" smtClean="0">
              <a:latin typeface="Georgia" panose="02040502050405020303" pitchFamily="18" charset="0"/>
            </a:endParaRPr>
          </a:p>
          <a:p>
            <a:pPr marL="0" indent="0" algn="just">
              <a:buNone/>
            </a:pPr>
            <a:endParaRPr lang="uk-UA" sz="1600" dirty="0">
              <a:latin typeface="Georgia" panose="02040502050405020303" pitchFamily="18" charset="0"/>
            </a:endParaRPr>
          </a:p>
          <a:p>
            <a:pPr marL="0" indent="0" algn="just">
              <a:buNone/>
            </a:pPr>
            <a:endParaRPr lang="uk-UA" sz="1600" dirty="0" smtClean="0">
              <a:latin typeface="Georgia" panose="02040502050405020303" pitchFamily="18" charset="0"/>
            </a:endParaRPr>
          </a:p>
          <a:p>
            <a:pPr marL="0" indent="0" algn="just">
              <a:buNone/>
            </a:pPr>
            <a:r>
              <a:rPr lang="uk-UA" sz="1600" b="1" dirty="0" smtClean="0">
                <a:latin typeface="Georgia" panose="02040502050405020303" pitchFamily="18" charset="0"/>
              </a:rPr>
              <a:t>Прийнято декілька методів групування корів, кожен з яких має свої переваги і недоліки.</a:t>
            </a:r>
          </a:p>
          <a:p>
            <a:pPr algn="just">
              <a:buAutoNum type="arabicPeriod"/>
            </a:pPr>
            <a:r>
              <a:rPr lang="uk-UA" sz="1600" dirty="0" smtClean="0">
                <a:latin typeface="Georgia" panose="02040502050405020303" pitchFamily="18" charset="0"/>
              </a:rPr>
              <a:t>Метод </a:t>
            </a:r>
            <a:r>
              <a:rPr lang="uk-UA" sz="1600" dirty="0">
                <a:latin typeface="Georgia" panose="02040502050405020303" pitchFamily="18" charset="0"/>
              </a:rPr>
              <a:t>групування корів за фізіологічно-технологічними періодами. </a:t>
            </a:r>
            <a:endParaRPr lang="uk-UA" sz="1600" dirty="0" smtClean="0">
              <a:latin typeface="Georgia" panose="02040502050405020303" pitchFamily="18" charset="0"/>
            </a:endParaRPr>
          </a:p>
          <a:p>
            <a:pPr algn="just">
              <a:buAutoNum type="arabicPeriod"/>
            </a:pPr>
            <a:r>
              <a:rPr lang="ru-RU" sz="1600" dirty="0">
                <a:latin typeface="Georgia" panose="02040502050405020303" pitchFamily="18" charset="0"/>
              </a:rPr>
              <a:t>Метод </a:t>
            </a:r>
            <a:r>
              <a:rPr lang="ru-RU" sz="1600" dirty="0" err="1">
                <a:latin typeface="Georgia" panose="02040502050405020303" pitchFamily="18" charset="0"/>
              </a:rPr>
              <a:t>групування</a:t>
            </a:r>
            <a:r>
              <a:rPr lang="ru-RU" sz="1600" dirty="0">
                <a:latin typeface="Georgia" panose="02040502050405020303" pitchFamily="18" charset="0"/>
              </a:rPr>
              <a:t> </a:t>
            </a:r>
            <a:r>
              <a:rPr lang="ru-RU" sz="1600" dirty="0" err="1">
                <a:latin typeface="Georgia" panose="02040502050405020303" pitchFamily="18" charset="0"/>
              </a:rPr>
              <a:t>корів</a:t>
            </a:r>
            <a:r>
              <a:rPr lang="ru-RU" sz="1600" dirty="0">
                <a:latin typeface="Georgia" panose="02040502050405020303" pitchFamily="18" charset="0"/>
              </a:rPr>
              <a:t> за величиною </a:t>
            </a:r>
            <a:r>
              <a:rPr lang="ru-RU" sz="1600" dirty="0" err="1">
                <a:latin typeface="Georgia" panose="02040502050405020303" pitchFamily="18" charset="0"/>
              </a:rPr>
              <a:t>добових</a:t>
            </a:r>
            <a:r>
              <a:rPr lang="ru-RU" sz="1600" dirty="0">
                <a:latin typeface="Georgia" panose="02040502050405020303" pitchFamily="18" charset="0"/>
              </a:rPr>
              <a:t> </a:t>
            </a:r>
            <a:r>
              <a:rPr lang="ru-RU" sz="1600" dirty="0" err="1">
                <a:latin typeface="Georgia" panose="02040502050405020303" pitchFamily="18" charset="0"/>
              </a:rPr>
              <a:t>надоїв</a:t>
            </a:r>
            <a:r>
              <a:rPr lang="ru-RU" sz="1600" dirty="0" smtClean="0">
                <a:latin typeface="Georgia" panose="02040502050405020303" pitchFamily="18" charset="0"/>
              </a:rPr>
              <a:t>.</a:t>
            </a:r>
          </a:p>
          <a:p>
            <a:pPr algn="just">
              <a:buAutoNum type="arabicPeriod"/>
            </a:pPr>
            <a:r>
              <a:rPr lang="ru-RU" sz="1600" dirty="0">
                <a:latin typeface="Georgia" panose="02040502050405020303" pitchFamily="18" charset="0"/>
              </a:rPr>
              <a:t>Метод </a:t>
            </a:r>
            <a:r>
              <a:rPr lang="ru-RU" sz="1600" dirty="0" err="1">
                <a:latin typeface="Georgia" panose="02040502050405020303" pitchFamily="18" charset="0"/>
              </a:rPr>
              <a:t>формування</a:t>
            </a:r>
            <a:r>
              <a:rPr lang="ru-RU" sz="1600" dirty="0">
                <a:latin typeface="Georgia" panose="02040502050405020303" pitchFamily="18" charset="0"/>
              </a:rPr>
              <a:t> </a:t>
            </a:r>
            <a:r>
              <a:rPr lang="ru-RU" sz="1600" dirty="0" err="1">
                <a:latin typeface="Georgia" panose="02040502050405020303" pitchFamily="18" charset="0"/>
              </a:rPr>
              <a:t>дійних</a:t>
            </a:r>
            <a:r>
              <a:rPr lang="ru-RU" sz="1600" dirty="0">
                <a:latin typeface="Georgia" panose="02040502050405020303" pitchFamily="18" charset="0"/>
              </a:rPr>
              <a:t> </a:t>
            </a:r>
            <a:r>
              <a:rPr lang="ru-RU" sz="1600" dirty="0" err="1">
                <a:latin typeface="Georgia" panose="02040502050405020303" pitchFamily="18" charset="0"/>
              </a:rPr>
              <a:t>корів</a:t>
            </a:r>
            <a:r>
              <a:rPr lang="ru-RU" sz="1600" dirty="0">
                <a:latin typeface="Georgia" panose="02040502050405020303" pitchFamily="18" charset="0"/>
              </a:rPr>
              <a:t> за </a:t>
            </a:r>
            <a:r>
              <a:rPr lang="ru-RU" sz="1600" dirty="0" err="1">
                <a:latin typeface="Georgia" panose="02040502050405020303" pitchFamily="18" charset="0"/>
              </a:rPr>
              <a:t>періодом</a:t>
            </a:r>
            <a:r>
              <a:rPr lang="ru-RU" sz="1600" dirty="0">
                <a:latin typeface="Georgia" panose="02040502050405020303" pitchFamily="18" charset="0"/>
              </a:rPr>
              <a:t> </a:t>
            </a:r>
            <a:r>
              <a:rPr lang="ru-RU" sz="1600" dirty="0" err="1" smtClean="0">
                <a:latin typeface="Georgia" panose="02040502050405020303" pitchFamily="18" charset="0"/>
              </a:rPr>
              <a:t>отелення</a:t>
            </a:r>
            <a:endParaRPr lang="ru-RU" sz="1600" dirty="0" smtClean="0">
              <a:latin typeface="Georgia" panose="02040502050405020303" pitchFamily="18" charset="0"/>
            </a:endParaRPr>
          </a:p>
          <a:p>
            <a:pPr algn="just">
              <a:buAutoNum type="arabicPeriod"/>
            </a:pPr>
            <a:r>
              <a:rPr lang="ru-RU" sz="1600" dirty="0">
                <a:latin typeface="Georgia" panose="02040502050405020303" pitchFamily="18" charset="0"/>
              </a:rPr>
              <a:t>Метод </a:t>
            </a:r>
            <a:r>
              <a:rPr lang="ru-RU" sz="1600" dirty="0" err="1">
                <a:latin typeface="Georgia" panose="02040502050405020303" pitchFamily="18" charset="0"/>
              </a:rPr>
              <a:t>формування</a:t>
            </a:r>
            <a:r>
              <a:rPr lang="ru-RU" sz="1600" dirty="0">
                <a:latin typeface="Georgia" panose="02040502050405020303" pitchFamily="18" charset="0"/>
              </a:rPr>
              <a:t> </a:t>
            </a:r>
            <a:r>
              <a:rPr lang="ru-RU" sz="1600" dirty="0" err="1">
                <a:latin typeface="Georgia" panose="02040502050405020303" pitchFamily="18" charset="0"/>
              </a:rPr>
              <a:t>постійних</a:t>
            </a:r>
            <a:r>
              <a:rPr lang="ru-RU" sz="1600" dirty="0">
                <a:latin typeface="Georgia" panose="02040502050405020303" pitchFamily="18" charset="0"/>
              </a:rPr>
              <a:t> </a:t>
            </a:r>
            <a:r>
              <a:rPr lang="ru-RU" sz="1600" dirty="0" err="1">
                <a:latin typeface="Georgia" panose="02040502050405020303" pitchFamily="18" charset="0"/>
              </a:rPr>
              <a:t>груп</a:t>
            </a:r>
            <a:r>
              <a:rPr lang="ru-RU" sz="1600" dirty="0">
                <a:latin typeface="Georgia" panose="02040502050405020303" pitchFamily="18" charset="0"/>
              </a:rPr>
              <a:t> на </a:t>
            </a:r>
            <a:r>
              <a:rPr lang="ru-RU" sz="1600" dirty="0" err="1">
                <a:latin typeface="Georgia" panose="02040502050405020303" pitchFamily="18" charset="0"/>
              </a:rPr>
              <a:t>фермі</a:t>
            </a:r>
            <a:r>
              <a:rPr lang="ru-RU" sz="1600" dirty="0">
                <a:latin typeface="Georgia" panose="02040502050405020303" pitchFamily="18" charset="0"/>
              </a:rPr>
              <a:t> за </a:t>
            </a:r>
            <a:r>
              <a:rPr lang="ru-RU" sz="1600" dirty="0" err="1">
                <a:latin typeface="Georgia" panose="02040502050405020303" pitchFamily="18" charset="0"/>
              </a:rPr>
              <a:t>продуктивністю</a:t>
            </a:r>
            <a:endParaRPr lang="uk-UA" sz="1600" dirty="0" smtClean="0">
              <a:latin typeface="Georgia" panose="02040502050405020303" pitchFamily="18" charset="0"/>
            </a:endParaRPr>
          </a:p>
          <a:p>
            <a:pPr marL="0" indent="0" algn="just">
              <a:buNone/>
            </a:pPr>
            <a:endParaRPr lang="uk-UA" sz="1600" dirty="0">
              <a:latin typeface="Georgia" panose="02040502050405020303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922637" y="2887092"/>
            <a:ext cx="10338487" cy="420129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Робочий процес</a:t>
            </a:r>
            <a:endParaRPr lang="ru-RU" dirty="0"/>
          </a:p>
        </p:txBody>
      </p:sp>
      <p:sp>
        <p:nvSpPr>
          <p:cNvPr id="21" name="Стрелка вниз 20"/>
          <p:cNvSpPr/>
          <p:nvPr/>
        </p:nvSpPr>
        <p:spPr>
          <a:xfrm>
            <a:off x="1786698" y="3206314"/>
            <a:ext cx="271849" cy="296562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1926" y="3193037"/>
            <a:ext cx="323116" cy="323116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1162" y="3156181"/>
            <a:ext cx="323116" cy="323116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84012" y="3157316"/>
            <a:ext cx="323116" cy="323116"/>
          </a:xfrm>
          <a:prstGeom prst="rect">
            <a:avLst/>
          </a:prstGeom>
        </p:spPr>
      </p:pic>
      <p:sp>
        <p:nvSpPr>
          <p:cNvPr id="25" name="Скругленный прямоугольник 24"/>
          <p:cNvSpPr/>
          <p:nvPr/>
        </p:nvSpPr>
        <p:spPr>
          <a:xfrm>
            <a:off x="883743" y="3502876"/>
            <a:ext cx="1805910" cy="38214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Годівля</a:t>
            </a:r>
            <a:endParaRPr lang="ru-RU" dirty="0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3097400" y="3537128"/>
            <a:ext cx="1887411" cy="38214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Доїння</a:t>
            </a:r>
            <a:endParaRPr lang="ru-RU" dirty="0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5980880" y="3479297"/>
            <a:ext cx="2055813" cy="56532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Прибирання гною</a:t>
            </a:r>
            <a:endParaRPr lang="ru-RU" dirty="0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8929343" y="3479297"/>
            <a:ext cx="2232454" cy="54142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Інші і нерегулярні роботи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35521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54957" y="214184"/>
            <a:ext cx="8825657" cy="5758248"/>
          </a:xfrm>
        </p:spPr>
        <p:txBody>
          <a:bodyPr anchor="b"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uk-UA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uk-UA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</a:br>
            <a:r>
              <a:rPr lang="uk-UA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uk-UA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</a:br>
            <a:r>
              <a:rPr lang="uk-UA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uk-UA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</a:br>
            <a:r>
              <a:rPr lang="uk-UA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uk-UA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</a:br>
            <a:r>
              <a:rPr lang="uk-UA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uk-UA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</a:br>
            <a:r>
              <a:rPr lang="uk-UA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uk-UA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</a:br>
            <a:r>
              <a:rPr lang="uk-UA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uk-UA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</a:br>
            <a:r>
              <a:rPr lang="uk-UA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uk-UA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</a:br>
            <a:r>
              <a:rPr lang="uk-UA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uk-UA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</a:b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8762" y="214184"/>
            <a:ext cx="4180952" cy="263383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476" y="312441"/>
            <a:ext cx="4114286" cy="524544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8060" y="2098703"/>
            <a:ext cx="3125108" cy="402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5502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 Boardroom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 Boardroom" id="{FC33163D-4339-46B1-8EED-24C834239D99}" vid="{EC7F02AD-9687-440F-A9DF-FAA6F22270D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90</TotalTime>
  <Words>775</Words>
  <Application>Microsoft Office PowerPoint</Application>
  <PresentationFormat>Произвольный</PresentationFormat>
  <Paragraphs>55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Ион (конференц-зал)</vt:lpstr>
      <vt:lpstr>Лекція 9 Тема 6. Моделювання технологічних процесів у скотарстві</vt:lpstr>
      <vt:lpstr>Література</vt:lpstr>
      <vt:lpstr>1.Методичні підходи до моделювання технологічних процесів у скотарстві</vt:lpstr>
      <vt:lpstr>2. Моделювання технологічного процесу вирощування ремонтних телиць</vt:lpstr>
      <vt:lpstr>Основними документами технологічного процесу, є операційні та технологічна карта, а також графіки погодження операцій у процесі й часі.  В операційній карті, повинно бути: - визначено зоотехнічні і ветеринарні вимоги до виконання операції; - вказано найбільш раціональну послідовність всіх підготовчих, основних і заключних елементів операції і порядок роботи виконавця;  - подано схему (схеми) розміщення предмета праці і засобів механізації чи обладнання при виконанні операції; - наведено динамічну схему предмета праці і засобів механізації та обладнання під час виконання даної операції;  - дано перелік машин, обладнання і енергетичних засобів при виконанні операції та їх технічну характеристику; - вказано зооветеринарні режими і режими роботи машин, обладнання та інших засобів при виконанні операції; вказано кількість працівників, які повинні виконувати дану операцію з позицій технологічної доцільності; - зумовлено спеціальність і кваліфікацію працівників.  Найважливішим документом для технолога є технологічна карта процесу, яка дає змогу аналізувати процес з позицій його оптимізації в засобах виробництва і затратах праці. Вона об'єднує всі основні операції після їх оптимізації і відбиває обсяг виробництва. У технологічній карті дають загальну картину технологічного процесу, його часових, трудових і енергетичних характеристик, для чого проводять розрахунок потреби машин, обладнання, затрат часу і праці відповідно до обсягу виробництва з метою визначити кількість і завантаженість машин, обладнання і трудових ресурсів протягом доби, виробничого циклу чи року.  </vt:lpstr>
      <vt:lpstr>3. Сучасні варіанти моделювання технологічних процесів виробництва молока.</vt:lpstr>
      <vt:lpstr>                                       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9 Тема 6. Моделювання технологічних процесів у скотарстві</dc:title>
  <dc:creator>пк 4</dc:creator>
  <cp:lastModifiedBy>Администратор</cp:lastModifiedBy>
  <cp:revision>13</cp:revision>
  <dcterms:created xsi:type="dcterms:W3CDTF">2021-06-03T07:52:50Z</dcterms:created>
  <dcterms:modified xsi:type="dcterms:W3CDTF">2021-06-03T11:21:18Z</dcterms:modified>
</cp:coreProperties>
</file>