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7D88-8C36-4164-B9C9-F9A4F0BB5EAC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017F9-0D99-4042-8E7A-C676AF6138BF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7D88-8C36-4164-B9C9-F9A4F0BB5EAC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017F9-0D99-4042-8E7A-C676AF6138B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7D88-8C36-4164-B9C9-F9A4F0BB5EAC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017F9-0D99-4042-8E7A-C676AF6138B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7D88-8C36-4164-B9C9-F9A4F0BB5EAC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017F9-0D99-4042-8E7A-C676AF6138B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7D88-8C36-4164-B9C9-F9A4F0BB5EAC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017F9-0D99-4042-8E7A-C676AF6138BF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7D88-8C36-4164-B9C9-F9A4F0BB5EAC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017F9-0D99-4042-8E7A-C676AF6138B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7D88-8C36-4164-B9C9-F9A4F0BB5EAC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017F9-0D99-4042-8E7A-C676AF6138B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7D88-8C36-4164-B9C9-F9A4F0BB5EAC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017F9-0D99-4042-8E7A-C676AF6138B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7D88-8C36-4164-B9C9-F9A4F0BB5EAC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017F9-0D99-4042-8E7A-C676AF6138B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7D88-8C36-4164-B9C9-F9A4F0BB5EAC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017F9-0D99-4042-8E7A-C676AF6138B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7D88-8C36-4164-B9C9-F9A4F0BB5EAC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64017F9-0D99-4042-8E7A-C676AF6138BF}" type="slidenum">
              <a:rPr lang="uk-UA" smtClean="0"/>
              <a:t>‹#›</a:t>
            </a:fld>
            <a:endParaRPr lang="uk-U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657D88-8C36-4164-B9C9-F9A4F0BB5EAC}" type="datetimeFigureOut">
              <a:rPr lang="uk-UA" smtClean="0"/>
              <a:t>02.06.2021</a:t>
            </a:fld>
            <a:endParaRPr lang="uk-U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64017F9-0D99-4042-8E7A-C676AF6138BF}" type="slidenum">
              <a:rPr lang="uk-UA" smtClean="0"/>
              <a:t>‹#›</a:t>
            </a:fld>
            <a:endParaRPr lang="uk-U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1840" y="764704"/>
            <a:ext cx="4461120" cy="1427584"/>
          </a:xfrm>
        </p:spPr>
        <p:txBody>
          <a:bodyPr>
            <a:noAutofit/>
          </a:bodyPr>
          <a:lstStyle/>
          <a:p>
            <a:r>
              <a:rPr lang="ru-RU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Лекція</a:t>
            </a: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9</a:t>
            </a:r>
            <a:r>
              <a:rPr lang="uk-UA" sz="2800" dirty="0">
                <a:solidFill>
                  <a:schemeClr val="tx1"/>
                </a:solidFill>
                <a:effectLst/>
              </a:rPr>
              <a:t/>
            </a:r>
            <a:br>
              <a:rPr lang="uk-UA" sz="2800" dirty="0">
                <a:solidFill>
                  <a:schemeClr val="tx1"/>
                </a:solidFill>
                <a:effectLst/>
              </a:rPr>
            </a:br>
            <a:endParaRPr lang="uk-UA" sz="2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276872"/>
            <a:ext cx="7854696" cy="17526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u="sng" dirty="0"/>
              <a:t>Тема</a:t>
            </a:r>
            <a:r>
              <a:rPr lang="uk-UA" b="1" u="sng" dirty="0"/>
              <a:t> 4. </a:t>
            </a:r>
            <a:endParaRPr lang="uk-UA" b="1" u="sng" dirty="0" smtClean="0"/>
          </a:p>
          <a:p>
            <a:pPr algn="ctr"/>
            <a:endParaRPr lang="uk-UA" b="1" u="sng" dirty="0" smtClean="0"/>
          </a:p>
          <a:p>
            <a:r>
              <a:rPr lang="uk-UA" b="1" dirty="0" smtClean="0"/>
              <a:t>ГЕНЕТИЧНІ </a:t>
            </a:r>
            <a:r>
              <a:rPr lang="uk-UA" b="1" dirty="0"/>
              <a:t>ОСНОВИ СЕЛЕКЦІЇ ТВАРИН ЗА ПЕРСПЕКТИВНИХ ТЕХНОЛОГІЙ (частина 3)</a:t>
            </a:r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56033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268760"/>
            <a:ext cx="835292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/>
              <a:t>План</a:t>
            </a:r>
            <a:endParaRPr lang="uk-UA" sz="2000" dirty="0"/>
          </a:p>
          <a:p>
            <a:r>
              <a:rPr lang="uk-UA" sz="2200" b="1" dirty="0" smtClean="0"/>
              <a:t>	1</a:t>
            </a:r>
            <a:r>
              <a:rPr lang="uk-UA" sz="2200" b="1" dirty="0"/>
              <a:t>. Біотехнологія у </a:t>
            </a:r>
            <a:r>
              <a:rPr lang="uk-UA" sz="2200" b="1" dirty="0" smtClean="0"/>
              <a:t>тваринництві</a:t>
            </a:r>
          </a:p>
          <a:p>
            <a:endParaRPr lang="uk-UA" sz="2200" dirty="0"/>
          </a:p>
          <a:p>
            <a:r>
              <a:rPr lang="uk-UA" sz="2200" b="1" dirty="0" smtClean="0"/>
              <a:t>	2</a:t>
            </a:r>
            <a:r>
              <a:rPr lang="uk-UA" sz="2200" b="1" dirty="0"/>
              <a:t>. Використання електронно-обчислювальних машин (ЕОМ) та комп’ютерної техніки у селекційно-племінній роботі</a:t>
            </a: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2764602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8064896" cy="5924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Література: </a:t>
            </a:r>
            <a:endParaRPr lang="uk-UA" b="1" dirty="0" smtClean="0"/>
          </a:p>
          <a:p>
            <a:endParaRPr lang="uk-UA" dirty="0"/>
          </a:p>
          <a:p>
            <a:pPr algn="just"/>
            <a:r>
              <a:rPr lang="uk-UA" sz="2500" dirty="0" smtClean="0"/>
              <a:t>	1</a:t>
            </a:r>
            <a:r>
              <a:rPr lang="uk-UA" sz="2500" dirty="0"/>
              <a:t>. </a:t>
            </a:r>
            <a:r>
              <a:rPr lang="uk-UA" sz="2500" dirty="0" err="1"/>
              <a:t>Калетнік</a:t>
            </a:r>
            <a:r>
              <a:rPr lang="uk-UA" sz="2500" dirty="0"/>
              <a:t> Г.М., Кулик М.Ф., Петриченко В.Ф. та ін. Основи перспективних технологій виробництва продукції тваринництва. Вінниця, 2007. 584 с.</a:t>
            </a:r>
          </a:p>
          <a:p>
            <a:pPr algn="just"/>
            <a:r>
              <a:rPr lang="uk-UA" sz="2500" dirty="0" smtClean="0"/>
              <a:t>	2</a:t>
            </a:r>
            <a:r>
              <a:rPr lang="uk-UA" sz="2500" dirty="0"/>
              <a:t>. Лихач В.Я., Лихач А.В., </a:t>
            </a:r>
            <a:r>
              <a:rPr lang="uk-UA" sz="2500" dirty="0" err="1"/>
              <a:t>Шебанін</a:t>
            </a:r>
            <a:r>
              <a:rPr lang="uk-UA" sz="2500" dirty="0"/>
              <a:t> В.О. Інноваційні технології виробництва продукції тваринництва. Миколаїв. МНАУ. 2015. 365 с.</a:t>
            </a:r>
          </a:p>
          <a:p>
            <a:pPr algn="just"/>
            <a:r>
              <a:rPr lang="uk-UA" sz="2500" dirty="0" smtClean="0"/>
              <a:t>	3</a:t>
            </a:r>
            <a:r>
              <a:rPr lang="uk-UA" sz="2500" dirty="0"/>
              <a:t>. </a:t>
            </a:r>
            <a:r>
              <a:rPr lang="uk-UA" sz="2500" dirty="0" err="1"/>
              <a:t>Шалімов</a:t>
            </a:r>
            <a:r>
              <a:rPr lang="uk-UA" sz="2500" dirty="0"/>
              <a:t> М.О. Інноваційні технології виробництва і переробки продукції тваринництва. Одеса. ОДАУ. 2020. 181 с.</a:t>
            </a:r>
          </a:p>
          <a:p>
            <a:pPr algn="just"/>
            <a:r>
              <a:rPr lang="uk-UA" sz="2500" dirty="0" smtClean="0"/>
              <a:t>	4</a:t>
            </a:r>
            <a:r>
              <a:rPr lang="uk-UA" sz="2500" dirty="0"/>
              <a:t>. </a:t>
            </a:r>
            <a:r>
              <a:rPr lang="uk-UA" sz="2500" dirty="0" err="1"/>
              <a:t>Palamarchyk</a:t>
            </a:r>
            <a:r>
              <a:rPr lang="uk-UA" sz="2500" dirty="0"/>
              <a:t> D. M. </a:t>
            </a:r>
            <a:r>
              <a:rPr lang="uk-UA" sz="2500" dirty="0" err="1"/>
              <a:t>The</a:t>
            </a:r>
            <a:r>
              <a:rPr lang="uk-UA" sz="2500" dirty="0"/>
              <a:t> </a:t>
            </a:r>
            <a:r>
              <a:rPr lang="uk-UA" sz="2500" dirty="0" err="1"/>
              <a:t>methodology</a:t>
            </a:r>
            <a:r>
              <a:rPr lang="uk-UA" sz="2500" dirty="0"/>
              <a:t> </a:t>
            </a:r>
            <a:r>
              <a:rPr lang="uk-UA" sz="2500" dirty="0" err="1"/>
              <a:t>to</a:t>
            </a:r>
            <a:r>
              <a:rPr lang="uk-UA" sz="2500" dirty="0"/>
              <a:t> </a:t>
            </a:r>
            <a:r>
              <a:rPr lang="uk-UA" sz="2500" dirty="0" err="1"/>
              <a:t>estimate</a:t>
            </a:r>
            <a:r>
              <a:rPr lang="uk-UA" sz="2500" dirty="0"/>
              <a:t> </a:t>
            </a:r>
            <a:r>
              <a:rPr lang="uk-UA" sz="2500" dirty="0" err="1"/>
              <a:t>the</a:t>
            </a:r>
            <a:r>
              <a:rPr lang="uk-UA" sz="2500" dirty="0"/>
              <a:t> </a:t>
            </a:r>
            <a:r>
              <a:rPr lang="uk-UA" sz="2500" dirty="0" err="1"/>
              <a:t>extent</a:t>
            </a:r>
            <a:r>
              <a:rPr lang="uk-UA" sz="2500" dirty="0"/>
              <a:t> </a:t>
            </a:r>
            <a:r>
              <a:rPr lang="uk-UA" sz="2500" dirty="0" err="1"/>
              <a:t>of</a:t>
            </a:r>
            <a:r>
              <a:rPr lang="uk-UA" sz="2500" dirty="0"/>
              <a:t> </a:t>
            </a:r>
            <a:r>
              <a:rPr lang="uk-UA" sz="2500" dirty="0" err="1"/>
              <a:t>the</a:t>
            </a:r>
            <a:r>
              <a:rPr lang="uk-UA" sz="2500" dirty="0"/>
              <a:t> </a:t>
            </a:r>
            <a:r>
              <a:rPr lang="uk-UA" sz="2500" dirty="0" err="1"/>
              <a:t>innovation</a:t>
            </a:r>
            <a:r>
              <a:rPr lang="uk-UA" sz="2500" dirty="0"/>
              <a:t> </a:t>
            </a:r>
            <a:r>
              <a:rPr lang="uk-UA" sz="2500" dirty="0" err="1"/>
              <a:t>process</a:t>
            </a:r>
            <a:r>
              <a:rPr lang="uk-UA" sz="2500" dirty="0"/>
              <a:t>. </a:t>
            </a:r>
            <a:r>
              <a:rPr lang="uk-UA" sz="2500" dirty="0" err="1"/>
              <a:t>Formyvannya</a:t>
            </a:r>
            <a:r>
              <a:rPr lang="uk-UA" sz="2500" dirty="0"/>
              <a:t> </a:t>
            </a:r>
            <a:r>
              <a:rPr lang="uk-UA" sz="2500" dirty="0" err="1"/>
              <a:t>runkovuh</a:t>
            </a:r>
            <a:r>
              <a:rPr lang="uk-UA" sz="2500" dirty="0"/>
              <a:t> </a:t>
            </a:r>
            <a:r>
              <a:rPr lang="uk-UA" sz="2500" dirty="0" err="1"/>
              <a:t>vidnosun</a:t>
            </a:r>
            <a:r>
              <a:rPr lang="uk-UA" sz="2500" dirty="0"/>
              <a:t> v </a:t>
            </a:r>
            <a:r>
              <a:rPr lang="uk-UA" sz="2500" dirty="0" err="1"/>
              <a:t>Ykraini</a:t>
            </a:r>
            <a:r>
              <a:rPr lang="uk-UA" sz="2500" dirty="0"/>
              <a:t>. </a:t>
            </a:r>
            <a:r>
              <a:rPr lang="uk-UA" sz="2500" dirty="0" err="1"/>
              <a:t>vol</a:t>
            </a:r>
            <a:r>
              <a:rPr lang="uk-UA" sz="2500" dirty="0"/>
              <a:t>. 10 (125). </a:t>
            </a:r>
            <a:r>
              <a:rPr lang="uk-UA" sz="2500" dirty="0" err="1"/>
              <a:t>pp</a:t>
            </a:r>
            <a:r>
              <a:rPr lang="uk-UA" sz="2500" dirty="0"/>
              <a:t>. 101-105.</a:t>
            </a:r>
          </a:p>
          <a:p>
            <a:r>
              <a:rPr lang="uk-UA" b="1" dirty="0"/>
              <a:t> 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86941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1"/>
            <a:ext cx="8568952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 smtClean="0"/>
              <a:t>    </a:t>
            </a:r>
            <a:r>
              <a:rPr lang="uk-UA" sz="2200" dirty="0" smtClean="0"/>
              <a:t>	Збільшення виробництва продукції й зниження </a:t>
            </a:r>
            <a:r>
              <a:rPr lang="uk-UA" sz="2200" dirty="0" err="1" smtClean="0"/>
              <a:t>матеріало</a:t>
            </a:r>
            <a:r>
              <a:rPr lang="uk-UA" sz="2200" dirty="0" smtClean="0"/>
              <a:t>- та енергоємності тваринницької галузі — важливе народногосподарське завдання. Його вирішення залежить від формування і розвитку складних інтегрованих систем, які охоплюють тварин, техніку й людину. </a:t>
            </a:r>
          </a:p>
          <a:p>
            <a:pPr algn="just"/>
            <a:r>
              <a:rPr lang="uk-UA" sz="2200" dirty="0" smtClean="0"/>
              <a:t>	</a:t>
            </a:r>
            <a:r>
              <a:rPr lang="uk-UA" sz="2200" dirty="0" smtClean="0"/>
              <a:t>Особливістю нового напряму в розвитку біотехнологічних систем у тваринництві є інтегроване застосування технічних засобів механізації та автоматизації, електроніки й обчислювальної техніки, створення систем управління біотехнологічними процесами.</a:t>
            </a:r>
          </a:p>
          <a:p>
            <a:pPr algn="just"/>
            <a:r>
              <a:rPr lang="uk-UA" sz="2200" dirty="0" smtClean="0"/>
              <a:t>   	 </a:t>
            </a:r>
            <a:r>
              <a:rPr lang="uk-UA" sz="2200" dirty="0" err="1" smtClean="0"/>
              <a:t>Зооінженерія</a:t>
            </a:r>
            <a:r>
              <a:rPr lang="uk-UA" sz="2200" dirty="0" smtClean="0"/>
              <a:t> визначає спосіб отримання продукції за мінімальних витрат сировини (кормів), праці й матеріальних ресурсів з оптимальним використанням біологічних можливостей тварин, системи утримання, годівлі та догляду, вивчає питання відтворення стада і санітарно-ветеринарного обслуговування.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28945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12845"/>
            <a:ext cx="849694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sz="2200" b="1" i="1" dirty="0"/>
              <a:t>Стабільне відтворення поголів’я </a:t>
            </a:r>
            <a:r>
              <a:rPr lang="uk-UA" sz="2200" dirty="0"/>
              <a:t>— складне й економічно важливе питання будь-якої технології виробництва тваринницької продукції. </a:t>
            </a:r>
            <a:endParaRPr lang="uk-UA" sz="2200" dirty="0" smtClean="0"/>
          </a:p>
          <a:p>
            <a:pPr algn="just"/>
            <a:r>
              <a:rPr lang="uk-UA" sz="2200" dirty="0"/>
              <a:t>	</a:t>
            </a:r>
            <a:r>
              <a:rPr lang="uk-UA" sz="2200" dirty="0" smtClean="0"/>
              <a:t>Це </a:t>
            </a:r>
            <a:r>
              <a:rPr lang="uk-UA" sz="2200" dirty="0"/>
              <a:t>основна умова інтенсивного розвитку галузі, оскільки з кожною новою твариною, включеною в процес відтворення, визначають рівень, якість і ефективність виробництва продукції на період, який залежить від тривалості господарського використання тварин та інтервалу між поколіннями</a:t>
            </a:r>
            <a:r>
              <a:rPr lang="uk-UA" sz="2200" dirty="0" smtClean="0"/>
              <a:t>.</a:t>
            </a:r>
          </a:p>
          <a:p>
            <a:pPr algn="just"/>
            <a:endParaRPr lang="uk-UA" sz="220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sz="2200" b="1" i="1" dirty="0"/>
              <a:t>Біотехнологія</a:t>
            </a:r>
            <a:r>
              <a:rPr lang="uk-UA" sz="2200" dirty="0"/>
              <a:t> — це наука, яка вивчає можливості використання біологічних процесів у різних галузях сільського господарства, промисловості та медицини з метою розробки методів і технологій отримання бажаних організмів і корисних речовин.</a:t>
            </a: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2336116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92696"/>
            <a:ext cx="87129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sz="2500" b="1" i="1" dirty="0"/>
              <a:t>Трансплантація ембріонів </a:t>
            </a:r>
            <a:r>
              <a:rPr lang="uk-UA" sz="2500" dirty="0"/>
              <a:t>— прогресивний напрям прискореного відтворення поголів’я, який дає можливість вирішувати такі завдання: інтенсивно використовувати генетичний потенціал корів-рекордисток, прискорити створення високопродуктивних родин та ліній, одержання двійнят пересадкою двох ембріонів одному реципієнту, створення банку ембріонів від видатних тварин способом глибокого їх заморожування (</a:t>
            </a:r>
            <a:r>
              <a:rPr lang="uk-UA" sz="2500" dirty="0" err="1"/>
              <a:t>кріоконсервації</a:t>
            </a:r>
            <a:r>
              <a:rPr lang="uk-UA" sz="2500" dirty="0"/>
              <a:t>), збереження генетичних ресурсів нечисленних і зникаючих порід, спрощення транспортування живого матеріалу (ембріонів) у різні регіони Земної кулі</a:t>
            </a:r>
          </a:p>
        </p:txBody>
      </p:sp>
    </p:spTree>
    <p:extLst>
      <p:ext uri="{BB962C8B-B14F-4D97-AF65-F5344CB8AC3E}">
        <p14:creationId xmlns:p14="http://schemas.microsoft.com/office/powerpoint/2010/main" val="3415990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9694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 smtClean="0"/>
              <a:t>	</a:t>
            </a:r>
            <a:r>
              <a:rPr lang="uk-UA" sz="2200" dirty="0" smtClean="0"/>
              <a:t>Успішне </a:t>
            </a:r>
            <a:r>
              <a:rPr lang="uk-UA" sz="2200" dirty="0"/>
              <a:t>ведення племінної роботи великою мірою залежить від чіткого зоотехнічного і племінного обліку, своєчасного опрацювання та аналізу даних про кожну тварину. Вирішити це питання в умовах концентрації й інтенсифікації тваринництва неможливо без впровадження електронно-обчислювальної та комп’ютерної техніки, яка дає змогу проводити роботу за мінімальних затрат праці та часу.</a:t>
            </a:r>
          </a:p>
          <a:p>
            <a:pPr algn="just"/>
            <a:r>
              <a:rPr lang="uk-UA" sz="2200" dirty="0" smtClean="0"/>
              <a:t>	</a:t>
            </a:r>
          </a:p>
          <a:p>
            <a:pPr algn="just"/>
            <a:r>
              <a:rPr lang="uk-UA" sz="2200" dirty="0"/>
              <a:t>	</a:t>
            </a:r>
            <a:r>
              <a:rPr lang="uk-UA" sz="2200" dirty="0" smtClean="0"/>
              <a:t>Використання </a:t>
            </a:r>
            <a:r>
              <a:rPr lang="uk-UA" sz="2200" dirty="0"/>
              <a:t>електронно-обчислювальних машин значно спрощує процес одержання даних біометричного опрацювання одночасно з багатьма показниками, дає можливість визначити племінну цінність тварин і родинних груп у стаді й породі, здійснити найефективніший їх відбір та підбір, вирішити багато інших питань щодо ведення планомірної селекційно-племінної роботи.</a:t>
            </a:r>
          </a:p>
          <a:p>
            <a:pPr algn="just"/>
            <a:r>
              <a:rPr lang="uk-UA" sz="2200" dirty="0" smtClean="0"/>
              <a:t>	</a:t>
            </a: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3702268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792088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200" dirty="0" smtClean="0"/>
              <a:t>	У </a:t>
            </a:r>
            <a:r>
              <a:rPr lang="uk-UA" sz="2200" dirty="0"/>
              <a:t>молочному скотарстві застосовують таку систему збирання, на­копичення й опрацювання даних зоотехнічного та племінного обліку, за якої господарства або </a:t>
            </a:r>
            <a:r>
              <a:rPr lang="uk-UA" sz="2200" dirty="0" err="1"/>
              <a:t>держплемоб’єднання</a:t>
            </a:r>
            <a:r>
              <a:rPr lang="uk-UA" sz="2200" dirty="0"/>
              <a:t> передають в обчислювальний центр (ОЦ) пристосовані для опрацювання даних на ЕОМ бланки обліку (щомісяця) або індивідуальні картки племінного </a:t>
            </a:r>
            <a:r>
              <a:rPr lang="uk-UA" sz="2200" dirty="0" err="1"/>
              <a:t>бугая</a:t>
            </a:r>
            <a:r>
              <a:rPr lang="uk-UA" sz="2200" dirty="0"/>
              <a:t> </a:t>
            </a:r>
            <a:r>
              <a:rPr lang="uk-UA" sz="2200" dirty="0" smtClean="0"/>
              <a:t>і </a:t>
            </a:r>
            <a:r>
              <a:rPr lang="uk-UA" sz="2200" dirty="0"/>
              <a:t>племінної корови (телиці</a:t>
            </a:r>
            <a:r>
              <a:rPr lang="uk-UA" sz="2200" dirty="0" smtClean="0"/>
              <a:t>).</a:t>
            </a: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20912032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</TotalTime>
  <Words>105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Calibri</vt:lpstr>
      <vt:lpstr>Constantia</vt:lpstr>
      <vt:lpstr>Times New Roman</vt:lpstr>
      <vt:lpstr>Wingdings</vt:lpstr>
      <vt:lpstr>Wingdings 2</vt:lpstr>
      <vt:lpstr>Поток</vt:lpstr>
      <vt:lpstr>Лекція 9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9</dc:title>
  <dc:creator>Sekretar</dc:creator>
  <cp:lastModifiedBy>MAPIHA</cp:lastModifiedBy>
  <cp:revision>5</cp:revision>
  <dcterms:created xsi:type="dcterms:W3CDTF">2021-06-01T12:20:39Z</dcterms:created>
  <dcterms:modified xsi:type="dcterms:W3CDTF">2021-06-01T23:01:57Z</dcterms:modified>
</cp:coreProperties>
</file>