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2"/>
  </p:sldMasterIdLst>
  <p:sldIdLst>
    <p:sldId id="258" r:id="rId3"/>
    <p:sldId id="277" r:id="rId4"/>
    <p:sldId id="278" r:id="rId5"/>
    <p:sldId id="279" r:id="rId6"/>
    <p:sldId id="280" r:id="rId7"/>
    <p:sldId id="281" r:id="rId8"/>
    <p:sldId id="286" r:id="rId9"/>
    <p:sldId id="288" r:id="rId10"/>
    <p:sldId id="290" r:id="rId11"/>
    <p:sldId id="291" r:id="rId12"/>
    <p:sldId id="293" r:id="rId13"/>
    <p:sldId id="295" r:id="rId14"/>
    <p:sldId id="297" r:id="rId15"/>
    <p:sldId id="282" r:id="rId16"/>
    <p:sldId id="283" r:id="rId17"/>
    <p:sldId id="299" r:id="rId18"/>
    <p:sldId id="284" r:id="rId19"/>
    <p:sldId id="301" r:id="rId20"/>
    <p:sldId id="275" r:id="rId21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43" y="6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16E4A-7FFF-4D4D-BD8E-15F6E1FD9699}" type="datetimeFigureOut">
              <a:rPr kumimoji="0" lang="uk-UA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01.06.2021</a:t>
            </a:fld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4E22E5-6A2D-4D32-A69B-D92A20D61519}" type="slidenum">
              <a:rPr kumimoji="0" lang="uk-U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3760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8FA7AE3-F9FE-4CCF-96B1-84D6A723CB17}" type="datetimeFigureOut">
              <a:rPr kumimoji="0" lang="uk-UA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01.06.2021</a:t>
            </a:fld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810C48-6AD7-46D5-8BBC-AD604C16A422}" type="slidenum">
              <a:rPr kumimoji="0" lang="uk-U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859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489C52C-79D6-4B2F-85B9-4173EC4BAB41}" type="datetimeFigureOut">
              <a:rPr kumimoji="0" lang="uk-UA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01.06.2021</a:t>
            </a:fld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4E49DCD-5E94-4EAA-BAC7-28CC725C84C9}" type="slidenum">
              <a:rPr kumimoji="0" lang="uk-U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61311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0FF17D-C6F7-4621-8997-056F8F12FAA6}" type="datetimeFigureOut">
              <a:rPr kumimoji="0" lang="uk-UA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01.06.2021</a:t>
            </a:fld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8F8067-2F81-4024-B88A-745292F36AD8}" type="slidenum">
              <a:rPr kumimoji="0" lang="uk-U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57876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3FBD30-C5DF-4366-8B32-E2069AC7D6A1}" type="datetimeFigureOut">
              <a:rPr kumimoji="0" lang="uk-UA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01.06.2021</a:t>
            </a:fld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992E1BA-7A63-48C5-902E-C3B8CADF60F4}" type="slidenum">
              <a:rPr kumimoji="0" lang="uk-U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78984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A73064-5789-49F2-8081-A2588BA4F902}" type="datetimeFigureOut">
              <a:rPr kumimoji="0" lang="uk-UA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01.06.2021</a:t>
            </a:fld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6C6F20-C815-4754-98C2-103BDD43B1D9}" type="slidenum">
              <a:rPr kumimoji="0" lang="uk-U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14507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1BE00F-A847-47C9-9833-42018CCFD6F0}" type="datetimeFigureOut">
              <a:rPr kumimoji="0" lang="uk-UA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01.06.2021</a:t>
            </a:fld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94B781-5BC0-4C9C-A142-0927F84061A1}" type="slidenum">
              <a:rPr kumimoji="0" lang="uk-U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89342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883169A-EA8E-48DD-927E-2ED2C053BD4F}" type="datetimeFigureOut">
              <a:rPr kumimoji="0" lang="uk-UA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01.06.2021</a:t>
            </a:fld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2C3BF5-672B-4223-877C-7B2F3F84B3ED}" type="slidenum">
              <a:rPr kumimoji="0" lang="uk-U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307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1">
                <a:solidFill>
                  <a:srgbClr val="031F43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599" y="228600"/>
            <a:ext cx="8695944" cy="6035040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6054978" y="5499227"/>
            <a:ext cx="2880360" cy="715010"/>
          </a:xfrm>
          <a:custGeom>
            <a:avLst/>
            <a:gdLst/>
            <a:ahLst/>
            <a:cxnLst/>
            <a:rect l="l" t="t" r="r" b="b"/>
            <a:pathLst>
              <a:path w="2880359" h="715010">
                <a:moveTo>
                  <a:pt x="2880105" y="0"/>
                </a:moveTo>
                <a:lnTo>
                  <a:pt x="2873629" y="0"/>
                </a:lnTo>
                <a:lnTo>
                  <a:pt x="2752344" y="20066"/>
                </a:lnTo>
                <a:lnTo>
                  <a:pt x="2628900" y="42418"/>
                </a:lnTo>
                <a:lnTo>
                  <a:pt x="2373376" y="91567"/>
                </a:lnTo>
                <a:lnTo>
                  <a:pt x="2105279" y="149644"/>
                </a:lnTo>
                <a:lnTo>
                  <a:pt x="1824227" y="216674"/>
                </a:lnTo>
                <a:lnTo>
                  <a:pt x="1566672" y="281470"/>
                </a:lnTo>
                <a:lnTo>
                  <a:pt x="842899" y="444563"/>
                </a:lnTo>
                <a:lnTo>
                  <a:pt x="621538" y="489242"/>
                </a:lnTo>
                <a:lnTo>
                  <a:pt x="200025" y="567448"/>
                </a:lnTo>
                <a:lnTo>
                  <a:pt x="0" y="600951"/>
                </a:lnTo>
                <a:lnTo>
                  <a:pt x="138303" y="621068"/>
                </a:lnTo>
                <a:lnTo>
                  <a:pt x="270256" y="638937"/>
                </a:lnTo>
                <a:lnTo>
                  <a:pt x="398018" y="654583"/>
                </a:lnTo>
                <a:lnTo>
                  <a:pt x="644905" y="681393"/>
                </a:lnTo>
                <a:lnTo>
                  <a:pt x="874776" y="699262"/>
                </a:lnTo>
                <a:lnTo>
                  <a:pt x="985520" y="705967"/>
                </a:lnTo>
                <a:lnTo>
                  <a:pt x="1094104" y="710438"/>
                </a:lnTo>
                <a:lnTo>
                  <a:pt x="1298448" y="714895"/>
                </a:lnTo>
                <a:lnTo>
                  <a:pt x="1396365" y="714895"/>
                </a:lnTo>
                <a:lnTo>
                  <a:pt x="1585849" y="710438"/>
                </a:lnTo>
                <a:lnTo>
                  <a:pt x="1675256" y="705967"/>
                </a:lnTo>
                <a:lnTo>
                  <a:pt x="1845564" y="692556"/>
                </a:lnTo>
                <a:lnTo>
                  <a:pt x="1928495" y="683628"/>
                </a:lnTo>
                <a:lnTo>
                  <a:pt x="2086102" y="661276"/>
                </a:lnTo>
                <a:lnTo>
                  <a:pt x="2235073" y="634466"/>
                </a:lnTo>
                <a:lnTo>
                  <a:pt x="2375535" y="603186"/>
                </a:lnTo>
                <a:lnTo>
                  <a:pt x="2509647" y="567448"/>
                </a:lnTo>
                <a:lnTo>
                  <a:pt x="2637409" y="527227"/>
                </a:lnTo>
                <a:lnTo>
                  <a:pt x="2758694" y="482549"/>
                </a:lnTo>
                <a:lnTo>
                  <a:pt x="2875788" y="435622"/>
                </a:lnTo>
                <a:lnTo>
                  <a:pt x="2880105" y="433387"/>
                </a:lnTo>
                <a:lnTo>
                  <a:pt x="2880105" y="0"/>
                </a:lnTo>
                <a:close/>
              </a:path>
            </a:pathLst>
          </a:custGeom>
          <a:solidFill>
            <a:srgbClr val="C5E7FB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622422" y="5370703"/>
            <a:ext cx="5551805" cy="851535"/>
          </a:xfrm>
          <a:custGeom>
            <a:avLst/>
            <a:gdLst/>
            <a:ahLst/>
            <a:cxnLst/>
            <a:rect l="l" t="t" r="r" b="b"/>
            <a:pathLst>
              <a:path w="5551805" h="851535">
                <a:moveTo>
                  <a:pt x="853566" y="0"/>
                </a:moveTo>
                <a:lnTo>
                  <a:pt x="685418" y="0"/>
                </a:lnTo>
                <a:lnTo>
                  <a:pt x="527938" y="4445"/>
                </a:lnTo>
                <a:lnTo>
                  <a:pt x="381000" y="11176"/>
                </a:lnTo>
                <a:lnTo>
                  <a:pt x="244728" y="22352"/>
                </a:lnTo>
                <a:lnTo>
                  <a:pt x="117093" y="35814"/>
                </a:lnTo>
                <a:lnTo>
                  <a:pt x="0" y="53594"/>
                </a:lnTo>
                <a:lnTo>
                  <a:pt x="334137" y="96139"/>
                </a:lnTo>
                <a:lnTo>
                  <a:pt x="693927" y="156464"/>
                </a:lnTo>
                <a:lnTo>
                  <a:pt x="1079246" y="234607"/>
                </a:lnTo>
                <a:lnTo>
                  <a:pt x="1283589" y="279285"/>
                </a:lnTo>
                <a:lnTo>
                  <a:pt x="1868931" y="422275"/>
                </a:lnTo>
                <a:lnTo>
                  <a:pt x="2562987" y="576440"/>
                </a:lnTo>
                <a:lnTo>
                  <a:pt x="2726816" y="607720"/>
                </a:lnTo>
                <a:lnTo>
                  <a:pt x="2882265" y="639000"/>
                </a:lnTo>
                <a:lnTo>
                  <a:pt x="3035554" y="668045"/>
                </a:lnTo>
                <a:lnTo>
                  <a:pt x="3329304" y="717194"/>
                </a:lnTo>
                <a:lnTo>
                  <a:pt x="3469766" y="739533"/>
                </a:lnTo>
                <a:lnTo>
                  <a:pt x="3737991" y="775284"/>
                </a:lnTo>
                <a:lnTo>
                  <a:pt x="3991229" y="806564"/>
                </a:lnTo>
                <a:lnTo>
                  <a:pt x="4112641" y="817727"/>
                </a:lnTo>
                <a:lnTo>
                  <a:pt x="4342510" y="835609"/>
                </a:lnTo>
                <a:lnTo>
                  <a:pt x="4453255" y="842302"/>
                </a:lnTo>
                <a:lnTo>
                  <a:pt x="4666107" y="851242"/>
                </a:lnTo>
                <a:lnTo>
                  <a:pt x="4864100" y="851242"/>
                </a:lnTo>
                <a:lnTo>
                  <a:pt x="5051425" y="846772"/>
                </a:lnTo>
                <a:lnTo>
                  <a:pt x="5140833" y="842302"/>
                </a:lnTo>
                <a:lnTo>
                  <a:pt x="5228082" y="835609"/>
                </a:lnTo>
                <a:lnTo>
                  <a:pt x="5474970" y="808799"/>
                </a:lnTo>
                <a:lnTo>
                  <a:pt x="5551551" y="797623"/>
                </a:lnTo>
                <a:lnTo>
                  <a:pt x="5304662" y="766343"/>
                </a:lnTo>
                <a:lnTo>
                  <a:pt x="5042916" y="728357"/>
                </a:lnTo>
                <a:lnTo>
                  <a:pt x="4474463" y="630059"/>
                </a:lnTo>
                <a:lnTo>
                  <a:pt x="3840099" y="498246"/>
                </a:lnTo>
                <a:lnTo>
                  <a:pt x="2854579" y="263652"/>
                </a:lnTo>
                <a:lnTo>
                  <a:pt x="2586354" y="205613"/>
                </a:lnTo>
                <a:lnTo>
                  <a:pt x="2330957" y="156464"/>
                </a:lnTo>
                <a:lnTo>
                  <a:pt x="2207387" y="134112"/>
                </a:lnTo>
                <a:lnTo>
                  <a:pt x="2086102" y="113919"/>
                </a:lnTo>
                <a:lnTo>
                  <a:pt x="1969007" y="96139"/>
                </a:lnTo>
                <a:lnTo>
                  <a:pt x="1630552" y="51435"/>
                </a:lnTo>
                <a:lnTo>
                  <a:pt x="1419860" y="31242"/>
                </a:lnTo>
                <a:lnTo>
                  <a:pt x="1221866" y="15621"/>
                </a:lnTo>
                <a:lnTo>
                  <a:pt x="1032382" y="4445"/>
                </a:lnTo>
                <a:lnTo>
                  <a:pt x="853566" y="0"/>
                </a:lnTo>
                <a:close/>
              </a:path>
            </a:pathLst>
          </a:custGeom>
          <a:solidFill>
            <a:srgbClr val="C5E7FB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832099" y="5369559"/>
            <a:ext cx="6096635" cy="789305"/>
          </a:xfrm>
          <a:custGeom>
            <a:avLst/>
            <a:gdLst/>
            <a:ahLst/>
            <a:cxnLst/>
            <a:rect l="l" t="t" r="r" b="b"/>
            <a:pathLst>
              <a:path w="6096634" h="789304">
                <a:moveTo>
                  <a:pt x="0" y="91693"/>
                </a:moveTo>
                <a:lnTo>
                  <a:pt x="19176" y="87121"/>
                </a:lnTo>
                <a:lnTo>
                  <a:pt x="76581" y="75945"/>
                </a:lnTo>
                <a:lnTo>
                  <a:pt x="174498" y="60324"/>
                </a:lnTo>
                <a:lnTo>
                  <a:pt x="238379" y="51434"/>
                </a:lnTo>
                <a:lnTo>
                  <a:pt x="312927" y="42544"/>
                </a:lnTo>
                <a:lnTo>
                  <a:pt x="395858" y="35813"/>
                </a:lnTo>
                <a:lnTo>
                  <a:pt x="491744" y="29082"/>
                </a:lnTo>
                <a:lnTo>
                  <a:pt x="596011" y="22351"/>
                </a:lnTo>
                <a:lnTo>
                  <a:pt x="713104" y="17906"/>
                </a:lnTo>
                <a:lnTo>
                  <a:pt x="840866" y="15620"/>
                </a:lnTo>
                <a:lnTo>
                  <a:pt x="979170" y="13461"/>
                </a:lnTo>
                <a:lnTo>
                  <a:pt x="1128140" y="15620"/>
                </a:lnTo>
                <a:lnTo>
                  <a:pt x="1287779" y="20192"/>
                </a:lnTo>
                <a:lnTo>
                  <a:pt x="1460246" y="29082"/>
                </a:lnTo>
                <a:lnTo>
                  <a:pt x="1643379" y="40258"/>
                </a:lnTo>
                <a:lnTo>
                  <a:pt x="1837054" y="58165"/>
                </a:lnTo>
                <a:lnTo>
                  <a:pt x="2043557" y="78231"/>
                </a:lnTo>
                <a:lnTo>
                  <a:pt x="2262759" y="102869"/>
                </a:lnTo>
                <a:lnTo>
                  <a:pt x="2492629" y="131825"/>
                </a:lnTo>
                <a:lnTo>
                  <a:pt x="2735326" y="167639"/>
                </a:lnTo>
                <a:lnTo>
                  <a:pt x="2988691" y="207771"/>
                </a:lnTo>
                <a:lnTo>
                  <a:pt x="3254755" y="254736"/>
                </a:lnTo>
                <a:lnTo>
                  <a:pt x="3533648" y="310591"/>
                </a:lnTo>
                <a:lnTo>
                  <a:pt x="3825240" y="370916"/>
                </a:lnTo>
                <a:lnTo>
                  <a:pt x="4129658" y="437946"/>
                </a:lnTo>
                <a:lnTo>
                  <a:pt x="4446778" y="513905"/>
                </a:lnTo>
                <a:lnTo>
                  <a:pt x="4776724" y="596569"/>
                </a:lnTo>
                <a:lnTo>
                  <a:pt x="5119497" y="688174"/>
                </a:lnTo>
                <a:lnTo>
                  <a:pt x="5474970" y="788708"/>
                </a:lnTo>
              </a:path>
              <a:path w="6096634" h="789304">
                <a:moveTo>
                  <a:pt x="2784348" y="652424"/>
                </a:moveTo>
                <a:lnTo>
                  <a:pt x="2880105" y="625614"/>
                </a:lnTo>
                <a:lnTo>
                  <a:pt x="3141979" y="556361"/>
                </a:lnTo>
                <a:lnTo>
                  <a:pt x="3322828" y="509435"/>
                </a:lnTo>
                <a:lnTo>
                  <a:pt x="3531489" y="458050"/>
                </a:lnTo>
                <a:lnTo>
                  <a:pt x="3763518" y="402196"/>
                </a:lnTo>
                <a:lnTo>
                  <a:pt x="4012565" y="341871"/>
                </a:lnTo>
                <a:lnTo>
                  <a:pt x="4276471" y="283781"/>
                </a:lnTo>
                <a:lnTo>
                  <a:pt x="4546854" y="225691"/>
                </a:lnTo>
                <a:lnTo>
                  <a:pt x="4823586" y="172084"/>
                </a:lnTo>
                <a:lnTo>
                  <a:pt x="5098160" y="120649"/>
                </a:lnTo>
                <a:lnTo>
                  <a:pt x="5234432" y="98297"/>
                </a:lnTo>
                <a:lnTo>
                  <a:pt x="5366384" y="75945"/>
                </a:lnTo>
                <a:lnTo>
                  <a:pt x="5498338" y="58165"/>
                </a:lnTo>
                <a:lnTo>
                  <a:pt x="5626100" y="40258"/>
                </a:lnTo>
                <a:lnTo>
                  <a:pt x="5751703" y="26796"/>
                </a:lnTo>
                <a:lnTo>
                  <a:pt x="5870956" y="15620"/>
                </a:lnTo>
                <a:lnTo>
                  <a:pt x="5985891" y="6730"/>
                </a:lnTo>
                <a:lnTo>
                  <a:pt x="6096508" y="0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211670" y="5353939"/>
            <a:ext cx="8723630" cy="1332230"/>
          </a:xfrm>
          <a:custGeom>
            <a:avLst/>
            <a:gdLst/>
            <a:ahLst/>
            <a:cxnLst/>
            <a:rect l="l" t="t" r="r" b="b"/>
            <a:pathLst>
              <a:path w="8723630" h="1332229">
                <a:moveTo>
                  <a:pt x="1556042" y="0"/>
                </a:moveTo>
                <a:lnTo>
                  <a:pt x="1402753" y="0"/>
                </a:lnTo>
                <a:lnTo>
                  <a:pt x="1258100" y="4445"/>
                </a:lnTo>
                <a:lnTo>
                  <a:pt x="1121829" y="11176"/>
                </a:lnTo>
                <a:lnTo>
                  <a:pt x="874890" y="33528"/>
                </a:lnTo>
                <a:lnTo>
                  <a:pt x="762063" y="49149"/>
                </a:lnTo>
                <a:lnTo>
                  <a:pt x="659891" y="64770"/>
                </a:lnTo>
                <a:lnTo>
                  <a:pt x="564095" y="82677"/>
                </a:lnTo>
                <a:lnTo>
                  <a:pt x="478955" y="102743"/>
                </a:lnTo>
                <a:lnTo>
                  <a:pt x="398056" y="120650"/>
                </a:lnTo>
                <a:lnTo>
                  <a:pt x="327812" y="140716"/>
                </a:lnTo>
                <a:lnTo>
                  <a:pt x="206476" y="178816"/>
                </a:lnTo>
                <a:lnTo>
                  <a:pt x="157518" y="196596"/>
                </a:lnTo>
                <a:lnTo>
                  <a:pt x="51079" y="241312"/>
                </a:lnTo>
                <a:lnTo>
                  <a:pt x="0" y="268122"/>
                </a:lnTo>
                <a:lnTo>
                  <a:pt x="0" y="1331607"/>
                </a:lnTo>
                <a:lnTo>
                  <a:pt x="8719096" y="1331607"/>
                </a:lnTo>
                <a:lnTo>
                  <a:pt x="8723414" y="1324902"/>
                </a:lnTo>
                <a:lnTo>
                  <a:pt x="8723414" y="851255"/>
                </a:lnTo>
                <a:lnTo>
                  <a:pt x="7182142" y="851255"/>
                </a:lnTo>
                <a:lnTo>
                  <a:pt x="7043839" y="849020"/>
                </a:lnTo>
                <a:lnTo>
                  <a:pt x="6899059" y="844550"/>
                </a:lnTo>
                <a:lnTo>
                  <a:pt x="6750088" y="837844"/>
                </a:lnTo>
                <a:lnTo>
                  <a:pt x="6594640" y="826681"/>
                </a:lnTo>
                <a:lnTo>
                  <a:pt x="6260503" y="793165"/>
                </a:lnTo>
                <a:lnTo>
                  <a:pt x="5900712" y="746239"/>
                </a:lnTo>
                <a:lnTo>
                  <a:pt x="5709196" y="717194"/>
                </a:lnTo>
                <a:lnTo>
                  <a:pt x="5509044" y="683691"/>
                </a:lnTo>
                <a:lnTo>
                  <a:pt x="5302542" y="645706"/>
                </a:lnTo>
                <a:lnTo>
                  <a:pt x="4861979" y="558571"/>
                </a:lnTo>
                <a:lnTo>
                  <a:pt x="4387253" y="453567"/>
                </a:lnTo>
                <a:lnTo>
                  <a:pt x="4136047" y="395478"/>
                </a:lnTo>
                <a:lnTo>
                  <a:pt x="3614458" y="268122"/>
                </a:lnTo>
                <a:lnTo>
                  <a:pt x="3122841" y="165354"/>
                </a:lnTo>
                <a:lnTo>
                  <a:pt x="2892844" y="125095"/>
                </a:lnTo>
                <a:lnTo>
                  <a:pt x="2673642" y="91567"/>
                </a:lnTo>
                <a:lnTo>
                  <a:pt x="2462949" y="62611"/>
                </a:lnTo>
                <a:lnTo>
                  <a:pt x="2262797" y="40259"/>
                </a:lnTo>
                <a:lnTo>
                  <a:pt x="2073313" y="22352"/>
                </a:lnTo>
                <a:lnTo>
                  <a:pt x="1719999" y="2286"/>
                </a:lnTo>
                <a:lnTo>
                  <a:pt x="1556042" y="0"/>
                </a:lnTo>
                <a:close/>
              </a:path>
              <a:path w="8723630" h="1332229">
                <a:moveTo>
                  <a:pt x="8723414" y="569747"/>
                </a:moveTo>
                <a:lnTo>
                  <a:pt x="8638197" y="605485"/>
                </a:lnTo>
                <a:lnTo>
                  <a:pt x="8557298" y="636765"/>
                </a:lnTo>
                <a:lnTo>
                  <a:pt x="8472208" y="665810"/>
                </a:lnTo>
                <a:lnTo>
                  <a:pt x="8295551" y="719429"/>
                </a:lnTo>
                <a:lnTo>
                  <a:pt x="8201825" y="744016"/>
                </a:lnTo>
                <a:lnTo>
                  <a:pt x="8005991" y="784225"/>
                </a:lnTo>
                <a:lnTo>
                  <a:pt x="7901724" y="802093"/>
                </a:lnTo>
                <a:lnTo>
                  <a:pt x="7680363" y="828916"/>
                </a:lnTo>
                <a:lnTo>
                  <a:pt x="7441857" y="846785"/>
                </a:lnTo>
                <a:lnTo>
                  <a:pt x="7314222" y="851255"/>
                </a:lnTo>
                <a:lnTo>
                  <a:pt x="8723414" y="851255"/>
                </a:lnTo>
                <a:lnTo>
                  <a:pt x="8723414" y="56974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FF17D-C6F7-4621-8997-056F8F12FAA6}" type="datetimeFigureOut">
              <a:rPr lang="uk-UA"/>
              <a:pPr>
                <a:defRPr/>
              </a:pPr>
              <a:t>01.06.2021</a:t>
            </a:fld>
            <a:endParaRPr lang="uk-UA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8F8067-2F81-4024-B88A-745292F36AD8}" type="slidenum">
              <a:rPr lang="uk-UA" altLang="en-US"/>
              <a:pPr/>
              <a:t>‹#›</a:t>
            </a:fld>
            <a:endParaRPr lang="uk-UA" altLang="en-US"/>
          </a:p>
        </p:txBody>
      </p:sp>
    </p:spTree>
    <p:extLst>
      <p:ext uri="{BB962C8B-B14F-4D97-AF65-F5344CB8AC3E}">
        <p14:creationId xmlns:p14="http://schemas.microsoft.com/office/powerpoint/2010/main" val="271046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uk-UA" altLang="en-US" noProof="0" smtClean="0"/>
              <a:t>Образец заголовка</a:t>
            </a:r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uk-UA" altLang="en-US" noProof="0" smtClean="0"/>
              <a:t>Образец подзаголовка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55F575-AA97-48F9-8BF2-07CDFACBFF9B}" type="datetimeFigureOut">
              <a:rPr kumimoji="0" lang="uk-UA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01.06.2021</a:t>
            </a:fld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0960B7-BC38-408E-BCE9-FF203A421330}" type="slidenum">
              <a:rPr kumimoji="0" lang="uk-U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2617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29885B-CCFC-4EEA-8FE2-36EEEC6A34C4}" type="datetimeFigureOut">
              <a:rPr kumimoji="0" lang="uk-UA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01.06.2021</a:t>
            </a:fld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45589E-F4BD-49EB-B639-8D147C0985E9}" type="slidenum">
              <a:rPr kumimoji="0" lang="uk-U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7780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1FBB9C-13F4-492A-BD49-9F698C068644}" type="datetimeFigureOut">
              <a:rPr kumimoji="0" lang="uk-UA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01.06.2021</a:t>
            </a:fld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9D0BDD-57CF-4244-BD8A-48157BC4237D}" type="slidenum">
              <a:rPr kumimoji="0" lang="uk-U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8645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28599" y="228600"/>
            <a:ext cx="8695944" cy="246887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6047486" y="1824482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22" y="0"/>
                </a:moveTo>
                <a:lnTo>
                  <a:pt x="2869945" y="0"/>
                </a:lnTo>
                <a:lnTo>
                  <a:pt x="2748788" y="20065"/>
                </a:lnTo>
                <a:lnTo>
                  <a:pt x="2625470" y="42417"/>
                </a:lnTo>
                <a:lnTo>
                  <a:pt x="2370455" y="91439"/>
                </a:lnTo>
                <a:lnTo>
                  <a:pt x="2102485" y="149478"/>
                </a:lnTo>
                <a:lnTo>
                  <a:pt x="1821941" y="216407"/>
                </a:lnTo>
                <a:lnTo>
                  <a:pt x="1564639" y="281177"/>
                </a:lnTo>
                <a:lnTo>
                  <a:pt x="841883" y="443991"/>
                </a:lnTo>
                <a:lnTo>
                  <a:pt x="620775" y="488695"/>
                </a:lnTo>
                <a:lnTo>
                  <a:pt x="199771" y="566801"/>
                </a:lnTo>
                <a:lnTo>
                  <a:pt x="0" y="600201"/>
                </a:lnTo>
                <a:lnTo>
                  <a:pt x="270001" y="638175"/>
                </a:lnTo>
                <a:lnTo>
                  <a:pt x="397510" y="653795"/>
                </a:lnTo>
                <a:lnTo>
                  <a:pt x="644143" y="680592"/>
                </a:lnTo>
                <a:lnTo>
                  <a:pt x="873760" y="698372"/>
                </a:lnTo>
                <a:lnTo>
                  <a:pt x="984249" y="705103"/>
                </a:lnTo>
                <a:lnTo>
                  <a:pt x="1092708" y="709548"/>
                </a:lnTo>
                <a:lnTo>
                  <a:pt x="1296796" y="713993"/>
                </a:lnTo>
                <a:lnTo>
                  <a:pt x="1394587" y="713993"/>
                </a:lnTo>
                <a:lnTo>
                  <a:pt x="1583816" y="709548"/>
                </a:lnTo>
                <a:lnTo>
                  <a:pt x="1673097" y="705103"/>
                </a:lnTo>
                <a:lnTo>
                  <a:pt x="1843150" y="691641"/>
                </a:lnTo>
                <a:lnTo>
                  <a:pt x="1926082" y="682751"/>
                </a:lnTo>
                <a:lnTo>
                  <a:pt x="2083435" y="660400"/>
                </a:lnTo>
                <a:lnTo>
                  <a:pt x="2232152" y="633729"/>
                </a:lnTo>
                <a:lnTo>
                  <a:pt x="2372487" y="602488"/>
                </a:lnTo>
                <a:lnTo>
                  <a:pt x="2506471" y="566801"/>
                </a:lnTo>
                <a:lnTo>
                  <a:pt x="2633980" y="526541"/>
                </a:lnTo>
                <a:lnTo>
                  <a:pt x="2755138" y="481964"/>
                </a:lnTo>
                <a:lnTo>
                  <a:pt x="2872105" y="435101"/>
                </a:lnTo>
                <a:lnTo>
                  <a:pt x="2876422" y="432815"/>
                </a:lnTo>
                <a:lnTo>
                  <a:pt x="2876422" y="0"/>
                </a:lnTo>
                <a:close/>
              </a:path>
            </a:pathLst>
          </a:custGeom>
          <a:solidFill>
            <a:srgbClr val="C5E7FB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619374" y="1696211"/>
            <a:ext cx="5544820" cy="850265"/>
          </a:xfrm>
          <a:custGeom>
            <a:avLst/>
            <a:gdLst/>
            <a:ahLst/>
            <a:cxnLst/>
            <a:rect l="l" t="t" r="r" b="b"/>
            <a:pathLst>
              <a:path w="5544820" h="850264">
                <a:moveTo>
                  <a:pt x="852424" y="0"/>
                </a:moveTo>
                <a:lnTo>
                  <a:pt x="684529" y="0"/>
                </a:lnTo>
                <a:lnTo>
                  <a:pt x="527176" y="4445"/>
                </a:lnTo>
                <a:lnTo>
                  <a:pt x="380492" y="11049"/>
                </a:lnTo>
                <a:lnTo>
                  <a:pt x="244475" y="22225"/>
                </a:lnTo>
                <a:lnTo>
                  <a:pt x="116839" y="35687"/>
                </a:lnTo>
                <a:lnTo>
                  <a:pt x="0" y="53466"/>
                </a:lnTo>
                <a:lnTo>
                  <a:pt x="333756" y="95885"/>
                </a:lnTo>
                <a:lnTo>
                  <a:pt x="693038" y="156083"/>
                </a:lnTo>
                <a:lnTo>
                  <a:pt x="1077849" y="234187"/>
                </a:lnTo>
                <a:lnTo>
                  <a:pt x="1281938" y="278891"/>
                </a:lnTo>
                <a:lnTo>
                  <a:pt x="1866519" y="421639"/>
                </a:lnTo>
                <a:lnTo>
                  <a:pt x="2559558" y="575690"/>
                </a:lnTo>
                <a:lnTo>
                  <a:pt x="2723261" y="606933"/>
                </a:lnTo>
                <a:lnTo>
                  <a:pt x="2878454" y="638175"/>
                </a:lnTo>
                <a:lnTo>
                  <a:pt x="3031616" y="667130"/>
                </a:lnTo>
                <a:lnTo>
                  <a:pt x="3324987" y="716152"/>
                </a:lnTo>
                <a:lnTo>
                  <a:pt x="3465322" y="738504"/>
                </a:lnTo>
                <a:lnTo>
                  <a:pt x="3733165" y="774191"/>
                </a:lnTo>
                <a:lnTo>
                  <a:pt x="3986149" y="805434"/>
                </a:lnTo>
                <a:lnTo>
                  <a:pt x="4107306" y="816610"/>
                </a:lnTo>
                <a:lnTo>
                  <a:pt x="4336923" y="834516"/>
                </a:lnTo>
                <a:lnTo>
                  <a:pt x="4447413" y="841121"/>
                </a:lnTo>
                <a:lnTo>
                  <a:pt x="4660010" y="850138"/>
                </a:lnTo>
                <a:lnTo>
                  <a:pt x="4857750" y="850138"/>
                </a:lnTo>
                <a:lnTo>
                  <a:pt x="5044821" y="845565"/>
                </a:lnTo>
                <a:lnTo>
                  <a:pt x="5134102" y="841121"/>
                </a:lnTo>
                <a:lnTo>
                  <a:pt x="5221351" y="834516"/>
                </a:lnTo>
                <a:lnTo>
                  <a:pt x="5467984" y="807720"/>
                </a:lnTo>
                <a:lnTo>
                  <a:pt x="5544439" y="796543"/>
                </a:lnTo>
                <a:lnTo>
                  <a:pt x="5297805" y="765301"/>
                </a:lnTo>
                <a:lnTo>
                  <a:pt x="5036311" y="727328"/>
                </a:lnTo>
                <a:lnTo>
                  <a:pt x="4468749" y="629158"/>
                </a:lnTo>
                <a:lnTo>
                  <a:pt x="3835146" y="497586"/>
                </a:lnTo>
                <a:lnTo>
                  <a:pt x="2850896" y="263271"/>
                </a:lnTo>
                <a:lnTo>
                  <a:pt x="2583053" y="205232"/>
                </a:lnTo>
                <a:lnTo>
                  <a:pt x="2327910" y="156083"/>
                </a:lnTo>
                <a:lnTo>
                  <a:pt x="2204592" y="133858"/>
                </a:lnTo>
                <a:lnTo>
                  <a:pt x="2083435" y="113791"/>
                </a:lnTo>
                <a:lnTo>
                  <a:pt x="1966467" y="95885"/>
                </a:lnTo>
                <a:lnTo>
                  <a:pt x="1628394" y="51308"/>
                </a:lnTo>
                <a:lnTo>
                  <a:pt x="1417954" y="31241"/>
                </a:lnTo>
                <a:lnTo>
                  <a:pt x="1220215" y="15621"/>
                </a:lnTo>
                <a:lnTo>
                  <a:pt x="1030986" y="4445"/>
                </a:lnTo>
                <a:lnTo>
                  <a:pt x="852424" y="0"/>
                </a:lnTo>
                <a:close/>
              </a:path>
            </a:pathLst>
          </a:custGeom>
          <a:solidFill>
            <a:srgbClr val="C5E7FB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828671" y="1695069"/>
            <a:ext cx="6089015" cy="788035"/>
          </a:xfrm>
          <a:custGeom>
            <a:avLst/>
            <a:gdLst/>
            <a:ahLst/>
            <a:cxnLst/>
            <a:rect l="l" t="t" r="r" b="b"/>
            <a:pathLst>
              <a:path w="6089015" h="788035">
                <a:moveTo>
                  <a:pt x="0" y="91439"/>
                </a:moveTo>
                <a:lnTo>
                  <a:pt x="19177" y="86994"/>
                </a:lnTo>
                <a:lnTo>
                  <a:pt x="76581" y="75818"/>
                </a:lnTo>
                <a:lnTo>
                  <a:pt x="174371" y="60197"/>
                </a:lnTo>
                <a:lnTo>
                  <a:pt x="238125" y="51307"/>
                </a:lnTo>
                <a:lnTo>
                  <a:pt x="312547" y="42417"/>
                </a:lnTo>
                <a:lnTo>
                  <a:pt x="395478" y="35686"/>
                </a:lnTo>
                <a:lnTo>
                  <a:pt x="491108" y="28955"/>
                </a:lnTo>
                <a:lnTo>
                  <a:pt x="595376" y="22351"/>
                </a:lnTo>
                <a:lnTo>
                  <a:pt x="712216" y="17779"/>
                </a:lnTo>
                <a:lnTo>
                  <a:pt x="839851" y="15620"/>
                </a:lnTo>
                <a:lnTo>
                  <a:pt x="978027" y="13334"/>
                </a:lnTo>
                <a:lnTo>
                  <a:pt x="1126870" y="15620"/>
                </a:lnTo>
                <a:lnTo>
                  <a:pt x="1286256" y="20065"/>
                </a:lnTo>
                <a:lnTo>
                  <a:pt x="1458468" y="28955"/>
                </a:lnTo>
                <a:lnTo>
                  <a:pt x="1641348" y="40131"/>
                </a:lnTo>
                <a:lnTo>
                  <a:pt x="1834769" y="58038"/>
                </a:lnTo>
                <a:lnTo>
                  <a:pt x="2041017" y="78104"/>
                </a:lnTo>
                <a:lnTo>
                  <a:pt x="2259965" y="102615"/>
                </a:lnTo>
                <a:lnTo>
                  <a:pt x="2489581" y="131571"/>
                </a:lnTo>
                <a:lnTo>
                  <a:pt x="2731897" y="167385"/>
                </a:lnTo>
                <a:lnTo>
                  <a:pt x="2984881" y="207517"/>
                </a:lnTo>
                <a:lnTo>
                  <a:pt x="3250692" y="254380"/>
                </a:lnTo>
                <a:lnTo>
                  <a:pt x="3529203" y="310133"/>
                </a:lnTo>
                <a:lnTo>
                  <a:pt x="3820413" y="370331"/>
                </a:lnTo>
                <a:lnTo>
                  <a:pt x="4124452" y="437260"/>
                </a:lnTo>
                <a:lnTo>
                  <a:pt x="4441189" y="513206"/>
                </a:lnTo>
                <a:lnTo>
                  <a:pt x="4770755" y="595756"/>
                </a:lnTo>
                <a:lnTo>
                  <a:pt x="5113020" y="687196"/>
                </a:lnTo>
                <a:lnTo>
                  <a:pt x="5467984" y="787653"/>
                </a:lnTo>
              </a:path>
              <a:path w="6089015" h="788035">
                <a:moveTo>
                  <a:pt x="2780792" y="651509"/>
                </a:moveTo>
                <a:lnTo>
                  <a:pt x="2876423" y="624713"/>
                </a:lnTo>
                <a:lnTo>
                  <a:pt x="3138043" y="555625"/>
                </a:lnTo>
                <a:lnTo>
                  <a:pt x="3318637" y="508761"/>
                </a:lnTo>
                <a:lnTo>
                  <a:pt x="3527044" y="457453"/>
                </a:lnTo>
                <a:lnTo>
                  <a:pt x="3758819" y="401573"/>
                </a:lnTo>
                <a:lnTo>
                  <a:pt x="4007484" y="341375"/>
                </a:lnTo>
                <a:lnTo>
                  <a:pt x="4271136" y="283336"/>
                </a:lnTo>
                <a:lnTo>
                  <a:pt x="4541138" y="225297"/>
                </a:lnTo>
                <a:lnTo>
                  <a:pt x="4817490" y="171830"/>
                </a:lnTo>
                <a:lnTo>
                  <a:pt x="5091683" y="120522"/>
                </a:lnTo>
                <a:lnTo>
                  <a:pt x="5227828" y="98170"/>
                </a:lnTo>
                <a:lnTo>
                  <a:pt x="5359654" y="75818"/>
                </a:lnTo>
                <a:lnTo>
                  <a:pt x="5491480" y="58038"/>
                </a:lnTo>
                <a:lnTo>
                  <a:pt x="5618987" y="40131"/>
                </a:lnTo>
                <a:lnTo>
                  <a:pt x="5744463" y="26796"/>
                </a:lnTo>
                <a:lnTo>
                  <a:pt x="5863462" y="15620"/>
                </a:lnTo>
                <a:lnTo>
                  <a:pt x="5978271" y="6730"/>
                </a:lnTo>
                <a:lnTo>
                  <a:pt x="6088760" y="0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211670" y="1679447"/>
            <a:ext cx="8723630" cy="1330325"/>
          </a:xfrm>
          <a:custGeom>
            <a:avLst/>
            <a:gdLst/>
            <a:ahLst/>
            <a:cxnLst/>
            <a:rect l="l" t="t" r="r" b="b"/>
            <a:pathLst>
              <a:path w="8723630" h="1330325">
                <a:moveTo>
                  <a:pt x="1556042" y="0"/>
                </a:moveTo>
                <a:lnTo>
                  <a:pt x="1402753" y="0"/>
                </a:lnTo>
                <a:lnTo>
                  <a:pt x="1258100" y="4444"/>
                </a:lnTo>
                <a:lnTo>
                  <a:pt x="1121829" y="11175"/>
                </a:lnTo>
                <a:lnTo>
                  <a:pt x="874890" y="33400"/>
                </a:lnTo>
                <a:lnTo>
                  <a:pt x="762063" y="49022"/>
                </a:lnTo>
                <a:lnTo>
                  <a:pt x="659891" y="64642"/>
                </a:lnTo>
                <a:lnTo>
                  <a:pt x="564095" y="82550"/>
                </a:lnTo>
                <a:lnTo>
                  <a:pt x="478955" y="102615"/>
                </a:lnTo>
                <a:lnTo>
                  <a:pt x="398056" y="120523"/>
                </a:lnTo>
                <a:lnTo>
                  <a:pt x="327812" y="140588"/>
                </a:lnTo>
                <a:lnTo>
                  <a:pt x="206476" y="178435"/>
                </a:lnTo>
                <a:lnTo>
                  <a:pt x="157518" y="196341"/>
                </a:lnTo>
                <a:lnTo>
                  <a:pt x="51079" y="240918"/>
                </a:lnTo>
                <a:lnTo>
                  <a:pt x="0" y="267715"/>
                </a:lnTo>
                <a:lnTo>
                  <a:pt x="0" y="1329816"/>
                </a:lnTo>
                <a:lnTo>
                  <a:pt x="8719096" y="1329816"/>
                </a:lnTo>
                <a:lnTo>
                  <a:pt x="8723414" y="1323213"/>
                </a:lnTo>
                <a:lnTo>
                  <a:pt x="8723414" y="850138"/>
                </a:lnTo>
                <a:lnTo>
                  <a:pt x="7182142" y="850138"/>
                </a:lnTo>
                <a:lnTo>
                  <a:pt x="7043839" y="847851"/>
                </a:lnTo>
                <a:lnTo>
                  <a:pt x="6899059" y="843406"/>
                </a:lnTo>
                <a:lnTo>
                  <a:pt x="6750088" y="836676"/>
                </a:lnTo>
                <a:lnTo>
                  <a:pt x="6594640" y="825626"/>
                </a:lnTo>
                <a:lnTo>
                  <a:pt x="6260503" y="792099"/>
                </a:lnTo>
                <a:lnTo>
                  <a:pt x="5900712" y="745236"/>
                </a:lnTo>
                <a:lnTo>
                  <a:pt x="5709196" y="716279"/>
                </a:lnTo>
                <a:lnTo>
                  <a:pt x="5509044" y="682751"/>
                </a:lnTo>
                <a:lnTo>
                  <a:pt x="5302542" y="644778"/>
                </a:lnTo>
                <a:lnTo>
                  <a:pt x="4861979" y="557784"/>
                </a:lnTo>
                <a:lnTo>
                  <a:pt x="4136047" y="394969"/>
                </a:lnTo>
                <a:lnTo>
                  <a:pt x="3614458" y="267715"/>
                </a:lnTo>
                <a:lnTo>
                  <a:pt x="3122841" y="165100"/>
                </a:lnTo>
                <a:lnTo>
                  <a:pt x="2892844" y="124967"/>
                </a:lnTo>
                <a:lnTo>
                  <a:pt x="2673642" y="91439"/>
                </a:lnTo>
                <a:lnTo>
                  <a:pt x="2462949" y="62484"/>
                </a:lnTo>
                <a:lnTo>
                  <a:pt x="2262797" y="40131"/>
                </a:lnTo>
                <a:lnTo>
                  <a:pt x="2073313" y="22351"/>
                </a:lnTo>
                <a:lnTo>
                  <a:pt x="1719999" y="2159"/>
                </a:lnTo>
                <a:lnTo>
                  <a:pt x="1556042" y="0"/>
                </a:lnTo>
                <a:close/>
              </a:path>
              <a:path w="8723630" h="1330325">
                <a:moveTo>
                  <a:pt x="8723414" y="568960"/>
                </a:moveTo>
                <a:lnTo>
                  <a:pt x="8638197" y="604647"/>
                </a:lnTo>
                <a:lnTo>
                  <a:pt x="8557298" y="635888"/>
                </a:lnTo>
                <a:lnTo>
                  <a:pt x="8472208" y="664972"/>
                </a:lnTo>
                <a:lnTo>
                  <a:pt x="8295551" y="718438"/>
                </a:lnTo>
                <a:lnTo>
                  <a:pt x="8201825" y="743076"/>
                </a:lnTo>
                <a:lnTo>
                  <a:pt x="8005991" y="783209"/>
                </a:lnTo>
                <a:lnTo>
                  <a:pt x="7901724" y="800988"/>
                </a:lnTo>
                <a:lnTo>
                  <a:pt x="7680363" y="827786"/>
                </a:lnTo>
                <a:lnTo>
                  <a:pt x="7441857" y="845692"/>
                </a:lnTo>
                <a:lnTo>
                  <a:pt x="7314222" y="850138"/>
                </a:lnTo>
                <a:lnTo>
                  <a:pt x="8723414" y="850138"/>
                </a:lnTo>
                <a:lnTo>
                  <a:pt x="8723414" y="5689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28295" y="428307"/>
            <a:ext cx="8487410" cy="7575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93064" y="1543684"/>
            <a:ext cx="8357870" cy="4711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1">
                <a:solidFill>
                  <a:srgbClr val="031F43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uk-UA" altLang="en-US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altLang="en-US" smtClean="0"/>
              <a:t>Образец текста</a:t>
            </a:r>
          </a:p>
          <a:p>
            <a:pPr lvl="1"/>
            <a:r>
              <a:rPr lang="uk-UA" altLang="en-US" smtClean="0"/>
              <a:t>Второй уровень</a:t>
            </a:r>
          </a:p>
          <a:p>
            <a:pPr lvl="2"/>
            <a:r>
              <a:rPr lang="uk-UA" altLang="en-US" smtClean="0"/>
              <a:t>Третий уровень</a:t>
            </a:r>
          </a:p>
          <a:p>
            <a:pPr lvl="3"/>
            <a:r>
              <a:rPr lang="uk-UA" altLang="en-US" smtClean="0"/>
              <a:t>Четвертый уровень</a:t>
            </a:r>
          </a:p>
          <a:p>
            <a:pPr lvl="4"/>
            <a:r>
              <a:rPr lang="uk-UA" altLang="en-US" smtClean="0"/>
              <a:t>Пятый уровень</a:t>
            </a:r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2388A5-4B0B-4A43-8E31-46E6C7529F15}" type="datetimeFigureOut">
              <a:rPr kumimoji="0" lang="uk-UA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01.06.2021</a:t>
            </a:fld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534274-28B6-41CF-9B00-853DCBA271AF}" type="slidenum">
              <a:rPr kumimoji="0" lang="uk-U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uk-UA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1036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1676400"/>
            <a:ext cx="8686800" cy="3323987"/>
          </a:xfrm>
        </p:spPr>
        <p:txBody>
          <a:bodyPr/>
          <a:lstStyle/>
          <a:p>
            <a:pPr algn="ctr"/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Лекція 2					</a:t>
            </a:r>
            <a:r>
              <a:rPr lang="uk-UA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2</a:t>
            </a:r>
            <a:endParaRPr lang="uk-UA" sz="40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Перспективні </a:t>
            </a:r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 і біологічні особливості </a:t>
            </a:r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тварин (частина 1)</a:t>
            </a:r>
            <a:endParaRPr lang="uk-UA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kulan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4249738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4572000" y="981075"/>
            <a:ext cx="4392613" cy="1800225"/>
          </a:xfrm>
          <a:noFill/>
        </p:spPr>
        <p:txBody>
          <a:bodyPr/>
          <a:lstStyle/>
          <a:p>
            <a:pPr eaLnBrk="1" hangingPunct="1"/>
            <a:r>
              <a:rPr lang="uk-UA" altLang="uk-UA" dirty="0" smtClean="0"/>
              <a:t>Узбекистан  			       одомашнення </a:t>
            </a:r>
            <a:r>
              <a:rPr lang="uk-UA" altLang="uk-UA" dirty="0" smtClean="0">
                <a:solidFill>
                  <a:srgbClr val="000099"/>
                </a:solidFill>
              </a:rPr>
              <a:t>диких куланів</a:t>
            </a:r>
          </a:p>
        </p:txBody>
      </p:sp>
      <p:sp>
        <p:nvSpPr>
          <p:cNvPr id="18436" name="Line 6"/>
          <p:cNvSpPr>
            <a:spLocks noChangeShapeType="1"/>
          </p:cNvSpPr>
          <p:nvPr/>
        </p:nvSpPr>
        <p:spPr bwMode="auto">
          <a:xfrm>
            <a:off x="5148263" y="1773238"/>
            <a:ext cx="1008062" cy="0"/>
          </a:xfrm>
          <a:prstGeom prst="line">
            <a:avLst/>
          </a:prstGeom>
          <a:noFill/>
          <a:ln w="698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pic>
        <p:nvPicPr>
          <p:cNvPr id="18437" name="Picture 7" descr="240_F_202855889_B9FLfbjJC2vxxUrLNccr6RlFJybHcz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429000"/>
            <a:ext cx="42291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4751388" y="3568845"/>
            <a:ext cx="4392612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</a:pPr>
            <a:r>
              <a:rPr lang="uk-UA" altLang="uk-UA" sz="3000" dirty="0">
                <a:latin typeface="Arial" panose="020B0604020202020204" pitchFamily="34" charset="0"/>
              </a:rPr>
              <a:t>Арктика і </a:t>
            </a:r>
            <a:r>
              <a:rPr lang="uk-UA" altLang="uk-UA" sz="3000" dirty="0" err="1">
                <a:latin typeface="Arial" panose="020B0604020202020204" pitchFamily="34" charset="0"/>
              </a:rPr>
              <a:t>Субарктика</a:t>
            </a:r>
            <a:r>
              <a:rPr lang="uk-UA" altLang="uk-UA" sz="3000" dirty="0">
                <a:latin typeface="Arial" panose="020B0604020202020204" pitchFamily="34" charset="0"/>
              </a:rPr>
              <a:t>  	       одомашнення і реакліматизація (</a:t>
            </a:r>
            <a:r>
              <a:rPr lang="uk-UA" altLang="uk-UA" sz="2000" b="1" i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пристосування тварин до місцевості із якої вони зникли</a:t>
            </a:r>
            <a:r>
              <a:rPr lang="uk-UA" altLang="uk-UA" sz="3000" dirty="0">
                <a:latin typeface="Arial" panose="020B0604020202020204" pitchFamily="34" charset="0"/>
              </a:rPr>
              <a:t>) </a:t>
            </a:r>
            <a:r>
              <a:rPr lang="uk-UA" altLang="uk-UA" sz="3000" dirty="0">
                <a:solidFill>
                  <a:srgbClr val="000099"/>
                </a:solidFill>
                <a:latin typeface="Arial" panose="020B0604020202020204" pitchFamily="34" charset="0"/>
              </a:rPr>
              <a:t>вівцебиків</a:t>
            </a:r>
          </a:p>
        </p:txBody>
      </p:sp>
      <p:sp>
        <p:nvSpPr>
          <p:cNvPr id="18439" name="Line 9"/>
          <p:cNvSpPr>
            <a:spLocks noChangeShapeType="1"/>
          </p:cNvSpPr>
          <p:nvPr/>
        </p:nvSpPr>
        <p:spPr bwMode="auto">
          <a:xfrm>
            <a:off x="5334000" y="4267200"/>
            <a:ext cx="1008063" cy="0"/>
          </a:xfrm>
          <a:prstGeom prst="line">
            <a:avLst/>
          </a:prstGeom>
          <a:noFill/>
          <a:ln w="698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2734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7" descr="D:\Фото\ту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060575"/>
            <a:ext cx="434022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7"/>
          <p:cNvSpPr>
            <a:spLocks noChangeArrowheads="1"/>
          </p:cNvSpPr>
          <p:nvPr/>
        </p:nvSpPr>
        <p:spPr bwMode="auto">
          <a:xfrm>
            <a:off x="250825" y="333375"/>
            <a:ext cx="7921625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uk-UA" altLang="uk-UA" sz="2800"/>
              <a:t>Сучасна велика рогата худоба походить від кількох різновидів </a:t>
            </a:r>
            <a:r>
              <a:rPr lang="uk-UA" altLang="uk-UA" sz="2800" b="1">
                <a:solidFill>
                  <a:srgbClr val="000099"/>
                </a:solidFill>
              </a:rPr>
              <a:t>дикого тура</a:t>
            </a:r>
            <a:r>
              <a:rPr lang="uk-UA" altLang="uk-UA" sz="2800"/>
              <a:t>, який був дуже поширений у Європі. </a:t>
            </a: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4643438" y="1741488"/>
            <a:ext cx="4321175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uk-UA" altLang="uk-UA" sz="2500">
                <a:solidFill>
                  <a:srgbClr val="000099"/>
                </a:solidFill>
              </a:rPr>
              <a:t> </a:t>
            </a:r>
            <a:r>
              <a:rPr lang="uk-UA" altLang="uk-UA" sz="2500"/>
              <a:t>жива маса </a:t>
            </a:r>
          </a:p>
          <a:p>
            <a:pPr>
              <a:buFont typeface="Wingdings" panose="05000000000000000000" pitchFamily="2" charset="2"/>
              <a:buNone/>
            </a:pPr>
            <a:r>
              <a:rPr lang="uk-UA" altLang="uk-UA" sz="2500"/>
              <a:t>         - 800-1200 кг,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altLang="uk-UA" sz="2500">
                <a:solidFill>
                  <a:srgbClr val="000099"/>
                </a:solidFill>
              </a:rPr>
              <a:t> </a:t>
            </a:r>
            <a:r>
              <a:rPr lang="uk-UA" altLang="uk-UA" sz="2500"/>
              <a:t>висота в холці </a:t>
            </a:r>
          </a:p>
          <a:p>
            <a:pPr>
              <a:buFont typeface="Wingdings" panose="05000000000000000000" pitchFamily="2" charset="2"/>
              <a:buNone/>
            </a:pPr>
            <a:r>
              <a:rPr lang="uk-UA" altLang="uk-UA" sz="2500"/>
              <a:t>         - до 200 см,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altLang="uk-UA" sz="2500">
                <a:solidFill>
                  <a:srgbClr val="000099"/>
                </a:solidFill>
              </a:rPr>
              <a:t> </a:t>
            </a:r>
            <a:r>
              <a:rPr lang="uk-UA" altLang="uk-UA" sz="2500"/>
              <a:t>роги </a:t>
            </a:r>
          </a:p>
          <a:p>
            <a:pPr>
              <a:buFont typeface="Wingdings" panose="05000000000000000000" pitchFamily="2" charset="2"/>
              <a:buNone/>
            </a:pPr>
            <a:r>
              <a:rPr lang="uk-UA" altLang="uk-UA" sz="2500"/>
              <a:t>         - розвинені, довгі,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altLang="uk-UA" sz="2500">
                <a:solidFill>
                  <a:srgbClr val="000099"/>
                </a:solidFill>
              </a:rPr>
              <a:t> </a:t>
            </a:r>
            <a:r>
              <a:rPr lang="uk-UA" altLang="uk-UA" sz="2500"/>
              <a:t>масть </a:t>
            </a:r>
          </a:p>
          <a:p>
            <a:pPr>
              <a:buFont typeface="Wingdings" panose="05000000000000000000" pitchFamily="2" charset="2"/>
              <a:buNone/>
            </a:pPr>
            <a:r>
              <a:rPr lang="uk-UA" altLang="uk-UA" sz="2500"/>
              <a:t>         - чорно-бура </a:t>
            </a:r>
          </a:p>
          <a:p>
            <a:pPr algn="ctr"/>
            <a:r>
              <a:rPr lang="uk-UA" altLang="uk-UA" sz="2500" b="1" i="1" u="sng">
                <a:solidFill>
                  <a:srgbClr val="000099"/>
                </a:solidFill>
              </a:rPr>
              <a:t>Різновиди тура:</a:t>
            </a:r>
            <a:r>
              <a:rPr lang="uk-UA" altLang="uk-UA" sz="2500"/>
              <a:t> 	європейський, 	азіатський  	африканський </a:t>
            </a:r>
          </a:p>
        </p:txBody>
      </p:sp>
      <p:sp>
        <p:nvSpPr>
          <p:cNvPr id="21509" name="Line 9"/>
          <p:cNvSpPr>
            <a:spLocks noChangeShapeType="1"/>
          </p:cNvSpPr>
          <p:nvPr/>
        </p:nvSpPr>
        <p:spPr bwMode="auto">
          <a:xfrm>
            <a:off x="4787900" y="5445125"/>
            <a:ext cx="1008063" cy="0"/>
          </a:xfrm>
          <a:prstGeom prst="line">
            <a:avLst/>
          </a:prstGeom>
          <a:noFill/>
          <a:ln w="698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21510" name="Line 10"/>
          <p:cNvSpPr>
            <a:spLocks noChangeShapeType="1"/>
          </p:cNvSpPr>
          <p:nvPr/>
        </p:nvSpPr>
        <p:spPr bwMode="auto">
          <a:xfrm>
            <a:off x="5148263" y="5805488"/>
            <a:ext cx="1008062" cy="0"/>
          </a:xfrm>
          <a:prstGeom prst="line">
            <a:avLst/>
          </a:prstGeom>
          <a:noFill/>
          <a:ln w="698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21511" name="Line 11"/>
          <p:cNvSpPr>
            <a:spLocks noChangeShapeType="1"/>
          </p:cNvSpPr>
          <p:nvPr/>
        </p:nvSpPr>
        <p:spPr bwMode="auto">
          <a:xfrm>
            <a:off x="4859338" y="6165850"/>
            <a:ext cx="1008062" cy="0"/>
          </a:xfrm>
          <a:prstGeom prst="line">
            <a:avLst/>
          </a:prstGeom>
          <a:noFill/>
          <a:ln w="698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486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23850" y="333375"/>
            <a:ext cx="8424863" cy="575945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uk-UA" i="1" u="sng" dirty="0" smtClean="0">
                <a:solidFill>
                  <a:srgbClr val="0000FF"/>
                </a:solidFill>
              </a:rPr>
              <a:t>Типи великої рогатої худоби</a:t>
            </a:r>
            <a:r>
              <a:rPr lang="uk-UA" altLang="uk-UA" dirty="0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uk-UA" dirty="0" smtClean="0"/>
              <a:t>			(за краніологічним методом, який 				ґрунтується на особливостях 				будови черепа):</a:t>
            </a:r>
            <a:br>
              <a:rPr lang="uk-UA" altLang="uk-UA" dirty="0" smtClean="0"/>
            </a:br>
            <a:endParaRPr lang="uk-UA" altLang="uk-UA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uk-UA" dirty="0" smtClean="0"/>
              <a:t>				      примітивний (вузьколобий)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uk-UA" dirty="0" smtClean="0"/>
              <a:t>			       широколобий (лобастий)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uk-UA" dirty="0" smtClean="0"/>
              <a:t>			 </a:t>
            </a:r>
            <a:r>
              <a:rPr lang="uk-UA" altLang="uk-UA" dirty="0" err="1" smtClean="0"/>
              <a:t>короткорогий</a:t>
            </a:r>
            <a:endParaRPr lang="uk-UA" altLang="uk-UA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uk-UA" dirty="0" smtClean="0"/>
              <a:t>	     	  короткоголовий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uk-UA" dirty="0" smtClean="0"/>
              <a:t>	  </a:t>
            </a:r>
            <a:r>
              <a:rPr lang="uk-UA" altLang="uk-UA" dirty="0" err="1" smtClean="0"/>
              <a:t>пряморогий</a:t>
            </a:r>
            <a:endParaRPr lang="uk-UA" altLang="uk-UA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uk-UA" dirty="0" smtClean="0"/>
              <a:t>безрогий (комолий)</a:t>
            </a:r>
          </a:p>
        </p:txBody>
      </p:sp>
      <p:sp>
        <p:nvSpPr>
          <p:cNvPr id="22531" name="Line 8"/>
          <p:cNvSpPr>
            <a:spLocks noChangeShapeType="1"/>
          </p:cNvSpPr>
          <p:nvPr/>
        </p:nvSpPr>
        <p:spPr bwMode="auto">
          <a:xfrm>
            <a:off x="1692275" y="836613"/>
            <a:ext cx="2016125" cy="1944687"/>
          </a:xfrm>
          <a:prstGeom prst="line">
            <a:avLst/>
          </a:prstGeom>
          <a:noFill/>
          <a:ln w="825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22532" name="Line 9"/>
          <p:cNvSpPr>
            <a:spLocks noChangeShapeType="1"/>
          </p:cNvSpPr>
          <p:nvPr/>
        </p:nvSpPr>
        <p:spPr bwMode="auto">
          <a:xfrm>
            <a:off x="1547813" y="836613"/>
            <a:ext cx="1368425" cy="2376487"/>
          </a:xfrm>
          <a:prstGeom prst="line">
            <a:avLst/>
          </a:prstGeom>
          <a:noFill/>
          <a:ln w="825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22533" name="Line 10"/>
          <p:cNvSpPr>
            <a:spLocks noChangeShapeType="1"/>
          </p:cNvSpPr>
          <p:nvPr/>
        </p:nvSpPr>
        <p:spPr bwMode="auto">
          <a:xfrm>
            <a:off x="1403350" y="836613"/>
            <a:ext cx="865188" cy="2879725"/>
          </a:xfrm>
          <a:prstGeom prst="line">
            <a:avLst/>
          </a:prstGeom>
          <a:noFill/>
          <a:ln w="825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22534" name="Line 11"/>
          <p:cNvSpPr>
            <a:spLocks noChangeShapeType="1"/>
          </p:cNvSpPr>
          <p:nvPr/>
        </p:nvSpPr>
        <p:spPr bwMode="auto">
          <a:xfrm>
            <a:off x="1187450" y="836613"/>
            <a:ext cx="504825" cy="3313112"/>
          </a:xfrm>
          <a:prstGeom prst="line">
            <a:avLst/>
          </a:prstGeom>
          <a:noFill/>
          <a:ln w="825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22535" name="Line 12"/>
          <p:cNvSpPr>
            <a:spLocks noChangeShapeType="1"/>
          </p:cNvSpPr>
          <p:nvPr/>
        </p:nvSpPr>
        <p:spPr bwMode="auto">
          <a:xfrm>
            <a:off x="971550" y="908050"/>
            <a:ext cx="215900" cy="3673475"/>
          </a:xfrm>
          <a:prstGeom prst="line">
            <a:avLst/>
          </a:prstGeom>
          <a:noFill/>
          <a:ln w="825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22536" name="Line 13"/>
          <p:cNvSpPr>
            <a:spLocks noChangeShapeType="1"/>
          </p:cNvSpPr>
          <p:nvPr/>
        </p:nvSpPr>
        <p:spPr bwMode="auto">
          <a:xfrm flipH="1">
            <a:off x="611188" y="908050"/>
            <a:ext cx="215900" cy="4176713"/>
          </a:xfrm>
          <a:prstGeom prst="line">
            <a:avLst/>
          </a:prstGeom>
          <a:noFill/>
          <a:ln w="825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22537" name="AutoShape 15" descr="&amp;Pcy;&amp;ocy;&amp;khcy;&amp;ocy;&amp;zhcy;&amp;iecy;&amp;iecy; &amp;icy;&amp;zcy;&amp;ocy;&amp;bcy;&amp;rcy;&amp;acy;&amp;zhcy;&amp;iecy;&amp;ncy;&amp;icy;&amp;iecy;"/>
          <p:cNvSpPr>
            <a:spLocks noChangeAspect="1" noChangeArrowheads="1"/>
          </p:cNvSpPr>
          <p:nvPr/>
        </p:nvSpPr>
        <p:spPr bwMode="auto">
          <a:xfrm>
            <a:off x="2428875" y="2152650"/>
            <a:ext cx="428625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altLang="uk-UA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pic>
        <p:nvPicPr>
          <p:cNvPr id="22538" name="Picture 17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4005263"/>
            <a:ext cx="4603750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421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0"/>
            <a:ext cx="9143999" cy="6705600"/>
          </a:xfrm>
          <a:prstGeom prst="rect">
            <a:avLst/>
          </a:prstGeom>
          <a:effectLst>
            <a:glow rad="127000">
              <a:schemeClr val="bg1"/>
            </a:glow>
          </a:effectLst>
        </p:spPr>
      </p:pic>
      <p:sp>
        <p:nvSpPr>
          <p:cNvPr id="9" name="Прямоугольник 8"/>
          <p:cNvSpPr/>
          <p:nvPr/>
        </p:nvSpPr>
        <p:spPr>
          <a:xfrm>
            <a:off x="359229" y="1469810"/>
            <a:ext cx="8647611" cy="3941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37661" algn="just">
              <a:lnSpc>
                <a:spcPct val="115000"/>
              </a:lnSpc>
            </a:pPr>
            <a:r>
              <a:rPr lang="uk-UA" sz="2625" dirty="0">
                <a:ea typeface="Times New Roman" panose="02020603050405020304" pitchFamily="18" charset="0"/>
                <a:cs typeface="Times New Roman" panose="02020603050405020304" pitchFamily="18" charset="0"/>
              </a:rPr>
              <a:t>		за </a:t>
            </a:r>
            <a:r>
              <a:rPr lang="uk-UA" sz="2625" dirty="0">
                <a:ea typeface="Times New Roman" panose="02020603050405020304" pitchFamily="18" charset="0"/>
                <a:cs typeface="Times New Roman" panose="02020603050405020304" pitchFamily="18" charset="0"/>
              </a:rPr>
              <a:t>твердженням </a:t>
            </a:r>
            <a:r>
              <a:rPr lang="uk-UA" sz="2625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Ю.Ф. </a:t>
            </a:r>
            <a:r>
              <a:rPr lang="uk-UA" sz="2625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Лискуна</a:t>
            </a:r>
            <a:r>
              <a:rPr lang="uk-UA" sz="2625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625" b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37661" algn="just">
              <a:lnSpc>
                <a:spcPct val="115000"/>
              </a:lnSpc>
            </a:pPr>
            <a:r>
              <a:rPr lang="uk-UA" sz="300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C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300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C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3000" b="1" i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конституція</a:t>
            </a:r>
            <a:r>
              <a:rPr lang="uk-UA" sz="2625" dirty="0">
                <a:solidFill>
                  <a:srgbClr val="FFFFC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625" dirty="0">
                <a:ea typeface="Times New Roman" panose="02020603050405020304" pitchFamily="18" charset="0"/>
                <a:cs typeface="Times New Roman" panose="02020603050405020304" pitchFamily="18" charset="0"/>
              </a:rPr>
              <a:t>– це сукупність біологічних </a:t>
            </a:r>
            <a:r>
              <a:rPr lang="uk-UA" sz="2625" dirty="0">
                <a:ea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uk-UA" sz="2625" dirty="0">
                <a:ea typeface="Times New Roman" panose="02020603050405020304" pitchFamily="18" charset="0"/>
                <a:cs typeface="Times New Roman" panose="02020603050405020304" pitchFamily="18" charset="0"/>
              </a:rPr>
              <a:t>господарських властивостей і ознак тварин, що характеризують їх як єдине ціле</a:t>
            </a:r>
            <a:r>
              <a:rPr lang="uk-UA" sz="2625" dirty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337661" algn="just">
              <a:lnSpc>
                <a:spcPct val="115000"/>
              </a:lnSpc>
            </a:pPr>
            <a:endParaRPr lang="uk-UA" sz="2625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37661" algn="just">
              <a:lnSpc>
                <a:spcPct val="115000"/>
              </a:lnSpc>
            </a:pPr>
            <a:r>
              <a:rPr lang="uk-UA" sz="2625" dirty="0">
                <a:ea typeface="Times New Roman" panose="02020603050405020304" pitchFamily="18" charset="0"/>
                <a:cs typeface="Times New Roman" panose="02020603050405020304" pitchFamily="18" charset="0"/>
              </a:rPr>
              <a:t>		за визначенням </a:t>
            </a:r>
            <a:r>
              <a:rPr lang="uk-UA" sz="2625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Є.А</a:t>
            </a:r>
            <a:r>
              <a:rPr lang="uk-UA" sz="2625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625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Богданова</a:t>
            </a:r>
            <a:endParaRPr lang="uk-UA" sz="2625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37661" algn="just">
              <a:lnSpc>
                <a:spcPct val="115000"/>
              </a:lnSpc>
            </a:pPr>
            <a:r>
              <a:rPr lang="uk-UA" sz="300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C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uk-UA" sz="3000" b="1" i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конституція</a:t>
            </a:r>
            <a:r>
              <a:rPr lang="uk-UA" sz="300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C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625" dirty="0"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625" dirty="0">
                <a:ea typeface="Times New Roman" panose="02020603050405020304" pitchFamily="18" charset="0"/>
                <a:cs typeface="Times New Roman" panose="02020603050405020304" pitchFamily="18" charset="0"/>
              </a:rPr>
              <a:t>це характерне співвідношення в розвитку тканин і органів.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672736" y="2189992"/>
            <a:ext cx="973184" cy="169817"/>
          </a:xfrm>
          <a:prstGeom prst="rightArrow">
            <a:avLst/>
          </a:prstGeom>
          <a:solidFill>
            <a:srgbClr val="FFFF00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350"/>
          </a:p>
        </p:txBody>
      </p:sp>
      <p:sp>
        <p:nvSpPr>
          <p:cNvPr id="12" name="Стрелка вправо 11"/>
          <p:cNvSpPr/>
          <p:nvPr/>
        </p:nvSpPr>
        <p:spPr>
          <a:xfrm>
            <a:off x="672736" y="4536558"/>
            <a:ext cx="973184" cy="169817"/>
          </a:xfrm>
          <a:prstGeom prst="rightArrow">
            <a:avLst/>
          </a:prstGeom>
          <a:solidFill>
            <a:srgbClr val="FFFF00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350"/>
          </a:p>
        </p:txBody>
      </p:sp>
      <p:sp>
        <p:nvSpPr>
          <p:cNvPr id="13" name="5-конечная звезда 12"/>
          <p:cNvSpPr/>
          <p:nvPr/>
        </p:nvSpPr>
        <p:spPr>
          <a:xfrm>
            <a:off x="1373837" y="1609054"/>
            <a:ext cx="275811" cy="24869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350">
              <a:solidFill>
                <a:srgbClr val="FF0000"/>
              </a:solidFill>
            </a:endParaRPr>
          </a:p>
        </p:txBody>
      </p:sp>
      <p:sp>
        <p:nvSpPr>
          <p:cNvPr id="14" name="5-конечная звезда 13"/>
          <p:cNvSpPr/>
          <p:nvPr/>
        </p:nvSpPr>
        <p:spPr>
          <a:xfrm>
            <a:off x="1370109" y="3992817"/>
            <a:ext cx="275811" cy="24869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35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52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357870" cy="6555641"/>
          </a:xfrm>
        </p:spPr>
        <p:txBody>
          <a:bodyPr/>
          <a:lstStyle/>
          <a:p>
            <a:pPr algn="just"/>
            <a:r>
              <a:rPr lang="en-US" dirty="0" smtClean="0"/>
              <a:t>      </a:t>
            </a:r>
            <a:r>
              <a:rPr lang="uk-UA" dirty="0" smtClean="0"/>
              <a:t>	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конституція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грецького походження й трапляється в літературі майже дві тисячі років. Під конституцією розуміють загальну будову організму тварин, зумовлену спадковими особливостями його розвитку, внутрішнім взаємозв’язком будови і функцій тканин та органів як єдиної системи, що характеризує напрям продуктивності, обмін речовин, пристосованість до умов життя.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Класифікація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типів конституції. Існує кілька класифікацій типів конституції тварин. Одні вчені взяли за основу морфологічний, другі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функціональний принцип, треті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нервової діяльності тощо.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Найбільшого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 поширення набула класифікація, запропонована професором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П.М. Кулешовим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який вивчив співвідношення розвитку органів і тканин залежно від напряму продуктивності тварин, розробив класичні схеми перерізів тіла овець та великої рогатої худоби й визначив чотири типи конституції: грубу, ніжну, щільну, рихлу.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8048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3064" y="381000"/>
            <a:ext cx="8357870" cy="738664"/>
          </a:xfrm>
        </p:spPr>
        <p:txBody>
          <a:bodyPr/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Корова чорно-рябої породи молочного напряму продуктивності міцної конституції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Чорно-ряба порода корів: характеристи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19664"/>
            <a:ext cx="754380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8823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 bwMode="auto">
          <a:xfrm>
            <a:off x="179512" y="685800"/>
            <a:ext cx="8568952" cy="5983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/>
            <a:r>
              <a:rPr lang="uk-UA" sz="2800" b="1" i="1" u="sng" dirty="0" smtClean="0"/>
              <a:t>Екстер’єр </a:t>
            </a:r>
            <a:r>
              <a:rPr lang="uk-UA" sz="2800" dirty="0"/>
              <a:t>– це зовнішній вигляд, зовнішні форми всього організму і його окремих частин тіла (статей), за допомогою яких оцінюють конституцію, господарську і племінну цінність тварин.</a:t>
            </a:r>
          </a:p>
          <a:p>
            <a:pPr algn="just"/>
            <a:r>
              <a:rPr lang="ru-RU" sz="2800" dirty="0" err="1"/>
              <a:t>Термін</a:t>
            </a:r>
            <a:r>
              <a:rPr lang="ru-RU" sz="2800" dirty="0"/>
              <a:t> „</a:t>
            </a:r>
            <a:r>
              <a:rPr lang="ru-RU" sz="2800" dirty="0" err="1"/>
              <a:t>екстер’єр</a:t>
            </a:r>
            <a:r>
              <a:rPr lang="ru-RU" sz="2800" dirty="0"/>
              <a:t>” </a:t>
            </a:r>
            <a:r>
              <a:rPr lang="ru-RU" sz="2800" dirty="0" err="1"/>
              <a:t>уперше</a:t>
            </a:r>
            <a:r>
              <a:rPr lang="ru-RU" sz="2800" dirty="0"/>
              <a:t> </a:t>
            </a:r>
            <a:r>
              <a:rPr lang="ru-RU" sz="2800" dirty="0" err="1"/>
              <a:t>ввів</a:t>
            </a:r>
            <a:r>
              <a:rPr lang="ru-RU" sz="2800" dirty="0"/>
              <a:t> у </a:t>
            </a:r>
            <a:r>
              <a:rPr lang="ru-RU" sz="2800" dirty="0" err="1"/>
              <a:t>наукову</a:t>
            </a:r>
            <a:r>
              <a:rPr lang="ru-RU" sz="2800" dirty="0"/>
              <a:t> </a:t>
            </a:r>
            <a:r>
              <a:rPr lang="ru-RU" sz="2800" dirty="0" err="1"/>
              <a:t>літературу</a:t>
            </a:r>
            <a:r>
              <a:rPr lang="ru-RU" sz="2800" dirty="0"/>
              <a:t> </a:t>
            </a:r>
            <a:r>
              <a:rPr lang="ru-RU" sz="2800" dirty="0" err="1"/>
              <a:t>французький</a:t>
            </a:r>
            <a:r>
              <a:rPr lang="ru-RU" sz="2800" dirty="0"/>
              <a:t> </a:t>
            </a:r>
            <a:r>
              <a:rPr lang="ru-RU" sz="2800" dirty="0" err="1"/>
              <a:t>вчений</a:t>
            </a:r>
            <a:r>
              <a:rPr lang="ru-RU" sz="2800" dirty="0"/>
              <a:t> Клод </a:t>
            </a:r>
            <a:r>
              <a:rPr lang="ru-RU" sz="2800" dirty="0" err="1"/>
              <a:t>Буржель</a:t>
            </a:r>
            <a:r>
              <a:rPr lang="ru-RU" sz="2800" dirty="0"/>
              <a:t> в 1768 </a:t>
            </a:r>
            <a:r>
              <a:rPr lang="ru-RU" sz="2800" dirty="0" err="1"/>
              <a:t>році</a:t>
            </a:r>
            <a:r>
              <a:rPr lang="ru-RU" sz="2800" dirty="0"/>
              <a:t>. </a:t>
            </a:r>
          </a:p>
          <a:p>
            <a:pPr algn="just"/>
            <a:r>
              <a:rPr lang="ru-RU" sz="2800" dirty="0" err="1"/>
              <a:t>Найперше</a:t>
            </a:r>
            <a:r>
              <a:rPr lang="ru-RU" sz="2800" dirty="0"/>
              <a:t> </a:t>
            </a:r>
            <a:r>
              <a:rPr lang="ru-RU" sz="2800" dirty="0" err="1"/>
              <a:t>оцінку</a:t>
            </a:r>
            <a:r>
              <a:rPr lang="ru-RU" sz="2800" dirty="0"/>
              <a:t> </a:t>
            </a:r>
            <a:r>
              <a:rPr lang="ru-RU" sz="2800" dirty="0" err="1"/>
              <a:t>зовнішніх</a:t>
            </a:r>
            <a:r>
              <a:rPr lang="ru-RU" sz="2800" dirty="0"/>
              <a:t> форм,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dirty="0" err="1"/>
              <a:t>екстер’єру</a:t>
            </a:r>
            <a:r>
              <a:rPr lang="ru-RU" sz="2800" dirty="0"/>
              <a:t>, </a:t>
            </a:r>
            <a:r>
              <a:rPr lang="ru-RU" sz="2800" dirty="0" err="1"/>
              <a:t>тварин</a:t>
            </a:r>
            <a:r>
              <a:rPr lang="ru-RU" sz="2800" dirty="0"/>
              <a:t> почали </a:t>
            </a:r>
            <a:r>
              <a:rPr lang="ru-RU" sz="2800" dirty="0" err="1"/>
              <a:t>використовувати</a:t>
            </a:r>
            <a:r>
              <a:rPr lang="ru-RU" sz="2800" dirty="0"/>
              <a:t> для </a:t>
            </a:r>
            <a:r>
              <a:rPr lang="ru-RU" sz="2800" dirty="0" err="1"/>
              <a:t>визначення</a:t>
            </a:r>
            <a:r>
              <a:rPr lang="ru-RU" sz="2800" dirty="0"/>
              <a:t> </a:t>
            </a:r>
            <a:r>
              <a:rPr lang="ru-RU" sz="2800" dirty="0" err="1"/>
              <a:t>продуктивності</a:t>
            </a:r>
            <a:r>
              <a:rPr lang="ru-RU" sz="2800" dirty="0"/>
              <a:t> коней. </a:t>
            </a:r>
          </a:p>
          <a:p>
            <a:pPr marL="0" indent="0">
              <a:buFont typeface="Wingdings" pitchFamily="2" charset="2"/>
              <a:buNone/>
            </a:pPr>
            <a:endParaRPr lang="uk-UA" kern="0" dirty="0"/>
          </a:p>
        </p:txBody>
      </p:sp>
    </p:spTree>
    <p:extLst>
      <p:ext uri="{BB962C8B-B14F-4D97-AF65-F5344CB8AC3E}">
        <p14:creationId xmlns:p14="http://schemas.microsoft.com/office/powerpoint/2010/main" val="741340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304800"/>
            <a:ext cx="8610600" cy="6186309"/>
          </a:xfrm>
        </p:spPr>
        <p:txBody>
          <a:bodyPr/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Окомірне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оцінювання. 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Огляд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промацування та описування статей необхідно починати з голови, поступово переходячи до задньої частини тулуба, відмічаючи добре розвинені статі й найбільш значні недоліки (вади). Найважливіші статі, за якими визначають сумарну оцінку екстер’єру, такі: голова, шия, холка, грудна клітка, спина, поперек, крижі, кінцівки, черево, вим’я, зовнішні статеві органи. Кожну з цих статей, у свою чергу, поділяють на низку дрібніших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 прийняті 5- і 100-бальна системи оцінювання екстер’єру. В першому випадку тварину оцінюють за загальним виглядом і розвитком без оцінки конкретних статей. У другому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кожну стать або групу статей оцінюють певною кількістю балів і за одержаною сумою визначають клас тварин за екстер’єром.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83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226"/>
          <a:stretch/>
        </p:blipFill>
        <p:spPr>
          <a:xfrm>
            <a:off x="251520" y="77129"/>
            <a:ext cx="8784976" cy="6703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9251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3400" y="2743200"/>
            <a:ext cx="8357870" cy="1477328"/>
          </a:xfrm>
        </p:spPr>
        <p:txBody>
          <a:bodyPr/>
          <a:lstStyle/>
          <a:p>
            <a:r>
              <a:rPr lang="uk-UA" sz="9600" dirty="0" smtClean="0">
                <a:solidFill>
                  <a:schemeClr val="tx2"/>
                </a:solidFill>
              </a:rPr>
              <a:t>Дякую за увагу</a:t>
            </a:r>
            <a:endParaRPr lang="ru-RU" sz="9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211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458200" cy="3581400"/>
          </a:xfrm>
        </p:spPr>
        <p:txBody>
          <a:bodyPr/>
          <a:lstStyle/>
          <a:p>
            <a:pPr algn="ctr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</a:p>
          <a:p>
            <a:pPr algn="l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1. Походження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одомашнення сільськогосподарських тварин</a:t>
            </a:r>
          </a:p>
          <a:p>
            <a:pPr algn="l"/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Конституція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екстер’єр сільськогосподарських тварин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2354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357870" cy="5447645"/>
          </a:xfrm>
        </p:spPr>
        <p:txBody>
          <a:bodyPr/>
          <a:lstStyle/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Сільськогосподарські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тварини походять від диких предків і одомашнювалися впродовж багатовікової діяльності людини для забезпечення її потреб.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До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сільськогосподарських тварин належать: велика рогата худоба, свині, вівці, кози, коні, віслюки, верблюди, буйволи,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зебу, кролі, кури, індики, качки, гуси, цесарки та ін.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Приручення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 одомашнення диких тварин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це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складний і тривалий процес, який відбувався протягом переходу діяльності людини від полювання до осілого способу життя.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Одомашнення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(доместикацію) диких тварин зумовлювали й інші причини: виснаження мисливських угідь, об’єднання общин і племен, концентрація великої кількості людей та зростання потреби в продуктах харчування.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09600" y="346578"/>
            <a:ext cx="812927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Походження </a:t>
            </a:r>
            <a:r>
              <a:rPr lang="uk-UA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одомашнення сільськогосподарських тварин</a:t>
            </a:r>
          </a:p>
        </p:txBody>
      </p:sp>
    </p:spTree>
    <p:extLst>
      <p:ext uri="{BB962C8B-B14F-4D97-AF65-F5344CB8AC3E}">
        <p14:creationId xmlns:p14="http://schemas.microsoft.com/office/powerpoint/2010/main" val="1793050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304800"/>
            <a:ext cx="8357870" cy="2492990"/>
          </a:xfrm>
        </p:spPr>
        <p:txBody>
          <a:bodyPr/>
          <a:lstStyle/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Диким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предком великої рогатої худоби був тур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велика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тварина, з важкою головою, довгими розвиненими рогами, високими, міцними кінцівками, чорної, чорно-бурої й червоної мастей.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відзначався великою силою, швидкістю, злим норовом, досягав живої маси 800-1200 кг і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висоти   в  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холці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2 метрів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Тур | Вымершие животные вики | Fando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286000"/>
            <a:ext cx="6172200" cy="4419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2949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609" y="533400"/>
            <a:ext cx="8357870" cy="1384995"/>
          </a:xfrm>
        </p:spPr>
        <p:txBody>
          <a:bodyPr/>
          <a:lstStyle/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Вівці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приручені та одомашнені в далекому минулому, їхніми предками вважають баранів, які й нині трапляються у дикому стані [муфлони, аргалі (архари),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аркари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8" name="Picture 4" descr="АРХАР - это... Что такое АРХАР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657600"/>
            <a:ext cx="3724275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У вольєрах муфлони живуть до 15 років | Новини на Gazeta.u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698" y="2743200"/>
            <a:ext cx="3856872" cy="280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701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04800" y="457200"/>
            <a:ext cx="8357870" cy="738664"/>
          </a:xfrm>
        </p:spPr>
        <p:txBody>
          <a:bodyPr/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Родоначальниками домашніх свиней були європейський та азіатський дикі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кабани.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Дикий кабан (вепр): види, характеристики, фото | Свині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819400"/>
            <a:ext cx="4876800" cy="332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547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7543800" cy="769441"/>
          </a:xfrm>
        </p:spPr>
        <p:txBody>
          <a:bodyPr/>
          <a:lstStyle/>
          <a:p>
            <a:pPr algn="ctr" eaLnBrk="1" hangingPunct="1"/>
            <a:r>
              <a:rPr lang="uk-UA" altLang="uk-UA" sz="2500" b="1" i="1" u="sng" dirty="0" smtClean="0">
                <a:solidFill>
                  <a:srgbClr val="0033CC"/>
                </a:solidFill>
              </a:rPr>
              <a:t>Вчені виділили 6 основних центрів одомашнення с.-г. тварин: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5469" y="958354"/>
            <a:ext cx="8424862" cy="53292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uk-UA" altLang="uk-UA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Китайський малий</a:t>
            </a:r>
            <a:r>
              <a:rPr lang="uk-UA" alt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(Індокитай, Малайський архіпелаг)               </a:t>
            </a:r>
            <a:r>
              <a:rPr lang="uk-UA" alt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свині, буйволи, кури, гуси, качки</a:t>
            </a:r>
          </a:p>
          <a:p>
            <a:pPr eaLnBrk="1" hangingPunct="1">
              <a:lnSpc>
                <a:spcPct val="90000"/>
              </a:lnSpc>
            </a:pPr>
            <a:r>
              <a:rPr lang="uk-UA" altLang="uk-UA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Індійський</a:t>
            </a:r>
            <a:r>
              <a:rPr lang="uk-UA" alt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(Індія)              </a:t>
            </a:r>
            <a:r>
              <a:rPr lang="uk-UA" alt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буйволи, зебу, гаяли, павичі, бджоли</a:t>
            </a:r>
          </a:p>
          <a:p>
            <a:pPr eaLnBrk="1" hangingPunct="1">
              <a:lnSpc>
                <a:spcPct val="90000"/>
              </a:lnSpc>
            </a:pPr>
            <a:r>
              <a:rPr lang="uk-UA" altLang="uk-UA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Південно-</a:t>
            </a:r>
            <a:r>
              <a:rPr lang="uk-UA" altLang="uk-UA" sz="28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західноазіатський</a:t>
            </a:r>
            <a:r>
              <a:rPr lang="uk-UA" alt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(Мала Азія, Кавказ, Іран)              </a:t>
            </a:r>
            <a:r>
              <a:rPr lang="uk-UA" alt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велика рогата худоба, верблюди, коні, вівці, свині</a:t>
            </a:r>
            <a:endParaRPr lang="uk-UA" altLang="uk-UA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uk-UA" altLang="uk-UA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Середземноморський</a:t>
            </a:r>
            <a:r>
              <a:rPr lang="uk-UA" alt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(узбережжя Середземного моря)             </a:t>
            </a:r>
            <a:r>
              <a:rPr lang="uk-UA" alt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коні, велика рогата худоба, вівці, кози, кролі, качки</a:t>
            </a:r>
            <a:endParaRPr lang="uk-UA" altLang="uk-UA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uk-UA" altLang="uk-UA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Андійський</a:t>
            </a:r>
            <a:r>
              <a:rPr lang="uk-UA" alt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(Північні Анди, Південна Америка)           	     </a:t>
            </a:r>
            <a:r>
              <a:rPr lang="uk-UA" alt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індики, мускусні качки, </a:t>
            </a:r>
            <a:r>
              <a:rPr lang="uk-UA" altLang="uk-UA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альпаки</a:t>
            </a:r>
            <a:endParaRPr lang="uk-UA" altLang="uk-UA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uk-UA" altLang="uk-UA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Африканський</a:t>
            </a:r>
            <a:r>
              <a:rPr lang="uk-UA" alt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(Південно-Східна Африка)     	 	   	     </a:t>
            </a:r>
            <a:r>
              <a:rPr lang="uk-UA" alt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віслюки, свині, собаки, коти, страуси, цесарки</a:t>
            </a:r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2555875" y="1600200"/>
            <a:ext cx="790575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4240213" y="1981200"/>
            <a:ext cx="792162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1763713" y="3124200"/>
            <a:ext cx="792162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1835150" y="4292600"/>
            <a:ext cx="792163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1042987" y="5410200"/>
            <a:ext cx="792163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1918926" y="6228999"/>
            <a:ext cx="792163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2777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7489825" cy="498475"/>
          </a:xfrm>
        </p:spPr>
        <p:txBody>
          <a:bodyPr/>
          <a:lstStyle/>
          <a:p>
            <a:pPr algn="ctr" eaLnBrk="1" hangingPunct="1"/>
            <a:r>
              <a:rPr lang="uk-UA" altLang="uk-UA" sz="3000" smtClean="0">
                <a:solidFill>
                  <a:srgbClr val="000099"/>
                </a:solidFill>
              </a:rPr>
              <a:t>Приклади одомашнення тварин</a:t>
            </a:r>
          </a:p>
        </p:txBody>
      </p:sp>
      <p:sp>
        <p:nvSpPr>
          <p:cNvPr id="16387" name="AutoShape 7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kcy;&amp;acy;&amp;zcy;&amp;acy;&amp;khcy;&amp;scy;&amp;softcy;&amp;kcy;&amp;icy;&amp;jcy; &amp;acy;&amp;rcy;&amp;khcy;&amp;acy;&amp;rcy;&amp;ocy;&amp;mcy;&amp;iecy;&amp;rcy;&amp;icy;&amp;ncy;&amp;ocy;&amp;scy;&quot;"/>
          <p:cNvSpPr>
            <a:spLocks noChangeAspect="1" noChangeArrowheads="1"/>
          </p:cNvSpPr>
          <p:nvPr/>
        </p:nvSpPr>
        <p:spPr bwMode="auto">
          <a:xfrm>
            <a:off x="2667000" y="1590675"/>
            <a:ext cx="3810000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pic>
        <p:nvPicPr>
          <p:cNvPr id="16388" name="Picture 8" descr="19000_4049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924175"/>
            <a:ext cx="3313113" cy="319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5364163" y="1989138"/>
            <a:ext cx="3779837" cy="1008062"/>
          </a:xfrm>
          <a:noFill/>
        </p:spPr>
        <p:txBody>
          <a:bodyPr/>
          <a:lstStyle/>
          <a:p>
            <a:pPr marL="571500" indent="-5715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uk-UA" altLang="uk-UA" b="1" smtClean="0">
                <a:solidFill>
                  <a:srgbClr val="0033CC"/>
                </a:solidFill>
              </a:rPr>
              <a:t>Казахський архаромеринос</a:t>
            </a:r>
          </a:p>
        </p:txBody>
      </p:sp>
      <p:sp>
        <p:nvSpPr>
          <p:cNvPr id="16390" name="AutoShape 11" descr="11"/>
          <p:cNvSpPr>
            <a:spLocks noChangeAspect="1" noChangeArrowheads="1"/>
          </p:cNvSpPr>
          <p:nvPr/>
        </p:nvSpPr>
        <p:spPr bwMode="auto">
          <a:xfrm>
            <a:off x="2667000" y="1524000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pic>
        <p:nvPicPr>
          <p:cNvPr id="16391" name="Picture 12" descr="inde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981075"/>
            <a:ext cx="184467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Rectangle 13"/>
          <p:cNvSpPr>
            <a:spLocks noChangeArrowheads="1"/>
          </p:cNvSpPr>
          <p:nvPr/>
        </p:nvSpPr>
        <p:spPr bwMode="auto">
          <a:xfrm>
            <a:off x="2339975" y="1484313"/>
            <a:ext cx="288131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571500" indent="-525463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uk-UA" altLang="uk-UA" sz="2500" b="1">
                <a:latin typeface="Arial" panose="020B0604020202020204" pitchFamily="34" charset="0"/>
              </a:rPr>
              <a:t>Тонкорунні вівці</a:t>
            </a:r>
          </a:p>
        </p:txBody>
      </p:sp>
      <p:sp>
        <p:nvSpPr>
          <p:cNvPr id="16393" name="Rectangle 15"/>
          <p:cNvSpPr>
            <a:spLocks noChangeArrowheads="1"/>
          </p:cNvSpPr>
          <p:nvPr/>
        </p:nvSpPr>
        <p:spPr bwMode="auto">
          <a:xfrm>
            <a:off x="2627313" y="3500438"/>
            <a:ext cx="2881312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571500" indent="-525463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uk-UA" altLang="uk-UA" sz="2500" b="1">
                <a:latin typeface="Arial" panose="020B0604020202020204" pitchFamily="34" charset="0"/>
              </a:rPr>
              <a:t>Дикі барани аркари (архари) </a:t>
            </a:r>
          </a:p>
        </p:txBody>
      </p:sp>
      <p:pic>
        <p:nvPicPr>
          <p:cNvPr id="16394" name="Picture 16" descr="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860800"/>
            <a:ext cx="282575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5" name="Line 17"/>
          <p:cNvSpPr>
            <a:spLocks noChangeShapeType="1"/>
          </p:cNvSpPr>
          <p:nvPr/>
        </p:nvSpPr>
        <p:spPr bwMode="auto">
          <a:xfrm>
            <a:off x="3995738" y="2060575"/>
            <a:ext cx="1296987" cy="288925"/>
          </a:xfrm>
          <a:prstGeom prst="line">
            <a:avLst/>
          </a:prstGeom>
          <a:noFill/>
          <a:ln w="6350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16396" name="Line 18"/>
          <p:cNvSpPr>
            <a:spLocks noChangeShapeType="1"/>
          </p:cNvSpPr>
          <p:nvPr/>
        </p:nvSpPr>
        <p:spPr bwMode="auto">
          <a:xfrm flipV="1">
            <a:off x="4140200" y="2492375"/>
            <a:ext cx="1152525" cy="720725"/>
          </a:xfrm>
          <a:prstGeom prst="line">
            <a:avLst/>
          </a:prstGeom>
          <a:noFill/>
          <a:ln w="6350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8696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067175" y="1628775"/>
            <a:ext cx="4826000" cy="1512888"/>
          </a:xfrm>
        </p:spPr>
        <p:txBody>
          <a:bodyPr/>
          <a:lstStyle/>
          <a:p>
            <a:pPr eaLnBrk="1" hangingPunct="1"/>
            <a:r>
              <a:rPr lang="uk-UA" altLang="uk-UA" smtClean="0"/>
              <a:t>Асканія нова  			      одомашнення </a:t>
            </a:r>
            <a:r>
              <a:rPr lang="uk-UA" altLang="uk-UA" smtClean="0">
                <a:solidFill>
                  <a:srgbClr val="000099"/>
                </a:solidFill>
              </a:rPr>
              <a:t>антилоп канни</a:t>
            </a:r>
            <a:endParaRPr lang="uk-UA" altLang="uk-UA" sz="2500" smtClean="0">
              <a:solidFill>
                <a:srgbClr val="000099"/>
              </a:solidFill>
            </a:endParaRPr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489825" cy="1008062"/>
          </a:xfrm>
          <a:noFill/>
        </p:spPr>
        <p:txBody>
          <a:bodyPr/>
          <a:lstStyle/>
          <a:p>
            <a:pPr algn="ctr" eaLnBrk="1" hangingPunct="1"/>
            <a:r>
              <a:rPr lang="uk-UA" altLang="uk-UA" sz="3000" smtClean="0">
                <a:solidFill>
                  <a:srgbClr val="000099"/>
                </a:solidFill>
              </a:rPr>
              <a:t>Приклади одомашнення тварин </a:t>
            </a:r>
            <a:br>
              <a:rPr lang="uk-UA" altLang="uk-UA" sz="3000" smtClean="0">
                <a:solidFill>
                  <a:srgbClr val="000099"/>
                </a:solidFill>
              </a:rPr>
            </a:br>
            <a:r>
              <a:rPr lang="uk-UA" altLang="uk-UA" sz="3000" smtClean="0">
                <a:solidFill>
                  <a:srgbClr val="000099"/>
                </a:solidFill>
              </a:rPr>
              <a:t>в наші дні</a:t>
            </a:r>
          </a:p>
        </p:txBody>
      </p:sp>
      <p:pic>
        <p:nvPicPr>
          <p:cNvPr id="17412" name="Picture 5" descr="uid_343_14792404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268413"/>
            <a:ext cx="3455987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6"/>
          <p:cNvSpPr>
            <a:spLocks noChangeShapeType="1"/>
          </p:cNvSpPr>
          <p:nvPr/>
        </p:nvSpPr>
        <p:spPr bwMode="auto">
          <a:xfrm>
            <a:off x="4572000" y="2420938"/>
            <a:ext cx="1008063" cy="0"/>
          </a:xfrm>
          <a:prstGeom prst="line">
            <a:avLst/>
          </a:prstGeom>
          <a:noFill/>
          <a:ln w="698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pic>
        <p:nvPicPr>
          <p:cNvPr id="17414" name="Picture 7" descr="index 2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33825"/>
            <a:ext cx="3455987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4140200" y="4149725"/>
            <a:ext cx="4826000" cy="151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</a:pPr>
            <a:r>
              <a:rPr lang="uk-UA" altLang="uk-UA" sz="3000">
                <a:latin typeface="Arial" panose="020B0604020202020204" pitchFamily="34" charset="0"/>
              </a:rPr>
              <a:t>Алтай  			      		     одомашнення </a:t>
            </a:r>
            <a:r>
              <a:rPr lang="uk-UA" altLang="uk-UA" sz="3000">
                <a:solidFill>
                  <a:srgbClr val="000099"/>
                </a:solidFill>
                <a:latin typeface="Arial" panose="020B0604020202020204" pitchFamily="34" charset="0"/>
              </a:rPr>
              <a:t>пантових оленів</a:t>
            </a:r>
            <a:endParaRPr lang="uk-UA" altLang="uk-UA" sz="250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17416" name="Line 9"/>
          <p:cNvSpPr>
            <a:spLocks noChangeShapeType="1"/>
          </p:cNvSpPr>
          <p:nvPr/>
        </p:nvSpPr>
        <p:spPr bwMode="auto">
          <a:xfrm>
            <a:off x="4572000" y="4941888"/>
            <a:ext cx="1008063" cy="0"/>
          </a:xfrm>
          <a:prstGeom prst="line">
            <a:avLst/>
          </a:prstGeom>
          <a:noFill/>
          <a:ln w="698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6139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</TotalTime>
  <Words>280</Words>
  <Application>Microsoft Office PowerPoint</Application>
  <PresentationFormat>Экран (4:3)</PresentationFormat>
  <Paragraphs>66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Calibri</vt:lpstr>
      <vt:lpstr>Comic Sans MS</vt:lpstr>
      <vt:lpstr>Times New Roman</vt:lpstr>
      <vt:lpstr>Verdana</vt:lpstr>
      <vt:lpstr>Wingdings</vt:lpstr>
      <vt:lpstr>Office Theme</vt:lpstr>
      <vt:lpstr>Сеть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Вчені виділили 6 основних центрів одомашнення с.-г. тварин:</vt:lpstr>
      <vt:lpstr>Приклади одомашнення тварин</vt:lpstr>
      <vt:lpstr>Приклади одомашнення тварин  в наші дні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Діагностування та технічне обслуговування автотракторного електроустаткування</dc:title>
  <dc:creator>Користувач</dc:creator>
  <cp:lastModifiedBy>MAPIHA</cp:lastModifiedBy>
  <cp:revision>69</cp:revision>
  <dcterms:created xsi:type="dcterms:W3CDTF">2021-04-03T17:17:42Z</dcterms:created>
  <dcterms:modified xsi:type="dcterms:W3CDTF">2021-06-01T20:37:30Z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2017-11-03T00:00:00Z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2021-04-03T00:00:00Z</vt:filetime>
  </property>
</Properties>
</file>