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77" r:id="rId3"/>
    <p:sldId id="278" r:id="rId4"/>
    <p:sldId id="279" r:id="rId5"/>
    <p:sldId id="280" r:id="rId6"/>
    <p:sldId id="281" r:id="rId7"/>
    <p:sldId id="282" r:id="rId8"/>
    <p:sldId id="275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599" y="228600"/>
            <a:ext cx="8695944" cy="603504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54978" y="5499227"/>
            <a:ext cx="2880360" cy="715010"/>
          </a:xfrm>
          <a:custGeom>
            <a:avLst/>
            <a:gdLst/>
            <a:ahLst/>
            <a:cxnLst/>
            <a:rect l="l" t="t" r="r" b="b"/>
            <a:pathLst>
              <a:path w="2880359" h="715010">
                <a:moveTo>
                  <a:pt x="2880105" y="0"/>
                </a:moveTo>
                <a:lnTo>
                  <a:pt x="2873629" y="0"/>
                </a:lnTo>
                <a:lnTo>
                  <a:pt x="2752344" y="20066"/>
                </a:lnTo>
                <a:lnTo>
                  <a:pt x="2628900" y="42418"/>
                </a:lnTo>
                <a:lnTo>
                  <a:pt x="2373376" y="91567"/>
                </a:lnTo>
                <a:lnTo>
                  <a:pt x="2105279" y="149644"/>
                </a:lnTo>
                <a:lnTo>
                  <a:pt x="1824227" y="216674"/>
                </a:lnTo>
                <a:lnTo>
                  <a:pt x="1566672" y="281470"/>
                </a:lnTo>
                <a:lnTo>
                  <a:pt x="842899" y="444563"/>
                </a:lnTo>
                <a:lnTo>
                  <a:pt x="621538" y="489242"/>
                </a:lnTo>
                <a:lnTo>
                  <a:pt x="200025" y="567448"/>
                </a:lnTo>
                <a:lnTo>
                  <a:pt x="0" y="600951"/>
                </a:lnTo>
                <a:lnTo>
                  <a:pt x="138303" y="621068"/>
                </a:lnTo>
                <a:lnTo>
                  <a:pt x="270256" y="638937"/>
                </a:lnTo>
                <a:lnTo>
                  <a:pt x="398018" y="654583"/>
                </a:lnTo>
                <a:lnTo>
                  <a:pt x="644905" y="681393"/>
                </a:lnTo>
                <a:lnTo>
                  <a:pt x="874776" y="699262"/>
                </a:lnTo>
                <a:lnTo>
                  <a:pt x="985520" y="705967"/>
                </a:lnTo>
                <a:lnTo>
                  <a:pt x="1094104" y="710438"/>
                </a:lnTo>
                <a:lnTo>
                  <a:pt x="1298448" y="714895"/>
                </a:lnTo>
                <a:lnTo>
                  <a:pt x="1396365" y="714895"/>
                </a:lnTo>
                <a:lnTo>
                  <a:pt x="1585849" y="710438"/>
                </a:lnTo>
                <a:lnTo>
                  <a:pt x="1675256" y="705967"/>
                </a:lnTo>
                <a:lnTo>
                  <a:pt x="1845564" y="692556"/>
                </a:lnTo>
                <a:lnTo>
                  <a:pt x="1928495" y="683628"/>
                </a:lnTo>
                <a:lnTo>
                  <a:pt x="2086102" y="661276"/>
                </a:lnTo>
                <a:lnTo>
                  <a:pt x="2235073" y="634466"/>
                </a:lnTo>
                <a:lnTo>
                  <a:pt x="2375535" y="603186"/>
                </a:lnTo>
                <a:lnTo>
                  <a:pt x="2509647" y="567448"/>
                </a:lnTo>
                <a:lnTo>
                  <a:pt x="2637409" y="527227"/>
                </a:lnTo>
                <a:lnTo>
                  <a:pt x="2758694" y="482549"/>
                </a:lnTo>
                <a:lnTo>
                  <a:pt x="2875788" y="435622"/>
                </a:lnTo>
                <a:lnTo>
                  <a:pt x="2880105" y="433387"/>
                </a:lnTo>
                <a:lnTo>
                  <a:pt x="2880105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22422" y="5370703"/>
            <a:ext cx="5551805" cy="851535"/>
          </a:xfrm>
          <a:custGeom>
            <a:avLst/>
            <a:gdLst/>
            <a:ahLst/>
            <a:cxnLst/>
            <a:rect l="l" t="t" r="r" b="b"/>
            <a:pathLst>
              <a:path w="5551805" h="851535">
                <a:moveTo>
                  <a:pt x="853566" y="0"/>
                </a:moveTo>
                <a:lnTo>
                  <a:pt x="685418" y="0"/>
                </a:lnTo>
                <a:lnTo>
                  <a:pt x="527938" y="4445"/>
                </a:lnTo>
                <a:lnTo>
                  <a:pt x="381000" y="11176"/>
                </a:lnTo>
                <a:lnTo>
                  <a:pt x="244728" y="22352"/>
                </a:lnTo>
                <a:lnTo>
                  <a:pt x="117093" y="35814"/>
                </a:lnTo>
                <a:lnTo>
                  <a:pt x="0" y="53594"/>
                </a:lnTo>
                <a:lnTo>
                  <a:pt x="334137" y="96139"/>
                </a:lnTo>
                <a:lnTo>
                  <a:pt x="693927" y="156464"/>
                </a:lnTo>
                <a:lnTo>
                  <a:pt x="1079246" y="234607"/>
                </a:lnTo>
                <a:lnTo>
                  <a:pt x="1283589" y="279285"/>
                </a:lnTo>
                <a:lnTo>
                  <a:pt x="1868931" y="422275"/>
                </a:lnTo>
                <a:lnTo>
                  <a:pt x="2562987" y="576440"/>
                </a:lnTo>
                <a:lnTo>
                  <a:pt x="2726816" y="607720"/>
                </a:lnTo>
                <a:lnTo>
                  <a:pt x="2882265" y="639000"/>
                </a:lnTo>
                <a:lnTo>
                  <a:pt x="3035554" y="668045"/>
                </a:lnTo>
                <a:lnTo>
                  <a:pt x="3329304" y="717194"/>
                </a:lnTo>
                <a:lnTo>
                  <a:pt x="3469766" y="739533"/>
                </a:lnTo>
                <a:lnTo>
                  <a:pt x="3737991" y="775284"/>
                </a:lnTo>
                <a:lnTo>
                  <a:pt x="3991229" y="806564"/>
                </a:lnTo>
                <a:lnTo>
                  <a:pt x="4112641" y="817727"/>
                </a:lnTo>
                <a:lnTo>
                  <a:pt x="4342510" y="835609"/>
                </a:lnTo>
                <a:lnTo>
                  <a:pt x="4453255" y="842302"/>
                </a:lnTo>
                <a:lnTo>
                  <a:pt x="4666107" y="851242"/>
                </a:lnTo>
                <a:lnTo>
                  <a:pt x="4864100" y="851242"/>
                </a:lnTo>
                <a:lnTo>
                  <a:pt x="5051425" y="846772"/>
                </a:lnTo>
                <a:lnTo>
                  <a:pt x="5140833" y="842302"/>
                </a:lnTo>
                <a:lnTo>
                  <a:pt x="5228082" y="835609"/>
                </a:lnTo>
                <a:lnTo>
                  <a:pt x="5474970" y="808799"/>
                </a:lnTo>
                <a:lnTo>
                  <a:pt x="5551551" y="797623"/>
                </a:lnTo>
                <a:lnTo>
                  <a:pt x="5304662" y="766343"/>
                </a:lnTo>
                <a:lnTo>
                  <a:pt x="5042916" y="728357"/>
                </a:lnTo>
                <a:lnTo>
                  <a:pt x="4474463" y="630059"/>
                </a:lnTo>
                <a:lnTo>
                  <a:pt x="3840099" y="498246"/>
                </a:lnTo>
                <a:lnTo>
                  <a:pt x="2854579" y="263652"/>
                </a:lnTo>
                <a:lnTo>
                  <a:pt x="2586354" y="205613"/>
                </a:lnTo>
                <a:lnTo>
                  <a:pt x="2330957" y="156464"/>
                </a:lnTo>
                <a:lnTo>
                  <a:pt x="2207387" y="134112"/>
                </a:lnTo>
                <a:lnTo>
                  <a:pt x="2086102" y="113919"/>
                </a:lnTo>
                <a:lnTo>
                  <a:pt x="1969007" y="96139"/>
                </a:lnTo>
                <a:lnTo>
                  <a:pt x="1630552" y="51435"/>
                </a:lnTo>
                <a:lnTo>
                  <a:pt x="1419860" y="31242"/>
                </a:lnTo>
                <a:lnTo>
                  <a:pt x="1221866" y="15621"/>
                </a:lnTo>
                <a:lnTo>
                  <a:pt x="1032382" y="4445"/>
                </a:lnTo>
                <a:lnTo>
                  <a:pt x="853566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32099" y="5369559"/>
            <a:ext cx="6096635" cy="789305"/>
          </a:xfrm>
          <a:custGeom>
            <a:avLst/>
            <a:gdLst/>
            <a:ahLst/>
            <a:cxnLst/>
            <a:rect l="l" t="t" r="r" b="b"/>
            <a:pathLst>
              <a:path w="6096634" h="789304">
                <a:moveTo>
                  <a:pt x="0" y="91693"/>
                </a:moveTo>
                <a:lnTo>
                  <a:pt x="19176" y="87121"/>
                </a:lnTo>
                <a:lnTo>
                  <a:pt x="76581" y="75945"/>
                </a:lnTo>
                <a:lnTo>
                  <a:pt x="174498" y="60324"/>
                </a:lnTo>
                <a:lnTo>
                  <a:pt x="238379" y="51434"/>
                </a:lnTo>
                <a:lnTo>
                  <a:pt x="312927" y="42544"/>
                </a:lnTo>
                <a:lnTo>
                  <a:pt x="395858" y="35813"/>
                </a:lnTo>
                <a:lnTo>
                  <a:pt x="491744" y="29082"/>
                </a:lnTo>
                <a:lnTo>
                  <a:pt x="596011" y="22351"/>
                </a:lnTo>
                <a:lnTo>
                  <a:pt x="713104" y="17906"/>
                </a:lnTo>
                <a:lnTo>
                  <a:pt x="840866" y="15620"/>
                </a:lnTo>
                <a:lnTo>
                  <a:pt x="979170" y="13461"/>
                </a:lnTo>
                <a:lnTo>
                  <a:pt x="1128140" y="15620"/>
                </a:lnTo>
                <a:lnTo>
                  <a:pt x="1287779" y="20192"/>
                </a:lnTo>
                <a:lnTo>
                  <a:pt x="1460246" y="29082"/>
                </a:lnTo>
                <a:lnTo>
                  <a:pt x="1643379" y="40258"/>
                </a:lnTo>
                <a:lnTo>
                  <a:pt x="1837054" y="58165"/>
                </a:lnTo>
                <a:lnTo>
                  <a:pt x="2043557" y="78231"/>
                </a:lnTo>
                <a:lnTo>
                  <a:pt x="2262759" y="102869"/>
                </a:lnTo>
                <a:lnTo>
                  <a:pt x="2492629" y="131825"/>
                </a:lnTo>
                <a:lnTo>
                  <a:pt x="2735326" y="167639"/>
                </a:lnTo>
                <a:lnTo>
                  <a:pt x="2988691" y="207771"/>
                </a:lnTo>
                <a:lnTo>
                  <a:pt x="3254755" y="254736"/>
                </a:lnTo>
                <a:lnTo>
                  <a:pt x="3533648" y="310591"/>
                </a:lnTo>
                <a:lnTo>
                  <a:pt x="3825240" y="370916"/>
                </a:lnTo>
                <a:lnTo>
                  <a:pt x="4129658" y="437946"/>
                </a:lnTo>
                <a:lnTo>
                  <a:pt x="4446778" y="513905"/>
                </a:lnTo>
                <a:lnTo>
                  <a:pt x="4776724" y="596569"/>
                </a:lnTo>
                <a:lnTo>
                  <a:pt x="5119497" y="688174"/>
                </a:lnTo>
                <a:lnTo>
                  <a:pt x="5474970" y="788708"/>
                </a:lnTo>
              </a:path>
              <a:path w="6096634" h="789304">
                <a:moveTo>
                  <a:pt x="2784348" y="652424"/>
                </a:moveTo>
                <a:lnTo>
                  <a:pt x="2880105" y="625614"/>
                </a:lnTo>
                <a:lnTo>
                  <a:pt x="3141979" y="556361"/>
                </a:lnTo>
                <a:lnTo>
                  <a:pt x="3322828" y="509435"/>
                </a:lnTo>
                <a:lnTo>
                  <a:pt x="3531489" y="458050"/>
                </a:lnTo>
                <a:lnTo>
                  <a:pt x="3763518" y="402196"/>
                </a:lnTo>
                <a:lnTo>
                  <a:pt x="4012565" y="341871"/>
                </a:lnTo>
                <a:lnTo>
                  <a:pt x="4276471" y="283781"/>
                </a:lnTo>
                <a:lnTo>
                  <a:pt x="4546854" y="225691"/>
                </a:lnTo>
                <a:lnTo>
                  <a:pt x="4823586" y="172084"/>
                </a:lnTo>
                <a:lnTo>
                  <a:pt x="5098160" y="120649"/>
                </a:lnTo>
                <a:lnTo>
                  <a:pt x="5234432" y="98297"/>
                </a:lnTo>
                <a:lnTo>
                  <a:pt x="5366384" y="75945"/>
                </a:lnTo>
                <a:lnTo>
                  <a:pt x="5498338" y="58165"/>
                </a:lnTo>
                <a:lnTo>
                  <a:pt x="5626100" y="40258"/>
                </a:lnTo>
                <a:lnTo>
                  <a:pt x="5751703" y="26796"/>
                </a:lnTo>
                <a:lnTo>
                  <a:pt x="5870956" y="15620"/>
                </a:lnTo>
                <a:lnTo>
                  <a:pt x="5985891" y="6730"/>
                </a:lnTo>
                <a:lnTo>
                  <a:pt x="6096508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5353939"/>
            <a:ext cx="8723630" cy="1332230"/>
          </a:xfrm>
          <a:custGeom>
            <a:avLst/>
            <a:gdLst/>
            <a:ahLst/>
            <a:cxnLst/>
            <a:rect l="l" t="t" r="r" b="b"/>
            <a:pathLst>
              <a:path w="8723630" h="1332229">
                <a:moveTo>
                  <a:pt x="1556042" y="0"/>
                </a:moveTo>
                <a:lnTo>
                  <a:pt x="1402753" y="0"/>
                </a:lnTo>
                <a:lnTo>
                  <a:pt x="1258100" y="4445"/>
                </a:lnTo>
                <a:lnTo>
                  <a:pt x="1121829" y="11176"/>
                </a:lnTo>
                <a:lnTo>
                  <a:pt x="874890" y="33528"/>
                </a:lnTo>
                <a:lnTo>
                  <a:pt x="762063" y="49149"/>
                </a:lnTo>
                <a:lnTo>
                  <a:pt x="659891" y="64770"/>
                </a:lnTo>
                <a:lnTo>
                  <a:pt x="564095" y="82677"/>
                </a:lnTo>
                <a:lnTo>
                  <a:pt x="478955" y="102743"/>
                </a:lnTo>
                <a:lnTo>
                  <a:pt x="398056" y="120650"/>
                </a:lnTo>
                <a:lnTo>
                  <a:pt x="327812" y="140716"/>
                </a:lnTo>
                <a:lnTo>
                  <a:pt x="206476" y="178816"/>
                </a:lnTo>
                <a:lnTo>
                  <a:pt x="157518" y="196596"/>
                </a:lnTo>
                <a:lnTo>
                  <a:pt x="51079" y="241312"/>
                </a:lnTo>
                <a:lnTo>
                  <a:pt x="0" y="268122"/>
                </a:lnTo>
                <a:lnTo>
                  <a:pt x="0" y="1331607"/>
                </a:lnTo>
                <a:lnTo>
                  <a:pt x="8719096" y="1331607"/>
                </a:lnTo>
                <a:lnTo>
                  <a:pt x="8723414" y="1324902"/>
                </a:lnTo>
                <a:lnTo>
                  <a:pt x="8723414" y="851255"/>
                </a:lnTo>
                <a:lnTo>
                  <a:pt x="7182142" y="851255"/>
                </a:lnTo>
                <a:lnTo>
                  <a:pt x="7043839" y="849020"/>
                </a:lnTo>
                <a:lnTo>
                  <a:pt x="6899059" y="844550"/>
                </a:lnTo>
                <a:lnTo>
                  <a:pt x="6750088" y="837844"/>
                </a:lnTo>
                <a:lnTo>
                  <a:pt x="6594640" y="826681"/>
                </a:lnTo>
                <a:lnTo>
                  <a:pt x="6260503" y="793165"/>
                </a:lnTo>
                <a:lnTo>
                  <a:pt x="5900712" y="746239"/>
                </a:lnTo>
                <a:lnTo>
                  <a:pt x="5709196" y="717194"/>
                </a:lnTo>
                <a:lnTo>
                  <a:pt x="5509044" y="683691"/>
                </a:lnTo>
                <a:lnTo>
                  <a:pt x="5302542" y="645706"/>
                </a:lnTo>
                <a:lnTo>
                  <a:pt x="4861979" y="558571"/>
                </a:lnTo>
                <a:lnTo>
                  <a:pt x="4387253" y="453567"/>
                </a:lnTo>
                <a:lnTo>
                  <a:pt x="4136047" y="395478"/>
                </a:lnTo>
                <a:lnTo>
                  <a:pt x="3614458" y="268122"/>
                </a:lnTo>
                <a:lnTo>
                  <a:pt x="3122841" y="165354"/>
                </a:lnTo>
                <a:lnTo>
                  <a:pt x="2892844" y="125095"/>
                </a:lnTo>
                <a:lnTo>
                  <a:pt x="2673642" y="91567"/>
                </a:lnTo>
                <a:lnTo>
                  <a:pt x="2462949" y="62611"/>
                </a:lnTo>
                <a:lnTo>
                  <a:pt x="2262797" y="40259"/>
                </a:lnTo>
                <a:lnTo>
                  <a:pt x="2073313" y="22352"/>
                </a:lnTo>
                <a:lnTo>
                  <a:pt x="1719999" y="2286"/>
                </a:lnTo>
                <a:lnTo>
                  <a:pt x="1556042" y="0"/>
                </a:lnTo>
                <a:close/>
              </a:path>
              <a:path w="8723630" h="1332229">
                <a:moveTo>
                  <a:pt x="8723414" y="569747"/>
                </a:moveTo>
                <a:lnTo>
                  <a:pt x="8638197" y="605485"/>
                </a:lnTo>
                <a:lnTo>
                  <a:pt x="8557298" y="636765"/>
                </a:lnTo>
                <a:lnTo>
                  <a:pt x="8472208" y="665810"/>
                </a:lnTo>
                <a:lnTo>
                  <a:pt x="8295551" y="719429"/>
                </a:lnTo>
                <a:lnTo>
                  <a:pt x="8201825" y="744016"/>
                </a:lnTo>
                <a:lnTo>
                  <a:pt x="8005991" y="784225"/>
                </a:lnTo>
                <a:lnTo>
                  <a:pt x="7901724" y="802093"/>
                </a:lnTo>
                <a:lnTo>
                  <a:pt x="7680363" y="828916"/>
                </a:lnTo>
                <a:lnTo>
                  <a:pt x="7441857" y="846785"/>
                </a:lnTo>
                <a:lnTo>
                  <a:pt x="7314222" y="851255"/>
                </a:lnTo>
                <a:lnTo>
                  <a:pt x="8723414" y="851255"/>
                </a:lnTo>
                <a:lnTo>
                  <a:pt x="8723414" y="569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8599" y="228600"/>
            <a:ext cx="8695944" cy="246887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047486" y="1824482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22" y="0"/>
                </a:moveTo>
                <a:lnTo>
                  <a:pt x="2869945" y="0"/>
                </a:lnTo>
                <a:lnTo>
                  <a:pt x="2748788" y="20065"/>
                </a:lnTo>
                <a:lnTo>
                  <a:pt x="2625470" y="42417"/>
                </a:lnTo>
                <a:lnTo>
                  <a:pt x="2370455" y="91439"/>
                </a:lnTo>
                <a:lnTo>
                  <a:pt x="2102485" y="149478"/>
                </a:lnTo>
                <a:lnTo>
                  <a:pt x="1821941" y="216407"/>
                </a:lnTo>
                <a:lnTo>
                  <a:pt x="1564639" y="281177"/>
                </a:lnTo>
                <a:lnTo>
                  <a:pt x="841883" y="443991"/>
                </a:lnTo>
                <a:lnTo>
                  <a:pt x="620775" y="488695"/>
                </a:lnTo>
                <a:lnTo>
                  <a:pt x="199771" y="566801"/>
                </a:lnTo>
                <a:lnTo>
                  <a:pt x="0" y="600201"/>
                </a:lnTo>
                <a:lnTo>
                  <a:pt x="270001" y="638175"/>
                </a:lnTo>
                <a:lnTo>
                  <a:pt x="397510" y="653795"/>
                </a:lnTo>
                <a:lnTo>
                  <a:pt x="644143" y="680592"/>
                </a:lnTo>
                <a:lnTo>
                  <a:pt x="873760" y="698372"/>
                </a:lnTo>
                <a:lnTo>
                  <a:pt x="984249" y="705103"/>
                </a:lnTo>
                <a:lnTo>
                  <a:pt x="1092708" y="709548"/>
                </a:lnTo>
                <a:lnTo>
                  <a:pt x="1296796" y="713993"/>
                </a:lnTo>
                <a:lnTo>
                  <a:pt x="1394587" y="713993"/>
                </a:lnTo>
                <a:lnTo>
                  <a:pt x="1583816" y="709548"/>
                </a:lnTo>
                <a:lnTo>
                  <a:pt x="1673097" y="705103"/>
                </a:lnTo>
                <a:lnTo>
                  <a:pt x="1843150" y="691641"/>
                </a:lnTo>
                <a:lnTo>
                  <a:pt x="1926082" y="682751"/>
                </a:lnTo>
                <a:lnTo>
                  <a:pt x="2083435" y="660400"/>
                </a:lnTo>
                <a:lnTo>
                  <a:pt x="2232152" y="633729"/>
                </a:lnTo>
                <a:lnTo>
                  <a:pt x="2372487" y="602488"/>
                </a:lnTo>
                <a:lnTo>
                  <a:pt x="2506471" y="566801"/>
                </a:lnTo>
                <a:lnTo>
                  <a:pt x="2633980" y="526541"/>
                </a:lnTo>
                <a:lnTo>
                  <a:pt x="2755138" y="481964"/>
                </a:lnTo>
                <a:lnTo>
                  <a:pt x="2872105" y="435101"/>
                </a:lnTo>
                <a:lnTo>
                  <a:pt x="2876422" y="432815"/>
                </a:lnTo>
                <a:lnTo>
                  <a:pt x="2876422" y="0"/>
                </a:lnTo>
                <a:close/>
              </a:path>
            </a:pathLst>
          </a:custGeom>
          <a:solidFill>
            <a:srgbClr val="C5E7FB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19374" y="1696211"/>
            <a:ext cx="5544820" cy="850265"/>
          </a:xfrm>
          <a:custGeom>
            <a:avLst/>
            <a:gdLst/>
            <a:ahLst/>
            <a:cxnLst/>
            <a:rect l="l" t="t" r="r" b="b"/>
            <a:pathLst>
              <a:path w="5544820" h="850264">
                <a:moveTo>
                  <a:pt x="852424" y="0"/>
                </a:moveTo>
                <a:lnTo>
                  <a:pt x="684529" y="0"/>
                </a:lnTo>
                <a:lnTo>
                  <a:pt x="527176" y="4445"/>
                </a:lnTo>
                <a:lnTo>
                  <a:pt x="380492" y="11049"/>
                </a:lnTo>
                <a:lnTo>
                  <a:pt x="244475" y="22225"/>
                </a:lnTo>
                <a:lnTo>
                  <a:pt x="116839" y="35687"/>
                </a:lnTo>
                <a:lnTo>
                  <a:pt x="0" y="53466"/>
                </a:lnTo>
                <a:lnTo>
                  <a:pt x="333756" y="95885"/>
                </a:lnTo>
                <a:lnTo>
                  <a:pt x="693038" y="156083"/>
                </a:lnTo>
                <a:lnTo>
                  <a:pt x="1077849" y="234187"/>
                </a:lnTo>
                <a:lnTo>
                  <a:pt x="1281938" y="278891"/>
                </a:lnTo>
                <a:lnTo>
                  <a:pt x="1866519" y="421639"/>
                </a:lnTo>
                <a:lnTo>
                  <a:pt x="2559558" y="575690"/>
                </a:lnTo>
                <a:lnTo>
                  <a:pt x="2723261" y="606933"/>
                </a:lnTo>
                <a:lnTo>
                  <a:pt x="2878454" y="638175"/>
                </a:lnTo>
                <a:lnTo>
                  <a:pt x="3031616" y="667130"/>
                </a:lnTo>
                <a:lnTo>
                  <a:pt x="3324987" y="716152"/>
                </a:lnTo>
                <a:lnTo>
                  <a:pt x="3465322" y="738504"/>
                </a:lnTo>
                <a:lnTo>
                  <a:pt x="3733165" y="774191"/>
                </a:lnTo>
                <a:lnTo>
                  <a:pt x="3986149" y="805434"/>
                </a:lnTo>
                <a:lnTo>
                  <a:pt x="4107306" y="816610"/>
                </a:lnTo>
                <a:lnTo>
                  <a:pt x="4336923" y="834516"/>
                </a:lnTo>
                <a:lnTo>
                  <a:pt x="4447413" y="841121"/>
                </a:lnTo>
                <a:lnTo>
                  <a:pt x="4660010" y="850138"/>
                </a:lnTo>
                <a:lnTo>
                  <a:pt x="4857750" y="850138"/>
                </a:lnTo>
                <a:lnTo>
                  <a:pt x="5044821" y="845565"/>
                </a:lnTo>
                <a:lnTo>
                  <a:pt x="5134102" y="841121"/>
                </a:lnTo>
                <a:lnTo>
                  <a:pt x="5221351" y="834516"/>
                </a:lnTo>
                <a:lnTo>
                  <a:pt x="5467984" y="807720"/>
                </a:lnTo>
                <a:lnTo>
                  <a:pt x="5544439" y="796543"/>
                </a:lnTo>
                <a:lnTo>
                  <a:pt x="5297805" y="765301"/>
                </a:lnTo>
                <a:lnTo>
                  <a:pt x="5036311" y="727328"/>
                </a:lnTo>
                <a:lnTo>
                  <a:pt x="4468749" y="629158"/>
                </a:lnTo>
                <a:lnTo>
                  <a:pt x="3835146" y="497586"/>
                </a:lnTo>
                <a:lnTo>
                  <a:pt x="2850896" y="263271"/>
                </a:lnTo>
                <a:lnTo>
                  <a:pt x="2583053" y="205232"/>
                </a:lnTo>
                <a:lnTo>
                  <a:pt x="2327910" y="156083"/>
                </a:lnTo>
                <a:lnTo>
                  <a:pt x="2204592" y="133858"/>
                </a:lnTo>
                <a:lnTo>
                  <a:pt x="2083435" y="113791"/>
                </a:lnTo>
                <a:lnTo>
                  <a:pt x="1966467" y="95885"/>
                </a:lnTo>
                <a:lnTo>
                  <a:pt x="1628394" y="51308"/>
                </a:lnTo>
                <a:lnTo>
                  <a:pt x="1417954" y="31241"/>
                </a:lnTo>
                <a:lnTo>
                  <a:pt x="1220215" y="15621"/>
                </a:lnTo>
                <a:lnTo>
                  <a:pt x="1030986" y="4445"/>
                </a:lnTo>
                <a:lnTo>
                  <a:pt x="852424" y="0"/>
                </a:lnTo>
                <a:close/>
              </a:path>
            </a:pathLst>
          </a:custGeom>
          <a:solidFill>
            <a:srgbClr val="C5E7F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828671" y="1695069"/>
            <a:ext cx="6089015" cy="788035"/>
          </a:xfrm>
          <a:custGeom>
            <a:avLst/>
            <a:gdLst/>
            <a:ahLst/>
            <a:cxnLst/>
            <a:rect l="l" t="t" r="r" b="b"/>
            <a:pathLst>
              <a:path w="6089015" h="788035">
                <a:moveTo>
                  <a:pt x="0" y="91439"/>
                </a:moveTo>
                <a:lnTo>
                  <a:pt x="19177" y="86994"/>
                </a:lnTo>
                <a:lnTo>
                  <a:pt x="76581" y="75818"/>
                </a:lnTo>
                <a:lnTo>
                  <a:pt x="174371" y="60197"/>
                </a:lnTo>
                <a:lnTo>
                  <a:pt x="238125" y="51307"/>
                </a:lnTo>
                <a:lnTo>
                  <a:pt x="312547" y="42417"/>
                </a:lnTo>
                <a:lnTo>
                  <a:pt x="395478" y="35686"/>
                </a:lnTo>
                <a:lnTo>
                  <a:pt x="491108" y="28955"/>
                </a:lnTo>
                <a:lnTo>
                  <a:pt x="595376" y="22351"/>
                </a:lnTo>
                <a:lnTo>
                  <a:pt x="712216" y="17779"/>
                </a:lnTo>
                <a:lnTo>
                  <a:pt x="839851" y="15620"/>
                </a:lnTo>
                <a:lnTo>
                  <a:pt x="978027" y="13334"/>
                </a:lnTo>
                <a:lnTo>
                  <a:pt x="1126870" y="15620"/>
                </a:lnTo>
                <a:lnTo>
                  <a:pt x="1286256" y="20065"/>
                </a:lnTo>
                <a:lnTo>
                  <a:pt x="1458468" y="28955"/>
                </a:lnTo>
                <a:lnTo>
                  <a:pt x="1641348" y="40131"/>
                </a:lnTo>
                <a:lnTo>
                  <a:pt x="1834769" y="58038"/>
                </a:lnTo>
                <a:lnTo>
                  <a:pt x="2041017" y="78104"/>
                </a:lnTo>
                <a:lnTo>
                  <a:pt x="2259965" y="102615"/>
                </a:lnTo>
                <a:lnTo>
                  <a:pt x="2489581" y="131571"/>
                </a:lnTo>
                <a:lnTo>
                  <a:pt x="2731897" y="167385"/>
                </a:lnTo>
                <a:lnTo>
                  <a:pt x="2984881" y="207517"/>
                </a:lnTo>
                <a:lnTo>
                  <a:pt x="3250692" y="254380"/>
                </a:lnTo>
                <a:lnTo>
                  <a:pt x="3529203" y="310133"/>
                </a:lnTo>
                <a:lnTo>
                  <a:pt x="3820413" y="370331"/>
                </a:lnTo>
                <a:lnTo>
                  <a:pt x="4124452" y="437260"/>
                </a:lnTo>
                <a:lnTo>
                  <a:pt x="4441189" y="513206"/>
                </a:lnTo>
                <a:lnTo>
                  <a:pt x="4770755" y="595756"/>
                </a:lnTo>
                <a:lnTo>
                  <a:pt x="5113020" y="687196"/>
                </a:lnTo>
                <a:lnTo>
                  <a:pt x="5467984" y="787653"/>
                </a:lnTo>
              </a:path>
              <a:path w="6089015" h="788035">
                <a:moveTo>
                  <a:pt x="2780792" y="651509"/>
                </a:moveTo>
                <a:lnTo>
                  <a:pt x="2876423" y="624713"/>
                </a:lnTo>
                <a:lnTo>
                  <a:pt x="3138043" y="555625"/>
                </a:lnTo>
                <a:lnTo>
                  <a:pt x="3318637" y="508761"/>
                </a:lnTo>
                <a:lnTo>
                  <a:pt x="3527044" y="457453"/>
                </a:lnTo>
                <a:lnTo>
                  <a:pt x="3758819" y="401573"/>
                </a:lnTo>
                <a:lnTo>
                  <a:pt x="4007484" y="341375"/>
                </a:lnTo>
                <a:lnTo>
                  <a:pt x="4271136" y="283336"/>
                </a:lnTo>
                <a:lnTo>
                  <a:pt x="4541138" y="225297"/>
                </a:lnTo>
                <a:lnTo>
                  <a:pt x="4817490" y="171830"/>
                </a:lnTo>
                <a:lnTo>
                  <a:pt x="5091683" y="120522"/>
                </a:lnTo>
                <a:lnTo>
                  <a:pt x="5227828" y="98170"/>
                </a:lnTo>
                <a:lnTo>
                  <a:pt x="5359654" y="75818"/>
                </a:lnTo>
                <a:lnTo>
                  <a:pt x="5491480" y="58038"/>
                </a:lnTo>
                <a:lnTo>
                  <a:pt x="5618987" y="40131"/>
                </a:lnTo>
                <a:lnTo>
                  <a:pt x="5744463" y="26796"/>
                </a:lnTo>
                <a:lnTo>
                  <a:pt x="5863462" y="15620"/>
                </a:lnTo>
                <a:lnTo>
                  <a:pt x="5978271" y="6730"/>
                </a:lnTo>
                <a:lnTo>
                  <a:pt x="608876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11670" y="1679447"/>
            <a:ext cx="8723630" cy="1330325"/>
          </a:xfrm>
          <a:custGeom>
            <a:avLst/>
            <a:gdLst/>
            <a:ahLst/>
            <a:cxnLst/>
            <a:rect l="l" t="t" r="r" b="b"/>
            <a:pathLst>
              <a:path w="8723630" h="1330325">
                <a:moveTo>
                  <a:pt x="1556042" y="0"/>
                </a:moveTo>
                <a:lnTo>
                  <a:pt x="1402753" y="0"/>
                </a:lnTo>
                <a:lnTo>
                  <a:pt x="1258100" y="4444"/>
                </a:lnTo>
                <a:lnTo>
                  <a:pt x="1121829" y="11175"/>
                </a:lnTo>
                <a:lnTo>
                  <a:pt x="874890" y="33400"/>
                </a:lnTo>
                <a:lnTo>
                  <a:pt x="762063" y="49022"/>
                </a:lnTo>
                <a:lnTo>
                  <a:pt x="659891" y="64642"/>
                </a:lnTo>
                <a:lnTo>
                  <a:pt x="564095" y="82550"/>
                </a:lnTo>
                <a:lnTo>
                  <a:pt x="478955" y="102615"/>
                </a:lnTo>
                <a:lnTo>
                  <a:pt x="398056" y="120523"/>
                </a:lnTo>
                <a:lnTo>
                  <a:pt x="327812" y="140588"/>
                </a:lnTo>
                <a:lnTo>
                  <a:pt x="206476" y="178435"/>
                </a:lnTo>
                <a:lnTo>
                  <a:pt x="157518" y="196341"/>
                </a:lnTo>
                <a:lnTo>
                  <a:pt x="51079" y="240918"/>
                </a:lnTo>
                <a:lnTo>
                  <a:pt x="0" y="267715"/>
                </a:lnTo>
                <a:lnTo>
                  <a:pt x="0" y="1329816"/>
                </a:lnTo>
                <a:lnTo>
                  <a:pt x="8719096" y="1329816"/>
                </a:lnTo>
                <a:lnTo>
                  <a:pt x="8723414" y="1323213"/>
                </a:lnTo>
                <a:lnTo>
                  <a:pt x="8723414" y="850138"/>
                </a:lnTo>
                <a:lnTo>
                  <a:pt x="7182142" y="850138"/>
                </a:lnTo>
                <a:lnTo>
                  <a:pt x="7043839" y="847851"/>
                </a:lnTo>
                <a:lnTo>
                  <a:pt x="6899059" y="843406"/>
                </a:lnTo>
                <a:lnTo>
                  <a:pt x="6750088" y="836676"/>
                </a:lnTo>
                <a:lnTo>
                  <a:pt x="6594640" y="825626"/>
                </a:lnTo>
                <a:lnTo>
                  <a:pt x="6260503" y="792099"/>
                </a:lnTo>
                <a:lnTo>
                  <a:pt x="5900712" y="745236"/>
                </a:lnTo>
                <a:lnTo>
                  <a:pt x="5709196" y="716279"/>
                </a:lnTo>
                <a:lnTo>
                  <a:pt x="5509044" y="682751"/>
                </a:lnTo>
                <a:lnTo>
                  <a:pt x="5302542" y="644778"/>
                </a:lnTo>
                <a:lnTo>
                  <a:pt x="4861979" y="557784"/>
                </a:lnTo>
                <a:lnTo>
                  <a:pt x="4136047" y="394969"/>
                </a:lnTo>
                <a:lnTo>
                  <a:pt x="3614458" y="267715"/>
                </a:lnTo>
                <a:lnTo>
                  <a:pt x="3122841" y="165100"/>
                </a:lnTo>
                <a:lnTo>
                  <a:pt x="2892844" y="124967"/>
                </a:lnTo>
                <a:lnTo>
                  <a:pt x="2673642" y="91439"/>
                </a:lnTo>
                <a:lnTo>
                  <a:pt x="2462949" y="62484"/>
                </a:lnTo>
                <a:lnTo>
                  <a:pt x="2262797" y="40131"/>
                </a:lnTo>
                <a:lnTo>
                  <a:pt x="2073313" y="22351"/>
                </a:lnTo>
                <a:lnTo>
                  <a:pt x="1719999" y="2159"/>
                </a:lnTo>
                <a:lnTo>
                  <a:pt x="1556042" y="0"/>
                </a:lnTo>
                <a:close/>
              </a:path>
              <a:path w="8723630" h="1330325">
                <a:moveTo>
                  <a:pt x="8723414" y="568960"/>
                </a:moveTo>
                <a:lnTo>
                  <a:pt x="8638197" y="604647"/>
                </a:lnTo>
                <a:lnTo>
                  <a:pt x="8557298" y="635888"/>
                </a:lnTo>
                <a:lnTo>
                  <a:pt x="8472208" y="664972"/>
                </a:lnTo>
                <a:lnTo>
                  <a:pt x="8295551" y="718438"/>
                </a:lnTo>
                <a:lnTo>
                  <a:pt x="8201825" y="743076"/>
                </a:lnTo>
                <a:lnTo>
                  <a:pt x="8005991" y="783209"/>
                </a:lnTo>
                <a:lnTo>
                  <a:pt x="7901724" y="800988"/>
                </a:lnTo>
                <a:lnTo>
                  <a:pt x="7680363" y="827786"/>
                </a:lnTo>
                <a:lnTo>
                  <a:pt x="7441857" y="845692"/>
                </a:lnTo>
                <a:lnTo>
                  <a:pt x="7314222" y="850138"/>
                </a:lnTo>
                <a:lnTo>
                  <a:pt x="8723414" y="850138"/>
                </a:lnTo>
                <a:lnTo>
                  <a:pt x="8723414" y="5689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95" y="428307"/>
            <a:ext cx="848741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3064" y="1543684"/>
            <a:ext cx="8357870" cy="471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rgbClr val="031F4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686800" cy="3077766"/>
          </a:xfrm>
        </p:spPr>
        <p:txBody>
          <a:bodyPr/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9.</a:t>
            </a:r>
            <a:endPara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000" b="1" dirty="0"/>
              <a:t>Особливості ведення тваринництва на малих фермах </a:t>
            </a:r>
            <a:endParaRPr lang="uk-UA" sz="4000" dirty="0"/>
          </a:p>
          <a:p>
            <a:pPr algn="ctr"/>
            <a:r>
              <a:rPr lang="uk-UA" sz="4000" b="1" dirty="0"/>
              <a:t>(в фермерських господарствах) (частина 1) </a:t>
            </a:r>
            <a:endParaRPr lang="uk-UA" sz="40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4267200" y="76200"/>
            <a:ext cx="4572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1800" b="0" i="1">
                <a:solidFill>
                  <a:srgbClr val="031F43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40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000" b="1" kern="0" dirty="0" smtClean="0"/>
              <a:t>Лекція 23.</a:t>
            </a:r>
            <a:endParaRPr lang="uk-UA" sz="4000" kern="0" dirty="0"/>
          </a:p>
        </p:txBody>
      </p:sp>
    </p:spTree>
    <p:extLst>
      <p:ext uri="{BB962C8B-B14F-4D97-AF65-F5344CB8AC3E}">
        <p14:creationId xmlns:p14="http://schemas.microsoft.com/office/powerpoint/2010/main" val="1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357870" cy="3231654"/>
          </a:xfrm>
        </p:spPr>
        <p:txBody>
          <a:bodyPr/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риси та особливості виробництва продукції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тваринництва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Класифікація та основні типорозміри тваринницьких ферм і комплексів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5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1.1 Основні риси та особливості виробництва - &lt;h2  align=&quot;center&quot;&gt;Машиновикористання в тваринництві&lt;/h2&g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591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76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Лекція 1 - Особливості виробництва продукції тваринниц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Лекція 1 - Особливості виробництва продукції тваринництва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30357" y="762000"/>
            <a:ext cx="835787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400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Тваринницька ферм</a:t>
            </a:r>
            <a:r>
              <a:rPr lang="en-US" sz="2400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uk-UA" sz="2400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узгоджена сукупність необхідних основних та допоміжних виробничих будівель для утримання худоби різного віку та цільового призначення, що розміщені на єдиному генеральному плані відповідно до будівельних і технологічних норм та правил, сполучені зручними інженерно-технічними комунікаціями і системами, забезпечені засобами механізації виробничих процесів.</a:t>
            </a:r>
            <a:r>
              <a:rPr lang="uk-UA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/>
            <a:r>
              <a:rPr lang="en-US" sz="2400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400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Тваринницький комплекс або ферма промислового типу</a:t>
            </a:r>
            <a:r>
              <a:rPr lang="uk-UA" sz="2400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це велике спеціалізоване підприємство, яке забезпечує стабільне ритмічне виробництво високоякісної продукції на основі індустріальної технології.</a:t>
            </a:r>
            <a:endParaRPr lang="uk-UA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9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322389"/>
              </p:ext>
            </p:extLst>
          </p:nvPr>
        </p:nvGraphicFramePr>
        <p:xfrm>
          <a:off x="304800" y="1165814"/>
          <a:ext cx="8534401" cy="5387385"/>
        </p:xfrm>
        <a:graphic>
          <a:graphicData uri="http://schemas.openxmlformats.org/drawingml/2006/table">
            <a:tbl>
              <a:tblPr/>
              <a:tblGrid>
                <a:gridCol w="4998953">
                  <a:extLst>
                    <a:ext uri="{9D8B030D-6E8A-4147-A177-3AD203B41FA5}">
                      <a16:colId xmlns:a16="http://schemas.microsoft.com/office/drawing/2014/main" val="1138408612"/>
                    </a:ext>
                  </a:extLst>
                </a:gridCol>
                <a:gridCol w="1767724">
                  <a:extLst>
                    <a:ext uri="{9D8B030D-6E8A-4147-A177-3AD203B41FA5}">
                      <a16:colId xmlns:a16="http://schemas.microsoft.com/office/drawing/2014/main" val="3695728844"/>
                    </a:ext>
                  </a:extLst>
                </a:gridCol>
                <a:gridCol w="1767724">
                  <a:extLst>
                    <a:ext uri="{9D8B030D-6E8A-4147-A177-3AD203B41FA5}">
                      <a16:colId xmlns:a16="http://schemas.microsoft.com/office/drawing/2014/main" val="226732847"/>
                    </a:ext>
                  </a:extLst>
                </a:gridCol>
              </a:tblGrid>
              <a:tr h="31690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Тип підприємства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Розміри ферм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235652"/>
                  </a:ext>
                </a:extLst>
              </a:tr>
              <a:tr h="3169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товарних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племінних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274530"/>
                  </a:ext>
                </a:extLst>
              </a:tr>
              <a:tr h="43310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Calibri" panose="020F0502020204030204" pitchFamily="34" charset="0"/>
                        </a:rPr>
                        <a:t>Для </a:t>
                      </a: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виробництва молока, голів: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з прив’язним утриманням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з безприв’язним утриманням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Для вирощування ремонтних телиць, </a:t>
                      </a:r>
                      <a:r>
                        <a:rPr lang="uk-UA" sz="1200" noProof="0" dirty="0" err="1">
                          <a:effectLst/>
                          <a:latin typeface="Calibri" panose="020F0502020204030204" pitchFamily="34" charset="0"/>
                        </a:rPr>
                        <a:t>скотомісць</a:t>
                      </a: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від 20 днів до 6-7-місячної тільності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від 4-6 до 6-7-місячної тільності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Репродукторні та м’ясні з повним оборотом стада, голів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Для виробництва яловичини, </a:t>
                      </a:r>
                      <a:r>
                        <a:rPr lang="uk-UA" sz="1200" noProof="0" dirty="0" err="1">
                          <a:effectLst/>
                          <a:latin typeface="Calibri" panose="020F0502020204030204" pitchFamily="34" charset="0"/>
                        </a:rPr>
                        <a:t>скотомісць</a:t>
                      </a: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від 20 днів до 13-18 міс.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вирощування молодняку 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дорощування      “</a:t>
                      </a:r>
                      <a:endParaRPr lang="uk-UA" noProof="0" dirty="0">
                        <a:effectLst/>
                      </a:endParaRPr>
                    </a:p>
                    <a:p>
                      <a:pPr marL="252095"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відгодівля           “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Для дорощування та відгодівля молодняку від 4-6 до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16-18 міс., </a:t>
                      </a:r>
                      <a:r>
                        <a:rPr lang="uk-UA" sz="1200" noProof="0" dirty="0" err="1">
                          <a:effectLst/>
                          <a:latin typeface="Calibri" panose="020F0502020204030204" pitchFamily="34" charset="0"/>
                        </a:rPr>
                        <a:t>скотомісць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Для відгодівлі дорослої худоби, </a:t>
                      </a:r>
                      <a:r>
                        <a:rPr lang="uk-UA" sz="1200" noProof="0" dirty="0" err="1">
                          <a:effectLst/>
                          <a:latin typeface="Calibri" panose="020F0502020204030204" pitchFamily="34" charset="0"/>
                        </a:rPr>
                        <a:t>скотомісць</a:t>
                      </a:r>
                      <a:endParaRPr lang="uk-UA" noProof="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noProof="0" dirty="0">
                          <a:effectLst/>
                          <a:latin typeface="Calibri" panose="020F0502020204030204" pitchFamily="34" charset="0"/>
                        </a:rPr>
                        <a:t>Відгодівельні майданчики, голів</a:t>
                      </a:r>
                      <a:endParaRPr lang="uk-UA" noProof="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400, 600*, 800, 1200</a:t>
                      </a:r>
                      <a:endParaRPr lang="uk-UA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400, 600*, 800, 1200</a:t>
                      </a:r>
                      <a:endParaRPr lang="uk-UA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1200**, 3000, 6000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900*, 2000, 4500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600, 800, 1200, 1600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3000, 6000, 12000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2500, 5000, 10000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2000, 4000, 8000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3000, 6000, 12000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3000, 6000, 12000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1000, 6000, 12000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1000, 3000, 5000, 10000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400, 600*, 800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400, 600*, 800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1000, 2000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1000, 2000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400, 600, 800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Calibri" panose="020F0502020204030204" pitchFamily="34" charset="0"/>
                        </a:rPr>
                        <a:t>-     -      -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952865"/>
                  </a:ext>
                </a:extLst>
              </a:tr>
              <a:tr h="42254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  </a:t>
                      </a: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* </a:t>
                      </a:r>
                      <a:r>
                        <a:rPr lang="uk-UA" sz="1200" noProof="0" dirty="0" smtClean="0">
                          <a:effectLst/>
                          <a:latin typeface="Calibri" panose="020F0502020204030204" pitchFamily="34" charset="0"/>
                        </a:rPr>
                        <a:t>Рекомендується при реконструкції та розширенні ферм.</a:t>
                      </a:r>
                      <a:endParaRPr lang="uk-UA" noProof="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noProof="0" dirty="0" smtClean="0">
                          <a:effectLst/>
                          <a:latin typeface="Calibri" panose="020F0502020204030204" pitchFamily="34" charset="0"/>
                        </a:rPr>
                        <a:t>** Рекомендується при введенні внутрішньогосподарської спеціалізації.</a:t>
                      </a:r>
                      <a:endParaRPr lang="uk-UA" noProof="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61851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304800"/>
            <a:ext cx="8610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і розміри ферм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 комплексів великої рогатої худоби</a:t>
            </a:r>
          </a:p>
        </p:txBody>
      </p:sp>
    </p:spTree>
    <p:extLst>
      <p:ext uri="{BB962C8B-B14F-4D97-AF65-F5344CB8AC3E}">
        <p14:creationId xmlns:p14="http://schemas.microsoft.com/office/powerpoint/2010/main" val="1055921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50186"/>
              </p:ext>
            </p:extLst>
          </p:nvPr>
        </p:nvGraphicFramePr>
        <p:xfrm>
          <a:off x="1219200" y="2743200"/>
          <a:ext cx="6858000" cy="2667000"/>
        </p:xfrm>
        <a:graphic>
          <a:graphicData uri="http://schemas.openxmlformats.org/drawingml/2006/table">
            <a:tbl>
              <a:tblPr/>
              <a:tblGrid>
                <a:gridCol w="4388660">
                  <a:extLst>
                    <a:ext uri="{9D8B030D-6E8A-4147-A177-3AD203B41FA5}">
                      <a16:colId xmlns:a16="http://schemas.microsoft.com/office/drawing/2014/main" val="2022448163"/>
                    </a:ext>
                  </a:extLst>
                </a:gridCol>
                <a:gridCol w="2469340">
                  <a:extLst>
                    <a:ext uri="{9D8B030D-6E8A-4147-A177-3AD203B41FA5}">
                      <a16:colId xmlns:a16="http://schemas.microsoft.com/office/drawing/2014/main" val="2851995317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Тип підприємства</a:t>
                      </a:r>
                      <a:endParaRPr lang="uk-UA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  <a:latin typeface="Calibri" panose="020F0502020204030204" pitchFamily="34" charset="0"/>
                        </a:rPr>
                        <a:t>Розміри ферм</a:t>
                      </a:r>
                      <a:endParaRPr lang="uk-UA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479354"/>
                  </a:ext>
                </a:extLst>
              </a:tr>
              <a:tr h="2222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Племінні, основних свиноматок, голів</a:t>
                      </a:r>
                      <a:endParaRPr lang="uk-UA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Репродукторні, тис. голів на рік</a:t>
                      </a:r>
                      <a:endParaRPr lang="uk-UA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Товарні, тис. голів на рік:</a:t>
                      </a:r>
                      <a:endParaRPr lang="uk-UA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відгодівельні</a:t>
                      </a:r>
                      <a:endParaRPr lang="uk-UA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із закінченим виробничим циклом</a:t>
                      </a:r>
                      <a:endParaRPr lang="uk-UA" dirty="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200, 300, 600</a:t>
                      </a:r>
                      <a:endParaRPr lang="uk-UA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6, 12, 24</a:t>
                      </a:r>
                      <a:endParaRPr lang="uk-UA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uk-UA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12, 24</a:t>
                      </a:r>
                      <a:endParaRPr lang="uk-UA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  <a:latin typeface="Calibri" panose="020F0502020204030204" pitchFamily="34" charset="0"/>
                        </a:rPr>
                        <a:t>6, 12, 24, 27, 54, 108</a:t>
                      </a:r>
                      <a:endParaRPr lang="uk-UA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206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251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і </a:t>
            </a:r>
            <a:r>
              <a:rPr kumimoji="0" lang="uk-UA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розміри свинарських ферм та комплексів</a:t>
            </a:r>
          </a:p>
        </p:txBody>
      </p:sp>
    </p:spTree>
    <p:extLst>
      <p:ext uri="{BB962C8B-B14F-4D97-AF65-F5344CB8AC3E}">
        <p14:creationId xmlns:p14="http://schemas.microsoft.com/office/powerpoint/2010/main" val="3082423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198376"/>
              </p:ext>
            </p:extLst>
          </p:nvPr>
        </p:nvGraphicFramePr>
        <p:xfrm>
          <a:off x="457200" y="1981200"/>
          <a:ext cx="8229599" cy="3276600"/>
        </p:xfrm>
        <a:graphic>
          <a:graphicData uri="http://schemas.openxmlformats.org/drawingml/2006/table">
            <a:tbl>
              <a:tblPr/>
              <a:tblGrid>
                <a:gridCol w="4000342">
                  <a:extLst>
                    <a:ext uri="{9D8B030D-6E8A-4147-A177-3AD203B41FA5}">
                      <a16:colId xmlns:a16="http://schemas.microsoft.com/office/drawing/2014/main" val="3025078326"/>
                    </a:ext>
                  </a:extLst>
                </a:gridCol>
                <a:gridCol w="1409211">
                  <a:extLst>
                    <a:ext uri="{9D8B030D-6E8A-4147-A177-3AD203B41FA5}">
                      <a16:colId xmlns:a16="http://schemas.microsoft.com/office/drawing/2014/main" val="3767434638"/>
                    </a:ext>
                  </a:extLst>
                </a:gridCol>
                <a:gridCol w="1410023">
                  <a:extLst>
                    <a:ext uri="{9D8B030D-6E8A-4147-A177-3AD203B41FA5}">
                      <a16:colId xmlns:a16="http://schemas.microsoft.com/office/drawing/2014/main" val="2095222089"/>
                    </a:ext>
                  </a:extLst>
                </a:gridCol>
                <a:gridCol w="1410023">
                  <a:extLst>
                    <a:ext uri="{9D8B030D-6E8A-4147-A177-3AD203B41FA5}">
                      <a16:colId xmlns:a16="http://schemas.microsoft.com/office/drawing/2014/main" val="2006876419"/>
                    </a:ext>
                  </a:extLst>
                </a:gridCol>
              </a:tblGrid>
              <a:tr h="6553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</a:rPr>
                        <a:t>Тип підприємства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Розвиток за напрямом виробництва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540299"/>
                  </a:ext>
                </a:extLst>
              </a:tr>
              <a:tr h="655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Тонкорунне та</a:t>
                      </a:r>
                      <a:endParaRPr lang="uk-UA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напівтонкорунне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Шубне і м'ясо-вовняно-молочне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Каракульське та м'ясо-сальне</a:t>
                      </a:r>
                      <a:endParaRPr lang="uk-UA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455698"/>
                  </a:ext>
                </a:extLst>
              </a:tr>
              <a:tr h="1965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</a:rPr>
                        <a:t>Спеціалізовані маточні, голів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</a:rPr>
                        <a:t>Ремонтного молодняку, скотомісць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</a:rPr>
                        <a:t>Відгодівельні, скотомісць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3000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3000, 6000, 9000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5000, 10000, 20000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500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1000, 2000, 3000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>
                          <a:effectLst/>
                        </a:rPr>
                        <a:t>1000, 2000, 4000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</a:rPr>
                        <a:t>3000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</a:rPr>
                        <a:t>3000, 6000, 9000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dirty="0">
                          <a:effectLst/>
                        </a:rPr>
                        <a:t>5000, 10000, 20000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31238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609600"/>
            <a:ext cx="7645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і розміри вівчарських ферм та комплексів</a:t>
            </a:r>
          </a:p>
        </p:txBody>
      </p:sp>
    </p:spTree>
    <p:extLst>
      <p:ext uri="{BB962C8B-B14F-4D97-AF65-F5344CB8AC3E}">
        <p14:creationId xmlns:p14="http://schemas.microsoft.com/office/powerpoint/2010/main" val="701600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8357870" cy="1477328"/>
          </a:xfrm>
        </p:spPr>
        <p:txBody>
          <a:bodyPr/>
          <a:lstStyle/>
          <a:p>
            <a:r>
              <a:rPr lang="uk-UA" sz="9600" dirty="0" smtClean="0">
                <a:solidFill>
                  <a:schemeClr val="tx2"/>
                </a:solidFill>
              </a:rPr>
              <a:t>Дякую за увагу</a:t>
            </a:r>
            <a:endParaRPr lang="ru-RU" sz="9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211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273</Words>
  <Application>Microsoft Office PowerPoint</Application>
  <PresentationFormat>Экран (4:3)</PresentationFormat>
  <Paragraphs>101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Comic Sans MS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Діагностування та технічне обслуговування автотракторного електроустаткування</dc:title>
  <dc:creator>Користувач</dc:creator>
  <cp:lastModifiedBy>MAPIHA</cp:lastModifiedBy>
  <cp:revision>71</cp:revision>
  <dcterms:created xsi:type="dcterms:W3CDTF">2021-04-03T17:17:42Z</dcterms:created>
  <dcterms:modified xsi:type="dcterms:W3CDTF">2021-06-03T00:05:08Z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2021-04-03T00:00:00Z</vt:filetime>
  </property>
</Properties>
</file>