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5" r:id="rId8"/>
    <p:sldId id="267" r:id="rId9"/>
    <p:sldId id="269" r:id="rId10"/>
    <p:sldId id="276" r:id="rId11"/>
    <p:sldId id="277" r:id="rId12"/>
    <p:sldId id="278" r:id="rId13"/>
    <p:sldId id="279" r:id="rId14"/>
    <p:sldId id="280" r:id="rId15"/>
    <p:sldId id="272" r:id="rId16"/>
    <p:sldId id="274" r:id="rId17"/>
    <p:sldId id="281" r:id="rId18"/>
    <p:sldId id="282" r:id="rId19"/>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3" d="100"/>
          <a:sy n="103" d="100"/>
        </p:scale>
        <p:origin x="-204"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1" name="Rectangle 10"/>
          <p:cNvSpPr/>
          <p:nvPr/>
        </p:nvSpPr>
        <p:spPr>
          <a:xfrm>
            <a:off x="0" y="3866920"/>
            <a:ext cx="9144000" cy="299108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0" y="0"/>
            <a:ext cx="9144000" cy="386692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1473795" y="5052545"/>
            <a:ext cx="5637010" cy="882119"/>
          </a:xfrm>
        </p:spPr>
        <p:txBody>
          <a:bodyPr>
            <a:normAutofit/>
          </a:bodyPr>
          <a:lstStyle>
            <a:lvl1pPr marL="0" indent="0" algn="l">
              <a:buNone/>
              <a:defRPr sz="22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842F6C1D-904D-43CE-8DF5-53B7CF188F46}" type="datetimeFigureOut">
              <a:rPr lang="ru-RU" smtClean="0"/>
              <a:t>03.06.2021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AD033F6E-91CE-49B2-843D-4256B656EB91}" type="slidenum">
              <a:rPr lang="ru-RU" smtClean="0"/>
              <a:t>‹#›</a:t>
            </a:fld>
            <a:endParaRPr lang="ru-RU"/>
          </a:p>
        </p:txBody>
      </p:sp>
      <p:sp>
        <p:nvSpPr>
          <p:cNvPr id="2" name="Title 1"/>
          <p:cNvSpPr>
            <a:spLocks noGrp="1"/>
          </p:cNvSpPr>
          <p:nvPr>
            <p:ph type="ctrTitle"/>
          </p:nvPr>
        </p:nvSpPr>
        <p:spPr>
          <a:xfrm>
            <a:off x="817581" y="3132290"/>
            <a:ext cx="7175351" cy="1793167"/>
          </a:xfrm>
          <a:effectLst/>
        </p:spPr>
        <p:txBody>
          <a:bodyPr>
            <a:noAutofit/>
          </a:bodyPr>
          <a:lstStyle>
            <a:lvl1pPr marL="640080" indent="-457200" algn="l">
              <a:defRPr sz="5400"/>
            </a:lvl1p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a:xfrm>
            <a:off x="1905000" y="731519"/>
            <a:ext cx="6400800" cy="347472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842F6C1D-904D-43CE-8DF5-53B7CF188F46}" type="datetimeFigureOut">
              <a:rPr lang="ru-RU" smtClean="0"/>
              <a:t>03.06.2021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AD033F6E-91CE-49B2-843D-4256B656EB91}"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53758" y="376517"/>
            <a:ext cx="2057400" cy="5238339"/>
          </a:xfrm>
          <a:effectLst/>
        </p:spPr>
        <p:txBody>
          <a:bodyPr vert="eaVert"/>
          <a:lstStyle>
            <a:lvl1pPr algn="l">
              <a:defRPr/>
            </a:lvl1pPr>
          </a:lstStyle>
          <a:p>
            <a:r>
              <a:rPr lang="ru-RU" smtClean="0"/>
              <a:t>Образец заголовка</a:t>
            </a:r>
            <a:endParaRPr lang="en-US"/>
          </a:p>
        </p:txBody>
      </p:sp>
      <p:sp>
        <p:nvSpPr>
          <p:cNvPr id="3" name="Vertical Text Placeholder 2"/>
          <p:cNvSpPr>
            <a:spLocks noGrp="1"/>
          </p:cNvSpPr>
          <p:nvPr>
            <p:ph type="body" orient="vert" idx="1"/>
          </p:nvPr>
        </p:nvSpPr>
        <p:spPr>
          <a:xfrm>
            <a:off x="3324113" y="731519"/>
            <a:ext cx="4829287" cy="4894729"/>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842F6C1D-904D-43CE-8DF5-53B7CF188F46}" type="datetimeFigureOut">
              <a:rPr lang="ru-RU" smtClean="0"/>
              <a:t>03.06.2021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AD033F6E-91CE-49B2-843D-4256B656EB91}"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842F6C1D-904D-43CE-8DF5-53B7CF188F46}" type="datetimeFigureOut">
              <a:rPr lang="ru-RU" smtClean="0"/>
              <a:t>03.06.2021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AD033F6E-91CE-49B2-843D-4256B656EB91}" type="slidenum">
              <a:rPr lang="ru-RU" smtClean="0"/>
              <a:t>‹#›</a:t>
            </a:fld>
            <a:endParaRPr lang="ru-RU"/>
          </a:p>
        </p:txBody>
      </p:sp>
      <p:sp>
        <p:nvSpPr>
          <p:cNvPr id="8" name="Title 7"/>
          <p:cNvSpPr>
            <a:spLocks noGrp="1"/>
          </p:cNvSpPr>
          <p:nvPr>
            <p:ph type="title"/>
          </p:nvPr>
        </p:nvSpPr>
        <p:spPr/>
        <p:txBody>
          <a:bodyPr/>
          <a:lstStyle/>
          <a:p>
            <a:r>
              <a:rPr lang="ru-RU" smtClean="0"/>
              <a:t>Образец заголовка</a:t>
            </a:r>
            <a:endParaRPr lang="en-US"/>
          </a:p>
        </p:txBody>
      </p:sp>
      <p:sp>
        <p:nvSpPr>
          <p:cNvPr id="10" name="Content Placeholder 9"/>
          <p:cNvSpPr>
            <a:spLocks noGrp="1"/>
          </p:cNvSpPr>
          <p:nvPr>
            <p:ph sz="quarter" idx="13"/>
          </p:nvPr>
        </p:nvSpPr>
        <p:spPr>
          <a:xfrm>
            <a:off x="1143000" y="731520"/>
            <a:ext cx="6400800"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7" name="Rectangle 6"/>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033195" y="2172648"/>
            <a:ext cx="5966666" cy="2423346"/>
          </a:xfrm>
          <a:effectLst/>
        </p:spPr>
        <p:txBody>
          <a:bodyPr anchor="b"/>
          <a:lstStyle>
            <a:lvl1pPr algn="r">
              <a:defRPr sz="4600" b="1" cap="none" baseline="0"/>
            </a:lvl1pPr>
          </a:lstStyle>
          <a:p>
            <a:r>
              <a:rPr lang="ru-RU" smtClean="0"/>
              <a:t>Образец заголовка</a:t>
            </a:r>
            <a:endParaRPr lang="en-US" dirty="0"/>
          </a:p>
        </p:txBody>
      </p:sp>
      <p:sp>
        <p:nvSpPr>
          <p:cNvPr id="3" name="Text Placeholder 2"/>
          <p:cNvSpPr>
            <a:spLocks noGrp="1"/>
          </p:cNvSpPr>
          <p:nvPr>
            <p:ph type="body" idx="1"/>
          </p:nvPr>
        </p:nvSpPr>
        <p:spPr>
          <a:xfrm>
            <a:off x="2022438" y="4607511"/>
            <a:ext cx="5970494" cy="835460"/>
          </a:xfrm>
        </p:spPr>
        <p:txBody>
          <a:bodyPr anchor="t"/>
          <a:lstStyle>
            <a:lvl1pPr marL="0" indent="0" algn="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842F6C1D-904D-43CE-8DF5-53B7CF188F46}" type="datetimeFigureOut">
              <a:rPr lang="ru-RU" smtClean="0"/>
              <a:t>03.06.2021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AD033F6E-91CE-49B2-843D-4256B656EB91}"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842F6C1D-904D-43CE-8DF5-53B7CF188F46}" type="datetimeFigureOut">
              <a:rPr lang="ru-RU" smtClean="0"/>
              <a:t>03.06.2021</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AD033F6E-91CE-49B2-843D-4256B656EB91}" type="slidenum">
              <a:rPr lang="ru-RU" smtClean="0"/>
              <a:t>‹#›</a:t>
            </a:fld>
            <a:endParaRPr lang="ru-RU"/>
          </a:p>
        </p:txBody>
      </p:sp>
      <p:sp>
        <p:nvSpPr>
          <p:cNvPr id="8" name="Title 7"/>
          <p:cNvSpPr>
            <a:spLocks noGrp="1"/>
          </p:cNvSpPr>
          <p:nvPr>
            <p:ph type="title"/>
          </p:nvPr>
        </p:nvSpPr>
        <p:spPr/>
        <p:txBody>
          <a:bodyPr/>
          <a:lstStyle/>
          <a:p>
            <a:r>
              <a:rPr lang="ru-RU" smtClean="0"/>
              <a:t>Образец заголовка</a:t>
            </a:r>
            <a:endParaRPr lang="en-US"/>
          </a:p>
        </p:txBody>
      </p:sp>
      <p:sp>
        <p:nvSpPr>
          <p:cNvPr id="9" name="Content Placeholder 8"/>
          <p:cNvSpPr>
            <a:spLocks noGrp="1"/>
          </p:cNvSpPr>
          <p:nvPr>
            <p:ph sz="quarter" idx="13"/>
          </p:nvPr>
        </p:nvSpPr>
        <p:spPr>
          <a:xfrm>
            <a:off x="1142999" y="731519"/>
            <a:ext cx="3346704"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1" name="Content Placeholder 10"/>
          <p:cNvSpPr>
            <a:spLocks noGrp="1"/>
          </p:cNvSpPr>
          <p:nvPr>
            <p:ph sz="quarter" idx="14"/>
          </p:nvPr>
        </p:nvSpPr>
        <p:spPr>
          <a:xfrm>
            <a:off x="4645152" y="731520"/>
            <a:ext cx="3346704"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43000"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156447" y="1400327"/>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647302"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ctr" defTabSz="914400" rtl="0" eaLnBrk="1" latinLnBrk="0" hangingPunct="1">
              <a:spcBef>
                <a:spcPct val="20000"/>
              </a:spcBef>
              <a:spcAft>
                <a:spcPts val="300"/>
              </a:spcAft>
              <a:buClr>
                <a:schemeClr val="accent6">
                  <a:lumMod val="75000"/>
                </a:schemeClr>
              </a:buClr>
              <a:buSzPct val="130000"/>
              <a:buFont typeface="Georgia" pitchFamily="18" charset="0"/>
              <a:buNone/>
            </a:pPr>
            <a:r>
              <a:rPr lang="ru-RU" smtClean="0"/>
              <a:t>Образец текста</a:t>
            </a:r>
          </a:p>
        </p:txBody>
      </p:sp>
      <p:sp>
        <p:nvSpPr>
          <p:cNvPr id="6" name="Content Placeholder 5"/>
          <p:cNvSpPr>
            <a:spLocks noGrp="1"/>
          </p:cNvSpPr>
          <p:nvPr>
            <p:ph sz="quarter" idx="4"/>
          </p:nvPr>
        </p:nvSpPr>
        <p:spPr>
          <a:xfrm>
            <a:off x="4645025" y="1399032"/>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842F6C1D-904D-43CE-8DF5-53B7CF188F46}" type="datetimeFigureOut">
              <a:rPr lang="ru-RU" smtClean="0"/>
              <a:t>03.06.2021</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AD033F6E-91CE-49B2-843D-4256B656EB91}" type="slidenum">
              <a:rPr lang="ru-RU" smtClean="0"/>
              <a:t>‹#›</a:t>
            </a:fld>
            <a:endParaRPr lang="ru-RU"/>
          </a:p>
        </p:txBody>
      </p:sp>
      <p:sp>
        <p:nvSpPr>
          <p:cNvPr id="10" name="Title 9"/>
          <p:cNvSpPr>
            <a:spLocks noGrp="1"/>
          </p:cNvSpPr>
          <p:nvPr>
            <p:ph type="title"/>
          </p:nvPr>
        </p:nvSpPr>
        <p:spPr/>
        <p:txBody>
          <a:body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842F6C1D-904D-43CE-8DF5-53B7CF188F46}" type="datetimeFigureOut">
              <a:rPr lang="ru-RU" smtClean="0"/>
              <a:t>03.06.2021</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AD033F6E-91CE-49B2-843D-4256B656EB91}"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42F6C1D-904D-43CE-8DF5-53B7CF188F46}" type="datetimeFigureOut">
              <a:rPr lang="ru-RU" smtClean="0"/>
              <a:t>03.06.2021</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AD033F6E-91CE-49B2-843D-4256B656EB91}"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39095" y="2209800"/>
            <a:ext cx="3636085" cy="1258493"/>
          </a:xfrm>
          <a:effectLst/>
        </p:spPr>
        <p:txBody>
          <a:bodyPr anchor="b">
            <a:noAutofit/>
          </a:bodyPr>
          <a:lstStyle>
            <a:lvl1pPr marL="228600" indent="-228600" algn="l">
              <a:defRPr sz="2800" b="1">
                <a:effectLst/>
              </a:defRPr>
            </a:lvl1pPr>
          </a:lstStyle>
          <a:p>
            <a:r>
              <a:rPr lang="ru-RU" smtClean="0"/>
              <a:t>Образец заголовка</a:t>
            </a:r>
            <a:endParaRPr lang="en-US" dirty="0"/>
          </a:p>
        </p:txBody>
      </p:sp>
      <p:sp>
        <p:nvSpPr>
          <p:cNvPr id="3" name="Content Placeholder 2"/>
          <p:cNvSpPr>
            <a:spLocks noGrp="1"/>
          </p:cNvSpPr>
          <p:nvPr>
            <p:ph idx="1"/>
          </p:nvPr>
        </p:nvSpPr>
        <p:spPr>
          <a:xfrm>
            <a:off x="4593515" y="731520"/>
            <a:ext cx="4017085" cy="4894730"/>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1075765" y="3497802"/>
            <a:ext cx="3388660" cy="21395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842F6C1D-904D-43CE-8DF5-53B7CF188F46}" type="datetimeFigureOut">
              <a:rPr lang="ru-RU" smtClean="0"/>
              <a:t>03.06.2021</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AD033F6E-91CE-49B2-843D-4256B656EB91}"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8" name="Rectangle 7"/>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4475175" y="1143000"/>
            <a:ext cx="4114800" cy="3127806"/>
          </a:xfrm>
          <a:prstGeom prst="roundRect">
            <a:avLst>
              <a:gd name="adj" fmla="val 4230"/>
            </a:avLst>
          </a:prstGeom>
          <a:solidFill>
            <a:schemeClr val="bg2">
              <a:lumMod val="90000"/>
            </a:schemeClr>
          </a:solidFill>
          <a:effectLst>
            <a:reflection blurRad="4350" stA="23000" endA="300" endPos="28000" dir="5400000" sy="-100000" algn="bl" rotWithShape="0"/>
          </a:effectLst>
          <a:scene3d>
            <a:camera prst="perspectiveContrastingLeftFacing" fov="1800000">
              <a:rot lat="300000" lon="2100000" rev="0"/>
            </a:camera>
            <a:lightRig rig="balanced" dir="t"/>
          </a:scene3d>
          <a:sp3d>
            <a:bevelT w="50800" h="50800"/>
          </a:sp3d>
        </p:spPr>
        <p:txBody>
          <a:bodyPr>
            <a:normAutofit/>
            <a:flatTx/>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877887" y="1010486"/>
            <a:ext cx="3694114" cy="2163020"/>
          </a:xfrm>
        </p:spPr>
        <p:txBody>
          <a:bodyPr anchor="b"/>
          <a:lstStyle>
            <a:lvl1pPr marL="182880" indent="-182880">
              <a:buFont typeface="Georgia" pitchFamily="18" charset="0"/>
              <a:buChar char="*"/>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842F6C1D-904D-43CE-8DF5-53B7CF188F46}" type="datetimeFigureOut">
              <a:rPr lang="ru-RU" smtClean="0"/>
              <a:t>03.06.2021</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AD033F6E-91CE-49B2-843D-4256B656EB91}" type="slidenum">
              <a:rPr lang="ru-RU" smtClean="0"/>
              <a:t>‹#›</a:t>
            </a:fld>
            <a:endParaRPr lang="ru-RU"/>
          </a:p>
        </p:txBody>
      </p:sp>
      <p:sp>
        <p:nvSpPr>
          <p:cNvPr id="2" name="Title 1"/>
          <p:cNvSpPr>
            <a:spLocks noGrp="1"/>
          </p:cNvSpPr>
          <p:nvPr>
            <p:ph type="title"/>
          </p:nvPr>
        </p:nvSpPr>
        <p:spPr>
          <a:xfrm>
            <a:off x="727268" y="4464421"/>
            <a:ext cx="6383538" cy="1143000"/>
          </a:xfrm>
        </p:spPr>
        <p:txBody>
          <a:bodyPr anchor="b">
            <a:noAutofit/>
          </a:bodyPr>
          <a:lstStyle>
            <a:lvl1pPr algn="l">
              <a:defRPr sz="4600" b="1"/>
            </a:lvl1p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5105400"/>
            <a:ext cx="9144000" cy="175260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510540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3768304"/>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6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793289" y="4372168"/>
            <a:ext cx="6512511" cy="1143000"/>
          </a:xfrm>
          <a:prstGeom prst="rect">
            <a:avLst/>
          </a:prstGeom>
          <a:effectLst/>
        </p:spPr>
        <p:txBody>
          <a:bodyPr vert="horz" lIns="91440" tIns="45720" rIns="91440" bIns="45720" rtlCol="0" anchor="t" anchorCtr="0">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1143000" y="732260"/>
            <a:ext cx="6400800" cy="347472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6172200" y="6172200"/>
            <a:ext cx="2514600" cy="365125"/>
          </a:xfrm>
          <a:prstGeom prst="rect">
            <a:avLst/>
          </a:prstGeom>
        </p:spPr>
        <p:txBody>
          <a:bodyPr vert="horz" lIns="91440" tIns="45720" rIns="91440" bIns="45720" rtlCol="0" anchor="ctr"/>
          <a:lstStyle>
            <a:lvl1pPr algn="r">
              <a:defRPr sz="1100" b="1">
                <a:solidFill>
                  <a:schemeClr val="tx1">
                    <a:lumMod val="50000"/>
                    <a:lumOff val="50000"/>
                  </a:schemeClr>
                </a:solidFill>
              </a:defRPr>
            </a:lvl1pPr>
          </a:lstStyle>
          <a:p>
            <a:fld id="{842F6C1D-904D-43CE-8DF5-53B7CF188F46}" type="datetimeFigureOut">
              <a:rPr lang="ru-RU" smtClean="0"/>
              <a:t>03.06.2021</a:t>
            </a:fld>
            <a:endParaRPr lang="ru-RU"/>
          </a:p>
        </p:txBody>
      </p:sp>
      <p:sp>
        <p:nvSpPr>
          <p:cNvPr id="5" name="Footer Placeholder 4"/>
          <p:cNvSpPr>
            <a:spLocks noGrp="1"/>
          </p:cNvSpPr>
          <p:nvPr>
            <p:ph type="ftr" sz="quarter" idx="3"/>
          </p:nvPr>
        </p:nvSpPr>
        <p:spPr>
          <a:xfrm>
            <a:off x="457199" y="6172200"/>
            <a:ext cx="3352801" cy="365125"/>
          </a:xfrm>
          <a:prstGeom prst="rect">
            <a:avLst/>
          </a:prstGeom>
        </p:spPr>
        <p:txBody>
          <a:bodyPr vert="horz" lIns="91440" tIns="45720" rIns="91440" bIns="45720" rtlCol="0" anchor="ctr"/>
          <a:lstStyle>
            <a:lvl1pPr algn="l">
              <a:defRPr sz="1100" b="1">
                <a:solidFill>
                  <a:schemeClr val="tx1">
                    <a:lumMod val="50000"/>
                    <a:lumOff val="50000"/>
                  </a:schemeClr>
                </a:solidFill>
              </a:defRPr>
            </a:lvl1pPr>
          </a:lstStyle>
          <a:p>
            <a:endParaRPr lang="ru-RU"/>
          </a:p>
        </p:txBody>
      </p:sp>
      <p:sp>
        <p:nvSpPr>
          <p:cNvPr id="6" name="Slide Number Placeholder 5"/>
          <p:cNvSpPr>
            <a:spLocks noGrp="1"/>
          </p:cNvSpPr>
          <p:nvPr>
            <p:ph type="sldNum" sz="quarter" idx="4"/>
          </p:nvPr>
        </p:nvSpPr>
        <p:spPr>
          <a:xfrm>
            <a:off x="3810000" y="6172200"/>
            <a:ext cx="1828800" cy="365125"/>
          </a:xfrm>
          <a:prstGeom prst="rect">
            <a:avLst/>
          </a:prstGeom>
        </p:spPr>
        <p:txBody>
          <a:bodyPr vert="horz" lIns="91440" tIns="45720" rIns="91440" bIns="45720" rtlCol="0" anchor="ctr"/>
          <a:lstStyle>
            <a:lvl1pPr algn="ctr">
              <a:defRPr sz="1200" b="1">
                <a:solidFill>
                  <a:schemeClr val="tx1">
                    <a:lumMod val="50000"/>
                    <a:lumOff val="50000"/>
                  </a:schemeClr>
                </a:solidFill>
              </a:defRPr>
            </a:lvl1pPr>
          </a:lstStyle>
          <a:p>
            <a:fld id="{AD033F6E-91CE-49B2-843D-4256B656EB91}"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iming>
    <p:tnLst>
      <p:par>
        <p:cTn id="1" dur="indefinite" restart="never" nodeType="tmRoot"/>
      </p:par>
    </p:tnLst>
  </p:timing>
  <p:txStyles>
    <p:title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404664"/>
            <a:ext cx="8219256" cy="5530626"/>
          </a:xfrm>
        </p:spPr>
        <p:txBody>
          <a:bodyPr>
            <a:normAutofit fontScale="90000"/>
          </a:bodyPr>
          <a:lstStyle/>
          <a:p>
            <a:pPr algn="ctr">
              <a:lnSpc>
                <a:spcPct val="115000"/>
              </a:lnSpc>
            </a:pPr>
            <a:r>
              <a:rPr lang="uk-UA" b="1" dirty="0" smtClean="0">
                <a:effectLst/>
                <a:latin typeface="Times New Roman"/>
                <a:ea typeface="Calibri"/>
                <a:cs typeface="Times New Roman"/>
              </a:rPr>
              <a:t>Лекція 3</a:t>
            </a:r>
            <a:br>
              <a:rPr lang="uk-UA" b="1" dirty="0" smtClean="0">
                <a:effectLst/>
                <a:latin typeface="Times New Roman"/>
                <a:ea typeface="Calibri"/>
                <a:cs typeface="Times New Roman"/>
              </a:rPr>
            </a:br>
            <a:r>
              <a:rPr lang="uk-UA" sz="5400" dirty="0" smtClean="0">
                <a:effectLst/>
                <a:latin typeface="Times New Roman"/>
                <a:ea typeface="Calibri"/>
                <a:cs typeface="Times New Roman"/>
              </a:rPr>
              <a:t>Тема 2. </a:t>
            </a:r>
            <a:br>
              <a:rPr lang="uk-UA" sz="5400" dirty="0" smtClean="0">
                <a:effectLst/>
                <a:latin typeface="Times New Roman"/>
                <a:ea typeface="Calibri"/>
                <a:cs typeface="Times New Roman"/>
              </a:rPr>
            </a:br>
            <a:r>
              <a:rPr lang="uk-UA" sz="5400" dirty="0" smtClean="0">
                <a:effectLst/>
                <a:latin typeface="Times New Roman"/>
                <a:ea typeface="Calibri"/>
                <a:cs typeface="Times New Roman"/>
              </a:rPr>
              <a:t/>
            </a:r>
            <a:br>
              <a:rPr lang="uk-UA" sz="5400" dirty="0" smtClean="0">
                <a:effectLst/>
                <a:latin typeface="Times New Roman"/>
                <a:ea typeface="Calibri"/>
                <a:cs typeface="Times New Roman"/>
              </a:rPr>
            </a:br>
            <a:r>
              <a:rPr lang="uk-UA" b="1" dirty="0" smtClean="0">
                <a:effectLst/>
                <a:latin typeface="Times New Roman"/>
                <a:ea typeface="Calibri"/>
                <a:cs typeface="Times New Roman"/>
              </a:rPr>
              <a:t>ПЕРСПЕКТИВНІ ТЕХНОЛОГІЇ І БІОЛОГІЧНІ ОСОБЛИВОСТІ ТВАРИН (частина 2)</a:t>
            </a:r>
            <a:r>
              <a:rPr lang="ru-RU" sz="3600" dirty="0">
                <a:ea typeface="Calibri"/>
                <a:cs typeface="Times New Roman"/>
              </a:rPr>
              <a:t/>
            </a:r>
            <a:br>
              <a:rPr lang="ru-RU" sz="3600" dirty="0">
                <a:ea typeface="Calibri"/>
                <a:cs typeface="Times New Roman"/>
              </a:rPr>
            </a:br>
            <a:endParaRPr lang="ru-RU" dirty="0"/>
          </a:p>
        </p:txBody>
      </p:sp>
    </p:spTree>
    <p:extLst>
      <p:ext uri="{BB962C8B-B14F-4D97-AF65-F5344CB8AC3E}">
        <p14:creationId xmlns:p14="http://schemas.microsoft.com/office/powerpoint/2010/main" val="33724777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4294967295"/>
          </p:nvPr>
        </p:nvSpPr>
        <p:spPr>
          <a:xfrm>
            <a:off x="251520" y="692696"/>
            <a:ext cx="8928992" cy="4392488"/>
          </a:xfrm>
        </p:spPr>
        <p:txBody>
          <a:bodyPr/>
          <a:lstStyle/>
          <a:p>
            <a:r>
              <a:rPr lang="uk-UA" dirty="0"/>
              <a:t>Результати зважування дають можливість визначити </a:t>
            </a:r>
            <a:endParaRPr lang="uk-UA" dirty="0" smtClean="0"/>
          </a:p>
          <a:p>
            <a:pPr marL="0" indent="0">
              <a:buNone/>
            </a:pPr>
            <a:endParaRPr lang="uk-UA" dirty="0"/>
          </a:p>
          <a:p>
            <a:pPr marL="0" indent="0">
              <a:buNone/>
            </a:pPr>
            <a:r>
              <a:rPr lang="uk-UA" dirty="0" smtClean="0"/>
              <a:t>	</a:t>
            </a:r>
            <a:r>
              <a:rPr lang="uk-UA" b="1" i="1" dirty="0" smtClean="0">
                <a:solidFill>
                  <a:schemeClr val="accent2">
                    <a:lumMod val="75000"/>
                  </a:schemeClr>
                </a:solidFill>
              </a:rPr>
              <a:t>    абсолютний  			    відносний</a:t>
            </a:r>
          </a:p>
          <a:p>
            <a:pPr marL="0" indent="0">
              <a:buNone/>
            </a:pPr>
            <a:r>
              <a:rPr lang="uk-UA" b="1" i="1" dirty="0" smtClean="0">
                <a:solidFill>
                  <a:schemeClr val="accent2">
                    <a:lumMod val="75000"/>
                  </a:schemeClr>
                </a:solidFill>
              </a:rPr>
              <a:t> 	приріст тварин			приріст </a:t>
            </a:r>
            <a:r>
              <a:rPr lang="uk-UA" b="1" i="1" dirty="0">
                <a:solidFill>
                  <a:schemeClr val="accent2">
                    <a:lumMod val="75000"/>
                  </a:schemeClr>
                </a:solidFill>
              </a:rPr>
              <a:t>тварин</a:t>
            </a:r>
          </a:p>
          <a:p>
            <a:pPr marL="0" indent="0">
              <a:buNone/>
            </a:pPr>
            <a:endParaRPr lang="uk-UA" sz="1000" dirty="0" smtClean="0"/>
          </a:p>
          <a:p>
            <a:pPr algn="just"/>
            <a:r>
              <a:rPr lang="ru-RU" b="1" i="1" dirty="0" err="1">
                <a:solidFill>
                  <a:schemeClr val="accent2">
                    <a:lumMod val="75000"/>
                  </a:schemeClr>
                </a:solidFill>
              </a:rPr>
              <a:t>Абсолютним</a:t>
            </a:r>
            <a:r>
              <a:rPr lang="ru-RU" b="1" i="1" dirty="0">
                <a:solidFill>
                  <a:schemeClr val="accent2">
                    <a:lumMod val="75000"/>
                  </a:schemeClr>
                </a:solidFill>
              </a:rPr>
              <a:t> приростом </a:t>
            </a:r>
            <a:r>
              <a:rPr lang="ru-RU" dirty="0" err="1"/>
              <a:t>називають</a:t>
            </a:r>
            <a:r>
              <a:rPr lang="ru-RU" dirty="0"/>
              <a:t> величину приросту </a:t>
            </a:r>
            <a:r>
              <a:rPr lang="ru-RU" dirty="0" err="1"/>
              <a:t>живої</a:t>
            </a:r>
            <a:r>
              <a:rPr lang="ru-RU" dirty="0"/>
              <a:t> </a:t>
            </a:r>
            <a:r>
              <a:rPr lang="ru-RU" dirty="0" err="1"/>
              <a:t>маси</a:t>
            </a:r>
            <a:r>
              <a:rPr lang="ru-RU" dirty="0"/>
              <a:t> </a:t>
            </a:r>
            <a:r>
              <a:rPr lang="ru-RU" dirty="0" err="1"/>
              <a:t>організму</a:t>
            </a:r>
            <a:r>
              <a:rPr lang="ru-RU" dirty="0"/>
              <a:t> за </a:t>
            </a:r>
            <a:r>
              <a:rPr lang="ru-RU" dirty="0" err="1"/>
              <a:t>певний</a:t>
            </a:r>
            <a:r>
              <a:rPr lang="ru-RU" dirty="0"/>
              <a:t> </a:t>
            </a:r>
            <a:r>
              <a:rPr lang="ru-RU" dirty="0" err="1"/>
              <a:t>проміжок</a:t>
            </a:r>
            <a:r>
              <a:rPr lang="ru-RU" dirty="0"/>
              <a:t> часу (декаду, </a:t>
            </a:r>
            <a:r>
              <a:rPr lang="ru-RU" dirty="0" err="1"/>
              <a:t>місяць</a:t>
            </a:r>
            <a:r>
              <a:rPr lang="ru-RU" dirty="0"/>
              <a:t>, </a:t>
            </a:r>
            <a:r>
              <a:rPr lang="ru-RU" dirty="0" err="1"/>
              <a:t>рік</a:t>
            </a:r>
            <a:r>
              <a:rPr lang="ru-RU" dirty="0"/>
              <a:t> </a:t>
            </a:r>
            <a:r>
              <a:rPr lang="ru-RU" dirty="0" err="1"/>
              <a:t>тощо</a:t>
            </a:r>
            <a:r>
              <a:rPr lang="ru-RU" dirty="0"/>
              <a:t>). </a:t>
            </a:r>
            <a:endParaRPr lang="ru-RU" dirty="0" smtClean="0"/>
          </a:p>
          <a:p>
            <a:pPr algn="just"/>
            <a:r>
              <a:rPr lang="ru-RU" b="1" dirty="0" err="1" smtClean="0"/>
              <a:t>Визначають</a:t>
            </a:r>
            <a:r>
              <a:rPr lang="ru-RU" b="1" i="1" dirty="0" smtClean="0">
                <a:solidFill>
                  <a:schemeClr val="accent2">
                    <a:lumMod val="75000"/>
                  </a:schemeClr>
                </a:solidFill>
              </a:rPr>
              <a:t> </a:t>
            </a:r>
            <a:r>
              <a:rPr lang="ru-RU" b="1" dirty="0" smtClean="0"/>
              <a:t>за формулою:</a:t>
            </a:r>
          </a:p>
          <a:p>
            <a:pPr algn="just"/>
            <a:endParaRPr lang="ru-RU" b="1" dirty="0"/>
          </a:p>
          <a:p>
            <a:pPr marL="0" indent="0" algn="just">
              <a:buNone/>
            </a:pPr>
            <a:endParaRPr lang="uk-UA" b="1" dirty="0"/>
          </a:p>
        </p:txBody>
      </p:sp>
      <p:cxnSp>
        <p:nvCxnSpPr>
          <p:cNvPr id="5" name="Прямая со стрелкой 4"/>
          <p:cNvCxnSpPr/>
          <p:nvPr/>
        </p:nvCxnSpPr>
        <p:spPr>
          <a:xfrm flipH="1">
            <a:off x="3203848" y="1249988"/>
            <a:ext cx="3816424" cy="792088"/>
          </a:xfrm>
          <a:prstGeom prst="straightConnector1">
            <a:avLst/>
          </a:prstGeom>
          <a:ln w="82550">
            <a:tailEnd type="triangle"/>
          </a:ln>
        </p:spPr>
        <p:style>
          <a:lnRef idx="1">
            <a:schemeClr val="accent1"/>
          </a:lnRef>
          <a:fillRef idx="0">
            <a:schemeClr val="accent1"/>
          </a:fillRef>
          <a:effectRef idx="0">
            <a:schemeClr val="accent1"/>
          </a:effectRef>
          <a:fontRef idx="minor">
            <a:schemeClr val="tx1"/>
          </a:fontRef>
        </p:style>
      </p:cxnSp>
      <p:cxnSp>
        <p:nvCxnSpPr>
          <p:cNvPr id="7" name="Прямая со стрелкой 6"/>
          <p:cNvCxnSpPr/>
          <p:nvPr/>
        </p:nvCxnSpPr>
        <p:spPr>
          <a:xfrm flipH="1">
            <a:off x="6444208" y="1078992"/>
            <a:ext cx="1008112" cy="648072"/>
          </a:xfrm>
          <a:prstGeom prst="straightConnector1">
            <a:avLst/>
          </a:prstGeom>
          <a:ln w="82550">
            <a:tailEnd type="triangle"/>
          </a:ln>
        </p:spPr>
        <p:style>
          <a:lnRef idx="1">
            <a:schemeClr val="accent1"/>
          </a:lnRef>
          <a:fillRef idx="0">
            <a:schemeClr val="accent1"/>
          </a:fillRef>
          <a:effectRef idx="0">
            <a:schemeClr val="accent1"/>
          </a:effectRef>
          <a:fontRef idx="minor">
            <a:schemeClr val="tx1"/>
          </a:fontRef>
        </p:style>
      </p:cxnSp>
      <p:pic>
        <p:nvPicPr>
          <p:cNvPr id="8" name="Объект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16016" y="3482961"/>
            <a:ext cx="4212976" cy="3168352"/>
          </a:xfrm>
          <a:prstGeom prst="rect">
            <a:avLst/>
          </a:prstGeom>
        </p:spPr>
      </p:pic>
      <p:sp useBgFill="1">
        <p:nvSpPr>
          <p:cNvPr id="10" name="TextBox 9"/>
          <p:cNvSpPr txBox="1"/>
          <p:nvPr/>
        </p:nvSpPr>
        <p:spPr>
          <a:xfrm>
            <a:off x="4499992" y="4437112"/>
            <a:ext cx="4536504" cy="2232248"/>
          </a:xfrm>
          <a:prstGeom prst="rect">
            <a:avLst/>
          </a:prstGeom>
        </p:spPr>
        <p:txBody>
          <a:bodyPr wrap="square" rtlCol="0">
            <a:spAutoFit/>
          </a:bodyPr>
          <a:lstStyle/>
          <a:p>
            <a:endParaRPr lang="uk-UA" dirty="0"/>
          </a:p>
        </p:txBody>
      </p:sp>
      <p:sp>
        <p:nvSpPr>
          <p:cNvPr id="11" name="Объект 2"/>
          <p:cNvSpPr txBox="1">
            <a:spLocks/>
          </p:cNvSpPr>
          <p:nvPr/>
        </p:nvSpPr>
        <p:spPr>
          <a:xfrm>
            <a:off x="829816" y="4797152"/>
            <a:ext cx="7772400" cy="1117104"/>
          </a:xfrm>
          <a:prstGeom prst="rect">
            <a:avLst/>
          </a:prstGeom>
        </p:spPr>
        <p:txBody>
          <a:bodyPr vert="horz">
            <a:normAutofit/>
          </a:bodyPr>
          <a:lst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a:lstStyle>
          <a:p>
            <a:pPr marL="0" indent="0" algn="ctr">
              <a:buNone/>
            </a:pPr>
            <a:r>
              <a:rPr lang="ru-RU" b="1" i="1" dirty="0" smtClean="0">
                <a:solidFill>
                  <a:schemeClr val="accent2">
                    <a:lumMod val="75000"/>
                  </a:schemeClr>
                </a:solidFill>
              </a:rPr>
              <a:t>як </a:t>
            </a:r>
            <a:r>
              <a:rPr lang="ru-RU" b="1" i="1" dirty="0" err="1" smtClean="0">
                <a:solidFill>
                  <a:schemeClr val="accent2">
                    <a:lumMod val="75000"/>
                  </a:schemeClr>
                </a:solidFill>
              </a:rPr>
              <a:t>різницю</a:t>
            </a:r>
            <a:r>
              <a:rPr lang="ru-RU" b="1" i="1" dirty="0" smtClean="0">
                <a:solidFill>
                  <a:schemeClr val="accent2">
                    <a:lumMod val="75000"/>
                  </a:schemeClr>
                </a:solidFill>
              </a:rPr>
              <a:t> </a:t>
            </a:r>
            <a:r>
              <a:rPr lang="ru-RU" b="1" i="1" dirty="0" err="1" smtClean="0">
                <a:solidFill>
                  <a:schemeClr val="accent2">
                    <a:lumMod val="75000"/>
                  </a:schemeClr>
                </a:solidFill>
              </a:rPr>
              <a:t>між</a:t>
            </a:r>
            <a:r>
              <a:rPr lang="ru-RU" b="1" i="1" dirty="0" smtClean="0">
                <a:solidFill>
                  <a:schemeClr val="accent2">
                    <a:lumMod val="75000"/>
                  </a:schemeClr>
                </a:solidFill>
              </a:rPr>
              <a:t> живою </a:t>
            </a:r>
            <a:r>
              <a:rPr lang="ru-RU" b="1" i="1" dirty="0" err="1" smtClean="0">
                <a:solidFill>
                  <a:schemeClr val="accent2">
                    <a:lumMod val="75000"/>
                  </a:schemeClr>
                </a:solidFill>
              </a:rPr>
              <a:t>масою</a:t>
            </a:r>
            <a:r>
              <a:rPr lang="ru-RU" b="1" i="1" dirty="0" smtClean="0">
                <a:solidFill>
                  <a:schemeClr val="accent2">
                    <a:lumMod val="75000"/>
                  </a:schemeClr>
                </a:solidFill>
              </a:rPr>
              <a:t> </a:t>
            </a:r>
            <a:r>
              <a:rPr lang="ru-RU" b="1" i="1" dirty="0" err="1" smtClean="0">
                <a:solidFill>
                  <a:schemeClr val="accent2">
                    <a:lumMod val="75000"/>
                  </a:schemeClr>
                </a:solidFill>
              </a:rPr>
              <a:t>тварин</a:t>
            </a:r>
            <a:r>
              <a:rPr lang="ru-RU" b="1" i="1" dirty="0" smtClean="0">
                <a:solidFill>
                  <a:schemeClr val="accent2">
                    <a:lumMod val="75000"/>
                  </a:schemeClr>
                </a:solidFill>
              </a:rPr>
              <a:t> в </a:t>
            </a:r>
            <a:r>
              <a:rPr lang="ru-RU" b="1" i="1" dirty="0" err="1" smtClean="0">
                <a:solidFill>
                  <a:schemeClr val="accent2">
                    <a:lumMod val="75000"/>
                  </a:schemeClr>
                </a:solidFill>
              </a:rPr>
              <a:t>кінці</a:t>
            </a:r>
            <a:r>
              <a:rPr lang="ru-RU" b="1" i="1" dirty="0" smtClean="0">
                <a:solidFill>
                  <a:schemeClr val="accent2">
                    <a:lumMod val="75000"/>
                  </a:schemeClr>
                </a:solidFill>
              </a:rPr>
              <a:t> (</a:t>
            </a:r>
            <a:r>
              <a:rPr lang="ru-RU" b="1" i="1" dirty="0" err="1" smtClean="0">
                <a:solidFill>
                  <a:schemeClr val="accent2">
                    <a:lumMod val="75000"/>
                  </a:schemeClr>
                </a:solidFill>
              </a:rPr>
              <a:t>W</a:t>
            </a:r>
            <a:r>
              <a:rPr lang="ru-RU" b="1" i="1" baseline="-25000" dirty="0" err="1" smtClean="0">
                <a:solidFill>
                  <a:schemeClr val="accent2">
                    <a:lumMod val="75000"/>
                  </a:schemeClr>
                </a:solidFill>
              </a:rPr>
              <a:t>t</a:t>
            </a:r>
            <a:r>
              <a:rPr lang="ru-RU" b="1" i="1" dirty="0" smtClean="0">
                <a:solidFill>
                  <a:schemeClr val="accent2">
                    <a:lumMod val="75000"/>
                  </a:schemeClr>
                </a:solidFill>
              </a:rPr>
              <a:t>) і на початку (W</a:t>
            </a:r>
            <a:r>
              <a:rPr lang="ru-RU" b="1" i="1" baseline="-25000" dirty="0" smtClean="0">
                <a:solidFill>
                  <a:schemeClr val="accent2">
                    <a:lumMod val="75000"/>
                  </a:schemeClr>
                </a:solidFill>
              </a:rPr>
              <a:t>0</a:t>
            </a:r>
            <a:r>
              <a:rPr lang="ru-RU" b="1" i="1" dirty="0" smtClean="0">
                <a:solidFill>
                  <a:schemeClr val="accent2">
                    <a:lumMod val="75000"/>
                  </a:schemeClr>
                </a:solidFill>
              </a:rPr>
              <a:t>) </a:t>
            </a:r>
            <a:r>
              <a:rPr lang="ru-RU" b="1" i="1" dirty="0" err="1" smtClean="0">
                <a:solidFill>
                  <a:schemeClr val="accent2">
                    <a:lumMod val="75000"/>
                  </a:schemeClr>
                </a:solidFill>
              </a:rPr>
              <a:t>облікового</a:t>
            </a:r>
            <a:r>
              <a:rPr lang="ru-RU" b="1" i="1" dirty="0" smtClean="0">
                <a:solidFill>
                  <a:schemeClr val="accent2">
                    <a:lumMod val="75000"/>
                  </a:schemeClr>
                </a:solidFill>
              </a:rPr>
              <a:t> </a:t>
            </a:r>
            <a:r>
              <a:rPr lang="ru-RU" b="1" i="1" dirty="0" err="1" smtClean="0">
                <a:solidFill>
                  <a:schemeClr val="accent2">
                    <a:lumMod val="75000"/>
                  </a:schemeClr>
                </a:solidFill>
              </a:rPr>
              <a:t>періоду</a:t>
            </a:r>
            <a:endParaRPr lang="uk-UA" dirty="0"/>
          </a:p>
        </p:txBody>
      </p:sp>
      <p:sp>
        <p:nvSpPr>
          <p:cNvPr id="9" name="Прямоугольник 8"/>
          <p:cNvSpPr/>
          <p:nvPr/>
        </p:nvSpPr>
        <p:spPr>
          <a:xfrm>
            <a:off x="683568" y="117793"/>
            <a:ext cx="8123545" cy="430887"/>
          </a:xfrm>
          <a:prstGeom prst="rect">
            <a:avLst/>
          </a:prstGeom>
        </p:spPr>
        <p:txBody>
          <a:bodyPr wrap="square">
            <a:spAutoFit/>
          </a:bodyPr>
          <a:lstStyle/>
          <a:p>
            <a:pPr algn="ctr"/>
            <a:r>
              <a:rPr lang="uk-UA" sz="2200" b="1" dirty="0">
                <a:latin typeface="Times New Roman"/>
                <a:ea typeface="Times New Roman"/>
                <a:cs typeface="Times New Roman"/>
              </a:rPr>
              <a:t>3</a:t>
            </a:r>
            <a:r>
              <a:rPr lang="uk-UA" sz="2200" b="1" dirty="0" smtClean="0">
                <a:latin typeface="Times New Roman"/>
                <a:ea typeface="Times New Roman"/>
                <a:cs typeface="Times New Roman"/>
              </a:rPr>
              <a:t>. Облік </a:t>
            </a:r>
            <a:r>
              <a:rPr lang="uk-UA" sz="2200" b="1" dirty="0">
                <a:latin typeface="Times New Roman"/>
                <a:ea typeface="Times New Roman"/>
                <a:cs typeface="Times New Roman"/>
              </a:rPr>
              <a:t>росту сільськогосподарських тварин</a:t>
            </a:r>
            <a:endParaRPr lang="uk-UA" sz="2200" b="1" dirty="0"/>
          </a:p>
        </p:txBody>
      </p:sp>
    </p:spTree>
    <p:extLst>
      <p:ext uri="{BB962C8B-B14F-4D97-AF65-F5344CB8AC3E}">
        <p14:creationId xmlns:p14="http://schemas.microsoft.com/office/powerpoint/2010/main" val="283784525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a:stretch>
            <a:fillRect/>
          </a:stretch>
        </p:blipFill>
        <p:spPr>
          <a:xfrm>
            <a:off x="1979712" y="188640"/>
            <a:ext cx="5256584" cy="3672408"/>
          </a:xfrm>
          <a:prstGeom prst="rect">
            <a:avLst/>
          </a:prstGeom>
        </p:spPr>
      </p:pic>
      <p:sp useBgFill="1">
        <p:nvSpPr>
          <p:cNvPr id="8" name="TextBox 7"/>
          <p:cNvSpPr txBox="1"/>
          <p:nvPr/>
        </p:nvSpPr>
        <p:spPr>
          <a:xfrm>
            <a:off x="481523" y="166548"/>
            <a:ext cx="8568952" cy="954107"/>
          </a:xfrm>
          <a:prstGeom prst="rect">
            <a:avLst/>
          </a:prstGeom>
        </p:spPr>
        <p:txBody>
          <a:bodyPr wrap="square" rtlCol="0">
            <a:spAutoFit/>
          </a:bodyPr>
          <a:lstStyle/>
          <a:p>
            <a:pPr marL="274320" indent="-274320" algn="just">
              <a:spcBef>
                <a:spcPts val="580"/>
              </a:spcBef>
              <a:buClr>
                <a:schemeClr val="accent1"/>
              </a:buClr>
              <a:buSzPct val="85000"/>
              <a:buFont typeface="Wingdings 2"/>
              <a:buChar char=""/>
            </a:pPr>
            <a:r>
              <a:rPr lang="uk-UA" sz="2800" dirty="0"/>
              <a:t>Для характеристики інтенсивності росту тварини визначається середньодобовий приріст</a:t>
            </a:r>
          </a:p>
        </p:txBody>
      </p:sp>
      <p:sp useBgFill="1">
        <p:nvSpPr>
          <p:cNvPr id="9" name="Прямоугольник 8"/>
          <p:cNvSpPr/>
          <p:nvPr/>
        </p:nvSpPr>
        <p:spPr>
          <a:xfrm>
            <a:off x="402525" y="2132856"/>
            <a:ext cx="8410957" cy="453650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uk-UA" sz="2800" dirty="0">
                <a:solidFill>
                  <a:schemeClr val="tx1"/>
                </a:solidFill>
              </a:rPr>
              <a:t>де </a:t>
            </a:r>
            <a:r>
              <a:rPr lang="en-US" sz="2800" b="1" dirty="0">
                <a:solidFill>
                  <a:schemeClr val="tx1"/>
                </a:solidFill>
              </a:rPr>
              <a:t>C</a:t>
            </a:r>
            <a:r>
              <a:rPr lang="uk-UA" sz="2800" b="1" dirty="0">
                <a:solidFill>
                  <a:schemeClr val="tx1"/>
                </a:solidFill>
              </a:rPr>
              <a:t> – </a:t>
            </a:r>
            <a:r>
              <a:rPr lang="uk-UA" sz="2800" i="1" dirty="0">
                <a:solidFill>
                  <a:schemeClr val="tx1"/>
                </a:solidFill>
              </a:rPr>
              <a:t>середньодобовий приріст живої маси;</a:t>
            </a:r>
            <a:r>
              <a:rPr lang="uk-UA" sz="2800" b="1" dirty="0">
                <a:solidFill>
                  <a:schemeClr val="tx1"/>
                </a:solidFill>
              </a:rPr>
              <a:t> </a:t>
            </a:r>
          </a:p>
          <a:p>
            <a:r>
              <a:rPr lang="en-US" sz="2800" b="1" dirty="0" err="1">
                <a:solidFill>
                  <a:schemeClr val="tx1"/>
                </a:solidFill>
              </a:rPr>
              <a:t>W</a:t>
            </a:r>
            <a:r>
              <a:rPr lang="en-US" sz="2800" b="1" baseline="-25000" dirty="0" err="1">
                <a:solidFill>
                  <a:schemeClr val="tx1"/>
                </a:solidFill>
              </a:rPr>
              <a:t>t</a:t>
            </a:r>
            <a:r>
              <a:rPr lang="en-US" sz="2800" b="1" dirty="0">
                <a:solidFill>
                  <a:schemeClr val="tx1"/>
                </a:solidFill>
              </a:rPr>
              <a:t> </a:t>
            </a:r>
            <a:r>
              <a:rPr lang="uk-UA" sz="2800" b="1" dirty="0">
                <a:solidFill>
                  <a:schemeClr val="tx1"/>
                </a:solidFill>
              </a:rPr>
              <a:t>– </a:t>
            </a:r>
            <a:r>
              <a:rPr lang="uk-UA" sz="2800" i="1" dirty="0">
                <a:solidFill>
                  <a:schemeClr val="tx1"/>
                </a:solidFill>
              </a:rPr>
              <a:t>маса тварин у кінці періоду; </a:t>
            </a:r>
          </a:p>
          <a:p>
            <a:r>
              <a:rPr lang="en-US" sz="2800" b="1" dirty="0">
                <a:solidFill>
                  <a:schemeClr val="tx1"/>
                </a:solidFill>
              </a:rPr>
              <a:t>W</a:t>
            </a:r>
            <a:r>
              <a:rPr lang="uk-UA" sz="2800" b="1" baseline="-25000" dirty="0">
                <a:solidFill>
                  <a:schemeClr val="tx1"/>
                </a:solidFill>
              </a:rPr>
              <a:t>0</a:t>
            </a:r>
            <a:r>
              <a:rPr lang="uk-UA" sz="2800" b="1" dirty="0">
                <a:solidFill>
                  <a:schemeClr val="tx1"/>
                </a:solidFill>
              </a:rPr>
              <a:t> – </a:t>
            </a:r>
            <a:r>
              <a:rPr lang="uk-UA" sz="2800" i="1" dirty="0">
                <a:solidFill>
                  <a:schemeClr val="tx1"/>
                </a:solidFill>
              </a:rPr>
              <a:t>маса на початку періоду; </a:t>
            </a:r>
          </a:p>
          <a:p>
            <a:r>
              <a:rPr lang="en-US" sz="2800" b="1" dirty="0">
                <a:solidFill>
                  <a:schemeClr val="tx1"/>
                </a:solidFill>
              </a:rPr>
              <a:t>t</a:t>
            </a:r>
            <a:r>
              <a:rPr lang="uk-UA" sz="2800" b="1" dirty="0">
                <a:solidFill>
                  <a:schemeClr val="tx1"/>
                </a:solidFill>
              </a:rPr>
              <a:t> – </a:t>
            </a:r>
            <a:r>
              <a:rPr lang="uk-UA" sz="2800" i="1" dirty="0">
                <a:solidFill>
                  <a:schemeClr val="tx1"/>
                </a:solidFill>
              </a:rPr>
              <a:t>тривалість періоду</a:t>
            </a:r>
            <a:r>
              <a:rPr lang="ru-RU" sz="2800" i="1" dirty="0">
                <a:solidFill>
                  <a:schemeClr val="tx1"/>
                </a:solidFill>
              </a:rPr>
              <a:t> (</a:t>
            </a:r>
            <a:r>
              <a:rPr lang="ru-RU" sz="2800" i="1" dirty="0" err="1">
                <a:solidFill>
                  <a:schemeClr val="tx1"/>
                </a:solidFill>
              </a:rPr>
              <a:t>діб</a:t>
            </a:r>
            <a:r>
              <a:rPr lang="ru-RU" sz="2800" i="1" dirty="0">
                <a:solidFill>
                  <a:schemeClr val="tx1"/>
                </a:solidFill>
              </a:rPr>
              <a:t>)</a:t>
            </a:r>
            <a:r>
              <a:rPr lang="uk-UA" sz="2800" i="1" dirty="0">
                <a:solidFill>
                  <a:schemeClr val="tx1"/>
                </a:solidFill>
              </a:rPr>
              <a:t>. </a:t>
            </a:r>
          </a:p>
          <a:p>
            <a:pPr marL="274320" indent="-274320" algn="just">
              <a:spcBef>
                <a:spcPts val="580"/>
              </a:spcBef>
              <a:buClr>
                <a:schemeClr val="accent1"/>
              </a:buClr>
              <a:buSzPct val="85000"/>
              <a:buFont typeface="Wingdings 2"/>
              <a:buChar char=""/>
            </a:pPr>
            <a:r>
              <a:rPr lang="ru-RU" sz="2800" dirty="0" err="1">
                <a:solidFill>
                  <a:schemeClr val="tx1"/>
                </a:solidFill>
              </a:rPr>
              <a:t>Цей</a:t>
            </a:r>
            <a:r>
              <a:rPr lang="ru-RU" sz="2800" dirty="0">
                <a:solidFill>
                  <a:schemeClr val="tx1"/>
                </a:solidFill>
              </a:rPr>
              <a:t> </a:t>
            </a:r>
            <a:r>
              <a:rPr lang="ru-RU" sz="2800" dirty="0" err="1">
                <a:solidFill>
                  <a:schemeClr val="tx1"/>
                </a:solidFill>
              </a:rPr>
              <a:t>показник</a:t>
            </a:r>
            <a:r>
              <a:rPr lang="ru-RU" sz="2800" dirty="0">
                <a:solidFill>
                  <a:schemeClr val="tx1"/>
                </a:solidFill>
              </a:rPr>
              <a:t> </a:t>
            </a:r>
            <a:r>
              <a:rPr lang="ru-RU" sz="2800" dirty="0" err="1">
                <a:solidFill>
                  <a:schemeClr val="tx1"/>
                </a:solidFill>
              </a:rPr>
              <a:t>визначення</a:t>
            </a:r>
            <a:r>
              <a:rPr lang="ru-RU" sz="2800" dirty="0">
                <a:solidFill>
                  <a:schemeClr val="tx1"/>
                </a:solidFill>
              </a:rPr>
              <a:t> </a:t>
            </a:r>
            <a:r>
              <a:rPr lang="ru-RU" sz="2800" dirty="0" err="1">
                <a:solidFill>
                  <a:schemeClr val="tx1"/>
                </a:solidFill>
              </a:rPr>
              <a:t>швидкості</a:t>
            </a:r>
            <a:r>
              <a:rPr lang="ru-RU" sz="2800" dirty="0">
                <a:solidFill>
                  <a:schemeClr val="tx1"/>
                </a:solidFill>
              </a:rPr>
              <a:t> росту </a:t>
            </a:r>
            <a:r>
              <a:rPr lang="ru-RU" sz="2800" dirty="0" err="1">
                <a:solidFill>
                  <a:schemeClr val="tx1"/>
                </a:solidFill>
              </a:rPr>
              <a:t>дуже</a:t>
            </a:r>
            <a:r>
              <a:rPr lang="ru-RU" sz="2800" dirty="0">
                <a:solidFill>
                  <a:schemeClr val="tx1"/>
                </a:solidFill>
              </a:rPr>
              <a:t> </a:t>
            </a:r>
            <a:r>
              <a:rPr lang="ru-RU" sz="2800" dirty="0" err="1">
                <a:solidFill>
                  <a:schemeClr val="tx1"/>
                </a:solidFill>
              </a:rPr>
              <a:t>простий</a:t>
            </a:r>
            <a:r>
              <a:rPr lang="ru-RU" sz="2800" dirty="0">
                <a:solidFill>
                  <a:schemeClr val="tx1"/>
                </a:solidFill>
              </a:rPr>
              <a:t> і </a:t>
            </a:r>
            <a:r>
              <a:rPr lang="ru-RU" sz="2800" dirty="0" err="1">
                <a:solidFill>
                  <a:schemeClr val="tx1"/>
                </a:solidFill>
              </a:rPr>
              <a:t>найчастіше</a:t>
            </a:r>
            <a:r>
              <a:rPr lang="ru-RU" sz="2800" dirty="0">
                <a:solidFill>
                  <a:schemeClr val="tx1"/>
                </a:solidFill>
              </a:rPr>
              <a:t> </a:t>
            </a:r>
            <a:r>
              <a:rPr lang="ru-RU" sz="2800" dirty="0" err="1">
                <a:solidFill>
                  <a:schemeClr val="tx1"/>
                </a:solidFill>
              </a:rPr>
              <a:t>використовується</a:t>
            </a:r>
            <a:r>
              <a:rPr lang="ru-RU" sz="2800" dirty="0">
                <a:solidFill>
                  <a:schemeClr val="tx1"/>
                </a:solidFill>
              </a:rPr>
              <a:t> в </a:t>
            </a:r>
            <a:r>
              <a:rPr lang="ru-RU" sz="2800" dirty="0" err="1">
                <a:solidFill>
                  <a:schemeClr val="tx1"/>
                </a:solidFill>
              </a:rPr>
              <a:t>практиці</a:t>
            </a:r>
            <a:r>
              <a:rPr lang="ru-RU" sz="2800" dirty="0">
                <a:solidFill>
                  <a:schemeClr val="tx1"/>
                </a:solidFill>
              </a:rPr>
              <a:t>. </a:t>
            </a:r>
            <a:endParaRPr lang="ru-RU" sz="2800" dirty="0" smtClean="0">
              <a:solidFill>
                <a:schemeClr val="tx1"/>
              </a:solidFill>
            </a:endParaRPr>
          </a:p>
          <a:p>
            <a:pPr marL="274320" indent="-274320" algn="just">
              <a:spcBef>
                <a:spcPts val="580"/>
              </a:spcBef>
              <a:buClr>
                <a:schemeClr val="accent1"/>
              </a:buClr>
              <a:buSzPct val="85000"/>
              <a:buFont typeface="Wingdings 2"/>
              <a:buChar char=""/>
            </a:pPr>
            <a:r>
              <a:rPr lang="ru-RU" sz="2800" dirty="0" err="1" smtClean="0">
                <a:solidFill>
                  <a:schemeClr val="tx1"/>
                </a:solidFill>
              </a:rPr>
              <a:t>Знання</a:t>
            </a:r>
            <a:r>
              <a:rPr lang="ru-RU" sz="2800" dirty="0" smtClean="0">
                <a:solidFill>
                  <a:schemeClr val="tx1"/>
                </a:solidFill>
              </a:rPr>
              <a:t> </a:t>
            </a:r>
            <a:r>
              <a:rPr lang="ru-RU" sz="2800" dirty="0" err="1">
                <a:solidFill>
                  <a:schemeClr val="tx1"/>
                </a:solidFill>
              </a:rPr>
              <a:t>показників</a:t>
            </a:r>
            <a:r>
              <a:rPr lang="ru-RU" sz="2800" dirty="0">
                <a:solidFill>
                  <a:schemeClr val="tx1"/>
                </a:solidFill>
              </a:rPr>
              <a:t> </a:t>
            </a:r>
            <a:r>
              <a:rPr lang="ru-RU" sz="2800" dirty="0" err="1">
                <a:solidFill>
                  <a:schemeClr val="tx1"/>
                </a:solidFill>
              </a:rPr>
              <a:t>приростів</a:t>
            </a:r>
            <a:r>
              <a:rPr lang="ru-RU" sz="2800" dirty="0">
                <a:solidFill>
                  <a:schemeClr val="tx1"/>
                </a:solidFill>
              </a:rPr>
              <a:t> у </a:t>
            </a:r>
            <a:r>
              <a:rPr lang="ru-RU" sz="2800" dirty="0" err="1">
                <a:solidFill>
                  <a:schemeClr val="tx1"/>
                </a:solidFill>
              </a:rPr>
              <a:t>свійських</a:t>
            </a:r>
            <a:r>
              <a:rPr lang="ru-RU" sz="2800" dirty="0">
                <a:solidFill>
                  <a:schemeClr val="tx1"/>
                </a:solidFill>
              </a:rPr>
              <a:t> </a:t>
            </a:r>
            <a:r>
              <a:rPr lang="ru-RU" sz="2800" dirty="0" err="1">
                <a:solidFill>
                  <a:schemeClr val="tx1"/>
                </a:solidFill>
              </a:rPr>
              <a:t>тварин</a:t>
            </a:r>
            <a:r>
              <a:rPr lang="ru-RU" sz="2800" dirty="0">
                <a:solidFill>
                  <a:schemeClr val="tx1"/>
                </a:solidFill>
              </a:rPr>
              <a:t> </a:t>
            </a:r>
            <a:r>
              <a:rPr lang="ru-RU" sz="2800" dirty="0" err="1">
                <a:solidFill>
                  <a:schemeClr val="tx1"/>
                </a:solidFill>
              </a:rPr>
              <a:t>має</a:t>
            </a:r>
            <a:r>
              <a:rPr lang="ru-RU" sz="2800" dirty="0">
                <a:solidFill>
                  <a:schemeClr val="tx1"/>
                </a:solidFill>
              </a:rPr>
              <a:t> </a:t>
            </a:r>
            <a:r>
              <a:rPr lang="ru-RU" sz="2800" dirty="0" err="1">
                <a:solidFill>
                  <a:schemeClr val="tx1"/>
                </a:solidFill>
              </a:rPr>
              <a:t>важливе</a:t>
            </a:r>
            <a:r>
              <a:rPr lang="ru-RU" sz="2800" dirty="0">
                <a:solidFill>
                  <a:schemeClr val="tx1"/>
                </a:solidFill>
              </a:rPr>
              <a:t> </a:t>
            </a:r>
            <a:r>
              <a:rPr lang="ru-RU" sz="2800" dirty="0" err="1">
                <a:solidFill>
                  <a:schemeClr val="tx1"/>
                </a:solidFill>
              </a:rPr>
              <a:t>значення</a:t>
            </a:r>
            <a:r>
              <a:rPr lang="ru-RU" sz="2800" dirty="0">
                <a:solidFill>
                  <a:schemeClr val="tx1"/>
                </a:solidFill>
              </a:rPr>
              <a:t> для контролю </a:t>
            </a:r>
            <a:r>
              <a:rPr lang="ru-RU" sz="2800" dirty="0" err="1">
                <a:solidFill>
                  <a:schemeClr val="tx1"/>
                </a:solidFill>
              </a:rPr>
              <a:t>діяльності</a:t>
            </a:r>
            <a:r>
              <a:rPr lang="ru-RU" sz="2800" dirty="0">
                <a:solidFill>
                  <a:schemeClr val="tx1"/>
                </a:solidFill>
              </a:rPr>
              <a:t> ферм і </a:t>
            </a:r>
            <a:r>
              <a:rPr lang="ru-RU" sz="2800" dirty="0" err="1">
                <a:solidFill>
                  <a:schemeClr val="tx1"/>
                </a:solidFill>
              </a:rPr>
              <a:t>господарств</a:t>
            </a:r>
            <a:r>
              <a:rPr lang="ru-RU" sz="2800" dirty="0">
                <a:solidFill>
                  <a:schemeClr val="tx1"/>
                </a:solidFill>
              </a:rPr>
              <a:t>. </a:t>
            </a:r>
            <a:endParaRPr lang="uk-UA" sz="2800" dirty="0">
              <a:solidFill>
                <a:schemeClr val="tx1"/>
              </a:solidFill>
            </a:endParaRPr>
          </a:p>
          <a:p>
            <a:pPr algn="ctr"/>
            <a:endParaRPr lang="uk-UA" dirty="0"/>
          </a:p>
        </p:txBody>
      </p:sp>
    </p:spTree>
    <p:extLst>
      <p:ext uri="{BB962C8B-B14F-4D97-AF65-F5344CB8AC3E}">
        <p14:creationId xmlns:p14="http://schemas.microsoft.com/office/powerpoint/2010/main" val="341236349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Объект 3"/>
          <p:cNvPicPr>
            <a:picLocks noGrp="1" noChangeAspect="1"/>
          </p:cNvPicPr>
          <p:nvPr>
            <p:ph sz="quarter" idx="4294967295"/>
          </p:nvPr>
        </p:nvPicPr>
        <p:blipFill>
          <a:blip r:embed="rId2">
            <a:extLst>
              <a:ext uri="{28A0092B-C50C-407E-A947-70E740481C1C}">
                <a14:useLocalDpi xmlns:a14="http://schemas.microsoft.com/office/drawing/2010/main" val="0"/>
              </a:ext>
            </a:extLst>
          </a:blip>
          <a:stretch>
            <a:fillRect/>
          </a:stretch>
        </p:blipFill>
        <p:spPr>
          <a:xfrm>
            <a:off x="1619672" y="116632"/>
            <a:ext cx="6076950" cy="4562475"/>
          </a:xfrm>
        </p:spPr>
      </p:pic>
      <p:sp useBgFill="1">
        <p:nvSpPr>
          <p:cNvPr id="3" name="TextBox 2"/>
          <p:cNvSpPr txBox="1"/>
          <p:nvPr/>
        </p:nvSpPr>
        <p:spPr>
          <a:xfrm>
            <a:off x="251520" y="102072"/>
            <a:ext cx="8640960" cy="2600712"/>
          </a:xfrm>
          <a:prstGeom prst="rect">
            <a:avLst/>
          </a:prstGeom>
        </p:spPr>
        <p:txBody>
          <a:bodyPr wrap="square" rtlCol="0">
            <a:spAutoFit/>
          </a:bodyPr>
          <a:lstStyle/>
          <a:p>
            <a:pPr marL="274320" indent="-274320" algn="just">
              <a:spcBef>
                <a:spcPts val="580"/>
              </a:spcBef>
              <a:buClr>
                <a:schemeClr val="accent1"/>
              </a:buClr>
              <a:buSzPct val="85000"/>
              <a:buFont typeface="Wingdings 2"/>
              <a:buChar char=""/>
            </a:pPr>
            <a:r>
              <a:rPr lang="ru-RU" sz="2800" dirty="0" err="1"/>
              <a:t>Більш</a:t>
            </a:r>
            <a:r>
              <a:rPr lang="ru-RU" sz="2800" dirty="0"/>
              <a:t> </a:t>
            </a:r>
            <a:r>
              <a:rPr lang="ru-RU" sz="2800" dirty="0" err="1"/>
              <a:t>точним</a:t>
            </a:r>
            <a:r>
              <a:rPr lang="ru-RU" sz="2800" dirty="0"/>
              <a:t> </a:t>
            </a:r>
            <a:r>
              <a:rPr lang="ru-RU" sz="2800" dirty="0" err="1"/>
              <a:t>показником</a:t>
            </a:r>
            <a:r>
              <a:rPr lang="ru-RU" sz="2800" dirty="0"/>
              <a:t> </a:t>
            </a:r>
            <a:r>
              <a:rPr lang="ru-RU" sz="2800" dirty="0" err="1"/>
              <a:t>швидкості</a:t>
            </a:r>
            <a:r>
              <a:rPr lang="ru-RU" sz="2800" dirty="0"/>
              <a:t> росту є </a:t>
            </a:r>
            <a:r>
              <a:rPr lang="ru-RU" sz="2800" dirty="0" err="1"/>
              <a:t>відносний</a:t>
            </a:r>
            <a:r>
              <a:rPr lang="ru-RU" sz="2800" dirty="0"/>
              <a:t> </a:t>
            </a:r>
            <a:r>
              <a:rPr lang="ru-RU" sz="2800" dirty="0" err="1"/>
              <a:t>приріст</a:t>
            </a:r>
            <a:r>
              <a:rPr lang="ru-RU" sz="2800" dirty="0"/>
              <a:t> </a:t>
            </a:r>
            <a:r>
              <a:rPr lang="ru-RU" sz="2800" dirty="0" err="1"/>
              <a:t>маси</a:t>
            </a:r>
            <a:r>
              <a:rPr lang="ru-RU" sz="2800" dirty="0"/>
              <a:t> </a:t>
            </a:r>
            <a:r>
              <a:rPr lang="ru-RU" sz="2800" dirty="0" err="1"/>
              <a:t>тварин</a:t>
            </a:r>
            <a:r>
              <a:rPr lang="ru-RU" sz="2800" dirty="0"/>
              <a:t>, </a:t>
            </a:r>
            <a:r>
              <a:rPr lang="ru-RU" sz="2800" dirty="0" err="1"/>
              <a:t>який</a:t>
            </a:r>
            <a:r>
              <a:rPr lang="ru-RU" sz="2800" dirty="0"/>
              <a:t> </a:t>
            </a:r>
            <a:r>
              <a:rPr lang="ru-RU" sz="2800" dirty="0" err="1"/>
              <a:t>свідчить</a:t>
            </a:r>
            <a:r>
              <a:rPr lang="ru-RU" sz="2800" dirty="0"/>
              <a:t> про величину </a:t>
            </a:r>
            <a:r>
              <a:rPr lang="ru-RU" sz="2800" dirty="0" err="1"/>
              <a:t>їх</a:t>
            </a:r>
            <a:r>
              <a:rPr lang="ru-RU" sz="2800" dirty="0"/>
              <a:t> приросту за </a:t>
            </a:r>
            <a:r>
              <a:rPr lang="ru-RU" sz="2800" dirty="0" err="1"/>
              <a:t>контрольний</a:t>
            </a:r>
            <a:r>
              <a:rPr lang="ru-RU" sz="2800" dirty="0"/>
              <a:t> </a:t>
            </a:r>
            <a:r>
              <a:rPr lang="ru-RU" sz="2800" dirty="0" err="1"/>
              <a:t>період</a:t>
            </a:r>
            <a:r>
              <a:rPr lang="ru-RU" sz="2800" dirty="0"/>
              <a:t>, </a:t>
            </a:r>
            <a:r>
              <a:rPr lang="ru-RU" sz="2800" dirty="0" err="1"/>
              <a:t>виражену</a:t>
            </a:r>
            <a:r>
              <a:rPr lang="ru-RU" sz="2800" dirty="0"/>
              <a:t> у </a:t>
            </a:r>
            <a:r>
              <a:rPr lang="ru-RU" sz="2800" dirty="0" err="1"/>
              <a:t>відсотках</a:t>
            </a:r>
            <a:r>
              <a:rPr lang="ru-RU" sz="2800" dirty="0"/>
              <a:t>. </a:t>
            </a:r>
            <a:endParaRPr lang="ru-RU" sz="2800" dirty="0" smtClean="0"/>
          </a:p>
          <a:p>
            <a:pPr marL="274320" indent="-274320" algn="just">
              <a:spcBef>
                <a:spcPts val="580"/>
              </a:spcBef>
              <a:buClr>
                <a:schemeClr val="accent1"/>
              </a:buClr>
              <a:buSzPct val="85000"/>
              <a:buFont typeface="Wingdings 2"/>
              <a:buChar char=""/>
            </a:pPr>
            <a:r>
              <a:rPr lang="ru-RU" sz="2800" dirty="0" err="1" smtClean="0"/>
              <a:t>Відносний</a:t>
            </a:r>
            <a:r>
              <a:rPr lang="ru-RU" sz="2800" dirty="0" smtClean="0"/>
              <a:t> </a:t>
            </a:r>
            <a:r>
              <a:rPr lang="ru-RU" sz="2800" dirty="0" err="1"/>
              <a:t>приріст</a:t>
            </a:r>
            <a:r>
              <a:rPr lang="ru-RU" sz="2800" dirty="0"/>
              <a:t> (В) </a:t>
            </a:r>
            <a:r>
              <a:rPr lang="ru-RU" sz="2800" dirty="0" err="1"/>
              <a:t>обчислюють</a:t>
            </a:r>
            <a:r>
              <a:rPr lang="ru-RU" sz="2800" dirty="0"/>
              <a:t> за формулою</a:t>
            </a:r>
            <a:r>
              <a:rPr lang="uk-UA" sz="2800" dirty="0"/>
              <a:t>:</a:t>
            </a:r>
          </a:p>
          <a:p>
            <a:endParaRPr lang="uk-UA" dirty="0"/>
          </a:p>
        </p:txBody>
      </p:sp>
      <p:sp>
        <p:nvSpPr>
          <p:cNvPr id="5" name="Объект 2"/>
          <p:cNvSpPr txBox="1">
            <a:spLocks/>
          </p:cNvSpPr>
          <p:nvPr/>
        </p:nvSpPr>
        <p:spPr>
          <a:xfrm>
            <a:off x="251520" y="4797152"/>
            <a:ext cx="8712968" cy="1621160"/>
          </a:xfrm>
          <a:prstGeom prst="rect">
            <a:avLst/>
          </a:prstGeom>
        </p:spPr>
        <p:txBody>
          <a:bodyPr vert="horz">
            <a:normAutofit/>
          </a:bodyPr>
          <a:lst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a:lstStyle>
          <a:p>
            <a:r>
              <a:rPr lang="ru-RU" sz="2800" dirty="0" smtClean="0"/>
              <a:t>де </a:t>
            </a:r>
            <a:r>
              <a:rPr lang="ru-RU" sz="2800" b="1" dirty="0" smtClean="0"/>
              <a:t>В</a:t>
            </a:r>
            <a:r>
              <a:rPr lang="ru-RU" sz="2800" dirty="0" smtClean="0"/>
              <a:t> – </a:t>
            </a:r>
            <a:r>
              <a:rPr lang="ru-RU" sz="2800" i="1" dirty="0" err="1"/>
              <a:t>відносний</a:t>
            </a:r>
            <a:r>
              <a:rPr lang="ru-RU" sz="2800" i="1" dirty="0"/>
              <a:t> </a:t>
            </a:r>
            <a:r>
              <a:rPr lang="ru-RU" sz="2800" i="1" dirty="0" err="1"/>
              <a:t>приріст</a:t>
            </a:r>
            <a:r>
              <a:rPr lang="ru-RU" sz="2800" i="1" dirty="0"/>
              <a:t>; </a:t>
            </a:r>
            <a:endParaRPr lang="uk-UA" sz="2800" i="1" dirty="0"/>
          </a:p>
          <a:p>
            <a:pPr marL="0" indent="0">
              <a:buNone/>
            </a:pPr>
            <a:r>
              <a:rPr lang="ru-RU" sz="2800" b="1" dirty="0" err="1" smtClean="0"/>
              <a:t>W</a:t>
            </a:r>
            <a:r>
              <a:rPr lang="ru-RU" sz="2800" b="1" baseline="-25000" dirty="0" err="1" smtClean="0"/>
              <a:t>t</a:t>
            </a:r>
            <a:r>
              <a:rPr lang="ru-RU" sz="2800" b="1" dirty="0" smtClean="0"/>
              <a:t> </a:t>
            </a:r>
            <a:r>
              <a:rPr lang="ru-RU" sz="2800" dirty="0" smtClean="0"/>
              <a:t>– </a:t>
            </a:r>
            <a:r>
              <a:rPr lang="ru-RU" sz="2800" i="1" dirty="0" err="1"/>
              <a:t>маса</a:t>
            </a:r>
            <a:r>
              <a:rPr lang="ru-RU" sz="2800" i="1" dirty="0"/>
              <a:t> </a:t>
            </a:r>
            <a:r>
              <a:rPr lang="ru-RU" sz="2800" i="1" dirty="0" err="1"/>
              <a:t>тварин</a:t>
            </a:r>
            <a:r>
              <a:rPr lang="ru-RU" sz="2800" i="1" dirty="0"/>
              <a:t> у </a:t>
            </a:r>
            <a:r>
              <a:rPr lang="ru-RU" sz="2800" i="1" dirty="0" err="1"/>
              <a:t>кінці</a:t>
            </a:r>
            <a:r>
              <a:rPr lang="ru-RU" sz="2800" i="1" dirty="0"/>
              <a:t> </a:t>
            </a:r>
            <a:r>
              <a:rPr lang="ru-RU" sz="2800" i="1" dirty="0" err="1"/>
              <a:t>періоду</a:t>
            </a:r>
            <a:r>
              <a:rPr lang="ru-RU" sz="2800" i="1" dirty="0"/>
              <a:t>; </a:t>
            </a:r>
            <a:endParaRPr lang="uk-UA" sz="2800" i="1" dirty="0"/>
          </a:p>
          <a:p>
            <a:pPr marL="0" indent="0">
              <a:buNone/>
            </a:pPr>
            <a:r>
              <a:rPr lang="ru-RU" sz="2800" b="1" dirty="0" smtClean="0"/>
              <a:t>W</a:t>
            </a:r>
            <a:r>
              <a:rPr lang="ru-RU" sz="2800" b="1" baseline="-25000" dirty="0" smtClean="0"/>
              <a:t>0</a:t>
            </a:r>
            <a:r>
              <a:rPr lang="ru-RU" sz="2800" dirty="0" smtClean="0"/>
              <a:t> – </a:t>
            </a:r>
            <a:r>
              <a:rPr lang="ru-RU" sz="2800" i="1" dirty="0" err="1"/>
              <a:t>маса</a:t>
            </a:r>
            <a:r>
              <a:rPr lang="ru-RU" sz="2800" i="1" dirty="0"/>
              <a:t> на початку </a:t>
            </a:r>
            <a:r>
              <a:rPr lang="ru-RU" sz="2800" i="1" dirty="0" err="1"/>
              <a:t>періоду</a:t>
            </a:r>
            <a:r>
              <a:rPr lang="ru-RU" sz="2800" i="1" dirty="0"/>
              <a:t>.</a:t>
            </a:r>
            <a:endParaRPr lang="uk-UA" sz="2800" i="1" dirty="0"/>
          </a:p>
          <a:p>
            <a:pPr algn="just"/>
            <a:endParaRPr lang="uk-UA" dirty="0"/>
          </a:p>
        </p:txBody>
      </p:sp>
      <p:pic>
        <p:nvPicPr>
          <p:cNvPr id="6" name="Объект 3"/>
          <p:cNvPicPr>
            <a:picLocks noGrp="1" noChangeAspect="1"/>
          </p:cNvPicPr>
          <p:nvPr>
            <p:ph sz="quarter" idx="4294967295"/>
          </p:nvPr>
        </p:nvPicPr>
        <p:blipFill rotWithShape="1">
          <a:blip r:embed="rId2">
            <a:extLst>
              <a:ext uri="{28A0092B-C50C-407E-A947-70E740481C1C}">
                <a14:useLocalDpi xmlns:a14="http://schemas.microsoft.com/office/drawing/2010/main" val="0"/>
              </a:ext>
            </a:extLst>
          </a:blip>
          <a:srcRect t="56634"/>
          <a:stretch/>
        </p:blipFill>
        <p:spPr>
          <a:xfrm>
            <a:off x="1533525" y="2818581"/>
            <a:ext cx="6076950" cy="1978571"/>
          </a:xfrm>
          <a:prstGeom prst="rect">
            <a:avLst/>
          </a:prstGeom>
        </p:spPr>
      </p:pic>
    </p:spTree>
    <p:extLst>
      <p:ext uri="{BB962C8B-B14F-4D97-AF65-F5344CB8AC3E}">
        <p14:creationId xmlns:p14="http://schemas.microsoft.com/office/powerpoint/2010/main" val="346830887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4294967295"/>
          </p:nvPr>
        </p:nvSpPr>
        <p:spPr>
          <a:xfrm>
            <a:off x="179512" y="116632"/>
            <a:ext cx="8856984" cy="6624736"/>
          </a:xfrm>
        </p:spPr>
        <p:txBody>
          <a:bodyPr/>
          <a:lstStyle/>
          <a:p>
            <a:pPr algn="just"/>
            <a:r>
              <a:rPr lang="ru-RU" sz="3500" b="1" i="1" dirty="0" err="1" smtClean="0">
                <a:solidFill>
                  <a:schemeClr val="accent1">
                    <a:lumMod val="75000"/>
                  </a:schemeClr>
                </a:solidFill>
              </a:rPr>
              <a:t>Наприклад</a:t>
            </a:r>
            <a:r>
              <a:rPr lang="ru-RU" sz="3500" b="1" i="1" dirty="0" smtClean="0">
                <a:solidFill>
                  <a:schemeClr val="accent1">
                    <a:lumMod val="75000"/>
                  </a:schemeClr>
                </a:solidFill>
              </a:rPr>
              <a:t>:</a:t>
            </a:r>
          </a:p>
          <a:p>
            <a:pPr algn="just"/>
            <a:r>
              <a:rPr lang="ru-RU" dirty="0" smtClean="0"/>
              <a:t> </a:t>
            </a:r>
            <a:r>
              <a:rPr lang="ru-RU" b="1" i="1" dirty="0" err="1"/>
              <a:t>маса</a:t>
            </a:r>
            <a:r>
              <a:rPr lang="ru-RU" dirty="0"/>
              <a:t> </a:t>
            </a:r>
            <a:r>
              <a:rPr lang="ru-RU" b="1" i="1" dirty="0"/>
              <a:t>одного</a:t>
            </a:r>
            <a:r>
              <a:rPr lang="ru-RU" dirty="0"/>
              <a:t> теляти </a:t>
            </a:r>
            <a:r>
              <a:rPr lang="ru-RU" b="1" i="1" dirty="0"/>
              <a:t>при </a:t>
            </a:r>
            <a:r>
              <a:rPr lang="ru-RU" b="1" i="1" dirty="0" err="1"/>
              <a:t>народженні</a:t>
            </a:r>
            <a:r>
              <a:rPr lang="ru-RU" b="1" i="1" dirty="0"/>
              <a:t> </a:t>
            </a:r>
            <a:r>
              <a:rPr lang="ru-RU" dirty="0" smtClean="0"/>
              <a:t>– </a:t>
            </a:r>
            <a:r>
              <a:rPr lang="ru-RU" i="1" dirty="0" smtClean="0"/>
              <a:t>40 </a:t>
            </a:r>
            <a:r>
              <a:rPr lang="ru-RU" i="1" dirty="0"/>
              <a:t>кг</a:t>
            </a:r>
            <a:r>
              <a:rPr lang="ru-RU" dirty="0"/>
              <a:t>, </a:t>
            </a:r>
            <a:endParaRPr lang="ru-RU" dirty="0" smtClean="0"/>
          </a:p>
          <a:p>
            <a:pPr marL="0" indent="0" algn="just">
              <a:buNone/>
            </a:pPr>
            <a:r>
              <a:rPr lang="ru-RU" dirty="0"/>
              <a:t>	</a:t>
            </a:r>
            <a:r>
              <a:rPr lang="ru-RU" dirty="0" smtClean="0"/>
              <a:t>			</a:t>
            </a:r>
            <a:r>
              <a:rPr lang="ru-RU" b="1" i="1" dirty="0" err="1" smtClean="0"/>
              <a:t>маса</a:t>
            </a:r>
            <a:r>
              <a:rPr lang="ru-RU" b="1" i="1" dirty="0" smtClean="0"/>
              <a:t> </a:t>
            </a:r>
            <a:r>
              <a:rPr lang="ru-RU" b="1" i="1" dirty="0"/>
              <a:t>другого </a:t>
            </a:r>
            <a:r>
              <a:rPr lang="ru-RU" dirty="0"/>
              <a:t>– </a:t>
            </a:r>
            <a:r>
              <a:rPr lang="ru-RU" i="1" dirty="0"/>
              <a:t>34 кг</a:t>
            </a:r>
            <a:r>
              <a:rPr lang="ru-RU" dirty="0"/>
              <a:t>. </a:t>
            </a:r>
            <a:endParaRPr lang="ru-RU" dirty="0" smtClean="0"/>
          </a:p>
          <a:p>
            <a:pPr algn="just"/>
            <a:r>
              <a:rPr lang="ru-RU" dirty="0"/>
              <a:t>У </a:t>
            </a:r>
            <a:r>
              <a:rPr lang="ru-RU" b="1" i="1" dirty="0"/>
              <a:t>30-денному </a:t>
            </a:r>
            <a:r>
              <a:rPr lang="ru-RU" b="1" i="1" dirty="0" err="1"/>
              <a:t>віці</a:t>
            </a:r>
            <a:r>
              <a:rPr lang="ru-RU" b="1" i="1" dirty="0"/>
              <a:t> </a:t>
            </a:r>
            <a:r>
              <a:rPr lang="ru-RU" b="1" i="1" dirty="0" err="1"/>
              <a:t>маса</a:t>
            </a:r>
            <a:r>
              <a:rPr lang="ru-RU" b="1" i="1" dirty="0"/>
              <a:t> </a:t>
            </a:r>
            <a:r>
              <a:rPr lang="ru-RU" b="1" i="1" dirty="0" err="1"/>
              <a:t>першого</a:t>
            </a:r>
            <a:r>
              <a:rPr lang="ru-RU" b="1" i="1" dirty="0"/>
              <a:t> </a:t>
            </a:r>
            <a:r>
              <a:rPr lang="ru-RU" dirty="0" err="1"/>
              <a:t>збільшилася</a:t>
            </a:r>
            <a:r>
              <a:rPr lang="ru-RU" dirty="0"/>
              <a:t> </a:t>
            </a:r>
            <a:r>
              <a:rPr lang="ru-RU" i="1" dirty="0"/>
              <a:t>до 64</a:t>
            </a:r>
            <a:r>
              <a:rPr lang="ru-RU" dirty="0"/>
              <a:t>, </a:t>
            </a:r>
            <a:r>
              <a:rPr lang="ru-RU" dirty="0" smtClean="0"/>
              <a:t>				</a:t>
            </a:r>
            <a:r>
              <a:rPr lang="ru-RU" b="1" i="1" dirty="0" err="1" smtClean="0"/>
              <a:t>маса</a:t>
            </a:r>
            <a:r>
              <a:rPr lang="ru-RU" b="1" i="1" dirty="0" smtClean="0"/>
              <a:t> другого </a:t>
            </a:r>
            <a:r>
              <a:rPr lang="ru-RU" dirty="0"/>
              <a:t>– </a:t>
            </a:r>
            <a:r>
              <a:rPr lang="ru-RU" i="1" dirty="0"/>
              <a:t>до 58 кг</a:t>
            </a:r>
            <a:r>
              <a:rPr lang="ru-RU" dirty="0"/>
              <a:t>, </a:t>
            </a:r>
            <a:endParaRPr lang="ru-RU" dirty="0" smtClean="0"/>
          </a:p>
          <a:p>
            <a:pPr algn="just"/>
            <a:r>
              <a:rPr lang="ru-RU" dirty="0" err="1" smtClean="0"/>
              <a:t>тобто</a:t>
            </a:r>
            <a:r>
              <a:rPr lang="ru-RU" dirty="0" smtClean="0"/>
              <a:t> </a:t>
            </a:r>
            <a:r>
              <a:rPr lang="ru-RU" b="1" i="1" dirty="0" err="1"/>
              <a:t>середньодобовий</a:t>
            </a:r>
            <a:r>
              <a:rPr lang="ru-RU" b="1" i="1" dirty="0"/>
              <a:t> </a:t>
            </a:r>
            <a:r>
              <a:rPr lang="ru-RU" b="1" i="1" dirty="0" err="1"/>
              <a:t>приріст</a:t>
            </a:r>
            <a:r>
              <a:rPr lang="ru-RU" b="1" i="1" dirty="0"/>
              <a:t> в </a:t>
            </a:r>
            <a:r>
              <a:rPr lang="ru-RU" b="1" i="1" dirty="0" err="1"/>
              <a:t>обох</a:t>
            </a:r>
            <a:r>
              <a:rPr lang="ru-RU" b="1" i="1" dirty="0"/>
              <a:t> телят </a:t>
            </a:r>
            <a:r>
              <a:rPr lang="ru-RU" b="1" i="1" dirty="0" err="1"/>
              <a:t>був</a:t>
            </a:r>
            <a:r>
              <a:rPr lang="ru-RU" b="1" i="1" dirty="0"/>
              <a:t> </a:t>
            </a:r>
            <a:r>
              <a:rPr lang="ru-RU" b="1" i="1" dirty="0" err="1"/>
              <a:t>однаковий</a:t>
            </a:r>
            <a:r>
              <a:rPr lang="ru-RU" b="1" i="1" dirty="0"/>
              <a:t> </a:t>
            </a:r>
            <a:r>
              <a:rPr lang="ru-RU" dirty="0"/>
              <a:t>(800 г</a:t>
            </a:r>
            <a:r>
              <a:rPr lang="ru-RU" dirty="0" smtClean="0"/>
              <a:t>)</a:t>
            </a:r>
          </a:p>
          <a:p>
            <a:pPr algn="just"/>
            <a:r>
              <a:rPr lang="ru-RU" dirty="0" err="1" smtClean="0"/>
              <a:t>швидкість</a:t>
            </a:r>
            <a:r>
              <a:rPr lang="ru-RU" dirty="0" smtClean="0"/>
              <a:t> </a:t>
            </a:r>
            <a:r>
              <a:rPr lang="ru-RU" dirty="0"/>
              <a:t>росту – </a:t>
            </a:r>
            <a:r>
              <a:rPr lang="ru-RU" dirty="0" err="1"/>
              <a:t>різна</a:t>
            </a:r>
            <a:r>
              <a:rPr lang="ru-RU" dirty="0"/>
              <a:t>. </a:t>
            </a:r>
            <a:endParaRPr lang="ru-RU" dirty="0" smtClean="0"/>
          </a:p>
          <a:p>
            <a:pPr algn="just"/>
            <a:r>
              <a:rPr lang="ru-RU" b="1" i="1" dirty="0" err="1" smtClean="0"/>
              <a:t>Відносний</a:t>
            </a:r>
            <a:r>
              <a:rPr lang="ru-RU" b="1" i="1" dirty="0" smtClean="0"/>
              <a:t> </a:t>
            </a:r>
            <a:r>
              <a:rPr lang="ru-RU" b="1" i="1" dirty="0" err="1"/>
              <a:t>приріст</a:t>
            </a:r>
            <a:r>
              <a:rPr lang="ru-RU" b="1" i="1" dirty="0"/>
              <a:t> </a:t>
            </a:r>
            <a:r>
              <a:rPr lang="ru-RU" b="1" i="1" dirty="0" err="1"/>
              <a:t>першого</a:t>
            </a:r>
            <a:r>
              <a:rPr lang="ru-RU" b="1" i="1" dirty="0"/>
              <a:t> теляти</a:t>
            </a:r>
            <a:r>
              <a:rPr lang="ru-RU" dirty="0"/>
              <a:t> </a:t>
            </a:r>
            <a:r>
              <a:rPr lang="ru-RU" dirty="0" smtClean="0"/>
              <a:t>становить: </a:t>
            </a:r>
          </a:p>
          <a:p>
            <a:pPr marL="0" indent="0" algn="ctr">
              <a:buNone/>
            </a:pPr>
            <a:r>
              <a:rPr lang="ru-RU" dirty="0" smtClean="0"/>
              <a:t>60</a:t>
            </a:r>
            <a:r>
              <a:rPr lang="ru-RU" dirty="0"/>
              <a:t>% – [ (64–40): 40 </a:t>
            </a:r>
            <a:r>
              <a:rPr lang="ru-RU" dirty="0">
                <a:sym typeface="Symbol" panose="05050102010706020507" pitchFamily="18" charset="2"/>
              </a:rPr>
              <a:t></a:t>
            </a:r>
            <a:r>
              <a:rPr lang="ru-RU" dirty="0"/>
              <a:t> 100</a:t>
            </a:r>
            <a:r>
              <a:rPr lang="ru-RU" dirty="0" smtClean="0"/>
              <a:t>]</a:t>
            </a:r>
          </a:p>
          <a:p>
            <a:pPr algn="just"/>
            <a:r>
              <a:rPr lang="ru-RU" b="1" i="1" dirty="0" err="1" smtClean="0"/>
              <a:t>Відносний</a:t>
            </a:r>
            <a:r>
              <a:rPr lang="ru-RU" b="1" i="1" dirty="0" smtClean="0"/>
              <a:t> </a:t>
            </a:r>
            <a:r>
              <a:rPr lang="ru-RU" b="1" i="1" dirty="0" err="1" smtClean="0"/>
              <a:t>приріст</a:t>
            </a:r>
            <a:r>
              <a:rPr lang="ru-RU" b="1" i="1" dirty="0" smtClean="0"/>
              <a:t> другого:</a:t>
            </a:r>
          </a:p>
          <a:p>
            <a:pPr marL="0" indent="0" algn="ctr">
              <a:buNone/>
            </a:pPr>
            <a:r>
              <a:rPr lang="ru-RU" dirty="0" smtClean="0"/>
              <a:t> 70,3% – [(</a:t>
            </a:r>
            <a:r>
              <a:rPr lang="ru-RU" dirty="0"/>
              <a:t>58–34): 34 </a:t>
            </a:r>
            <a:r>
              <a:rPr lang="ru-RU" dirty="0">
                <a:sym typeface="Symbol" panose="05050102010706020507" pitchFamily="18" charset="2"/>
              </a:rPr>
              <a:t></a:t>
            </a:r>
            <a:r>
              <a:rPr lang="ru-RU" dirty="0"/>
              <a:t> 100</a:t>
            </a:r>
            <a:r>
              <a:rPr lang="ru-RU" dirty="0" smtClean="0"/>
              <a:t>]</a:t>
            </a:r>
          </a:p>
          <a:p>
            <a:pPr algn="just"/>
            <a:r>
              <a:rPr lang="ru-RU" dirty="0" err="1"/>
              <a:t>Отже</a:t>
            </a:r>
            <a:r>
              <a:rPr lang="ru-RU" dirty="0"/>
              <a:t>, </a:t>
            </a:r>
            <a:r>
              <a:rPr lang="ru-RU" b="1" dirty="0">
                <a:solidFill>
                  <a:schemeClr val="accent1">
                    <a:lumMod val="75000"/>
                  </a:schemeClr>
                </a:solidFill>
              </a:rPr>
              <a:t>друге теля росло </a:t>
            </a:r>
            <a:r>
              <a:rPr lang="ru-RU" b="1" dirty="0" err="1">
                <a:solidFill>
                  <a:schemeClr val="accent1">
                    <a:lumMod val="75000"/>
                  </a:schemeClr>
                </a:solidFill>
              </a:rPr>
              <a:t>відносно</a:t>
            </a:r>
            <a:r>
              <a:rPr lang="ru-RU" b="1" dirty="0">
                <a:solidFill>
                  <a:schemeClr val="accent1">
                    <a:lumMod val="75000"/>
                  </a:schemeClr>
                </a:solidFill>
              </a:rPr>
              <a:t> </a:t>
            </a:r>
            <a:r>
              <a:rPr lang="ru-RU" b="1" dirty="0" err="1">
                <a:solidFill>
                  <a:schemeClr val="accent1">
                    <a:lumMod val="75000"/>
                  </a:schemeClr>
                </a:solidFill>
              </a:rPr>
              <a:t>інтенсивніше</a:t>
            </a:r>
            <a:r>
              <a:rPr lang="ru-RU" b="1" dirty="0">
                <a:solidFill>
                  <a:schemeClr val="accent1">
                    <a:lumMod val="75000"/>
                  </a:schemeClr>
                </a:solidFill>
              </a:rPr>
              <a:t>, </a:t>
            </a:r>
            <a:r>
              <a:rPr lang="ru-RU" b="1" dirty="0" err="1">
                <a:solidFill>
                  <a:schemeClr val="accent1">
                    <a:lumMod val="75000"/>
                  </a:schemeClr>
                </a:solidFill>
              </a:rPr>
              <a:t>ніж</a:t>
            </a:r>
            <a:r>
              <a:rPr lang="ru-RU" b="1" dirty="0">
                <a:solidFill>
                  <a:schemeClr val="accent1">
                    <a:lumMod val="75000"/>
                  </a:schemeClr>
                </a:solidFill>
              </a:rPr>
              <a:t> перше.</a:t>
            </a:r>
            <a:r>
              <a:rPr lang="ru-RU" dirty="0"/>
              <a:t> </a:t>
            </a:r>
            <a:endParaRPr lang="uk-UA" dirty="0"/>
          </a:p>
        </p:txBody>
      </p:sp>
    </p:spTree>
    <p:extLst>
      <p:ext uri="{BB962C8B-B14F-4D97-AF65-F5344CB8AC3E}">
        <p14:creationId xmlns:p14="http://schemas.microsoft.com/office/powerpoint/2010/main" val="167403329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4294967295"/>
          </p:nvPr>
        </p:nvSpPr>
        <p:spPr>
          <a:xfrm>
            <a:off x="179512" y="260648"/>
            <a:ext cx="8856984" cy="6552728"/>
          </a:xfrm>
        </p:spPr>
        <p:txBody>
          <a:bodyPr/>
          <a:lstStyle/>
          <a:p>
            <a:pPr algn="just"/>
            <a:r>
              <a:rPr lang="ru-RU" dirty="0" err="1"/>
              <a:t>Оцінка</a:t>
            </a:r>
            <a:r>
              <a:rPr lang="ru-RU" dirty="0"/>
              <a:t> росту та </a:t>
            </a:r>
            <a:r>
              <a:rPr lang="ru-RU" dirty="0" err="1"/>
              <a:t>розвитку</a:t>
            </a:r>
            <a:r>
              <a:rPr lang="ru-RU" dirty="0"/>
              <a:t> </a:t>
            </a:r>
            <a:r>
              <a:rPr lang="ru-RU" dirty="0" err="1"/>
              <a:t>тварин</a:t>
            </a:r>
            <a:r>
              <a:rPr lang="ru-RU" dirty="0"/>
              <a:t> </a:t>
            </a:r>
            <a:r>
              <a:rPr lang="ru-RU" dirty="0" err="1"/>
              <a:t>відбувається</a:t>
            </a:r>
            <a:r>
              <a:rPr lang="ru-RU" dirty="0"/>
              <a:t> як на </a:t>
            </a:r>
            <a:r>
              <a:rPr lang="ru-RU" dirty="0" err="1"/>
              <a:t>підставі</a:t>
            </a:r>
            <a:r>
              <a:rPr lang="ru-RU" dirty="0"/>
              <a:t> </a:t>
            </a:r>
            <a:r>
              <a:rPr lang="ru-RU" dirty="0" err="1"/>
              <a:t>даних</a:t>
            </a:r>
            <a:r>
              <a:rPr lang="ru-RU" dirty="0"/>
              <a:t> </a:t>
            </a:r>
            <a:r>
              <a:rPr lang="ru-RU" dirty="0" err="1"/>
              <a:t>окремих</a:t>
            </a:r>
            <a:r>
              <a:rPr lang="ru-RU" dirty="0"/>
              <a:t> </a:t>
            </a:r>
            <a:r>
              <a:rPr lang="ru-RU" dirty="0" err="1"/>
              <a:t>органів</a:t>
            </a:r>
            <a:r>
              <a:rPr lang="ru-RU" dirty="0"/>
              <a:t> і тканин, так і в </a:t>
            </a:r>
            <a:r>
              <a:rPr lang="ru-RU" dirty="0" err="1"/>
              <a:t>цілому</a:t>
            </a:r>
            <a:r>
              <a:rPr lang="ru-RU" dirty="0"/>
              <a:t> </a:t>
            </a:r>
            <a:r>
              <a:rPr lang="ru-RU" dirty="0" err="1"/>
              <a:t>всього</a:t>
            </a:r>
            <a:r>
              <a:rPr lang="ru-RU" dirty="0"/>
              <a:t> </a:t>
            </a:r>
            <a:r>
              <a:rPr lang="ru-RU" dirty="0" err="1"/>
              <a:t>організму</a:t>
            </a:r>
            <a:r>
              <a:rPr lang="ru-RU" dirty="0"/>
              <a:t>. </a:t>
            </a:r>
            <a:endParaRPr lang="ru-RU" dirty="0" smtClean="0"/>
          </a:p>
          <a:p>
            <a:pPr algn="just"/>
            <a:r>
              <a:rPr lang="ru-RU" dirty="0" err="1" smtClean="0"/>
              <a:t>Інтенсивність</a:t>
            </a:r>
            <a:r>
              <a:rPr lang="ru-RU" dirty="0" smtClean="0"/>
              <a:t> </a:t>
            </a:r>
            <a:r>
              <a:rPr lang="ru-RU" dirty="0"/>
              <a:t>росту і </a:t>
            </a:r>
            <a:r>
              <a:rPr lang="ru-RU" dirty="0" err="1"/>
              <a:t>розвитку</a:t>
            </a:r>
            <a:r>
              <a:rPr lang="ru-RU" dirty="0"/>
              <a:t> скелета у </a:t>
            </a:r>
            <a:r>
              <a:rPr lang="ru-RU" dirty="0" err="1"/>
              <a:t>різних</a:t>
            </a:r>
            <a:r>
              <a:rPr lang="ru-RU" dirty="0"/>
              <a:t> </a:t>
            </a:r>
            <a:r>
              <a:rPr lang="ru-RU" dirty="0" err="1"/>
              <a:t>тварин</a:t>
            </a:r>
            <a:r>
              <a:rPr lang="ru-RU" dirty="0"/>
              <a:t> </a:t>
            </a:r>
            <a:r>
              <a:rPr lang="ru-RU" dirty="0" err="1"/>
              <a:t>відбувається</a:t>
            </a:r>
            <a:r>
              <a:rPr lang="ru-RU" dirty="0"/>
              <a:t> </a:t>
            </a:r>
            <a:r>
              <a:rPr lang="ru-RU" dirty="0" err="1"/>
              <a:t>неоднаково</a:t>
            </a:r>
            <a:r>
              <a:rPr lang="ru-RU" dirty="0"/>
              <a:t>. </a:t>
            </a:r>
            <a:endParaRPr lang="ru-RU" dirty="0" smtClean="0"/>
          </a:p>
          <a:p>
            <a:pPr algn="just"/>
            <a:r>
              <a:rPr lang="ru-RU" dirty="0" err="1" smtClean="0"/>
              <a:t>Нерівномірність</a:t>
            </a:r>
            <a:r>
              <a:rPr lang="ru-RU" dirty="0" smtClean="0"/>
              <a:t> </a:t>
            </a:r>
            <a:r>
              <a:rPr lang="ru-RU" dirty="0"/>
              <a:t>росту скелет</a:t>
            </a:r>
            <a:r>
              <a:rPr lang="uk-UA" dirty="0"/>
              <a:t>у</a:t>
            </a:r>
            <a:r>
              <a:rPr lang="ru-RU" dirty="0"/>
              <a:t> в </a:t>
            </a:r>
            <a:r>
              <a:rPr lang="ru-RU" dirty="0" err="1"/>
              <a:t>ембріональний</a:t>
            </a:r>
            <a:r>
              <a:rPr lang="ru-RU" dirty="0"/>
              <a:t> та </a:t>
            </a:r>
            <a:r>
              <a:rPr lang="ru-RU" dirty="0" err="1"/>
              <a:t>постембріональний</a:t>
            </a:r>
            <a:r>
              <a:rPr lang="ru-RU" dirty="0"/>
              <a:t> </a:t>
            </a:r>
            <a:r>
              <a:rPr lang="ru-RU" dirty="0" err="1"/>
              <a:t>періоди</a:t>
            </a:r>
            <a:r>
              <a:rPr lang="ru-RU" dirty="0"/>
              <a:t> </a:t>
            </a:r>
            <a:r>
              <a:rPr lang="ru-RU" dirty="0" err="1"/>
              <a:t>зумовлює</a:t>
            </a:r>
            <a:r>
              <a:rPr lang="ru-RU" dirty="0"/>
              <a:t> і </a:t>
            </a:r>
            <a:r>
              <a:rPr lang="ru-RU" dirty="0" err="1"/>
              <a:t>нерівномірність</a:t>
            </a:r>
            <a:r>
              <a:rPr lang="ru-RU" dirty="0"/>
              <a:t> приросту </a:t>
            </a:r>
            <a:r>
              <a:rPr lang="ru-RU" dirty="0" err="1"/>
              <a:t>промірів</a:t>
            </a:r>
            <a:r>
              <a:rPr lang="ru-RU" dirty="0"/>
              <a:t> </a:t>
            </a:r>
            <a:r>
              <a:rPr lang="ru-RU" dirty="0" err="1"/>
              <a:t>тіла</a:t>
            </a:r>
            <a:r>
              <a:rPr lang="ru-RU" dirty="0"/>
              <a:t>. </a:t>
            </a:r>
            <a:endParaRPr lang="ru-RU" dirty="0" smtClean="0"/>
          </a:p>
          <a:p>
            <a:pPr algn="just"/>
            <a:r>
              <a:rPr lang="ru-RU" dirty="0" smtClean="0"/>
              <a:t>При </a:t>
            </a:r>
            <a:r>
              <a:rPr lang="ru-RU" dirty="0" err="1" smtClean="0"/>
              <a:t>розведенні</a:t>
            </a:r>
            <a:r>
              <a:rPr lang="ru-RU" dirty="0" smtClean="0"/>
              <a:t> </a:t>
            </a:r>
            <a:r>
              <a:rPr lang="ru-RU" dirty="0" err="1" smtClean="0"/>
              <a:t>тварин</a:t>
            </a:r>
            <a:r>
              <a:rPr lang="ru-RU" dirty="0" smtClean="0"/>
              <a:t> </a:t>
            </a:r>
            <a:r>
              <a:rPr lang="ru-RU" dirty="0" err="1" smtClean="0"/>
              <a:t>необхідно</a:t>
            </a:r>
            <a:r>
              <a:rPr lang="ru-RU" dirty="0" smtClean="0"/>
              <a:t> </a:t>
            </a:r>
            <a:r>
              <a:rPr lang="ru-RU" dirty="0"/>
              <a:t>знати </a:t>
            </a:r>
            <a:r>
              <a:rPr lang="ru-RU" dirty="0" err="1"/>
              <a:t>середньодобові</a:t>
            </a:r>
            <a:r>
              <a:rPr lang="ru-RU" dirty="0"/>
              <a:t> </a:t>
            </a:r>
            <a:r>
              <a:rPr lang="ru-RU" dirty="0" err="1"/>
              <a:t>прирости</a:t>
            </a:r>
            <a:r>
              <a:rPr lang="ru-RU" dirty="0"/>
              <a:t> </a:t>
            </a:r>
            <a:r>
              <a:rPr lang="ru-RU" dirty="0" err="1"/>
              <a:t>порід</a:t>
            </a:r>
            <a:r>
              <a:rPr lang="ru-RU" dirty="0"/>
              <a:t>, </a:t>
            </a:r>
            <a:r>
              <a:rPr lang="ru-RU" dirty="0" err="1"/>
              <a:t>типів</a:t>
            </a:r>
            <a:r>
              <a:rPr lang="ru-RU" dirty="0"/>
              <a:t>, </a:t>
            </a:r>
            <a:r>
              <a:rPr lang="ru-RU" dirty="0" err="1"/>
              <a:t>які</a:t>
            </a:r>
            <a:r>
              <a:rPr lang="ru-RU" dirty="0"/>
              <a:t> </a:t>
            </a:r>
            <a:r>
              <a:rPr lang="ru-RU" dirty="0" err="1"/>
              <a:t>відображають</a:t>
            </a:r>
            <a:r>
              <a:rPr lang="ru-RU" dirty="0"/>
              <a:t> </a:t>
            </a:r>
            <a:r>
              <a:rPr lang="ru-RU" dirty="0" err="1" smtClean="0"/>
              <a:t>їх</a:t>
            </a:r>
            <a:r>
              <a:rPr lang="ru-RU" dirty="0" smtClean="0"/>
              <a:t> </a:t>
            </a:r>
            <a:r>
              <a:rPr lang="ru-RU" dirty="0" err="1" smtClean="0"/>
              <a:t>характерні</a:t>
            </a:r>
            <a:r>
              <a:rPr lang="ru-RU" dirty="0" smtClean="0"/>
              <a:t> </a:t>
            </a:r>
            <a:r>
              <a:rPr lang="ru-RU" dirty="0" err="1" smtClean="0"/>
              <a:t>ознаки</a:t>
            </a:r>
            <a:r>
              <a:rPr lang="ru-RU" dirty="0" smtClean="0"/>
              <a:t>. </a:t>
            </a:r>
          </a:p>
          <a:p>
            <a:pPr algn="just"/>
            <a:r>
              <a:rPr lang="ru-RU" dirty="0" err="1" smtClean="0"/>
              <a:t>Від</a:t>
            </a:r>
            <a:r>
              <a:rPr lang="ru-RU" dirty="0" smtClean="0"/>
              <a:t> </a:t>
            </a:r>
            <a:r>
              <a:rPr lang="ru-RU" dirty="0" err="1"/>
              <a:t>поставленої</a:t>
            </a:r>
            <a:r>
              <a:rPr lang="ru-RU" dirty="0"/>
              <a:t> мети та </a:t>
            </a:r>
            <a:r>
              <a:rPr lang="ru-RU" dirty="0" err="1"/>
              <a:t>кінцевих</a:t>
            </a:r>
            <a:r>
              <a:rPr lang="ru-RU" dirty="0"/>
              <a:t> </a:t>
            </a:r>
            <a:r>
              <a:rPr lang="ru-RU" dirty="0" err="1"/>
              <a:t>результатів</a:t>
            </a:r>
            <a:r>
              <a:rPr lang="ru-RU" dirty="0"/>
              <a:t> </a:t>
            </a:r>
            <a:r>
              <a:rPr lang="ru-RU" dirty="0" err="1"/>
              <a:t>молочної</a:t>
            </a:r>
            <a:r>
              <a:rPr lang="ru-RU" dirty="0"/>
              <a:t> і </a:t>
            </a:r>
            <a:r>
              <a:rPr lang="ru-RU" dirty="0" err="1"/>
              <a:t>м’ясної</a:t>
            </a:r>
            <a:r>
              <a:rPr lang="ru-RU" dirty="0"/>
              <a:t> </a:t>
            </a:r>
            <a:r>
              <a:rPr lang="ru-RU" dirty="0" err="1"/>
              <a:t>продуктивності</a:t>
            </a:r>
            <a:r>
              <a:rPr lang="ru-RU" dirty="0"/>
              <a:t> у </a:t>
            </a:r>
            <a:r>
              <a:rPr lang="ru-RU" dirty="0" err="1"/>
              <a:t>тварин</a:t>
            </a:r>
            <a:r>
              <a:rPr lang="ru-RU" dirty="0"/>
              <a:t> </a:t>
            </a:r>
            <a:r>
              <a:rPr lang="ru-RU" dirty="0" err="1"/>
              <a:t>їх</a:t>
            </a:r>
            <a:r>
              <a:rPr lang="ru-RU" dirty="0"/>
              <a:t> </a:t>
            </a:r>
            <a:r>
              <a:rPr lang="ru-RU" dirty="0" err="1"/>
              <a:t>розвиток</a:t>
            </a:r>
            <a:r>
              <a:rPr lang="ru-RU" dirty="0"/>
              <a:t> та </a:t>
            </a:r>
            <a:r>
              <a:rPr lang="ru-RU" dirty="0" err="1"/>
              <a:t>ріст</a:t>
            </a:r>
            <a:r>
              <a:rPr lang="ru-RU" dirty="0"/>
              <a:t> </a:t>
            </a:r>
            <a:r>
              <a:rPr lang="ru-RU" dirty="0" err="1"/>
              <a:t>запрограмований</a:t>
            </a:r>
            <a:r>
              <a:rPr lang="ru-RU" dirty="0"/>
              <a:t> </a:t>
            </a:r>
            <a:r>
              <a:rPr lang="ru-RU" dirty="0" err="1"/>
              <a:t>по-різному</a:t>
            </a:r>
            <a:r>
              <a:rPr lang="ru-RU" dirty="0"/>
              <a:t>.</a:t>
            </a:r>
            <a:endParaRPr lang="uk-UA" dirty="0"/>
          </a:p>
          <a:p>
            <a:endParaRPr lang="uk-UA" dirty="0"/>
          </a:p>
        </p:txBody>
      </p:sp>
    </p:spTree>
    <p:extLst>
      <p:ext uri="{BB962C8B-B14F-4D97-AF65-F5344CB8AC3E}">
        <p14:creationId xmlns:p14="http://schemas.microsoft.com/office/powerpoint/2010/main" val="180337500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4294967295"/>
          </p:nvPr>
        </p:nvSpPr>
        <p:spPr/>
        <p:txBody>
          <a:bodyPr/>
          <a:lstStyle/>
          <a:p>
            <a:endParaRPr lang="uk-UA"/>
          </a:p>
        </p:txBody>
      </p:sp>
      <p:pic>
        <p:nvPicPr>
          <p:cNvPr id="4" name="Рисунок 3"/>
          <p:cNvPicPr>
            <a:picLocks noChangeAspect="1"/>
          </p:cNvPicPr>
          <p:nvPr/>
        </p:nvPicPr>
        <p:blipFill>
          <a:blip r:embed="rId2"/>
          <a:stretch>
            <a:fillRect/>
          </a:stretch>
        </p:blipFill>
        <p:spPr>
          <a:xfrm>
            <a:off x="107504" y="116632"/>
            <a:ext cx="8928992" cy="6706814"/>
          </a:xfrm>
          <a:prstGeom prst="rect">
            <a:avLst/>
          </a:prstGeom>
        </p:spPr>
      </p:pic>
    </p:spTree>
    <p:extLst>
      <p:ext uri="{BB962C8B-B14F-4D97-AF65-F5344CB8AC3E}">
        <p14:creationId xmlns:p14="http://schemas.microsoft.com/office/powerpoint/2010/main" val="198554318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4294967295"/>
          </p:nvPr>
        </p:nvSpPr>
        <p:spPr>
          <a:xfrm>
            <a:off x="179512" y="476672"/>
            <a:ext cx="8856984" cy="6624736"/>
          </a:xfrm>
        </p:spPr>
        <p:txBody>
          <a:bodyPr/>
          <a:lstStyle/>
          <a:p>
            <a:r>
              <a:rPr lang="uk-UA" dirty="0"/>
              <a:t>Для контролю за ростом тварин їх зважують першого дня після народження, а потім у такі строки</a:t>
            </a:r>
            <a:r>
              <a:rPr lang="uk-UA" dirty="0" smtClean="0"/>
              <a:t>:</a:t>
            </a:r>
          </a:p>
          <a:p>
            <a:pPr marL="0" indent="0">
              <a:buNone/>
            </a:pPr>
            <a:r>
              <a:rPr lang="uk-UA" b="1" i="1" dirty="0" smtClean="0"/>
              <a:t>	- велику </a:t>
            </a:r>
            <a:r>
              <a:rPr lang="uk-UA" b="1" i="1" dirty="0"/>
              <a:t>рогату худобу і коней</a:t>
            </a:r>
            <a:r>
              <a:rPr lang="uk-UA" dirty="0"/>
              <a:t> у віці – 1, 3, 4, 5, 6, 9,12,18, 24 місяці</a:t>
            </a:r>
            <a:r>
              <a:rPr lang="uk-UA" dirty="0" smtClean="0"/>
              <a:t>;</a:t>
            </a:r>
          </a:p>
          <a:p>
            <a:pPr marL="0" indent="0">
              <a:buNone/>
            </a:pPr>
            <a:r>
              <a:rPr lang="uk-UA" dirty="0" smtClean="0"/>
              <a:t>	- </a:t>
            </a:r>
            <a:r>
              <a:rPr lang="uk-UA" b="1" i="1" dirty="0"/>
              <a:t>свиней</a:t>
            </a:r>
            <a:r>
              <a:rPr lang="uk-UA" dirty="0" smtClean="0"/>
              <a:t> </a:t>
            </a:r>
            <a:r>
              <a:rPr lang="uk-UA" dirty="0"/>
              <a:t>– у 21 день, 2, 4, 6, 9, 12, 18, 24 місяці; </a:t>
            </a:r>
            <a:endParaRPr lang="uk-UA" dirty="0" smtClean="0"/>
          </a:p>
          <a:p>
            <a:pPr marL="0" indent="0">
              <a:buNone/>
            </a:pPr>
            <a:r>
              <a:rPr lang="uk-UA" dirty="0" smtClean="0"/>
              <a:t>	- </a:t>
            </a:r>
            <a:r>
              <a:rPr lang="uk-UA" b="1" i="1" dirty="0" err="1"/>
              <a:t>овець</a:t>
            </a:r>
            <a:r>
              <a:rPr lang="uk-UA" dirty="0" smtClean="0"/>
              <a:t> </a:t>
            </a:r>
            <a:r>
              <a:rPr lang="uk-UA" dirty="0"/>
              <a:t>– 1, 4, 12, 24 місяці</a:t>
            </a:r>
            <a:r>
              <a:rPr lang="uk-UA" dirty="0" smtClean="0"/>
              <a:t>.</a:t>
            </a:r>
          </a:p>
          <a:p>
            <a:pPr algn="just"/>
            <a:r>
              <a:rPr lang="uk-UA" dirty="0"/>
              <a:t>Під час зважування і обмірювання жіночих особин важливо враховувати строки їх вагітності. </a:t>
            </a:r>
            <a:endParaRPr lang="uk-UA" dirty="0" smtClean="0"/>
          </a:p>
          <a:p>
            <a:pPr algn="just"/>
            <a:r>
              <a:rPr lang="uk-UA" dirty="0" smtClean="0"/>
              <a:t>Рекомендується </a:t>
            </a:r>
            <a:r>
              <a:rPr lang="uk-UA" dirty="0"/>
              <a:t>зважувати їх не раніше, ніж через місяць після родів. </a:t>
            </a:r>
            <a:endParaRPr lang="uk-UA" dirty="0" smtClean="0"/>
          </a:p>
          <a:p>
            <a:pPr algn="just"/>
            <a:r>
              <a:rPr lang="uk-UA" dirty="0" smtClean="0"/>
              <a:t>Дійних </a:t>
            </a:r>
            <a:r>
              <a:rPr lang="uk-UA" dirty="0"/>
              <a:t>корів (на другому-четвертому місяці після отелення) зважувати потрібно вранці до годівлі після ранкового доїння. </a:t>
            </a:r>
            <a:endParaRPr lang="uk-UA" dirty="0" smtClean="0"/>
          </a:p>
          <a:p>
            <a:pPr algn="just"/>
            <a:r>
              <a:rPr lang="uk-UA" dirty="0" smtClean="0"/>
              <a:t>Лінійний </a:t>
            </a:r>
            <a:r>
              <a:rPr lang="uk-UA" dirty="0"/>
              <a:t>ріст визначають обмірюванням тварин.</a:t>
            </a:r>
          </a:p>
          <a:p>
            <a:pPr marL="0" indent="0">
              <a:buNone/>
            </a:pPr>
            <a:endParaRPr lang="uk-UA" dirty="0"/>
          </a:p>
        </p:txBody>
      </p:sp>
    </p:spTree>
    <p:extLst>
      <p:ext uri="{BB962C8B-B14F-4D97-AF65-F5344CB8AC3E}">
        <p14:creationId xmlns:p14="http://schemas.microsoft.com/office/powerpoint/2010/main" val="356078747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4294967295"/>
          </p:nvPr>
        </p:nvSpPr>
        <p:spPr>
          <a:xfrm>
            <a:off x="107504" y="116632"/>
            <a:ext cx="8856984" cy="6624736"/>
          </a:xfrm>
        </p:spPr>
        <p:txBody>
          <a:bodyPr>
            <a:normAutofit/>
          </a:bodyPr>
          <a:lstStyle/>
          <a:p>
            <a:pPr algn="just"/>
            <a:r>
              <a:rPr lang="uk-UA" sz="3000" b="1" dirty="0">
                <a:solidFill>
                  <a:schemeClr val="accent2">
                    <a:lumMod val="75000"/>
                  </a:schemeClr>
                </a:solidFill>
              </a:rPr>
              <a:t>Фактори, які знижують </a:t>
            </a:r>
            <a:r>
              <a:rPr lang="uk-UA" sz="3000" b="1" i="1" dirty="0">
                <a:solidFill>
                  <a:schemeClr val="accent2">
                    <a:lumMod val="75000"/>
                  </a:schemeClr>
                </a:solidFill>
              </a:rPr>
              <a:t>життєздатність</a:t>
            </a:r>
            <a:r>
              <a:rPr lang="uk-UA" sz="3000" b="1" dirty="0" smtClean="0">
                <a:solidFill>
                  <a:schemeClr val="accent2">
                    <a:lumMod val="75000"/>
                  </a:schemeClr>
                </a:solidFill>
              </a:rPr>
              <a:t>:</a:t>
            </a:r>
          </a:p>
          <a:p>
            <a:pPr marL="0" indent="0" algn="just">
              <a:buNone/>
            </a:pPr>
            <a:endParaRPr lang="uk-UA" sz="1000" b="1" dirty="0">
              <a:solidFill>
                <a:schemeClr val="accent2">
                  <a:lumMod val="75000"/>
                </a:schemeClr>
              </a:solidFill>
            </a:endParaRPr>
          </a:p>
          <a:p>
            <a:pPr lvl="5" algn="just"/>
            <a:r>
              <a:rPr lang="uk-UA" sz="3000" dirty="0"/>
              <a:t>споріднене парування, що веде до ослаблення конституції організму, </a:t>
            </a:r>
          </a:p>
          <a:p>
            <a:pPr lvl="5" algn="just"/>
            <a:r>
              <a:rPr lang="uk-UA" sz="3000" dirty="0"/>
              <a:t>перерозвинена конституція в одному напрямі продуктивності, </a:t>
            </a:r>
          </a:p>
          <a:p>
            <a:pPr lvl="5" algn="just"/>
            <a:r>
              <a:rPr lang="uk-UA" sz="3000" dirty="0"/>
              <a:t>несприятливі умови вирощування молодняку, </a:t>
            </a:r>
          </a:p>
          <a:p>
            <a:pPr lvl="5" algn="just"/>
            <a:r>
              <a:rPr lang="uk-UA" sz="3000" dirty="0"/>
              <a:t>незбалансована </a:t>
            </a:r>
            <a:r>
              <a:rPr lang="uk-UA" sz="3000" dirty="0" smtClean="0"/>
              <a:t>годівля, </a:t>
            </a:r>
            <a:endParaRPr lang="uk-UA" sz="3000" dirty="0"/>
          </a:p>
          <a:p>
            <a:pPr lvl="5" algn="just"/>
            <a:r>
              <a:rPr lang="uk-UA" sz="3000" dirty="0"/>
              <a:t>невідповідні умови утримання,</a:t>
            </a:r>
          </a:p>
          <a:p>
            <a:pPr lvl="5" algn="just"/>
            <a:r>
              <a:rPr lang="uk-UA" sz="3000" dirty="0"/>
              <a:t>підвищений рівень радіації, </a:t>
            </a:r>
          </a:p>
          <a:p>
            <a:pPr lvl="5" algn="just"/>
            <a:r>
              <a:rPr lang="uk-UA" sz="3000" dirty="0"/>
              <a:t>незвичні кліматичні умови. </a:t>
            </a:r>
          </a:p>
        </p:txBody>
      </p:sp>
      <p:pic>
        <p:nvPicPr>
          <p:cNvPr id="4" name="Рисунок 3"/>
          <p:cNvPicPr>
            <a:picLocks noChangeAspect="1"/>
          </p:cNvPicPr>
          <p:nvPr/>
        </p:nvPicPr>
        <p:blipFill>
          <a:blip r:embed="rId2"/>
          <a:stretch>
            <a:fillRect/>
          </a:stretch>
        </p:blipFill>
        <p:spPr>
          <a:xfrm>
            <a:off x="417669" y="892961"/>
            <a:ext cx="1414395" cy="524301"/>
          </a:xfrm>
          <a:prstGeom prst="rect">
            <a:avLst/>
          </a:prstGeom>
        </p:spPr>
      </p:pic>
      <p:pic>
        <p:nvPicPr>
          <p:cNvPr id="5" name="Рисунок 4"/>
          <p:cNvPicPr>
            <a:picLocks noChangeAspect="1"/>
          </p:cNvPicPr>
          <p:nvPr/>
        </p:nvPicPr>
        <p:blipFill>
          <a:blip r:embed="rId3"/>
          <a:stretch>
            <a:fillRect/>
          </a:stretch>
        </p:blipFill>
        <p:spPr>
          <a:xfrm>
            <a:off x="370543" y="2847834"/>
            <a:ext cx="1414395" cy="524301"/>
          </a:xfrm>
          <a:prstGeom prst="rect">
            <a:avLst/>
          </a:prstGeom>
        </p:spPr>
      </p:pic>
      <p:pic>
        <p:nvPicPr>
          <p:cNvPr id="6" name="Рисунок 5"/>
          <p:cNvPicPr>
            <a:picLocks noChangeAspect="1"/>
          </p:cNvPicPr>
          <p:nvPr/>
        </p:nvPicPr>
        <p:blipFill>
          <a:blip r:embed="rId3"/>
          <a:stretch>
            <a:fillRect/>
          </a:stretch>
        </p:blipFill>
        <p:spPr>
          <a:xfrm>
            <a:off x="387235" y="1891990"/>
            <a:ext cx="1414395" cy="524301"/>
          </a:xfrm>
          <a:prstGeom prst="rect">
            <a:avLst/>
          </a:prstGeom>
        </p:spPr>
      </p:pic>
      <p:pic>
        <p:nvPicPr>
          <p:cNvPr id="7" name="Рисунок 6"/>
          <p:cNvPicPr>
            <a:picLocks noChangeAspect="1"/>
          </p:cNvPicPr>
          <p:nvPr/>
        </p:nvPicPr>
        <p:blipFill>
          <a:blip r:embed="rId3"/>
          <a:stretch>
            <a:fillRect/>
          </a:stretch>
        </p:blipFill>
        <p:spPr>
          <a:xfrm>
            <a:off x="341028" y="3788797"/>
            <a:ext cx="1414395" cy="524301"/>
          </a:xfrm>
          <a:prstGeom prst="rect">
            <a:avLst/>
          </a:prstGeom>
        </p:spPr>
      </p:pic>
      <p:pic>
        <p:nvPicPr>
          <p:cNvPr id="8" name="Рисунок 7"/>
          <p:cNvPicPr>
            <a:picLocks noChangeAspect="1"/>
          </p:cNvPicPr>
          <p:nvPr/>
        </p:nvPicPr>
        <p:blipFill>
          <a:blip r:embed="rId3"/>
          <a:stretch>
            <a:fillRect/>
          </a:stretch>
        </p:blipFill>
        <p:spPr>
          <a:xfrm>
            <a:off x="341028" y="4290094"/>
            <a:ext cx="1414395" cy="524301"/>
          </a:xfrm>
          <a:prstGeom prst="rect">
            <a:avLst/>
          </a:prstGeom>
        </p:spPr>
      </p:pic>
      <p:pic>
        <p:nvPicPr>
          <p:cNvPr id="9" name="Рисунок 8"/>
          <p:cNvPicPr>
            <a:picLocks noChangeAspect="1"/>
          </p:cNvPicPr>
          <p:nvPr/>
        </p:nvPicPr>
        <p:blipFill>
          <a:blip r:embed="rId3"/>
          <a:stretch>
            <a:fillRect/>
          </a:stretch>
        </p:blipFill>
        <p:spPr>
          <a:xfrm>
            <a:off x="370543" y="4823399"/>
            <a:ext cx="1414395" cy="524301"/>
          </a:xfrm>
          <a:prstGeom prst="rect">
            <a:avLst/>
          </a:prstGeom>
        </p:spPr>
      </p:pic>
      <p:pic>
        <p:nvPicPr>
          <p:cNvPr id="10" name="Рисунок 9"/>
          <p:cNvPicPr>
            <a:picLocks noChangeAspect="1"/>
          </p:cNvPicPr>
          <p:nvPr/>
        </p:nvPicPr>
        <p:blipFill>
          <a:blip r:embed="rId3"/>
          <a:stretch>
            <a:fillRect/>
          </a:stretch>
        </p:blipFill>
        <p:spPr>
          <a:xfrm>
            <a:off x="387235" y="5327455"/>
            <a:ext cx="1414395" cy="524301"/>
          </a:xfrm>
          <a:prstGeom prst="rect">
            <a:avLst/>
          </a:prstGeom>
        </p:spPr>
      </p:pic>
    </p:spTree>
    <p:extLst>
      <p:ext uri="{BB962C8B-B14F-4D97-AF65-F5344CB8AC3E}">
        <p14:creationId xmlns:p14="http://schemas.microsoft.com/office/powerpoint/2010/main" val="57103602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19672" y="3789040"/>
            <a:ext cx="6512511" cy="1143000"/>
          </a:xfrm>
        </p:spPr>
        <p:txBody>
          <a:bodyPr/>
          <a:lstStyle/>
          <a:p>
            <a:r>
              <a:rPr lang="uk-UA" dirty="0" smtClean="0"/>
              <a:t>Дякую за увагу</a:t>
            </a:r>
            <a:endParaRPr lang="uk-UA" dirty="0"/>
          </a:p>
        </p:txBody>
      </p:sp>
    </p:spTree>
    <p:extLst>
      <p:ext uri="{BB962C8B-B14F-4D97-AF65-F5344CB8AC3E}">
        <p14:creationId xmlns:p14="http://schemas.microsoft.com/office/powerpoint/2010/main" val="340727367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3528" y="548680"/>
            <a:ext cx="8496944" cy="5688632"/>
          </a:xfrm>
        </p:spPr>
        <p:txBody>
          <a:bodyPr/>
          <a:lstStyle/>
          <a:p>
            <a:pPr algn="just">
              <a:lnSpc>
                <a:spcPct val="115000"/>
              </a:lnSpc>
              <a:spcAft>
                <a:spcPts val="0"/>
              </a:spcAft>
            </a:pPr>
            <a:r>
              <a:rPr lang="uk-UA" sz="2800" dirty="0" smtClean="0">
                <a:effectLst/>
                <a:latin typeface="Times New Roman"/>
                <a:ea typeface="Calibri"/>
                <a:cs typeface="Times New Roman"/>
              </a:rPr>
              <a:t>План </a:t>
            </a:r>
            <a:r>
              <a:rPr lang="ru-RU" sz="2000" dirty="0" smtClean="0">
                <a:effectLst/>
                <a:latin typeface="Calibri"/>
                <a:ea typeface="Calibri"/>
                <a:cs typeface="Times New Roman"/>
              </a:rPr>
              <a:t/>
            </a:r>
            <a:br>
              <a:rPr lang="ru-RU" sz="2000" dirty="0" smtClean="0">
                <a:effectLst/>
                <a:latin typeface="Calibri"/>
                <a:ea typeface="Calibri"/>
                <a:cs typeface="Times New Roman"/>
              </a:rPr>
            </a:br>
            <a:r>
              <a:rPr lang="uk-UA" sz="2000" dirty="0" smtClean="0">
                <a:effectLst/>
                <a:latin typeface="Times New Roman"/>
                <a:ea typeface="Times New Roman"/>
                <a:cs typeface="Times New Roman"/>
              </a:rPr>
              <a:t>1. Індивідуальний розвиток сільськогосподарських </a:t>
            </a:r>
            <a:r>
              <a:rPr lang="uk-UA" sz="2000" dirty="0">
                <a:effectLst/>
                <a:latin typeface="Times New Roman"/>
                <a:ea typeface="Times New Roman"/>
                <a:cs typeface="Times New Roman"/>
              </a:rPr>
              <a:t>тварин</a:t>
            </a:r>
            <a:r>
              <a:rPr lang="ru-RU" sz="2000" dirty="0">
                <a:effectLst/>
                <a:latin typeface="Calibri"/>
                <a:ea typeface="Calibri"/>
                <a:cs typeface="Times New Roman"/>
              </a:rPr>
              <a:t/>
            </a:r>
            <a:br>
              <a:rPr lang="ru-RU" sz="2000" dirty="0">
                <a:effectLst/>
                <a:latin typeface="Calibri"/>
                <a:ea typeface="Calibri"/>
                <a:cs typeface="Times New Roman"/>
              </a:rPr>
            </a:br>
            <a:r>
              <a:rPr lang="uk-UA" sz="2000" dirty="0">
                <a:effectLst/>
                <a:latin typeface="Times New Roman"/>
                <a:ea typeface="Times New Roman"/>
                <a:cs typeface="Times New Roman"/>
              </a:rPr>
              <a:t>2. Закономірності росту окремих частин тіла та основних тканин</a:t>
            </a:r>
            <a:r>
              <a:rPr lang="ru-RU" sz="2000" dirty="0">
                <a:effectLst/>
                <a:latin typeface="Calibri"/>
                <a:ea typeface="Calibri"/>
                <a:cs typeface="Times New Roman"/>
              </a:rPr>
              <a:t/>
            </a:r>
            <a:br>
              <a:rPr lang="ru-RU" sz="2000" dirty="0">
                <a:effectLst/>
                <a:latin typeface="Calibri"/>
                <a:ea typeface="Calibri"/>
                <a:cs typeface="Times New Roman"/>
              </a:rPr>
            </a:br>
            <a:r>
              <a:rPr lang="uk-UA" sz="2000" dirty="0">
                <a:effectLst/>
                <a:latin typeface="Times New Roman"/>
                <a:ea typeface="Times New Roman"/>
                <a:cs typeface="Times New Roman"/>
              </a:rPr>
              <a:t>3. Облік росту сільськогосподарських тварин</a:t>
            </a:r>
            <a:r>
              <a:rPr lang="ru-RU" sz="2000" dirty="0">
                <a:effectLst/>
                <a:latin typeface="Calibri"/>
                <a:ea typeface="Calibri"/>
                <a:cs typeface="Times New Roman"/>
              </a:rPr>
              <a:t/>
            </a:r>
            <a:br>
              <a:rPr lang="ru-RU" sz="2000" dirty="0">
                <a:effectLst/>
                <a:latin typeface="Calibri"/>
                <a:ea typeface="Calibri"/>
                <a:cs typeface="Times New Roman"/>
              </a:rPr>
            </a:br>
            <a:r>
              <a:rPr lang="uk-UA" sz="2800" dirty="0">
                <a:effectLst/>
                <a:latin typeface="Times New Roman"/>
                <a:ea typeface="Times New Roman"/>
                <a:cs typeface="Times New Roman"/>
              </a:rPr>
              <a:t>Література: </a:t>
            </a:r>
            <a:r>
              <a:rPr lang="ru-RU" sz="2000" dirty="0">
                <a:effectLst/>
                <a:latin typeface="Calibri"/>
                <a:ea typeface="Calibri"/>
                <a:cs typeface="Times New Roman"/>
              </a:rPr>
              <a:t/>
            </a:r>
            <a:br>
              <a:rPr lang="ru-RU" sz="2000" dirty="0">
                <a:effectLst/>
                <a:latin typeface="Calibri"/>
                <a:ea typeface="Calibri"/>
                <a:cs typeface="Times New Roman"/>
              </a:rPr>
            </a:br>
            <a:r>
              <a:rPr lang="uk-UA" sz="2000" dirty="0">
                <a:effectLst/>
                <a:latin typeface="Times New Roman"/>
                <a:ea typeface="Times New Roman"/>
                <a:cs typeface="Times New Roman"/>
              </a:rPr>
              <a:t>1. </a:t>
            </a:r>
            <a:r>
              <a:rPr lang="uk-UA" sz="2000" dirty="0" err="1">
                <a:effectLst/>
                <a:latin typeface="Times New Roman"/>
                <a:ea typeface="Times New Roman"/>
                <a:cs typeface="Times New Roman"/>
              </a:rPr>
              <a:t>Калетнік</a:t>
            </a:r>
            <a:r>
              <a:rPr lang="uk-UA" sz="2000" dirty="0">
                <a:effectLst/>
                <a:latin typeface="Times New Roman"/>
                <a:ea typeface="Times New Roman"/>
                <a:cs typeface="Times New Roman"/>
              </a:rPr>
              <a:t> Г.М., Кулик </a:t>
            </a:r>
            <a:r>
              <a:rPr lang="uk-UA" sz="2000" dirty="0" smtClean="0">
                <a:effectLst/>
                <a:latin typeface="Times New Roman"/>
                <a:ea typeface="Times New Roman"/>
                <a:cs typeface="Times New Roman"/>
              </a:rPr>
              <a:t>Вінниця</a:t>
            </a:r>
            <a:r>
              <a:rPr lang="uk-UA" sz="2000" dirty="0">
                <a:effectLst/>
                <a:latin typeface="Times New Roman"/>
                <a:ea typeface="Times New Roman"/>
                <a:cs typeface="Times New Roman"/>
              </a:rPr>
              <a:t>, 2007. 584 с</a:t>
            </a:r>
            <a:r>
              <a:rPr lang="uk-UA" sz="2000" dirty="0" smtClean="0">
                <a:effectLst/>
                <a:latin typeface="Times New Roman"/>
                <a:ea typeface="Times New Roman"/>
                <a:cs typeface="Times New Roman"/>
              </a:rPr>
              <a:t>.</a:t>
            </a:r>
            <a:r>
              <a:rPr lang="uk-UA" sz="2000" dirty="0">
                <a:effectLst/>
                <a:latin typeface="Times New Roman"/>
                <a:ea typeface="Times New Roman"/>
                <a:cs typeface="Times New Roman"/>
              </a:rPr>
              <a:t> М.Ф., Петриченко В.Ф. та ін. Основи перспективних технологій виробництва продукції тваринництва. </a:t>
            </a:r>
            <a:r>
              <a:rPr lang="ru-RU" sz="2000" dirty="0">
                <a:effectLst/>
                <a:latin typeface="Calibri"/>
                <a:ea typeface="Calibri"/>
                <a:cs typeface="Times New Roman"/>
              </a:rPr>
              <a:t/>
            </a:r>
            <a:br>
              <a:rPr lang="ru-RU" sz="2000" dirty="0">
                <a:effectLst/>
                <a:latin typeface="Calibri"/>
                <a:ea typeface="Calibri"/>
                <a:cs typeface="Times New Roman"/>
              </a:rPr>
            </a:br>
            <a:r>
              <a:rPr lang="uk-UA" sz="2000" dirty="0">
                <a:effectLst/>
                <a:latin typeface="Times New Roman"/>
                <a:ea typeface="Times New Roman"/>
                <a:cs typeface="Times New Roman"/>
              </a:rPr>
              <a:t>2. Лихач В.Я., Лихач А.В., </a:t>
            </a:r>
            <a:r>
              <a:rPr lang="uk-UA" sz="2000" dirty="0" err="1">
                <a:effectLst/>
                <a:latin typeface="Times New Roman"/>
                <a:ea typeface="Times New Roman"/>
                <a:cs typeface="Times New Roman"/>
              </a:rPr>
              <a:t>Шебанін</a:t>
            </a:r>
            <a:r>
              <a:rPr lang="uk-UA" sz="2000" dirty="0">
                <a:effectLst/>
                <a:latin typeface="Times New Roman"/>
                <a:ea typeface="Times New Roman"/>
                <a:cs typeface="Times New Roman"/>
              </a:rPr>
              <a:t> В.О. Інноваційні технології виробництва продукції тваринництва. Миколаїв. МНАУ. 2015. 365 с.</a:t>
            </a:r>
            <a:r>
              <a:rPr lang="ru-RU" sz="2000" dirty="0">
                <a:effectLst/>
                <a:latin typeface="Calibri"/>
                <a:ea typeface="Calibri"/>
                <a:cs typeface="Times New Roman"/>
              </a:rPr>
              <a:t/>
            </a:r>
            <a:br>
              <a:rPr lang="ru-RU" sz="2000" dirty="0">
                <a:effectLst/>
                <a:latin typeface="Calibri"/>
                <a:ea typeface="Calibri"/>
                <a:cs typeface="Times New Roman"/>
              </a:rPr>
            </a:br>
            <a:r>
              <a:rPr lang="uk-UA" sz="2000" dirty="0">
                <a:effectLst/>
                <a:latin typeface="Times New Roman"/>
                <a:ea typeface="Times New Roman"/>
                <a:cs typeface="Times New Roman"/>
              </a:rPr>
              <a:t>3. </a:t>
            </a:r>
            <a:r>
              <a:rPr lang="uk-UA" sz="2000" dirty="0" err="1">
                <a:effectLst/>
                <a:latin typeface="Times New Roman"/>
                <a:ea typeface="Times New Roman"/>
                <a:cs typeface="Times New Roman"/>
              </a:rPr>
              <a:t>Шалімов</a:t>
            </a:r>
            <a:r>
              <a:rPr lang="uk-UA" sz="2000" dirty="0">
                <a:effectLst/>
                <a:latin typeface="Times New Roman"/>
                <a:ea typeface="Times New Roman"/>
                <a:cs typeface="Times New Roman"/>
              </a:rPr>
              <a:t> М.О. Інноваційні технології виробництва і переробки продукції тваринництва. Одеса. ОДАУ. 2020. 181 с.</a:t>
            </a:r>
            <a:r>
              <a:rPr lang="ru-RU" sz="2000" dirty="0">
                <a:effectLst/>
                <a:latin typeface="Calibri"/>
                <a:ea typeface="Calibri"/>
                <a:cs typeface="Times New Roman"/>
              </a:rPr>
              <a:t/>
            </a:r>
            <a:br>
              <a:rPr lang="ru-RU" sz="2000" dirty="0">
                <a:effectLst/>
                <a:latin typeface="Calibri"/>
                <a:ea typeface="Calibri"/>
                <a:cs typeface="Times New Roman"/>
              </a:rPr>
            </a:br>
            <a:r>
              <a:rPr lang="uk-UA" sz="2000" dirty="0">
                <a:effectLst/>
                <a:latin typeface="Times New Roman"/>
                <a:ea typeface="Times New Roman"/>
                <a:cs typeface="Times New Roman"/>
              </a:rPr>
              <a:t>4. </a:t>
            </a:r>
            <a:r>
              <a:rPr lang="uk-UA" sz="2000" dirty="0" err="1">
                <a:effectLst/>
                <a:latin typeface="Times New Roman"/>
                <a:ea typeface="Times New Roman"/>
                <a:cs typeface="Times New Roman"/>
              </a:rPr>
              <a:t>Palamarchyk</a:t>
            </a:r>
            <a:r>
              <a:rPr lang="uk-UA" sz="2000" dirty="0">
                <a:effectLst/>
                <a:latin typeface="Times New Roman"/>
                <a:ea typeface="Times New Roman"/>
                <a:cs typeface="Times New Roman"/>
              </a:rPr>
              <a:t> D. M. </a:t>
            </a:r>
            <a:r>
              <a:rPr lang="uk-UA" sz="2000" dirty="0" err="1">
                <a:effectLst/>
                <a:latin typeface="Times New Roman"/>
                <a:ea typeface="Times New Roman"/>
                <a:cs typeface="Times New Roman"/>
              </a:rPr>
              <a:t>The</a:t>
            </a:r>
            <a:r>
              <a:rPr lang="uk-UA" sz="2000" dirty="0">
                <a:effectLst/>
                <a:latin typeface="Times New Roman"/>
                <a:ea typeface="Times New Roman"/>
                <a:cs typeface="Times New Roman"/>
              </a:rPr>
              <a:t> </a:t>
            </a:r>
            <a:r>
              <a:rPr lang="uk-UA" sz="2000" dirty="0" err="1">
                <a:effectLst/>
                <a:latin typeface="Times New Roman"/>
                <a:ea typeface="Times New Roman"/>
                <a:cs typeface="Times New Roman"/>
              </a:rPr>
              <a:t>methodology</a:t>
            </a:r>
            <a:r>
              <a:rPr lang="uk-UA" sz="2000" dirty="0">
                <a:effectLst/>
                <a:latin typeface="Times New Roman"/>
                <a:ea typeface="Times New Roman"/>
                <a:cs typeface="Times New Roman"/>
              </a:rPr>
              <a:t> </a:t>
            </a:r>
            <a:r>
              <a:rPr lang="uk-UA" sz="2000" dirty="0" err="1">
                <a:effectLst/>
                <a:latin typeface="Times New Roman"/>
                <a:ea typeface="Times New Roman"/>
                <a:cs typeface="Times New Roman"/>
              </a:rPr>
              <a:t>toestimatetheextentoftheinnovationprocess</a:t>
            </a:r>
            <a:r>
              <a:rPr lang="uk-UA" sz="2000" dirty="0">
                <a:effectLst/>
                <a:latin typeface="Times New Roman"/>
                <a:ea typeface="Times New Roman"/>
                <a:cs typeface="Times New Roman"/>
              </a:rPr>
              <a:t>. </a:t>
            </a:r>
            <a:r>
              <a:rPr lang="uk-UA" sz="2000" dirty="0" err="1">
                <a:effectLst/>
                <a:latin typeface="Times New Roman"/>
                <a:ea typeface="Times New Roman"/>
                <a:cs typeface="Times New Roman"/>
              </a:rPr>
              <a:t>Formy</a:t>
            </a:r>
            <a:r>
              <a:rPr lang="uk-UA" sz="2000" dirty="0">
                <a:effectLst/>
                <a:latin typeface="Times New Roman"/>
                <a:ea typeface="Times New Roman"/>
                <a:cs typeface="Times New Roman"/>
              </a:rPr>
              <a:t> </a:t>
            </a:r>
            <a:r>
              <a:rPr lang="uk-UA" sz="2000" dirty="0" err="1">
                <a:effectLst/>
                <a:latin typeface="Times New Roman"/>
                <a:ea typeface="Times New Roman"/>
                <a:cs typeface="Times New Roman"/>
              </a:rPr>
              <a:t>vannyarunkovuhvidnosun</a:t>
            </a:r>
            <a:r>
              <a:rPr lang="uk-UA" sz="2000" dirty="0">
                <a:effectLst/>
                <a:latin typeface="Times New Roman"/>
                <a:ea typeface="Times New Roman"/>
                <a:cs typeface="Times New Roman"/>
              </a:rPr>
              <a:t> v </a:t>
            </a:r>
            <a:r>
              <a:rPr lang="uk-UA" sz="2000" dirty="0" err="1">
                <a:effectLst/>
                <a:latin typeface="Times New Roman"/>
                <a:ea typeface="Times New Roman"/>
                <a:cs typeface="Times New Roman"/>
              </a:rPr>
              <a:t>Ykraini</a:t>
            </a:r>
            <a:r>
              <a:rPr lang="uk-UA" sz="2000" dirty="0">
                <a:effectLst/>
                <a:latin typeface="Times New Roman"/>
                <a:ea typeface="Times New Roman"/>
                <a:cs typeface="Times New Roman"/>
              </a:rPr>
              <a:t>. </a:t>
            </a:r>
            <a:r>
              <a:rPr lang="uk-UA" sz="2000" dirty="0" err="1">
                <a:effectLst/>
                <a:latin typeface="Times New Roman"/>
                <a:ea typeface="Times New Roman"/>
                <a:cs typeface="Times New Roman"/>
              </a:rPr>
              <a:t>vol</a:t>
            </a:r>
            <a:r>
              <a:rPr lang="uk-UA" sz="2000" dirty="0">
                <a:effectLst/>
                <a:latin typeface="Times New Roman"/>
                <a:ea typeface="Times New Roman"/>
                <a:cs typeface="Times New Roman"/>
              </a:rPr>
              <a:t>. 10 (125). </a:t>
            </a:r>
            <a:r>
              <a:rPr lang="uk-UA" sz="2000" dirty="0" err="1">
                <a:effectLst/>
                <a:latin typeface="Times New Roman"/>
                <a:ea typeface="Times New Roman"/>
                <a:cs typeface="Times New Roman"/>
              </a:rPr>
              <a:t>pp</a:t>
            </a:r>
            <a:r>
              <a:rPr lang="uk-UA" sz="2000" dirty="0">
                <a:effectLst/>
                <a:latin typeface="Times New Roman"/>
                <a:ea typeface="Times New Roman"/>
                <a:cs typeface="Times New Roman"/>
              </a:rPr>
              <a:t>. 101-105.</a:t>
            </a:r>
            <a:r>
              <a:rPr lang="ru-RU" sz="2000" dirty="0">
                <a:effectLst/>
                <a:latin typeface="Calibri"/>
                <a:ea typeface="Calibri"/>
                <a:cs typeface="Times New Roman"/>
              </a:rPr>
              <a:t/>
            </a:r>
            <a:br>
              <a:rPr lang="ru-RU" sz="2000" dirty="0">
                <a:effectLst/>
                <a:latin typeface="Calibri"/>
                <a:ea typeface="Calibri"/>
                <a:cs typeface="Times New Roman"/>
              </a:rPr>
            </a:br>
            <a:endParaRPr lang="ru-RU" sz="2000" dirty="0"/>
          </a:p>
        </p:txBody>
      </p:sp>
    </p:spTree>
    <p:extLst>
      <p:ext uri="{BB962C8B-B14F-4D97-AF65-F5344CB8AC3E}">
        <p14:creationId xmlns:p14="http://schemas.microsoft.com/office/powerpoint/2010/main" val="158209968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7504" y="836712"/>
            <a:ext cx="8568952" cy="5832648"/>
          </a:xfrm>
        </p:spPr>
        <p:txBody>
          <a:bodyPr/>
          <a:lstStyle/>
          <a:p>
            <a:pPr indent="0" algn="just">
              <a:lnSpc>
                <a:spcPct val="115000"/>
              </a:lnSpc>
              <a:spcAft>
                <a:spcPts val="0"/>
              </a:spcAft>
              <a:buNone/>
            </a:pPr>
            <a:r>
              <a:rPr lang="uk-UA" sz="1800" dirty="0" smtClean="0">
                <a:effectLst/>
                <a:latin typeface="Times New Roman"/>
                <a:ea typeface="Times New Roman"/>
                <a:cs typeface="Times New Roman"/>
              </a:rPr>
              <a:t>		Індивідуальний розвиток охоплює морфологічні, біохімічні та фізіологічні зміни, які відбуваються в організмі тварин різних видів, від часу утворення зиготи і до кінця використання або життя  тварини.</a:t>
            </a:r>
            <a:br>
              <a:rPr lang="uk-UA" sz="1800" dirty="0" smtClean="0">
                <a:effectLst/>
                <a:latin typeface="Times New Roman"/>
                <a:ea typeface="Times New Roman"/>
                <a:cs typeface="Times New Roman"/>
              </a:rPr>
            </a:br>
            <a:r>
              <a:rPr lang="uk-UA" sz="1800" dirty="0" smtClean="0">
                <a:effectLst/>
                <a:latin typeface="Times New Roman"/>
                <a:ea typeface="Times New Roman"/>
                <a:cs typeface="Times New Roman"/>
              </a:rPr>
              <a:t>		</a:t>
            </a:r>
            <a:r>
              <a:rPr lang="uk-UA" sz="1800" dirty="0" smtClean="0">
                <a:effectLst/>
                <a:latin typeface="Times New Roman"/>
                <a:ea typeface="Times New Roman"/>
              </a:rPr>
              <a:t>Індивідуальний розвиток тварин охоплює всі зміни у процесі росту, диференціювання, спеціалізації, інтеграції тощо, які в різні періоди відбуваються з неоднаковою інтенсивністю.</a:t>
            </a:r>
            <a:r>
              <a:rPr lang="uk-UA" sz="1800" dirty="0">
                <a:effectLst/>
                <a:latin typeface="Times New Roman"/>
                <a:ea typeface="Times New Roman"/>
              </a:rPr>
              <a:t/>
            </a:r>
            <a:br>
              <a:rPr lang="uk-UA" sz="1800" dirty="0">
                <a:effectLst/>
                <a:latin typeface="Times New Roman"/>
                <a:ea typeface="Times New Roman"/>
              </a:rPr>
            </a:br>
            <a:r>
              <a:rPr lang="uk-UA" sz="1800" dirty="0" smtClean="0">
                <a:effectLst/>
                <a:latin typeface="Times New Roman"/>
                <a:ea typeface="Times New Roman"/>
              </a:rPr>
              <a:t>	</a:t>
            </a:r>
            <a:r>
              <a:rPr lang="uk-UA" sz="1800" u="sng" dirty="0" smtClean="0">
                <a:effectLst/>
                <a:latin typeface="Times New Roman"/>
                <a:ea typeface="Times New Roman"/>
              </a:rPr>
              <a:t>Періоди індивідуального розвитку </a:t>
            </a:r>
            <a:r>
              <a:rPr lang="uk-UA" sz="1800" u="sng" dirty="0">
                <a:effectLst/>
                <a:latin typeface="Times New Roman"/>
                <a:ea typeface="Times New Roman"/>
              </a:rPr>
              <a:t>тварин </a:t>
            </a:r>
            <a:r>
              <a:rPr lang="uk-UA" sz="1800" dirty="0" smtClean="0">
                <a:effectLst/>
                <a:latin typeface="Times New Roman"/>
                <a:ea typeface="Times New Roman"/>
              </a:rPr>
              <a:t>: </a:t>
            </a:r>
            <a:br>
              <a:rPr lang="uk-UA" sz="1800" dirty="0" smtClean="0">
                <a:effectLst/>
                <a:latin typeface="Times New Roman"/>
                <a:ea typeface="Times New Roman"/>
              </a:rPr>
            </a:br>
            <a:r>
              <a:rPr lang="uk-UA" sz="1800" dirty="0" smtClean="0">
                <a:effectLst/>
                <a:latin typeface="Times New Roman"/>
                <a:ea typeface="Times New Roman"/>
              </a:rPr>
              <a:t/>
            </a:r>
            <a:br>
              <a:rPr lang="uk-UA" sz="1800" dirty="0" smtClean="0">
                <a:effectLst/>
                <a:latin typeface="Times New Roman"/>
                <a:ea typeface="Times New Roman"/>
              </a:rPr>
            </a:br>
            <a:r>
              <a:rPr lang="uk-UA" sz="1800" dirty="0" smtClean="0">
                <a:effectLst/>
                <a:latin typeface="Times New Roman"/>
                <a:ea typeface="Times New Roman"/>
              </a:rPr>
              <a:t>внутрішньоутробний </a:t>
            </a:r>
            <a:r>
              <a:rPr lang="uk-UA" sz="1800" dirty="0" err="1" smtClean="0">
                <a:effectLst/>
                <a:latin typeface="Times New Roman"/>
                <a:ea typeface="Times New Roman"/>
              </a:rPr>
              <a:t>післяутробний</a:t>
            </a:r>
            <a:r>
              <a:rPr lang="uk-UA" sz="1800" dirty="0" smtClean="0">
                <a:effectLst/>
                <a:latin typeface="Times New Roman"/>
                <a:ea typeface="Times New Roman"/>
              </a:rPr>
              <a:t>. </a:t>
            </a:r>
            <a:br>
              <a:rPr lang="uk-UA" sz="1800" dirty="0" smtClean="0">
                <a:effectLst/>
                <a:latin typeface="Times New Roman"/>
                <a:ea typeface="Times New Roman"/>
              </a:rPr>
            </a:br>
            <a:r>
              <a:rPr lang="uk-UA" sz="1800" dirty="0" smtClean="0">
                <a:effectLst/>
                <a:latin typeface="Times New Roman"/>
                <a:ea typeface="Times New Roman"/>
              </a:rPr>
              <a:t>(</a:t>
            </a:r>
            <a:r>
              <a:rPr lang="uk-UA" sz="1800" dirty="0">
                <a:effectLst/>
                <a:latin typeface="Times New Roman"/>
                <a:ea typeface="Times New Roman"/>
              </a:rPr>
              <a:t>ембріональний) (постембріональний)</a:t>
            </a:r>
            <a:br>
              <a:rPr lang="uk-UA" sz="1800" dirty="0">
                <a:effectLst/>
                <a:latin typeface="Times New Roman"/>
                <a:ea typeface="Times New Roman"/>
              </a:rPr>
            </a:br>
            <a:r>
              <a:rPr lang="uk-UA" sz="1800" dirty="0" smtClean="0">
                <a:effectLst/>
                <a:latin typeface="Times New Roman"/>
                <a:ea typeface="Times New Roman"/>
              </a:rPr>
              <a:t>		</a:t>
            </a:r>
            <a:r>
              <a:rPr lang="uk-UA" sz="1800" dirty="0" smtClean="0">
                <a:effectLst/>
                <a:latin typeface="Times New Roman"/>
                <a:ea typeface="Times New Roman"/>
                <a:cs typeface="Times New Roman"/>
              </a:rPr>
              <a:t>Тривалість </a:t>
            </a:r>
            <a:r>
              <a:rPr lang="uk-UA" sz="1800" dirty="0">
                <a:effectLst/>
                <a:latin typeface="Times New Roman"/>
                <a:ea typeface="Times New Roman"/>
                <a:cs typeface="Times New Roman"/>
              </a:rPr>
              <a:t>життя та використання тварин пов’язані з породними, індивідуальними, продуктивними і племінними якостями, що значною мірою залежать від їхніх спадкових особливостей. </a:t>
            </a:r>
            <a:r>
              <a:rPr lang="uk-UA" sz="1800" dirty="0" smtClean="0">
                <a:effectLst/>
                <a:latin typeface="Times New Roman"/>
                <a:ea typeface="Times New Roman"/>
                <a:cs typeface="Times New Roman"/>
              </a:rPr>
              <a:t/>
            </a:r>
            <a:br>
              <a:rPr lang="uk-UA" sz="1800" dirty="0" smtClean="0">
                <a:effectLst/>
                <a:latin typeface="Times New Roman"/>
                <a:ea typeface="Times New Roman"/>
                <a:cs typeface="Times New Roman"/>
              </a:rPr>
            </a:br>
            <a:r>
              <a:rPr lang="uk-UA" sz="1800" dirty="0">
                <a:effectLst/>
                <a:latin typeface="Times New Roman"/>
                <a:ea typeface="Times New Roman"/>
                <a:cs typeface="Times New Roman"/>
              </a:rPr>
              <a:t>	</a:t>
            </a:r>
            <a:r>
              <a:rPr lang="uk-UA" sz="1800" dirty="0" smtClean="0">
                <a:effectLst/>
                <a:latin typeface="Times New Roman"/>
                <a:ea typeface="Times New Roman"/>
                <a:cs typeface="Times New Roman"/>
              </a:rPr>
              <a:t>	При </a:t>
            </a:r>
            <a:r>
              <a:rPr lang="uk-UA" sz="1800" dirty="0">
                <a:effectLst/>
                <a:latin typeface="Times New Roman"/>
                <a:ea typeface="Times New Roman"/>
                <a:cs typeface="Times New Roman"/>
              </a:rPr>
              <a:t>цьому необхідно пам’ятати, що повноцінна збалансована годівля, раціональний режим догляду та утримання сприяють подовженню періоду господарського використання тварин.</a:t>
            </a:r>
            <a:r>
              <a:rPr lang="ru-RU" sz="1800" dirty="0">
                <a:effectLst/>
                <a:latin typeface="Calibri"/>
                <a:ea typeface="Calibri"/>
                <a:cs typeface="Times New Roman"/>
              </a:rPr>
              <a:t/>
            </a:r>
            <a:br>
              <a:rPr lang="ru-RU" sz="1800" dirty="0">
                <a:effectLst/>
                <a:latin typeface="Calibri"/>
                <a:ea typeface="Calibri"/>
                <a:cs typeface="Times New Roman"/>
              </a:rPr>
            </a:br>
            <a:endParaRPr lang="ru-RU" sz="1800" dirty="0"/>
          </a:p>
        </p:txBody>
      </p:sp>
      <p:sp>
        <p:nvSpPr>
          <p:cNvPr id="3" name="Прямоугольник 2"/>
          <p:cNvSpPr/>
          <p:nvPr/>
        </p:nvSpPr>
        <p:spPr>
          <a:xfrm>
            <a:off x="539552" y="260648"/>
            <a:ext cx="8496944" cy="430887"/>
          </a:xfrm>
          <a:prstGeom prst="rect">
            <a:avLst/>
          </a:prstGeom>
        </p:spPr>
        <p:txBody>
          <a:bodyPr wrap="square">
            <a:spAutoFit/>
          </a:bodyPr>
          <a:lstStyle/>
          <a:p>
            <a:pPr algn="ctr"/>
            <a:r>
              <a:rPr lang="uk-UA" sz="2200" b="1" dirty="0">
                <a:latin typeface="Times New Roman"/>
                <a:ea typeface="Times New Roman"/>
                <a:cs typeface="Times New Roman"/>
              </a:rPr>
              <a:t>1. Індивідуальний розвиток </a:t>
            </a:r>
            <a:r>
              <a:rPr lang="uk-UA" sz="2200" b="1" dirty="0" smtClean="0">
                <a:latin typeface="Times New Roman"/>
                <a:ea typeface="Times New Roman"/>
                <a:cs typeface="Times New Roman"/>
              </a:rPr>
              <a:t>сільськогосподарських </a:t>
            </a:r>
            <a:r>
              <a:rPr lang="uk-UA" sz="2200" b="1" dirty="0">
                <a:latin typeface="Times New Roman"/>
                <a:ea typeface="Times New Roman"/>
                <a:cs typeface="Times New Roman"/>
              </a:rPr>
              <a:t>тварин</a:t>
            </a:r>
            <a:endParaRPr lang="uk-UA" sz="2200" b="1" dirty="0"/>
          </a:p>
        </p:txBody>
      </p:sp>
      <p:cxnSp>
        <p:nvCxnSpPr>
          <p:cNvPr id="5" name="Прямая со стрелкой 4"/>
          <p:cNvCxnSpPr/>
          <p:nvPr/>
        </p:nvCxnSpPr>
        <p:spPr>
          <a:xfrm flipH="1">
            <a:off x="1835696" y="3140968"/>
            <a:ext cx="2088232" cy="288032"/>
          </a:xfrm>
          <a:prstGeom prst="straightConnector1">
            <a:avLst/>
          </a:prstGeom>
          <a:ln w="63500">
            <a:tailEnd type="triangle"/>
          </a:ln>
        </p:spPr>
        <p:style>
          <a:lnRef idx="1">
            <a:schemeClr val="accent1"/>
          </a:lnRef>
          <a:fillRef idx="0">
            <a:schemeClr val="accent1"/>
          </a:fillRef>
          <a:effectRef idx="0">
            <a:schemeClr val="accent1"/>
          </a:effectRef>
          <a:fontRef idx="minor">
            <a:schemeClr val="tx1"/>
          </a:fontRef>
        </p:style>
      </p:cxnSp>
      <p:cxnSp>
        <p:nvCxnSpPr>
          <p:cNvPr id="7" name="Прямая со стрелкой 6"/>
          <p:cNvCxnSpPr/>
          <p:nvPr/>
        </p:nvCxnSpPr>
        <p:spPr>
          <a:xfrm>
            <a:off x="5292080" y="3140968"/>
            <a:ext cx="1800200" cy="288032"/>
          </a:xfrm>
          <a:prstGeom prst="straightConnector1">
            <a:avLst/>
          </a:prstGeom>
          <a:ln w="6350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6319938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1030089"/>
            <a:ext cx="8424935" cy="5976664"/>
          </a:xfrm>
        </p:spPr>
        <p:txBody>
          <a:bodyPr/>
          <a:lstStyle/>
          <a:p>
            <a:pPr marL="0" indent="0" algn="just">
              <a:lnSpc>
                <a:spcPct val="115000"/>
              </a:lnSpc>
              <a:spcAft>
                <a:spcPts val="0"/>
              </a:spcAft>
              <a:buNone/>
            </a:pPr>
            <a:r>
              <a:rPr lang="uk-UA" sz="2400" dirty="0" smtClean="0">
                <a:effectLst/>
                <a:latin typeface="Times New Roman"/>
                <a:ea typeface="Times New Roman"/>
              </a:rPr>
              <a:t>	У </a:t>
            </a:r>
            <a:r>
              <a:rPr lang="uk-UA" sz="2400" dirty="0">
                <a:effectLst/>
                <a:latin typeface="Times New Roman"/>
                <a:ea typeface="Times New Roman"/>
              </a:rPr>
              <a:t>процесі індивідуального розвитку інтенсивність росту живої маси тварин у різні періоди неоднакова: в ембріональний вона вища, ніж у постембріональний, </a:t>
            </a:r>
            <a:r>
              <a:rPr lang="uk-UA" sz="2400" dirty="0" smtClean="0">
                <a:effectLst/>
                <a:latin typeface="Times New Roman"/>
                <a:ea typeface="Times New Roman"/>
              </a:rPr>
              <a:t>тобто з </a:t>
            </a:r>
            <a:r>
              <a:rPr lang="uk-UA" sz="2400" dirty="0">
                <a:effectLst/>
                <a:latin typeface="Times New Roman"/>
                <a:ea typeface="Times New Roman"/>
              </a:rPr>
              <a:t>віком тварин знижується. </a:t>
            </a:r>
            <a:r>
              <a:rPr lang="uk-UA" sz="2400" dirty="0" smtClean="0">
                <a:effectLst/>
                <a:latin typeface="Times New Roman"/>
                <a:ea typeface="Times New Roman"/>
              </a:rPr>
              <a:t>	</a:t>
            </a:r>
            <a:br>
              <a:rPr lang="uk-UA" sz="2400" dirty="0" smtClean="0">
                <a:effectLst/>
                <a:latin typeface="Times New Roman"/>
                <a:ea typeface="Times New Roman"/>
              </a:rPr>
            </a:br>
            <a:r>
              <a:rPr lang="uk-UA" sz="2400" dirty="0" smtClean="0">
                <a:effectLst/>
                <a:latin typeface="Times New Roman"/>
                <a:ea typeface="Times New Roman"/>
              </a:rPr>
              <a:t>	Така </a:t>
            </a:r>
            <a:r>
              <a:rPr lang="uk-UA" sz="2400" dirty="0">
                <a:effectLst/>
                <a:latin typeface="Times New Roman"/>
                <a:ea typeface="Times New Roman"/>
              </a:rPr>
              <a:t>закономірність характерна не лише для росту живої маси в цілому, </a:t>
            </a:r>
            <a:r>
              <a:rPr lang="uk-UA" sz="2400" dirty="0" smtClean="0">
                <a:effectLst/>
                <a:latin typeface="Times New Roman"/>
                <a:ea typeface="Times New Roman"/>
              </a:rPr>
              <a:t>а</a:t>
            </a:r>
            <a:br>
              <a:rPr lang="uk-UA" sz="2400" dirty="0" smtClean="0">
                <a:effectLst/>
                <a:latin typeface="Times New Roman"/>
                <a:ea typeface="Times New Roman"/>
              </a:rPr>
            </a:br>
            <a:r>
              <a:rPr lang="uk-UA" sz="2400" dirty="0" smtClean="0">
                <a:effectLst/>
                <a:latin typeface="Times New Roman"/>
                <a:ea typeface="Times New Roman"/>
              </a:rPr>
              <a:t> </a:t>
            </a:r>
            <a:r>
              <a:rPr lang="uk-UA" sz="2400" dirty="0">
                <a:effectLst/>
                <a:latin typeface="Times New Roman"/>
                <a:ea typeface="Times New Roman"/>
              </a:rPr>
              <a:t>й </a:t>
            </a:r>
            <a:r>
              <a:rPr lang="uk-UA" sz="2400" dirty="0" smtClean="0">
                <a:effectLst/>
                <a:latin typeface="Times New Roman"/>
                <a:ea typeface="Times New Roman"/>
              </a:rPr>
              <a:t>для окремих частин тіла. </a:t>
            </a:r>
            <a:br>
              <a:rPr lang="uk-UA" sz="2400" dirty="0" smtClean="0">
                <a:effectLst/>
                <a:latin typeface="Times New Roman"/>
                <a:ea typeface="Times New Roman"/>
              </a:rPr>
            </a:br>
            <a:r>
              <a:rPr lang="uk-UA" sz="2400" dirty="0" smtClean="0">
                <a:effectLst/>
                <a:latin typeface="Times New Roman"/>
                <a:ea typeface="Times New Roman"/>
              </a:rPr>
              <a:t>	Вивчаючи </a:t>
            </a:r>
            <a:r>
              <a:rPr lang="uk-UA" sz="2400" dirty="0">
                <a:effectLst/>
                <a:latin typeface="Times New Roman"/>
                <a:ea typeface="Times New Roman"/>
              </a:rPr>
              <a:t>інтенсивність росту тканин та органів великої рогатої худоби у другій половині ембріонального і в постембріональному періоді, А О. </a:t>
            </a:r>
            <a:r>
              <a:rPr lang="uk-UA" sz="2400" dirty="0" err="1">
                <a:effectLst/>
                <a:latin typeface="Times New Roman"/>
                <a:ea typeface="Times New Roman"/>
              </a:rPr>
              <a:t>Малігонов</a:t>
            </a:r>
            <a:r>
              <a:rPr lang="uk-UA" sz="2400" dirty="0">
                <a:effectLst/>
                <a:latin typeface="Times New Roman"/>
                <a:ea typeface="Times New Roman"/>
              </a:rPr>
              <a:t> і Г.Ф. </a:t>
            </a:r>
            <a:r>
              <a:rPr lang="uk-UA" sz="2400" dirty="0" err="1">
                <a:effectLst/>
                <a:latin typeface="Times New Roman"/>
                <a:ea typeface="Times New Roman"/>
              </a:rPr>
              <a:t>Расходов</a:t>
            </a:r>
            <a:r>
              <a:rPr lang="uk-UA" sz="2400" dirty="0">
                <a:effectLst/>
                <a:latin typeface="Times New Roman"/>
                <a:ea typeface="Times New Roman"/>
              </a:rPr>
              <a:t> дійшли висновку, що органи, які повільно ростуть в ембріональний період, швидше ростуть у постембріональний, і </a:t>
            </a:r>
            <a:r>
              <a:rPr lang="uk-UA" sz="2400" dirty="0" smtClean="0">
                <a:effectLst/>
                <a:latin typeface="Times New Roman"/>
                <a:ea typeface="Times New Roman"/>
              </a:rPr>
              <a:t>навпаки.</a:t>
            </a:r>
            <a:endParaRPr lang="ru-RU" sz="2400" dirty="0"/>
          </a:p>
        </p:txBody>
      </p:sp>
      <p:sp>
        <p:nvSpPr>
          <p:cNvPr id="3" name="Прямоугольник 2"/>
          <p:cNvSpPr/>
          <p:nvPr/>
        </p:nvSpPr>
        <p:spPr>
          <a:xfrm>
            <a:off x="539552" y="260648"/>
            <a:ext cx="8352927" cy="769441"/>
          </a:xfrm>
          <a:prstGeom prst="rect">
            <a:avLst/>
          </a:prstGeom>
        </p:spPr>
        <p:txBody>
          <a:bodyPr wrap="square">
            <a:spAutoFit/>
          </a:bodyPr>
          <a:lstStyle/>
          <a:p>
            <a:pPr algn="ctr"/>
            <a:r>
              <a:rPr lang="uk-UA" sz="2200" b="1" dirty="0" smtClean="0">
                <a:latin typeface="Times New Roman"/>
                <a:ea typeface="Times New Roman"/>
                <a:cs typeface="Times New Roman"/>
              </a:rPr>
              <a:t>2. Закономірності </a:t>
            </a:r>
            <a:r>
              <a:rPr lang="uk-UA" sz="2200" b="1" dirty="0">
                <a:latin typeface="Times New Roman"/>
                <a:ea typeface="Times New Roman"/>
                <a:cs typeface="Times New Roman"/>
              </a:rPr>
              <a:t>росту окремих частин </a:t>
            </a:r>
            <a:r>
              <a:rPr lang="uk-UA" sz="2200" b="1" dirty="0" smtClean="0">
                <a:latin typeface="Times New Roman"/>
                <a:ea typeface="Times New Roman"/>
                <a:cs typeface="Times New Roman"/>
              </a:rPr>
              <a:t>тіла</a:t>
            </a:r>
          </a:p>
          <a:p>
            <a:pPr algn="ctr"/>
            <a:r>
              <a:rPr lang="uk-UA" sz="2200" b="1" dirty="0" smtClean="0">
                <a:latin typeface="Times New Roman"/>
                <a:ea typeface="Times New Roman"/>
                <a:cs typeface="Times New Roman"/>
              </a:rPr>
              <a:t>та </a:t>
            </a:r>
            <a:r>
              <a:rPr lang="uk-UA" sz="2200" b="1" dirty="0">
                <a:latin typeface="Times New Roman"/>
                <a:ea typeface="Times New Roman"/>
                <a:cs typeface="Times New Roman"/>
              </a:rPr>
              <a:t>основних тканин</a:t>
            </a:r>
          </a:p>
        </p:txBody>
      </p:sp>
    </p:spTree>
    <p:extLst>
      <p:ext uri="{BB962C8B-B14F-4D97-AF65-F5344CB8AC3E}">
        <p14:creationId xmlns:p14="http://schemas.microsoft.com/office/powerpoint/2010/main" val="206320504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9552" y="260648"/>
            <a:ext cx="8208911" cy="6120680"/>
          </a:xfrm>
        </p:spPr>
        <p:txBody>
          <a:bodyPr/>
          <a:lstStyle/>
          <a:p>
            <a:pPr indent="450215" algn="just">
              <a:lnSpc>
                <a:spcPct val="115000"/>
              </a:lnSpc>
              <a:spcAft>
                <a:spcPts val="0"/>
              </a:spcAft>
            </a:pPr>
            <a:r>
              <a:rPr lang="uk-UA" sz="2000" dirty="0">
                <a:effectLst/>
                <a:latin typeface="Times New Roman"/>
                <a:ea typeface="Times New Roman"/>
              </a:rPr>
              <a:t>Нерівномірність росту тканин і органів зумовлена необхідністю пристосування тварин до певних умов існування, які виникли </a:t>
            </a:r>
            <a:r>
              <a:rPr lang="uk-UA" sz="2000" dirty="0" smtClean="0">
                <a:effectLst/>
                <a:latin typeface="Times New Roman"/>
                <a:ea typeface="Times New Roman"/>
              </a:rPr>
              <a:t>в процесі еволюції.  </a:t>
            </a:r>
            <a:r>
              <a:rPr lang="uk-UA" sz="2000" dirty="0">
                <a:effectLst/>
                <a:latin typeface="Times New Roman"/>
                <a:ea typeface="Times New Roman"/>
              </a:rPr>
              <a:t>На індивідуальний розвиток тварин великий вплив мають як спадкові чинники, так і чинники зовнішнього середовища.</a:t>
            </a:r>
            <a:br>
              <a:rPr lang="uk-UA" sz="2000" dirty="0">
                <a:effectLst/>
                <a:latin typeface="Times New Roman"/>
                <a:ea typeface="Times New Roman"/>
              </a:rPr>
            </a:br>
            <a:r>
              <a:rPr lang="uk-UA" sz="2000" dirty="0" smtClean="0">
                <a:effectLst/>
                <a:latin typeface="Times New Roman"/>
                <a:ea typeface="Times New Roman"/>
              </a:rPr>
              <a:t>	Здатність </a:t>
            </a:r>
            <a:r>
              <a:rPr lang="uk-UA" sz="2000" dirty="0">
                <a:effectLst/>
                <a:latin typeface="Times New Roman"/>
                <a:ea typeface="Times New Roman"/>
              </a:rPr>
              <a:t>тварин компенсувати у майбутньому деяку затримку росту, зумовлену недостатньою годівлею чи іншими причинами, є спадковою і має велике практичне значення.</a:t>
            </a:r>
            <a:br>
              <a:rPr lang="uk-UA" sz="2000" dirty="0">
                <a:effectLst/>
                <a:latin typeface="Times New Roman"/>
                <a:ea typeface="Times New Roman"/>
              </a:rPr>
            </a:br>
            <a:r>
              <a:rPr lang="uk-UA" sz="2000" dirty="0" smtClean="0">
                <a:effectLst/>
                <a:latin typeface="Times New Roman"/>
                <a:ea typeface="Times New Roman"/>
              </a:rPr>
              <a:t>	Повноцінна </a:t>
            </a:r>
            <a:r>
              <a:rPr lang="uk-UA" sz="2000" dirty="0">
                <a:effectLst/>
                <a:latin typeface="Times New Roman"/>
                <a:ea typeface="Times New Roman"/>
              </a:rPr>
              <a:t>збалансована годівля сприяє прискоренню розвитку органів і тканин. </a:t>
            </a:r>
            <a:r>
              <a:rPr lang="uk-UA" sz="2000" dirty="0" smtClean="0">
                <a:effectLst/>
                <a:latin typeface="Times New Roman"/>
                <a:ea typeface="Times New Roman"/>
              </a:rPr>
              <a:t/>
            </a:r>
            <a:br>
              <a:rPr lang="uk-UA" sz="2000" dirty="0" smtClean="0">
                <a:effectLst/>
                <a:latin typeface="Times New Roman"/>
                <a:ea typeface="Times New Roman"/>
              </a:rPr>
            </a:br>
            <a:r>
              <a:rPr lang="uk-UA" sz="2000" dirty="0">
                <a:effectLst/>
                <a:latin typeface="Times New Roman"/>
                <a:ea typeface="Times New Roman"/>
              </a:rPr>
              <a:t>	</a:t>
            </a:r>
            <a:r>
              <a:rPr lang="uk-UA" sz="2000" dirty="0" smtClean="0">
                <a:effectLst/>
                <a:latin typeface="Times New Roman"/>
                <a:ea typeface="Times New Roman"/>
                <a:cs typeface="Times New Roman"/>
              </a:rPr>
              <a:t>Таким </a:t>
            </a:r>
            <a:r>
              <a:rPr lang="uk-UA" sz="2000" dirty="0">
                <a:effectLst/>
                <a:latin typeface="Times New Roman"/>
                <a:ea typeface="Times New Roman"/>
                <a:cs typeface="Times New Roman"/>
              </a:rPr>
              <a:t>чином, численні дослідження свідчать про великий вплив умов годівлі молодняку з перших днів його життя на інтенсивність росту і розвитку, формування скороспілих високопродуктивних тварин. </a:t>
            </a:r>
            <a:r>
              <a:rPr lang="uk-UA" sz="2000" dirty="0" smtClean="0">
                <a:effectLst/>
                <a:latin typeface="Times New Roman"/>
                <a:ea typeface="Times New Roman"/>
                <a:cs typeface="Times New Roman"/>
              </a:rPr>
              <a:t/>
            </a:r>
            <a:br>
              <a:rPr lang="uk-UA" sz="2000" dirty="0" smtClean="0">
                <a:effectLst/>
                <a:latin typeface="Times New Roman"/>
                <a:ea typeface="Times New Roman"/>
                <a:cs typeface="Times New Roman"/>
              </a:rPr>
            </a:br>
            <a:r>
              <a:rPr lang="uk-UA" sz="2000" dirty="0">
                <a:effectLst/>
                <a:latin typeface="Times New Roman"/>
                <a:ea typeface="Times New Roman"/>
                <a:cs typeface="Times New Roman"/>
              </a:rPr>
              <a:t>	</a:t>
            </a:r>
            <a:r>
              <a:rPr lang="uk-UA" sz="2000" dirty="0" smtClean="0">
                <a:effectLst/>
                <a:latin typeface="Times New Roman"/>
                <a:ea typeface="Times New Roman"/>
                <a:cs typeface="Times New Roman"/>
              </a:rPr>
              <a:t>Важливу </a:t>
            </a:r>
            <a:r>
              <a:rPr lang="uk-UA" sz="2000" dirty="0">
                <a:effectLst/>
                <a:latin typeface="Times New Roman"/>
                <a:ea typeface="Times New Roman"/>
                <a:cs typeface="Times New Roman"/>
              </a:rPr>
              <a:t>роль при цьому відіграють загальний рівень годівлі, її біологічна повноцінність, структура раціонів (співвідношення кормів за поживністю), різний розподіл поживних речовин за окремими періодами росту</a:t>
            </a:r>
            <a:r>
              <a:rPr lang="uk-UA" sz="2000" dirty="0" smtClean="0">
                <a:effectLst/>
                <a:latin typeface="Times New Roman"/>
                <a:ea typeface="Times New Roman"/>
                <a:cs typeface="Times New Roman"/>
              </a:rPr>
              <a:t>.</a:t>
            </a:r>
            <a:endParaRPr lang="ru-RU" sz="2000" dirty="0"/>
          </a:p>
        </p:txBody>
      </p:sp>
    </p:spTree>
    <p:extLst>
      <p:ext uri="{BB962C8B-B14F-4D97-AF65-F5344CB8AC3E}">
        <p14:creationId xmlns:p14="http://schemas.microsoft.com/office/powerpoint/2010/main" val="48220031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9552" y="260648"/>
            <a:ext cx="8064895" cy="6192688"/>
          </a:xfrm>
        </p:spPr>
        <p:txBody>
          <a:bodyPr/>
          <a:lstStyle/>
          <a:p>
            <a:pPr indent="450215" algn="just">
              <a:lnSpc>
                <a:spcPct val="115000"/>
              </a:lnSpc>
              <a:spcAft>
                <a:spcPts val="0"/>
              </a:spcAft>
            </a:pPr>
            <a:r>
              <a:rPr lang="uk-UA" sz="2000" i="1" dirty="0">
                <a:effectLst/>
                <a:latin typeface="Times New Roman"/>
                <a:ea typeface="Times New Roman"/>
              </a:rPr>
              <a:t>Певна ритмічність годівлі також має вплив на ріст і розвиток тварин. </a:t>
            </a:r>
            <a:r>
              <a:rPr lang="ru-RU" sz="2000" dirty="0" smtClean="0">
                <a:effectLst/>
                <a:latin typeface="Times New Roman"/>
                <a:ea typeface="Times New Roman"/>
              </a:rPr>
              <a:t/>
            </a:r>
            <a:br>
              <a:rPr lang="ru-RU" sz="2000" dirty="0" smtClean="0">
                <a:effectLst/>
                <a:latin typeface="Times New Roman"/>
                <a:ea typeface="Times New Roman"/>
              </a:rPr>
            </a:br>
            <a:r>
              <a:rPr lang="ru-RU" sz="2000" dirty="0" smtClean="0">
                <a:effectLst/>
                <a:latin typeface="Times New Roman"/>
                <a:ea typeface="Times New Roman"/>
              </a:rPr>
              <a:t>	</a:t>
            </a:r>
            <a:r>
              <a:rPr lang="uk-UA" sz="2000" dirty="0" smtClean="0">
                <a:effectLst/>
                <a:latin typeface="Times New Roman"/>
                <a:ea typeface="Times New Roman"/>
              </a:rPr>
              <a:t>Система </a:t>
            </a:r>
            <a:r>
              <a:rPr lang="uk-UA" sz="2000" dirty="0">
                <a:effectLst/>
                <a:latin typeface="Times New Roman"/>
                <a:ea typeface="Times New Roman"/>
              </a:rPr>
              <a:t>спрямованого вирощування залежно від мети використання дорослих тварин передбачає два напрями: вирощування племінного та неплемінного (користувального) молодняку. </a:t>
            </a:r>
            <a:r>
              <a:rPr lang="uk-UA" sz="2000" dirty="0" smtClean="0">
                <a:effectLst/>
                <a:latin typeface="Times New Roman"/>
                <a:ea typeface="Times New Roman"/>
              </a:rPr>
              <a:t/>
            </a:r>
            <a:br>
              <a:rPr lang="uk-UA" sz="2000" dirty="0" smtClean="0">
                <a:effectLst/>
                <a:latin typeface="Times New Roman"/>
                <a:ea typeface="Times New Roman"/>
              </a:rPr>
            </a:br>
            <a:r>
              <a:rPr lang="uk-UA" sz="2000" dirty="0" smtClean="0">
                <a:effectLst/>
                <a:latin typeface="Times New Roman"/>
                <a:ea typeface="Times New Roman"/>
              </a:rPr>
              <a:t>	</a:t>
            </a:r>
            <a:r>
              <a:rPr lang="uk-UA" sz="2000" dirty="0" smtClean="0">
                <a:effectLst/>
                <a:latin typeface="Times New Roman"/>
                <a:ea typeface="Times New Roman"/>
                <a:cs typeface="Times New Roman"/>
              </a:rPr>
              <a:t>На </a:t>
            </a:r>
            <a:r>
              <a:rPr lang="uk-UA" sz="2000" dirty="0">
                <a:effectLst/>
                <a:latin typeface="Times New Roman"/>
                <a:ea typeface="Times New Roman"/>
                <a:cs typeface="Times New Roman"/>
              </a:rPr>
              <a:t>індивідуальний розвиток тварин, крім годівлі, діють також інші зовнішні чинники, що мають вплив на формування господарсько корисних ознак: мікроклімат, температура і вологість приміщень, освітленість, моціон, кліматичні та інші умови.</a:t>
            </a:r>
            <a:r>
              <a:rPr lang="ru-RU" sz="1600" dirty="0">
                <a:effectLst/>
                <a:latin typeface="Calibri"/>
                <a:ea typeface="Calibri"/>
                <a:cs typeface="Times New Roman"/>
              </a:rPr>
              <a:t/>
            </a:r>
            <a:br>
              <a:rPr lang="ru-RU" sz="1600" dirty="0">
                <a:effectLst/>
                <a:latin typeface="Calibri"/>
                <a:ea typeface="Calibri"/>
                <a:cs typeface="Times New Roman"/>
              </a:rPr>
            </a:br>
            <a:r>
              <a:rPr lang="ru-RU" sz="1600" dirty="0" smtClean="0">
                <a:effectLst/>
                <a:latin typeface="Calibri"/>
                <a:ea typeface="Calibri"/>
                <a:cs typeface="Times New Roman"/>
              </a:rPr>
              <a:t>	</a:t>
            </a:r>
            <a:r>
              <a:rPr lang="uk-UA" sz="2000" dirty="0" smtClean="0">
                <a:effectLst/>
                <a:latin typeface="Times New Roman"/>
                <a:ea typeface="Times New Roman"/>
                <a:cs typeface="Times New Roman"/>
              </a:rPr>
              <a:t>Завдяки </a:t>
            </a:r>
            <a:r>
              <a:rPr lang="uk-UA" sz="2000" dirty="0">
                <a:effectLst/>
                <a:latin typeface="Times New Roman"/>
                <a:ea typeface="Times New Roman"/>
                <a:cs typeface="Times New Roman"/>
              </a:rPr>
              <a:t>дослідженням багатьох учених виявлено зв’язок типів нервової діяльності тварин, їхньої поведінки з важливими </a:t>
            </a:r>
            <a:r>
              <a:rPr lang="uk-UA" sz="2000" dirty="0" smtClean="0">
                <a:effectLst/>
                <a:latin typeface="Times New Roman"/>
                <a:ea typeface="Times New Roman"/>
                <a:cs typeface="Times New Roman"/>
              </a:rPr>
              <a:t>господарсько-корисними </a:t>
            </a:r>
            <a:r>
              <a:rPr lang="uk-UA" sz="2000" dirty="0">
                <a:effectLst/>
                <a:latin typeface="Times New Roman"/>
                <a:ea typeface="Times New Roman"/>
                <a:cs typeface="Times New Roman"/>
              </a:rPr>
              <a:t>ознаками. Сформувалася окрема галузь науки </a:t>
            </a:r>
            <a:r>
              <a:rPr lang="uk-UA" sz="2000" dirty="0" smtClean="0">
                <a:effectLst/>
                <a:latin typeface="Times New Roman"/>
                <a:ea typeface="Times New Roman"/>
                <a:cs typeface="Times New Roman"/>
              </a:rPr>
              <a:t>– етологія</a:t>
            </a:r>
            <a:r>
              <a:rPr lang="uk-UA" sz="2000" dirty="0">
                <a:effectLst/>
                <a:latin typeface="Times New Roman"/>
                <a:ea typeface="Times New Roman"/>
                <a:cs typeface="Times New Roman"/>
              </a:rPr>
              <a:t>, яка й вивчає поведінку тварин. </a:t>
            </a:r>
            <a:r>
              <a:rPr lang="uk-UA" sz="2000" dirty="0" smtClean="0">
                <a:effectLst/>
                <a:latin typeface="Times New Roman"/>
                <a:ea typeface="Times New Roman"/>
                <a:cs typeface="Times New Roman"/>
              </a:rPr>
              <a:t>	Особливо </a:t>
            </a:r>
            <a:r>
              <a:rPr lang="uk-UA" sz="2000" dirty="0">
                <a:effectLst/>
                <a:latin typeface="Times New Roman"/>
                <a:ea typeface="Times New Roman"/>
                <a:cs typeface="Times New Roman"/>
              </a:rPr>
              <a:t>великого значення набула вона в разі переведення виробництва продукції тваринництва на промислову основу.</a:t>
            </a:r>
            <a:r>
              <a:rPr lang="ru-RU" sz="1600" dirty="0">
                <a:effectLst/>
                <a:latin typeface="Calibri"/>
                <a:ea typeface="Calibri"/>
                <a:cs typeface="Times New Roman"/>
              </a:rPr>
              <a:t/>
            </a:r>
            <a:br>
              <a:rPr lang="ru-RU" sz="1600" dirty="0">
                <a:effectLst/>
                <a:latin typeface="Calibri"/>
                <a:ea typeface="Calibri"/>
                <a:cs typeface="Times New Roman"/>
              </a:rPr>
            </a:br>
            <a:endParaRPr lang="ru-RU" sz="2000" dirty="0"/>
          </a:p>
        </p:txBody>
      </p:sp>
    </p:spTree>
    <p:extLst>
      <p:ext uri="{BB962C8B-B14F-4D97-AF65-F5344CB8AC3E}">
        <p14:creationId xmlns:p14="http://schemas.microsoft.com/office/powerpoint/2010/main" val="309171237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4294967295"/>
          </p:nvPr>
        </p:nvSpPr>
        <p:spPr>
          <a:xfrm>
            <a:off x="179512" y="404664"/>
            <a:ext cx="8856984" cy="6624736"/>
          </a:xfrm>
        </p:spPr>
        <p:txBody>
          <a:bodyPr>
            <a:noAutofit/>
          </a:bodyPr>
          <a:lstStyle/>
          <a:p>
            <a:pPr algn="ctr"/>
            <a:r>
              <a:rPr lang="ru-RU" dirty="0" err="1" smtClean="0"/>
              <a:t>Основні</a:t>
            </a:r>
            <a:r>
              <a:rPr lang="ru-RU" dirty="0" smtClean="0"/>
              <a:t> </a:t>
            </a:r>
            <a:r>
              <a:rPr lang="ru-RU" dirty="0" err="1" smtClean="0"/>
              <a:t>господарсько-корисні</a:t>
            </a:r>
            <a:r>
              <a:rPr lang="ru-RU" dirty="0" smtClean="0"/>
              <a:t> </a:t>
            </a:r>
            <a:r>
              <a:rPr lang="ru-RU" dirty="0" err="1"/>
              <a:t>ознаки</a:t>
            </a:r>
            <a:r>
              <a:rPr lang="ru-RU" dirty="0"/>
              <a:t> </a:t>
            </a:r>
            <a:r>
              <a:rPr lang="ru-RU" dirty="0" err="1"/>
              <a:t>тварини</a:t>
            </a:r>
            <a:r>
              <a:rPr lang="ru-RU" dirty="0"/>
              <a:t> </a:t>
            </a:r>
            <a:endParaRPr lang="ru-RU" dirty="0" smtClean="0"/>
          </a:p>
          <a:p>
            <a:pPr marL="0" indent="0" algn="just">
              <a:buNone/>
            </a:pPr>
            <a:endParaRPr lang="ru-RU" sz="2000" dirty="0"/>
          </a:p>
          <a:p>
            <a:pPr marL="0" indent="0">
              <a:buNone/>
            </a:pPr>
            <a:r>
              <a:rPr lang="ru-RU" dirty="0" smtClean="0"/>
              <a:t>    </a:t>
            </a:r>
            <a:r>
              <a:rPr lang="ru-RU" dirty="0" err="1" smtClean="0"/>
              <a:t>міцність</a:t>
            </a:r>
            <a:r>
              <a:rPr lang="ru-RU" dirty="0" smtClean="0"/>
              <a:t> </a:t>
            </a:r>
            <a:r>
              <a:rPr lang="ru-RU" dirty="0" err="1"/>
              <a:t>конституції</a:t>
            </a:r>
            <a:r>
              <a:rPr lang="ru-RU" dirty="0"/>
              <a:t> </a:t>
            </a:r>
            <a:r>
              <a:rPr lang="ru-RU" dirty="0" smtClean="0"/>
              <a:t>		      		 стан </a:t>
            </a:r>
            <a:r>
              <a:rPr lang="ru-RU" dirty="0" err="1" smtClean="0"/>
              <a:t>здоров`я</a:t>
            </a:r>
            <a:r>
              <a:rPr lang="ru-RU" dirty="0" smtClean="0"/>
              <a:t> 				</a:t>
            </a:r>
            <a:r>
              <a:rPr lang="ru-RU" dirty="0" err="1" smtClean="0"/>
              <a:t>продуктивність</a:t>
            </a:r>
            <a:r>
              <a:rPr lang="ru-RU" dirty="0" smtClean="0"/>
              <a:t> </a:t>
            </a:r>
          </a:p>
          <a:p>
            <a:pPr marL="0" indent="0" algn="just">
              <a:buNone/>
            </a:pPr>
            <a:r>
              <a:rPr lang="ru-RU" dirty="0" err="1" smtClean="0"/>
              <a:t>закладаються</a:t>
            </a:r>
            <a:r>
              <a:rPr lang="ru-RU" dirty="0" smtClean="0"/>
              <a:t> </a:t>
            </a:r>
            <a:r>
              <a:rPr lang="ru-RU" dirty="0"/>
              <a:t>в </a:t>
            </a:r>
            <a:r>
              <a:rPr lang="ru-RU" dirty="0" err="1"/>
              <a:t>період</a:t>
            </a:r>
            <a:r>
              <a:rPr lang="ru-RU" dirty="0"/>
              <a:t> </a:t>
            </a:r>
            <a:r>
              <a:rPr lang="ru-RU" dirty="0" err="1" smtClean="0"/>
              <a:t>внутрішньоутробного</a:t>
            </a:r>
            <a:r>
              <a:rPr lang="ru-RU" dirty="0" smtClean="0"/>
              <a:t> </a:t>
            </a:r>
            <a:r>
              <a:rPr lang="ru-RU" dirty="0" err="1"/>
              <a:t>розвитку</a:t>
            </a:r>
            <a:r>
              <a:rPr lang="ru-RU" dirty="0"/>
              <a:t>. </a:t>
            </a:r>
            <a:endParaRPr lang="ru-RU" dirty="0" smtClean="0"/>
          </a:p>
          <a:p>
            <a:pPr marL="0" indent="0" algn="just">
              <a:buNone/>
            </a:pPr>
            <a:endParaRPr lang="ru-RU" dirty="0" smtClean="0"/>
          </a:p>
          <a:p>
            <a:pPr algn="just"/>
            <a:r>
              <a:rPr lang="ru-RU" dirty="0" err="1"/>
              <a:t>Живлення</a:t>
            </a:r>
            <a:r>
              <a:rPr lang="ru-RU" dirty="0"/>
              <a:t> </a:t>
            </a:r>
            <a:r>
              <a:rPr lang="ru-RU" dirty="0" err="1"/>
              <a:t>ембріон</a:t>
            </a:r>
            <a:r>
              <a:rPr lang="uk-UA" dirty="0"/>
              <a:t>у</a:t>
            </a:r>
            <a:r>
              <a:rPr lang="ru-RU" dirty="0"/>
              <a:t> в </a:t>
            </a:r>
            <a:r>
              <a:rPr lang="ru-RU" dirty="0" err="1"/>
              <a:t>окремі</a:t>
            </a:r>
            <a:r>
              <a:rPr lang="ru-RU" dirty="0"/>
              <a:t> </a:t>
            </a:r>
            <a:r>
              <a:rPr lang="ru-RU" dirty="0" err="1"/>
              <a:t>фази</a:t>
            </a:r>
            <a:r>
              <a:rPr lang="ru-RU" dirty="0"/>
              <a:t> </a:t>
            </a:r>
            <a:r>
              <a:rPr lang="ru-RU" dirty="0" err="1"/>
              <a:t>його</a:t>
            </a:r>
            <a:r>
              <a:rPr lang="ru-RU" dirty="0"/>
              <a:t> утробного </a:t>
            </a:r>
            <a:r>
              <a:rPr lang="ru-RU" dirty="0" err="1"/>
              <a:t>розвитку</a:t>
            </a:r>
            <a:r>
              <a:rPr lang="ru-RU" dirty="0"/>
              <a:t> </a:t>
            </a:r>
            <a:r>
              <a:rPr lang="ru-RU" dirty="0" err="1"/>
              <a:t>неоднакове</a:t>
            </a:r>
            <a:r>
              <a:rPr lang="ru-RU" dirty="0"/>
              <a:t>. </a:t>
            </a:r>
            <a:endParaRPr lang="ru-RU" dirty="0" smtClean="0"/>
          </a:p>
          <a:p>
            <a:pPr algn="just"/>
            <a:r>
              <a:rPr lang="ru-RU" dirty="0" smtClean="0"/>
              <a:t>У </a:t>
            </a:r>
            <a:r>
              <a:rPr lang="ru-RU" dirty="0" err="1"/>
              <a:t>зародковій</a:t>
            </a:r>
            <a:r>
              <a:rPr lang="ru-RU" dirty="0"/>
              <a:t> і </a:t>
            </a:r>
            <a:r>
              <a:rPr lang="ru-RU" dirty="0" err="1"/>
              <a:t>передплідній</a:t>
            </a:r>
            <a:r>
              <a:rPr lang="ru-RU" dirty="0"/>
              <a:t> </a:t>
            </a:r>
            <a:r>
              <a:rPr lang="ru-RU" dirty="0" err="1"/>
              <a:t>фазі</a:t>
            </a:r>
            <a:r>
              <a:rPr lang="ru-RU" dirty="0"/>
              <a:t> </a:t>
            </a:r>
            <a:r>
              <a:rPr lang="ru-RU" dirty="0" err="1"/>
              <a:t>важливе</a:t>
            </a:r>
            <a:r>
              <a:rPr lang="ru-RU" dirty="0"/>
              <a:t> </a:t>
            </a:r>
            <a:r>
              <a:rPr lang="ru-RU" dirty="0" err="1"/>
              <a:t>значення</a:t>
            </a:r>
            <a:r>
              <a:rPr lang="ru-RU" dirty="0"/>
              <a:t> </a:t>
            </a:r>
            <a:r>
              <a:rPr lang="ru-RU" dirty="0" err="1"/>
              <a:t>має</a:t>
            </a:r>
            <a:r>
              <a:rPr lang="ru-RU" dirty="0"/>
              <a:t> </a:t>
            </a:r>
            <a:r>
              <a:rPr lang="ru-RU" dirty="0" err="1"/>
              <a:t>якість</a:t>
            </a:r>
            <a:r>
              <a:rPr lang="ru-RU" dirty="0"/>
              <a:t>, а не </a:t>
            </a:r>
            <a:r>
              <a:rPr lang="ru-RU" dirty="0" err="1"/>
              <a:t>кількість</a:t>
            </a:r>
            <a:r>
              <a:rPr lang="ru-RU" dirty="0"/>
              <a:t> </a:t>
            </a:r>
            <a:r>
              <a:rPr lang="ru-RU" dirty="0" err="1"/>
              <a:t>поживних</a:t>
            </a:r>
            <a:r>
              <a:rPr lang="ru-RU" dirty="0"/>
              <a:t> </a:t>
            </a:r>
            <a:r>
              <a:rPr lang="ru-RU" dirty="0" err="1"/>
              <a:t>речовин</a:t>
            </a:r>
            <a:r>
              <a:rPr lang="ru-RU" dirty="0"/>
              <a:t>. </a:t>
            </a:r>
            <a:endParaRPr lang="ru-RU" dirty="0" smtClean="0"/>
          </a:p>
          <a:p>
            <a:pPr algn="just"/>
            <a:r>
              <a:rPr lang="ru-RU" dirty="0" smtClean="0"/>
              <a:t>Потреба </a:t>
            </a:r>
            <a:r>
              <a:rPr lang="ru-RU" dirty="0" err="1"/>
              <a:t>зародка</a:t>
            </a:r>
            <a:r>
              <a:rPr lang="ru-RU" dirty="0"/>
              <a:t> в таких </a:t>
            </a:r>
            <a:r>
              <a:rPr lang="ru-RU" dirty="0" err="1"/>
              <a:t>речовинах</a:t>
            </a:r>
            <a:r>
              <a:rPr lang="ru-RU" dirty="0"/>
              <a:t> у </a:t>
            </a:r>
            <a:r>
              <a:rPr lang="ru-RU" dirty="0" err="1"/>
              <a:t>ці</a:t>
            </a:r>
            <a:r>
              <a:rPr lang="ru-RU" dirty="0"/>
              <a:t> </a:t>
            </a:r>
            <a:r>
              <a:rPr lang="ru-RU" dirty="0" err="1"/>
              <a:t>періоди</a:t>
            </a:r>
            <a:r>
              <a:rPr lang="ru-RU" dirty="0"/>
              <a:t> </a:t>
            </a:r>
            <a:r>
              <a:rPr lang="ru-RU" dirty="0" err="1"/>
              <a:t>покривається</a:t>
            </a:r>
            <a:r>
              <a:rPr lang="ru-RU" dirty="0"/>
              <a:t> за </a:t>
            </a:r>
            <a:r>
              <a:rPr lang="ru-RU" dirty="0" err="1"/>
              <a:t>рахунок</a:t>
            </a:r>
            <a:r>
              <a:rPr lang="ru-RU" dirty="0"/>
              <a:t> </a:t>
            </a:r>
            <a:r>
              <a:rPr lang="ru-RU" dirty="0" err="1"/>
              <a:t>речовин</a:t>
            </a:r>
            <a:r>
              <a:rPr lang="ru-RU" dirty="0"/>
              <a:t> </a:t>
            </a:r>
            <a:r>
              <a:rPr lang="ru-RU" dirty="0" err="1"/>
              <a:t>тіла</a:t>
            </a:r>
            <a:r>
              <a:rPr lang="ru-RU" dirty="0"/>
              <a:t> </a:t>
            </a:r>
            <a:r>
              <a:rPr lang="ru-RU" dirty="0" err="1"/>
              <a:t>матері</a:t>
            </a:r>
            <a:r>
              <a:rPr lang="ru-RU" dirty="0"/>
              <a:t>; </a:t>
            </a:r>
            <a:r>
              <a:rPr lang="ru-RU" dirty="0" err="1"/>
              <a:t>висока</a:t>
            </a:r>
            <a:r>
              <a:rPr lang="ru-RU" dirty="0"/>
              <a:t> </a:t>
            </a:r>
            <a:r>
              <a:rPr lang="ru-RU" dirty="0" err="1"/>
              <a:t>якість</a:t>
            </a:r>
            <a:r>
              <a:rPr lang="ru-RU" dirty="0"/>
              <a:t> і </a:t>
            </a:r>
            <a:r>
              <a:rPr lang="ru-RU" dirty="0" err="1"/>
              <a:t>біологічна</a:t>
            </a:r>
            <a:r>
              <a:rPr lang="ru-RU" dirty="0"/>
              <a:t> </a:t>
            </a:r>
            <a:r>
              <a:rPr lang="ru-RU" dirty="0" err="1"/>
              <a:t>повноцінність</a:t>
            </a:r>
            <a:r>
              <a:rPr lang="ru-RU" dirty="0"/>
              <a:t> </a:t>
            </a:r>
            <a:r>
              <a:rPr lang="ru-RU" dirty="0" err="1"/>
              <a:t>живлення</a:t>
            </a:r>
            <a:r>
              <a:rPr lang="ru-RU" dirty="0"/>
              <a:t> </a:t>
            </a:r>
            <a:r>
              <a:rPr lang="ru-RU" dirty="0" err="1"/>
              <a:t>зародка</a:t>
            </a:r>
            <a:r>
              <a:rPr lang="ru-RU" dirty="0"/>
              <a:t> є </a:t>
            </a:r>
            <a:r>
              <a:rPr lang="ru-RU" dirty="0" err="1"/>
              <a:t>найважливішими</a:t>
            </a:r>
            <a:r>
              <a:rPr lang="ru-RU" dirty="0"/>
              <a:t> факторами, </a:t>
            </a:r>
            <a:r>
              <a:rPr lang="ru-RU" dirty="0" err="1"/>
              <a:t>що</a:t>
            </a:r>
            <a:r>
              <a:rPr lang="ru-RU" dirty="0"/>
              <a:t> </a:t>
            </a:r>
            <a:r>
              <a:rPr lang="ru-RU" dirty="0" err="1"/>
              <a:t>зумовлюють</a:t>
            </a:r>
            <a:r>
              <a:rPr lang="ru-RU" dirty="0"/>
              <a:t> </a:t>
            </a:r>
            <a:r>
              <a:rPr lang="ru-RU" dirty="0" err="1"/>
              <a:t>розвиток</a:t>
            </a:r>
            <a:r>
              <a:rPr lang="ru-RU" dirty="0"/>
              <a:t> </a:t>
            </a:r>
            <a:r>
              <a:rPr lang="ru-RU" dirty="0" err="1"/>
              <a:t>ембріон</a:t>
            </a:r>
            <a:r>
              <a:rPr lang="uk-UA" dirty="0"/>
              <a:t>у</a:t>
            </a:r>
            <a:r>
              <a:rPr lang="ru-RU" dirty="0"/>
              <a:t> у </a:t>
            </a:r>
            <a:r>
              <a:rPr lang="ru-RU" dirty="0" err="1"/>
              <a:t>ці</a:t>
            </a:r>
            <a:r>
              <a:rPr lang="ru-RU" dirty="0"/>
              <a:t> </a:t>
            </a:r>
            <a:r>
              <a:rPr lang="ru-RU" dirty="0" err="1"/>
              <a:t>фази</a:t>
            </a:r>
            <a:r>
              <a:rPr lang="ru-RU" dirty="0"/>
              <a:t>. </a:t>
            </a:r>
            <a:endParaRPr lang="uk-UA" dirty="0"/>
          </a:p>
        </p:txBody>
      </p:sp>
      <p:cxnSp>
        <p:nvCxnSpPr>
          <p:cNvPr id="5" name="Прямая со стрелкой 4"/>
          <p:cNvCxnSpPr/>
          <p:nvPr/>
        </p:nvCxnSpPr>
        <p:spPr>
          <a:xfrm flipH="1">
            <a:off x="2663788" y="836712"/>
            <a:ext cx="1944216" cy="504056"/>
          </a:xfrm>
          <a:prstGeom prst="straightConnector1">
            <a:avLst/>
          </a:prstGeom>
          <a:ln w="83185">
            <a:tailEnd type="triangle"/>
          </a:ln>
        </p:spPr>
        <p:style>
          <a:lnRef idx="1">
            <a:schemeClr val="accent1"/>
          </a:lnRef>
          <a:fillRef idx="0">
            <a:schemeClr val="accent1"/>
          </a:fillRef>
          <a:effectRef idx="0">
            <a:schemeClr val="accent1"/>
          </a:effectRef>
          <a:fontRef idx="minor">
            <a:schemeClr val="tx1"/>
          </a:fontRef>
        </p:style>
      </p:cxnSp>
      <p:cxnSp>
        <p:nvCxnSpPr>
          <p:cNvPr id="7" name="Прямая со стрелкой 6"/>
          <p:cNvCxnSpPr/>
          <p:nvPr/>
        </p:nvCxnSpPr>
        <p:spPr>
          <a:xfrm>
            <a:off x="5664052" y="832915"/>
            <a:ext cx="1872208" cy="576064"/>
          </a:xfrm>
          <a:prstGeom prst="straightConnector1">
            <a:avLst/>
          </a:prstGeom>
          <a:ln w="83185">
            <a:tailEnd type="triangle"/>
          </a:ln>
        </p:spPr>
        <p:style>
          <a:lnRef idx="1">
            <a:schemeClr val="accent1"/>
          </a:lnRef>
          <a:fillRef idx="0">
            <a:schemeClr val="accent1"/>
          </a:fillRef>
          <a:effectRef idx="0">
            <a:schemeClr val="accent1"/>
          </a:effectRef>
          <a:fontRef idx="minor">
            <a:schemeClr val="tx1"/>
          </a:fontRef>
        </p:style>
      </p:cxnSp>
      <p:cxnSp>
        <p:nvCxnSpPr>
          <p:cNvPr id="9" name="Прямая со стрелкой 8"/>
          <p:cNvCxnSpPr/>
          <p:nvPr/>
        </p:nvCxnSpPr>
        <p:spPr>
          <a:xfrm>
            <a:off x="4932040" y="836712"/>
            <a:ext cx="0" cy="936104"/>
          </a:xfrm>
          <a:prstGeom prst="straightConnector1">
            <a:avLst/>
          </a:prstGeom>
          <a:ln w="83185">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7152749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4294967295"/>
          </p:nvPr>
        </p:nvSpPr>
        <p:spPr>
          <a:xfrm>
            <a:off x="179512" y="188640"/>
            <a:ext cx="8856984" cy="6552728"/>
          </a:xfrm>
        </p:spPr>
        <p:txBody>
          <a:bodyPr/>
          <a:lstStyle/>
          <a:p>
            <a:pPr algn="just"/>
            <a:r>
              <a:rPr lang="ru-RU" dirty="0" err="1"/>
              <a:t>Нерівномірність</a:t>
            </a:r>
            <a:r>
              <a:rPr lang="ru-RU" dirty="0"/>
              <a:t> росту </a:t>
            </a:r>
            <a:r>
              <a:rPr lang="ru-RU" dirty="0" err="1"/>
              <a:t>спостерігається</a:t>
            </a:r>
            <a:r>
              <a:rPr lang="ru-RU" dirty="0"/>
              <a:t> за </a:t>
            </a:r>
            <a:r>
              <a:rPr lang="ru-RU" dirty="0" err="1"/>
              <a:t>середньодобовими</a:t>
            </a:r>
            <a:r>
              <a:rPr lang="ru-RU" dirty="0"/>
              <a:t> та </a:t>
            </a:r>
            <a:r>
              <a:rPr lang="ru-RU" dirty="0" err="1"/>
              <a:t>відносними</a:t>
            </a:r>
            <a:r>
              <a:rPr lang="ru-RU" dirty="0"/>
              <a:t> приростами: </a:t>
            </a:r>
            <a:endParaRPr lang="uk-UA" dirty="0"/>
          </a:p>
          <a:p>
            <a:pPr marL="0" indent="0" algn="just">
              <a:buNone/>
            </a:pPr>
            <a:r>
              <a:rPr lang="uk-UA" dirty="0" smtClean="0"/>
              <a:t>	– </a:t>
            </a:r>
            <a:r>
              <a:rPr lang="ru-RU" dirty="0" err="1"/>
              <a:t>середньодобовий</a:t>
            </a:r>
            <a:r>
              <a:rPr lang="ru-RU" dirty="0"/>
              <a:t> </a:t>
            </a:r>
            <a:r>
              <a:rPr lang="ru-RU" dirty="0" err="1"/>
              <a:t>приріст</a:t>
            </a:r>
            <a:r>
              <a:rPr lang="ru-RU" dirty="0"/>
              <a:t> </a:t>
            </a:r>
            <a:r>
              <a:rPr lang="ru-RU" dirty="0" err="1"/>
              <a:t>спочатку</a:t>
            </a:r>
            <a:r>
              <a:rPr lang="ru-RU" dirty="0"/>
              <a:t> </a:t>
            </a:r>
            <a:r>
              <a:rPr lang="ru-RU" dirty="0" err="1"/>
              <a:t>підвищується</a:t>
            </a:r>
            <a:r>
              <a:rPr lang="ru-RU" dirty="0"/>
              <a:t>, </a:t>
            </a:r>
            <a:r>
              <a:rPr lang="ru-RU" dirty="0" err="1"/>
              <a:t>потім</a:t>
            </a:r>
            <a:r>
              <a:rPr lang="ru-RU" dirty="0"/>
              <a:t> </a:t>
            </a:r>
            <a:r>
              <a:rPr lang="ru-RU" dirty="0" err="1"/>
              <a:t>зменшується</a:t>
            </a:r>
            <a:r>
              <a:rPr lang="ru-RU" dirty="0"/>
              <a:t>;</a:t>
            </a:r>
            <a:endParaRPr lang="uk-UA" dirty="0"/>
          </a:p>
          <a:p>
            <a:pPr marL="0" indent="0" algn="just">
              <a:buNone/>
            </a:pPr>
            <a:r>
              <a:rPr lang="uk-UA" dirty="0" smtClean="0"/>
              <a:t>	–</a:t>
            </a:r>
            <a:r>
              <a:rPr lang="ru-RU" dirty="0" smtClean="0"/>
              <a:t> </a:t>
            </a:r>
            <a:r>
              <a:rPr lang="ru-RU" dirty="0" err="1"/>
              <a:t>відносний</a:t>
            </a:r>
            <a:r>
              <a:rPr lang="ru-RU" dirty="0"/>
              <a:t> </a:t>
            </a:r>
            <a:r>
              <a:rPr lang="ru-RU" dirty="0" err="1"/>
              <a:t>приріст</a:t>
            </a:r>
            <a:r>
              <a:rPr lang="ru-RU" dirty="0"/>
              <a:t> </a:t>
            </a:r>
            <a:r>
              <a:rPr lang="ru-RU" dirty="0" err="1"/>
              <a:t>маси</a:t>
            </a:r>
            <a:r>
              <a:rPr lang="ru-RU" dirty="0"/>
              <a:t> </a:t>
            </a:r>
            <a:r>
              <a:rPr lang="ru-RU" dirty="0" err="1"/>
              <a:t>високий</a:t>
            </a:r>
            <a:r>
              <a:rPr lang="ru-RU" dirty="0"/>
              <a:t> у початковому </a:t>
            </a:r>
            <a:r>
              <a:rPr lang="ru-RU" dirty="0" err="1"/>
              <a:t>періоді</a:t>
            </a:r>
            <a:r>
              <a:rPr lang="ru-RU" dirty="0"/>
              <a:t>, а з </a:t>
            </a:r>
            <a:r>
              <a:rPr lang="ru-RU" dirty="0" err="1"/>
              <a:t>віком</a:t>
            </a:r>
            <a:r>
              <a:rPr lang="ru-RU" dirty="0"/>
              <a:t> </a:t>
            </a:r>
            <a:r>
              <a:rPr lang="ru-RU" dirty="0" err="1"/>
              <a:t>поступово</a:t>
            </a:r>
            <a:r>
              <a:rPr lang="ru-RU" dirty="0"/>
              <a:t> </a:t>
            </a:r>
            <a:r>
              <a:rPr lang="ru-RU" dirty="0" err="1"/>
              <a:t>знижується</a:t>
            </a:r>
            <a:r>
              <a:rPr lang="ru-RU" dirty="0"/>
              <a:t>. </a:t>
            </a:r>
            <a:endParaRPr lang="ru-RU" dirty="0" smtClean="0"/>
          </a:p>
          <a:p>
            <a:pPr marL="0" indent="0" algn="just">
              <a:buNone/>
            </a:pPr>
            <a:endParaRPr lang="ru-RU" sz="1000" dirty="0" smtClean="0"/>
          </a:p>
          <a:p>
            <a:pPr algn="just"/>
            <a:r>
              <a:rPr lang="ru-RU" dirty="0"/>
              <a:t>Для практики </a:t>
            </a:r>
            <a:r>
              <a:rPr lang="ru-RU" dirty="0" err="1"/>
              <a:t>значно</a:t>
            </a:r>
            <a:r>
              <a:rPr lang="ru-RU" dirty="0"/>
              <a:t> </a:t>
            </a:r>
            <a:r>
              <a:rPr lang="ru-RU" dirty="0" err="1"/>
              <a:t>більший</a:t>
            </a:r>
            <a:r>
              <a:rPr lang="ru-RU" dirty="0"/>
              <a:t> </a:t>
            </a:r>
            <a:r>
              <a:rPr lang="ru-RU" dirty="0" err="1"/>
              <a:t>інтерес</a:t>
            </a:r>
            <a:r>
              <a:rPr lang="ru-RU" dirty="0"/>
              <a:t> становить </a:t>
            </a:r>
            <a:r>
              <a:rPr lang="ru-RU" dirty="0" err="1"/>
              <a:t>швидкість</a:t>
            </a:r>
            <a:r>
              <a:rPr lang="ru-RU" dirty="0"/>
              <a:t> росту, а не </a:t>
            </a:r>
            <a:r>
              <a:rPr lang="ru-RU" dirty="0" err="1"/>
              <a:t>маса</a:t>
            </a:r>
            <a:r>
              <a:rPr lang="ru-RU" dirty="0"/>
              <a:t> </a:t>
            </a:r>
            <a:r>
              <a:rPr lang="ru-RU" dirty="0" err="1"/>
              <a:t>або</a:t>
            </a:r>
            <a:r>
              <a:rPr lang="ru-RU" dirty="0"/>
              <a:t> </a:t>
            </a:r>
            <a:r>
              <a:rPr lang="ru-RU" dirty="0" err="1"/>
              <a:t>розмір</a:t>
            </a:r>
            <a:r>
              <a:rPr lang="ru-RU" dirty="0"/>
              <a:t> </a:t>
            </a:r>
            <a:r>
              <a:rPr lang="ru-RU" dirty="0" err="1"/>
              <a:t>тіла</a:t>
            </a:r>
            <a:r>
              <a:rPr lang="ru-RU" dirty="0"/>
              <a:t> </a:t>
            </a:r>
            <a:r>
              <a:rPr lang="ru-RU" dirty="0" err="1"/>
              <a:t>тварин</a:t>
            </a:r>
            <a:r>
              <a:rPr lang="ru-RU" dirty="0"/>
              <a:t>. </a:t>
            </a:r>
            <a:endParaRPr lang="ru-RU" dirty="0" smtClean="0"/>
          </a:p>
          <a:p>
            <a:pPr algn="just"/>
            <a:r>
              <a:rPr lang="ru-RU" dirty="0" err="1" smtClean="0"/>
              <a:t>Ріст</a:t>
            </a:r>
            <a:r>
              <a:rPr lang="ru-RU" dirty="0" smtClean="0"/>
              <a:t> </a:t>
            </a:r>
            <a:r>
              <a:rPr lang="ru-RU" dirty="0"/>
              <a:t>молодняку в </a:t>
            </a:r>
            <a:r>
              <a:rPr lang="ru-RU" dirty="0" err="1"/>
              <a:t>постембріональний</a:t>
            </a:r>
            <a:r>
              <a:rPr lang="ru-RU" dirty="0"/>
              <a:t> </a:t>
            </a:r>
            <a:r>
              <a:rPr lang="ru-RU" dirty="0" err="1"/>
              <a:t>період</a:t>
            </a:r>
            <a:r>
              <a:rPr lang="ru-RU" dirty="0"/>
              <a:t>, як і в </a:t>
            </a:r>
            <a:r>
              <a:rPr lang="ru-RU" dirty="0" err="1"/>
              <a:t>ембріональний</a:t>
            </a:r>
            <a:r>
              <a:rPr lang="ru-RU" dirty="0"/>
              <a:t>, </a:t>
            </a:r>
            <a:r>
              <a:rPr lang="ru-RU" dirty="0" err="1"/>
              <a:t>відбувається</a:t>
            </a:r>
            <a:r>
              <a:rPr lang="ru-RU" dirty="0"/>
              <a:t> </a:t>
            </a:r>
            <a:r>
              <a:rPr lang="ru-RU" dirty="0" err="1"/>
              <a:t>нерівномірно</a:t>
            </a:r>
            <a:r>
              <a:rPr lang="ru-RU" dirty="0"/>
              <a:t>. </a:t>
            </a:r>
            <a:endParaRPr lang="ru-RU" dirty="0" smtClean="0"/>
          </a:p>
          <a:p>
            <a:pPr algn="just"/>
            <a:r>
              <a:rPr lang="ru-RU" dirty="0" smtClean="0"/>
              <a:t>У </a:t>
            </a:r>
            <a:r>
              <a:rPr lang="ru-RU" dirty="0"/>
              <a:t>перший </a:t>
            </a:r>
            <a:r>
              <a:rPr lang="ru-RU" dirty="0" err="1"/>
              <a:t>рік</a:t>
            </a:r>
            <a:r>
              <a:rPr lang="ru-RU" dirty="0"/>
              <a:t> </a:t>
            </a:r>
            <a:r>
              <a:rPr lang="ru-RU" dirty="0" err="1"/>
              <a:t>життя</a:t>
            </a:r>
            <a:r>
              <a:rPr lang="ru-RU" dirty="0"/>
              <a:t> молодняк </a:t>
            </a:r>
            <a:r>
              <a:rPr lang="ru-RU" dirty="0" err="1"/>
              <a:t>великої</a:t>
            </a:r>
            <a:r>
              <a:rPr lang="ru-RU" dirty="0"/>
              <a:t> </a:t>
            </a:r>
            <a:r>
              <a:rPr lang="ru-RU" dirty="0" err="1"/>
              <a:t>рогатої</a:t>
            </a:r>
            <a:r>
              <a:rPr lang="ru-RU" dirty="0"/>
              <a:t> </a:t>
            </a:r>
            <a:r>
              <a:rPr lang="ru-RU" dirty="0" err="1"/>
              <a:t>худоби</a:t>
            </a:r>
            <a:r>
              <a:rPr lang="ru-RU" dirty="0"/>
              <a:t> </a:t>
            </a:r>
            <a:r>
              <a:rPr lang="ru-RU" dirty="0" err="1"/>
              <a:t>досягає</a:t>
            </a:r>
            <a:r>
              <a:rPr lang="ru-RU" dirty="0"/>
              <a:t> </a:t>
            </a:r>
            <a:r>
              <a:rPr lang="ru-RU" dirty="0" err="1"/>
              <a:t>половини</a:t>
            </a:r>
            <a:r>
              <a:rPr lang="ru-RU" dirty="0"/>
              <a:t> </a:t>
            </a:r>
            <a:r>
              <a:rPr lang="ru-RU" dirty="0" err="1"/>
              <a:t>маси</a:t>
            </a:r>
            <a:r>
              <a:rPr lang="ru-RU" dirty="0"/>
              <a:t> </a:t>
            </a:r>
            <a:r>
              <a:rPr lang="ru-RU" dirty="0" err="1"/>
              <a:t>дорослої</a:t>
            </a:r>
            <a:r>
              <a:rPr lang="ru-RU" dirty="0"/>
              <a:t> </a:t>
            </a:r>
            <a:r>
              <a:rPr lang="ru-RU" dirty="0" err="1"/>
              <a:t>тварини</a:t>
            </a:r>
            <a:r>
              <a:rPr lang="ru-RU" dirty="0"/>
              <a:t>, в </a:t>
            </a:r>
            <a:r>
              <a:rPr lang="ru-RU" dirty="0" err="1"/>
              <a:t>другий</a:t>
            </a:r>
            <a:r>
              <a:rPr lang="ru-RU" dirty="0"/>
              <a:t> – </a:t>
            </a:r>
            <a:r>
              <a:rPr lang="ru-RU" dirty="0" err="1"/>
              <a:t>швидкість</a:t>
            </a:r>
            <a:r>
              <a:rPr lang="ru-RU" dirty="0"/>
              <a:t> росту </a:t>
            </a:r>
            <a:r>
              <a:rPr lang="ru-RU" dirty="0" err="1"/>
              <a:t>зменшується</a:t>
            </a:r>
            <a:r>
              <a:rPr lang="ru-RU" dirty="0"/>
              <a:t> і до </a:t>
            </a:r>
            <a:r>
              <a:rPr lang="ru-RU" dirty="0" err="1"/>
              <a:t>кінця</a:t>
            </a:r>
            <a:r>
              <a:rPr lang="ru-RU" dirty="0"/>
              <a:t> </a:t>
            </a:r>
            <a:r>
              <a:rPr lang="ru-RU" dirty="0" err="1"/>
              <a:t>його</a:t>
            </a:r>
            <a:r>
              <a:rPr lang="ru-RU" dirty="0"/>
              <a:t> жива </a:t>
            </a:r>
            <a:r>
              <a:rPr lang="ru-RU" dirty="0" err="1"/>
              <a:t>маса</a:t>
            </a:r>
            <a:r>
              <a:rPr lang="ru-RU" dirty="0"/>
              <a:t> </a:t>
            </a:r>
            <a:r>
              <a:rPr lang="ru-RU" dirty="0" err="1"/>
              <a:t>досягає</a:t>
            </a:r>
            <a:r>
              <a:rPr lang="ru-RU" dirty="0"/>
              <a:t> 70</a:t>
            </a:r>
            <a:r>
              <a:rPr lang="uk-UA" dirty="0"/>
              <a:t>-</a:t>
            </a:r>
            <a:r>
              <a:rPr lang="ru-RU" dirty="0"/>
              <a:t>75% </a:t>
            </a:r>
            <a:r>
              <a:rPr lang="ru-RU" dirty="0" err="1"/>
              <a:t>маси</a:t>
            </a:r>
            <a:r>
              <a:rPr lang="ru-RU" dirty="0"/>
              <a:t> </a:t>
            </a:r>
            <a:r>
              <a:rPr lang="ru-RU" dirty="0" err="1"/>
              <a:t>дорослої</a:t>
            </a:r>
            <a:r>
              <a:rPr lang="ru-RU" dirty="0"/>
              <a:t> </a:t>
            </a:r>
            <a:r>
              <a:rPr lang="ru-RU" dirty="0" err="1"/>
              <a:t>тварини</a:t>
            </a:r>
            <a:r>
              <a:rPr lang="ru-RU" dirty="0"/>
              <a:t>. </a:t>
            </a:r>
            <a:endParaRPr lang="uk-UA" dirty="0"/>
          </a:p>
          <a:p>
            <a:endParaRPr lang="uk-UA" dirty="0"/>
          </a:p>
        </p:txBody>
      </p:sp>
    </p:spTree>
    <p:extLst>
      <p:ext uri="{BB962C8B-B14F-4D97-AF65-F5344CB8AC3E}">
        <p14:creationId xmlns:p14="http://schemas.microsoft.com/office/powerpoint/2010/main" val="189179148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4294967295"/>
          </p:nvPr>
        </p:nvSpPr>
        <p:spPr>
          <a:xfrm>
            <a:off x="179512" y="404664"/>
            <a:ext cx="8856984" cy="6624736"/>
          </a:xfrm>
        </p:spPr>
        <p:txBody>
          <a:bodyPr>
            <a:normAutofit/>
          </a:bodyPr>
          <a:lstStyle/>
          <a:p>
            <a:pPr algn="just"/>
            <a:r>
              <a:rPr lang="ru-RU" dirty="0"/>
              <a:t>Характерною </a:t>
            </a:r>
            <a:r>
              <a:rPr lang="ru-RU" dirty="0" err="1"/>
              <a:t>властивістю</a:t>
            </a:r>
            <a:r>
              <a:rPr lang="ru-RU" dirty="0"/>
              <a:t> </a:t>
            </a:r>
            <a:r>
              <a:rPr lang="ru-RU" dirty="0" err="1"/>
              <a:t>тварин</a:t>
            </a:r>
            <a:r>
              <a:rPr lang="ru-RU" dirty="0"/>
              <a:t> є не </a:t>
            </a:r>
            <a:r>
              <a:rPr lang="ru-RU" dirty="0" err="1"/>
              <a:t>тільки</a:t>
            </a:r>
            <a:r>
              <a:rPr lang="ru-RU" dirty="0"/>
              <a:t> </a:t>
            </a:r>
            <a:r>
              <a:rPr lang="ru-RU" dirty="0" err="1"/>
              <a:t>нерівномірність</a:t>
            </a:r>
            <a:r>
              <a:rPr lang="ru-RU" dirty="0"/>
              <a:t> </a:t>
            </a:r>
            <a:r>
              <a:rPr lang="ru-RU" dirty="0" err="1"/>
              <a:t>їх</a:t>
            </a:r>
            <a:r>
              <a:rPr lang="ru-RU" dirty="0"/>
              <a:t> </a:t>
            </a:r>
            <a:r>
              <a:rPr lang="ru-RU" dirty="0" err="1"/>
              <a:t>розвитку</a:t>
            </a:r>
            <a:r>
              <a:rPr lang="ru-RU" dirty="0"/>
              <a:t> в </a:t>
            </a:r>
            <a:r>
              <a:rPr lang="ru-RU" dirty="0" err="1"/>
              <a:t>цілому</a:t>
            </a:r>
            <a:r>
              <a:rPr lang="ru-RU" dirty="0"/>
              <a:t>, а й </a:t>
            </a:r>
            <a:r>
              <a:rPr lang="ru-RU" dirty="0" err="1"/>
              <a:t>окремих</a:t>
            </a:r>
            <a:r>
              <a:rPr lang="ru-RU" dirty="0"/>
              <a:t> </a:t>
            </a:r>
            <a:r>
              <a:rPr lang="ru-RU" dirty="0" err="1"/>
              <a:t>органів</a:t>
            </a:r>
            <a:r>
              <a:rPr lang="ru-RU" dirty="0"/>
              <a:t> і </a:t>
            </a:r>
            <a:r>
              <a:rPr lang="ru-RU" dirty="0" err="1"/>
              <a:t>частин</a:t>
            </a:r>
            <a:r>
              <a:rPr lang="ru-RU" dirty="0"/>
              <a:t> </a:t>
            </a:r>
            <a:r>
              <a:rPr lang="ru-RU" dirty="0" err="1"/>
              <a:t>тіла</a:t>
            </a:r>
            <a:r>
              <a:rPr lang="ru-RU" dirty="0"/>
              <a:t>. </a:t>
            </a:r>
            <a:endParaRPr lang="ru-RU" dirty="0" smtClean="0"/>
          </a:p>
          <a:p>
            <a:pPr algn="just"/>
            <a:r>
              <a:rPr lang="ru-RU" dirty="0" err="1" smtClean="0"/>
              <a:t>Одні</a:t>
            </a:r>
            <a:r>
              <a:rPr lang="ru-RU" dirty="0" smtClean="0"/>
              <a:t> </a:t>
            </a:r>
            <a:r>
              <a:rPr lang="ru-RU" dirty="0" err="1"/>
              <a:t>органи</a:t>
            </a:r>
            <a:r>
              <a:rPr lang="ru-RU" dirty="0"/>
              <a:t> й </a:t>
            </a:r>
            <a:r>
              <a:rPr lang="ru-RU" dirty="0" err="1"/>
              <a:t>частини</a:t>
            </a:r>
            <a:r>
              <a:rPr lang="ru-RU" dirty="0"/>
              <a:t> </a:t>
            </a:r>
            <a:r>
              <a:rPr lang="ru-RU" dirty="0" err="1"/>
              <a:t>тіла</a:t>
            </a:r>
            <a:r>
              <a:rPr lang="ru-RU" dirty="0"/>
              <a:t> </a:t>
            </a:r>
            <a:r>
              <a:rPr lang="ru-RU" dirty="0" err="1"/>
              <a:t>ростуть</a:t>
            </a:r>
            <a:r>
              <a:rPr lang="ru-RU" dirty="0"/>
              <a:t> </a:t>
            </a:r>
            <a:r>
              <a:rPr lang="ru-RU" dirty="0" err="1"/>
              <a:t>інтенсивніше</a:t>
            </a:r>
            <a:r>
              <a:rPr lang="ru-RU" dirty="0"/>
              <a:t> в </a:t>
            </a:r>
            <a:r>
              <a:rPr lang="ru-RU" dirty="0" err="1"/>
              <a:t>утробний</a:t>
            </a:r>
            <a:r>
              <a:rPr lang="ru-RU" dirty="0"/>
              <a:t> </a:t>
            </a:r>
            <a:r>
              <a:rPr lang="ru-RU" dirty="0" err="1"/>
              <a:t>період</a:t>
            </a:r>
            <a:r>
              <a:rPr lang="ru-RU" dirty="0"/>
              <a:t>, </a:t>
            </a:r>
            <a:r>
              <a:rPr lang="ru-RU" dirty="0" err="1"/>
              <a:t>інші</a:t>
            </a:r>
            <a:r>
              <a:rPr lang="ru-RU" dirty="0"/>
              <a:t> – </a:t>
            </a:r>
            <a:r>
              <a:rPr lang="ru-RU" dirty="0" err="1"/>
              <a:t>після</a:t>
            </a:r>
            <a:r>
              <a:rPr lang="ru-RU" dirty="0"/>
              <a:t> </a:t>
            </a:r>
            <a:r>
              <a:rPr lang="ru-RU" dirty="0" err="1"/>
              <a:t>народження</a:t>
            </a:r>
            <a:r>
              <a:rPr lang="ru-RU" dirty="0" smtClean="0"/>
              <a:t>.</a:t>
            </a:r>
          </a:p>
          <a:p>
            <a:pPr algn="just"/>
            <a:r>
              <a:rPr lang="ru-RU" dirty="0" err="1" smtClean="0"/>
              <a:t>Нерівномірність</a:t>
            </a:r>
            <a:r>
              <a:rPr lang="ru-RU" dirty="0" smtClean="0"/>
              <a:t> </a:t>
            </a:r>
            <a:r>
              <a:rPr lang="ru-RU" dirty="0"/>
              <a:t>росту </a:t>
            </a:r>
            <a:r>
              <a:rPr lang="ru-RU" dirty="0" err="1"/>
              <a:t>зумовлюється</a:t>
            </a:r>
            <a:r>
              <a:rPr lang="ru-RU" dirty="0"/>
              <a:t> </a:t>
            </a:r>
            <a:r>
              <a:rPr lang="ru-RU" dirty="0" err="1"/>
              <a:t>пристосованістю</a:t>
            </a:r>
            <a:r>
              <a:rPr lang="ru-RU" dirty="0"/>
              <a:t> </a:t>
            </a:r>
            <a:r>
              <a:rPr lang="ru-RU" dirty="0" err="1"/>
              <a:t>організмів</a:t>
            </a:r>
            <a:r>
              <a:rPr lang="ru-RU" dirty="0"/>
              <a:t> у </a:t>
            </a:r>
            <a:r>
              <a:rPr lang="ru-RU" dirty="0" err="1"/>
              <a:t>процесі</a:t>
            </a:r>
            <a:r>
              <a:rPr lang="ru-RU" dirty="0"/>
              <a:t> </a:t>
            </a:r>
            <a:r>
              <a:rPr lang="ru-RU" dirty="0" smtClean="0"/>
              <a:t>росту </a:t>
            </a:r>
            <a:r>
              <a:rPr lang="ru-RU" dirty="0"/>
              <a:t>до </a:t>
            </a:r>
            <a:r>
              <a:rPr lang="ru-RU" dirty="0" err="1"/>
              <a:t>відповідних</a:t>
            </a:r>
            <a:r>
              <a:rPr lang="ru-RU" dirty="0"/>
              <a:t> умов </a:t>
            </a:r>
            <a:r>
              <a:rPr lang="ru-RU" dirty="0" err="1"/>
              <a:t>існування</a:t>
            </a:r>
            <a:r>
              <a:rPr lang="ru-RU" dirty="0"/>
              <a:t>. </a:t>
            </a:r>
            <a:endParaRPr lang="ru-RU" dirty="0" smtClean="0"/>
          </a:p>
          <a:p>
            <a:pPr algn="just"/>
            <a:r>
              <a:rPr lang="ru-RU" dirty="0" smtClean="0"/>
              <a:t>В </a:t>
            </a:r>
            <a:r>
              <a:rPr lang="ru-RU" dirty="0" err="1"/>
              <a:t>ембріональний</a:t>
            </a:r>
            <a:r>
              <a:rPr lang="ru-RU" dirty="0"/>
              <a:t> </a:t>
            </a:r>
            <a:r>
              <a:rPr lang="ru-RU" dirty="0" err="1"/>
              <a:t>період</a:t>
            </a:r>
            <a:r>
              <a:rPr lang="ru-RU" dirty="0"/>
              <a:t> </a:t>
            </a:r>
            <a:r>
              <a:rPr lang="ru-RU" dirty="0" err="1"/>
              <a:t>швидше</a:t>
            </a:r>
            <a:r>
              <a:rPr lang="ru-RU" dirty="0"/>
              <a:t> </a:t>
            </a:r>
            <a:r>
              <a:rPr lang="ru-RU" dirty="0" err="1"/>
              <a:t>ростуть</a:t>
            </a:r>
            <a:r>
              <a:rPr lang="ru-RU" dirty="0"/>
              <a:t> </a:t>
            </a:r>
            <a:r>
              <a:rPr lang="ru-RU" dirty="0" err="1"/>
              <a:t>органи</a:t>
            </a:r>
            <a:r>
              <a:rPr lang="ru-RU" dirty="0"/>
              <a:t>, </a:t>
            </a:r>
            <a:r>
              <a:rPr lang="ru-RU" dirty="0" err="1"/>
              <a:t>які</a:t>
            </a:r>
            <a:r>
              <a:rPr lang="ru-RU" dirty="0"/>
              <a:t> </a:t>
            </a:r>
            <a:r>
              <a:rPr lang="ru-RU" dirty="0" err="1"/>
              <a:t>дають</a:t>
            </a:r>
            <a:r>
              <a:rPr lang="ru-RU" dirty="0"/>
              <a:t> </a:t>
            </a:r>
            <a:r>
              <a:rPr lang="ru-RU" dirty="0" err="1"/>
              <a:t>можливість</a:t>
            </a:r>
            <a:r>
              <a:rPr lang="ru-RU" dirty="0"/>
              <a:t> </a:t>
            </a:r>
            <a:r>
              <a:rPr lang="ru-RU" dirty="0" err="1"/>
              <a:t>тваринам</a:t>
            </a:r>
            <a:r>
              <a:rPr lang="ru-RU" dirty="0"/>
              <a:t> зразу </a:t>
            </a:r>
            <a:r>
              <a:rPr lang="ru-RU" dirty="0" err="1"/>
              <a:t>після</a:t>
            </a:r>
            <a:r>
              <a:rPr lang="ru-RU" dirty="0"/>
              <a:t> </a:t>
            </a:r>
            <a:r>
              <a:rPr lang="ru-RU" dirty="0" err="1"/>
              <a:t>народження</a:t>
            </a:r>
            <a:r>
              <a:rPr lang="ru-RU" dirty="0"/>
              <a:t> </a:t>
            </a:r>
            <a:r>
              <a:rPr lang="ru-RU" dirty="0" err="1"/>
              <a:t>краще</a:t>
            </a:r>
            <a:r>
              <a:rPr lang="ru-RU" dirty="0"/>
              <a:t> </a:t>
            </a:r>
            <a:r>
              <a:rPr lang="ru-RU" dirty="0" err="1"/>
              <a:t>пристосовуватися</a:t>
            </a:r>
            <a:r>
              <a:rPr lang="ru-RU" dirty="0"/>
              <a:t> до умов </a:t>
            </a:r>
            <a:r>
              <a:rPr lang="ru-RU" dirty="0" err="1"/>
              <a:t>життя</a:t>
            </a:r>
            <a:r>
              <a:rPr lang="ru-RU" dirty="0"/>
              <a:t>. </a:t>
            </a:r>
            <a:endParaRPr lang="ru-RU" dirty="0" smtClean="0"/>
          </a:p>
          <a:p>
            <a:pPr algn="just"/>
            <a:r>
              <a:rPr lang="ru-RU" dirty="0" smtClean="0"/>
              <a:t>До </a:t>
            </a:r>
            <a:r>
              <a:rPr lang="ru-RU" dirty="0"/>
              <a:t>моменту </a:t>
            </a:r>
            <a:r>
              <a:rPr lang="ru-RU" dirty="0" err="1"/>
              <a:t>народження</a:t>
            </a:r>
            <a:r>
              <a:rPr lang="ru-RU" dirty="0"/>
              <a:t> у молодняку </a:t>
            </a:r>
            <a:r>
              <a:rPr lang="ru-RU" dirty="0" err="1"/>
              <a:t>досить</a:t>
            </a:r>
            <a:r>
              <a:rPr lang="ru-RU" dirty="0"/>
              <a:t> </a:t>
            </a:r>
            <a:r>
              <a:rPr lang="ru-RU" dirty="0" err="1"/>
              <a:t>розвинені</a:t>
            </a:r>
            <a:r>
              <a:rPr lang="ru-RU" dirty="0"/>
              <a:t> </a:t>
            </a:r>
            <a:r>
              <a:rPr lang="ru-RU" dirty="0" err="1"/>
              <a:t>серце</a:t>
            </a:r>
            <a:r>
              <a:rPr lang="ru-RU" dirty="0"/>
              <a:t>, </a:t>
            </a:r>
            <a:r>
              <a:rPr lang="ru-RU" dirty="0" err="1"/>
              <a:t>легені</a:t>
            </a:r>
            <a:r>
              <a:rPr lang="ru-RU" dirty="0"/>
              <a:t>, </a:t>
            </a:r>
            <a:r>
              <a:rPr lang="ru-RU" dirty="0" err="1"/>
              <a:t>органи</a:t>
            </a:r>
            <a:r>
              <a:rPr lang="ru-RU" dirty="0"/>
              <a:t> </a:t>
            </a:r>
            <a:r>
              <a:rPr lang="ru-RU" dirty="0" err="1"/>
              <a:t>травлення</a:t>
            </a:r>
            <a:r>
              <a:rPr lang="ru-RU" dirty="0"/>
              <a:t>, </a:t>
            </a:r>
            <a:r>
              <a:rPr lang="ru-RU" dirty="0" err="1"/>
              <a:t>руху</a:t>
            </a:r>
            <a:r>
              <a:rPr lang="ru-RU" dirty="0"/>
              <a:t> та </a:t>
            </a:r>
            <a:r>
              <a:rPr lang="ru-RU" dirty="0" err="1"/>
              <a:t>ін</a:t>
            </a:r>
            <a:r>
              <a:rPr lang="ru-RU" dirty="0"/>
              <a:t>. </a:t>
            </a:r>
            <a:endParaRPr lang="ru-RU" dirty="0" smtClean="0"/>
          </a:p>
          <a:p>
            <a:pPr algn="just"/>
            <a:r>
              <a:rPr lang="ru-RU" dirty="0" err="1" smtClean="0"/>
              <a:t>Цим</a:t>
            </a:r>
            <a:r>
              <a:rPr lang="ru-RU" dirty="0" smtClean="0"/>
              <a:t> </a:t>
            </a:r>
            <a:r>
              <a:rPr lang="ru-RU" dirty="0" err="1"/>
              <a:t>можна</a:t>
            </a:r>
            <a:r>
              <a:rPr lang="ru-RU" dirty="0"/>
              <a:t> </a:t>
            </a:r>
            <a:r>
              <a:rPr lang="ru-RU" dirty="0" err="1"/>
              <a:t>пояснити</a:t>
            </a:r>
            <a:r>
              <a:rPr lang="ru-RU" dirty="0"/>
              <a:t> </a:t>
            </a:r>
            <a:r>
              <a:rPr lang="ru-RU" dirty="0" err="1"/>
              <a:t>швидкий</a:t>
            </a:r>
            <a:r>
              <a:rPr lang="ru-RU" dirty="0"/>
              <a:t> </a:t>
            </a:r>
            <a:r>
              <a:rPr lang="ru-RU" dirty="0" err="1"/>
              <a:t>ріст</a:t>
            </a:r>
            <a:r>
              <a:rPr lang="ru-RU" dirty="0"/>
              <a:t> в </a:t>
            </a:r>
            <a:r>
              <a:rPr lang="ru-RU" dirty="0" err="1"/>
              <a:t>утробний</a:t>
            </a:r>
            <a:r>
              <a:rPr lang="ru-RU" dirty="0"/>
              <a:t> </a:t>
            </a:r>
            <a:r>
              <a:rPr lang="ru-RU" dirty="0" err="1"/>
              <a:t>період</a:t>
            </a:r>
            <a:r>
              <a:rPr lang="ru-RU" dirty="0"/>
              <a:t> </a:t>
            </a:r>
            <a:r>
              <a:rPr lang="ru-RU" dirty="0" err="1"/>
              <a:t>кістяка</a:t>
            </a:r>
            <a:r>
              <a:rPr lang="ru-RU" dirty="0"/>
              <a:t> та </a:t>
            </a:r>
            <a:r>
              <a:rPr lang="ru-RU" dirty="0" err="1"/>
              <a:t>м’язів</a:t>
            </a:r>
            <a:r>
              <a:rPr lang="ru-RU" dirty="0"/>
              <a:t> </a:t>
            </a:r>
            <a:r>
              <a:rPr lang="ru-RU" dirty="0" err="1"/>
              <a:t>кінцівок</a:t>
            </a:r>
            <a:r>
              <a:rPr lang="ru-RU" dirty="0"/>
              <a:t> у </a:t>
            </a:r>
            <a:r>
              <a:rPr lang="ru-RU" dirty="0" err="1"/>
              <a:t>копитних</a:t>
            </a:r>
            <a:r>
              <a:rPr lang="ru-RU" dirty="0"/>
              <a:t>, </a:t>
            </a:r>
            <a:r>
              <a:rPr lang="ru-RU" dirty="0" err="1"/>
              <a:t>тоді</a:t>
            </a:r>
            <a:r>
              <a:rPr lang="ru-RU" dirty="0"/>
              <a:t> як </a:t>
            </a:r>
            <a:r>
              <a:rPr lang="ru-RU" dirty="0" err="1"/>
              <a:t>решта</a:t>
            </a:r>
            <a:r>
              <a:rPr lang="ru-RU" dirty="0"/>
              <a:t> скелета </a:t>
            </a:r>
            <a:r>
              <a:rPr lang="ru-RU" dirty="0" err="1"/>
              <a:t>розвинена</a:t>
            </a:r>
            <a:r>
              <a:rPr lang="ru-RU" dirty="0"/>
              <a:t> </a:t>
            </a:r>
            <a:r>
              <a:rPr lang="ru-RU" dirty="0" err="1"/>
              <a:t>значно</a:t>
            </a:r>
            <a:r>
              <a:rPr lang="ru-RU" dirty="0"/>
              <a:t> </a:t>
            </a:r>
            <a:r>
              <a:rPr lang="ru-RU" dirty="0" err="1"/>
              <a:t>гірше</a:t>
            </a:r>
            <a:r>
              <a:rPr lang="ru-RU" dirty="0"/>
              <a:t>. </a:t>
            </a:r>
            <a:endParaRPr lang="uk-UA" dirty="0"/>
          </a:p>
        </p:txBody>
      </p:sp>
    </p:spTree>
    <p:extLst>
      <p:ext uri="{BB962C8B-B14F-4D97-AF65-F5344CB8AC3E}">
        <p14:creationId xmlns:p14="http://schemas.microsoft.com/office/powerpoint/2010/main" val="76289213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theme/theme1.xml><?xml version="1.0" encoding="utf-8"?>
<a:theme xmlns:a="http://schemas.openxmlformats.org/drawingml/2006/main" name="Воздушный поток">
  <a:themeElements>
    <a:clrScheme name="Воздушный поток">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Воздушный поток">
      <a:majorFont>
        <a:latin typeface="Trebuchet MS"/>
        <a:ea typeface=""/>
        <a:cs typeface=""/>
        <a:font script="Jpan" typeface="HGｺﾞｼｯｸM"/>
        <a:font script="Hang" typeface="HY그래픽B"/>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ｺﾞｼｯｸM"/>
        <a:font script="Hang" typeface="HY그래픽M"/>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Воздушный поток">
      <a:fillStyleLst>
        <a:solidFill>
          <a:schemeClr val="phClr"/>
        </a:solidFill>
        <a:gradFill rotWithShape="1">
          <a:gsLst>
            <a:gs pos="28000">
              <a:schemeClr val="phClr">
                <a:tint val="18000"/>
                <a:satMod val="120000"/>
                <a:lumMod val="88000"/>
              </a:schemeClr>
            </a:gs>
            <a:gs pos="100000">
              <a:schemeClr val="phClr">
                <a:tint val="40000"/>
                <a:satMod val="100000"/>
                <a:lumMod val="78000"/>
              </a:schemeClr>
            </a:gs>
          </a:gsLst>
          <a:lin ang="5400000" scaled="0"/>
        </a:gradFill>
        <a:gradFill rotWithShape="1">
          <a:gsLst>
            <a:gs pos="0">
              <a:schemeClr val="phClr">
                <a:lumMod val="95000"/>
              </a:schemeClr>
            </a:gs>
            <a:gs pos="100000">
              <a:schemeClr val="phClr">
                <a:shade val="82000"/>
                <a:satMod val="125000"/>
                <a:lumMod val="74000"/>
              </a:schemeClr>
            </a:gs>
          </a:gsLst>
          <a:lin ang="5400000" scaled="0"/>
        </a:gradFill>
      </a:fillStyleLst>
      <a:lnStyleLst>
        <a:ln w="9525" cap="flat" cmpd="sng" algn="ctr">
          <a:solidFill>
            <a:schemeClr val="phClr"/>
          </a:solidFill>
          <a:prstDash val="solid"/>
        </a:ln>
        <a:ln w="15875" cap="flat" cmpd="sng" algn="ctr">
          <a:solidFill>
            <a:schemeClr val="phClr">
              <a:shade val="75000"/>
              <a:satMod val="125000"/>
              <a:lumMod val="75000"/>
            </a:schemeClr>
          </a:solidFill>
          <a:prstDash val="solid"/>
        </a:ln>
        <a:ln w="25400" cap="flat" cmpd="sng" algn="ctr">
          <a:solidFill>
            <a:schemeClr val="phClr"/>
          </a:solidFill>
          <a:prstDash val="solid"/>
        </a:ln>
      </a:lnStyleLst>
      <a:effectStyleLst>
        <a:effectStyle>
          <a:effectLst>
            <a:outerShdw blurRad="63500" dist="50800" dir="5400000" sx="98000" sy="98000" rotWithShape="0">
              <a:srgbClr val="000000">
                <a:alpha val="20000"/>
              </a:srgbClr>
            </a:outerShdw>
          </a:effectLst>
        </a:effectStyle>
        <a:effectStyle>
          <a:effectLst>
            <a:outerShdw blurRad="40005" dist="22984" dir="5400000" rotWithShape="0">
              <a:srgbClr val="000000">
                <a:alpha val="45000"/>
              </a:srgbClr>
            </a:outerShdw>
          </a:effectLst>
          <a:scene3d>
            <a:camera prst="orthographicFront">
              <a:rot lat="0" lon="0" rev="0"/>
            </a:camera>
            <a:lightRig rig="balanced" dir="tr"/>
          </a:scene3d>
          <a:sp3d prstMaterial="matte">
            <a:bevelT w="19050" h="38100"/>
          </a:sp3d>
        </a:effectStyle>
        <a:effectStyle>
          <a:effectLst>
            <a:reflection blurRad="38100" stA="26000" endPos="23000" dist="25400" dir="5400000" sy="-100000" rotWithShape="0"/>
          </a:effectLst>
          <a:scene3d>
            <a:camera prst="orthographicFront">
              <a:rot lat="0" lon="0" rev="0"/>
            </a:camera>
            <a:lightRig rig="balanced" dir="tr"/>
          </a:scene3d>
          <a:sp3d contourW="14605" prstMaterial="plastic">
            <a:bevelT w="50800"/>
            <a:contourClr>
              <a:schemeClr val="phClr">
                <a:shade val="30000"/>
                <a:satMod val="120000"/>
              </a:schemeClr>
            </a:contourClr>
          </a:sp3d>
        </a:effectStyle>
      </a:effectStyleLst>
      <a:bgFillStyleLst>
        <a:solidFill>
          <a:schemeClr val="phClr"/>
        </a:solidFill>
        <a:gradFill rotWithShape="1">
          <a:gsLst>
            <a:gs pos="0">
              <a:schemeClr val="phClr">
                <a:tint val="98000"/>
                <a:shade val="90000"/>
                <a:satMod val="160000"/>
                <a:lumMod val="100000"/>
              </a:schemeClr>
            </a:gs>
            <a:gs pos="60000">
              <a:schemeClr val="phClr">
                <a:tint val="95000"/>
                <a:shade val="100000"/>
                <a:satMod val="130000"/>
                <a:lumMod val="130000"/>
              </a:schemeClr>
            </a:gs>
            <a:gs pos="100000">
              <a:schemeClr val="phClr">
                <a:tint val="97000"/>
                <a:shade val="100000"/>
                <a:hueMod val="100000"/>
                <a:satMod val="140000"/>
                <a:lumMod val="80000"/>
              </a:schemeClr>
            </a:gs>
          </a:gsLst>
          <a:path path="circle">
            <a:fillToRect l="20000" t="10000" r="20000" b="60000"/>
          </a:path>
        </a:gradFill>
        <a:gradFill rotWithShape="1">
          <a:gsLst>
            <a:gs pos="0">
              <a:schemeClr val="phClr">
                <a:tint val="94000"/>
                <a:satMod val="160000"/>
                <a:lumMod val="160000"/>
              </a:schemeClr>
            </a:gs>
            <a:gs pos="42000">
              <a:schemeClr val="phClr">
                <a:tint val="94000"/>
                <a:shade val="94000"/>
                <a:satMod val="160000"/>
                <a:lumMod val="130000"/>
              </a:schemeClr>
            </a:gs>
            <a:gs pos="100000">
              <a:schemeClr val="phClr">
                <a:tint val="97000"/>
                <a:shade val="94000"/>
                <a:satMod val="180000"/>
                <a:lumMod val="84000"/>
              </a:schemeClr>
            </a:gs>
          </a:gsLst>
          <a:path path="circle">
            <a:fillToRect l="24000" t="44000" r="24000" b="12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Slipstream</Template>
  <TotalTime>71</TotalTime>
  <Words>509</Words>
  <Application>Microsoft Office PowerPoint</Application>
  <PresentationFormat>Экран (4:3)</PresentationFormat>
  <Paragraphs>85</Paragraphs>
  <Slides>18</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18</vt:i4>
      </vt:variant>
    </vt:vector>
  </HeadingPairs>
  <TitlesOfParts>
    <vt:vector size="19" baseType="lpstr">
      <vt:lpstr>Воздушный поток</vt:lpstr>
      <vt:lpstr>Лекція 3 Тема 2.   ПЕРСПЕКТИВНІ ТЕХНОЛОГІЇ І БІОЛОГІЧНІ ОСОБЛИВОСТІ ТВАРИН (частина 2) </vt:lpstr>
      <vt:lpstr>План  1. Індивідуальний розвиток сільськогосподарських тварин 2. Закономірності росту окремих частин тіла та основних тканин 3. Облік росту сільськогосподарських тварин Література:  1. Калетнік Г.М., Кулик Вінниця, 2007. 584 с. М.Ф., Петриченко В.Ф. та ін. Основи перспективних технологій виробництва продукції тваринництва.  2. Лихач В.Я., Лихач А.В., Шебанін В.О. Інноваційні технології виробництва продукції тваринництва. Миколаїв. МНАУ. 2015. 365 с. 3. Шалімов М.О. Інноваційні технології виробництва і переробки продукції тваринництва. Одеса. ОДАУ. 2020. 181 с. 4. Palamarchyk D. M. The methodology toestimatetheextentoftheinnovationprocess. Formy vannyarunkovuhvidnosun v Ykraini. vol. 10 (125). pp. 101-105. </vt:lpstr>
      <vt:lpstr>  Індивідуальний розвиток охоплює морфологічні, біохімічні та фізіологічні зміни, які відбуваються в організмі тварин різних видів, від часу утворення зиготи і до кінця використання або життя  тварини.   Індивідуальний розвиток тварин охоплює всі зміни у процесі росту, диференціювання, спеціалізації, інтеграції тощо, які в різні періоди відбуваються з неоднаковою інтенсивністю.  Періоди індивідуального розвитку тварин :   внутрішньоутробний післяутробний.  (ембріональний) (постембріональний)   Тривалість життя та використання тварин пов’язані з породними, індивідуальними, продуктивними і племінними якостями, що значною мірою залежать від їхніх спадкових особливостей.    При цьому необхідно пам’ятати, що повноцінна збалансована годівля, раціональний режим догляду та утримання сприяють подовженню періоду господарського використання тварин. </vt:lpstr>
      <vt:lpstr> У процесі індивідуального розвитку інтенсивність росту живої маси тварин у різні періоди неоднакова: в ембріональний вона вища, ніж у постембріональний, тобто з віком тварин знижується.    Така закономірність характерна не лише для росту живої маси в цілому, а  й для окремих частин тіла.   Вивчаючи інтенсивність росту тканин та органів великої рогатої худоби у другій половині ембріонального і в постембріональному періоді, А О. Малігонов і Г.Ф. Расходов дійшли висновку, що органи, які повільно ростуть в ембріональний період, швидше ростуть у постембріональний, і навпаки.</vt:lpstr>
      <vt:lpstr>Нерівномірність росту тканин і органів зумовлена необхідністю пристосування тварин до певних умов існування, які виникли в процесі еволюції.  На індивідуальний розвиток тварин великий вплив мають як спадкові чинники, так і чинники зовнішнього середовища.  Здатність тварин компенсувати у майбутньому деяку затримку росту, зумовлену недостатньою годівлею чи іншими причинами, є спадковою і має велике практичне значення.  Повноцінна збалансована годівля сприяє прискоренню розвитку органів і тканин.   Таким чином, численні дослідження свідчать про великий вплив умов годівлі молодняку з перших днів його життя на інтенсивність росту і розвитку, формування скороспілих високопродуктивних тварин.   Важливу роль при цьому відіграють загальний рівень годівлі, її біологічна повноцінність, структура раціонів (співвідношення кормів за поживністю), різний розподіл поживних речовин за окремими періодами росту.</vt:lpstr>
      <vt:lpstr>Певна ритмічність годівлі також має вплив на ріст і розвиток тварин.   Система спрямованого вирощування залежно від мети використання дорослих тварин передбачає два напрями: вирощування племінного та неплемінного (користувального) молодняку.   На індивідуальний розвиток тварин, крім годівлі, діють також інші зовнішні чинники, що мають вплив на формування господарсько корисних ознак: мікроклімат, температура і вологість приміщень, освітленість, моціон, кліматичні та інші умови.  Завдяки дослідженням багатьох учених виявлено зв’язок типів нервової діяльності тварин, їхньої поведінки з важливими господарсько-корисними ознаками. Сформувалася окрема галузь науки – етологія, яка й вивчає поведінку тварин.  Особливо великого значення набула вона в разі переведення виробництва продукції тваринництва на промислову основу. </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Дякую за увагу</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Лекція 3 Тема 2. ПЕРСПЕКТИВНІ ТЕХНОЛОГІЇ І БІОЛОГІЧНІ ОСОБЛИВОСТІ ТВАРИН (частина 2)</dc:title>
  <dc:creator>7777</dc:creator>
  <cp:lastModifiedBy>Администратор</cp:lastModifiedBy>
  <cp:revision>13</cp:revision>
  <dcterms:created xsi:type="dcterms:W3CDTF">2021-06-01T09:23:09Z</dcterms:created>
  <dcterms:modified xsi:type="dcterms:W3CDTF">2021-06-03T07:18:31Z</dcterms:modified>
</cp:coreProperties>
</file>