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sldIdLst>
    <p:sldId id="256" r:id="rId2"/>
    <p:sldId id="328" r:id="rId3"/>
    <p:sldId id="329" r:id="rId4"/>
    <p:sldId id="330" r:id="rId5"/>
    <p:sldId id="323" r:id="rId6"/>
    <p:sldId id="324" r:id="rId7"/>
    <p:sldId id="326" r:id="rId8"/>
    <p:sldId id="327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B2D"/>
    <a:srgbClr val="395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10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951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31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842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0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298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072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649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091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210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21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C2FE123-5D49-43D3-861A-8C98410C2456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258B0B-9EA6-4308-9781-B442A502A4BF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74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5927" y="1959428"/>
            <a:ext cx="10732653" cy="1099854"/>
          </a:xfrm>
        </p:spPr>
        <p:txBody>
          <a:bodyPr>
            <a:noAutofit/>
          </a:bodyPr>
          <a:lstStyle/>
          <a:p>
            <a:pPr algn="ctr"/>
            <a:r>
              <a:rPr lang="ru-RU" sz="3000" b="1" i="1" dirty="0" err="1" smtClean="0">
                <a:solidFill>
                  <a:srgbClr val="395F1F"/>
                </a:solidFill>
                <a:latin typeface="+mn-lt"/>
              </a:rPr>
              <a:t>Перспективні</a:t>
            </a:r>
            <a:r>
              <a:rPr lang="ru-RU" sz="3000" b="1" i="1" dirty="0" smtClean="0">
                <a:solidFill>
                  <a:srgbClr val="395F1F"/>
                </a:solidFill>
                <a:latin typeface="+mn-lt"/>
              </a:rPr>
              <a:t> </a:t>
            </a:r>
            <a:r>
              <a:rPr lang="ru-RU" sz="3000" b="1" i="1" dirty="0" err="1" smtClean="0">
                <a:solidFill>
                  <a:srgbClr val="395F1F"/>
                </a:solidFill>
                <a:latin typeface="+mn-lt"/>
              </a:rPr>
              <a:t>технології</a:t>
            </a:r>
            <a:r>
              <a:rPr lang="ru-RU" sz="3000" b="1" i="1" dirty="0" smtClean="0">
                <a:solidFill>
                  <a:srgbClr val="395F1F"/>
                </a:solidFill>
                <a:latin typeface="+mn-lt"/>
              </a:rPr>
              <a:t> </a:t>
            </a:r>
          </a:p>
          <a:p>
            <a:pPr algn="ctr"/>
            <a:r>
              <a:rPr lang="ru-RU" sz="3000" b="1" i="1" dirty="0" err="1" smtClean="0">
                <a:solidFill>
                  <a:srgbClr val="395F1F"/>
                </a:solidFill>
                <a:latin typeface="+mn-lt"/>
              </a:rPr>
              <a:t>виробництва</a:t>
            </a:r>
            <a:r>
              <a:rPr lang="ru-RU" sz="3000" b="1" i="1" dirty="0" smtClean="0">
                <a:solidFill>
                  <a:srgbClr val="395F1F"/>
                </a:solidFill>
                <a:latin typeface="+mn-lt"/>
              </a:rPr>
              <a:t> </a:t>
            </a:r>
            <a:r>
              <a:rPr lang="ru-RU" sz="3000" b="1" i="1" dirty="0" err="1" smtClean="0">
                <a:solidFill>
                  <a:srgbClr val="395F1F"/>
                </a:solidFill>
                <a:latin typeface="+mn-lt"/>
              </a:rPr>
              <a:t>продукції</a:t>
            </a:r>
            <a:r>
              <a:rPr lang="ru-RU" sz="3000" b="1" i="1" dirty="0" smtClean="0">
                <a:solidFill>
                  <a:srgbClr val="395F1F"/>
                </a:solidFill>
                <a:latin typeface="+mn-lt"/>
              </a:rPr>
              <a:t> </a:t>
            </a:r>
            <a:r>
              <a:rPr lang="ru-RU" sz="3000" b="1" i="1" dirty="0" err="1" smtClean="0">
                <a:solidFill>
                  <a:srgbClr val="395F1F"/>
                </a:solidFill>
                <a:latin typeface="+mn-lt"/>
              </a:rPr>
              <a:t>тваринництва</a:t>
            </a:r>
            <a:endParaRPr lang="uk-UA" sz="3000" i="1" dirty="0">
              <a:solidFill>
                <a:srgbClr val="395F1F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65" y="338807"/>
            <a:ext cx="2154284" cy="2154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437" y="322543"/>
            <a:ext cx="2179781" cy="21868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6293" y="2929500"/>
            <a:ext cx="54032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500" b="1" dirty="0" smtClean="0"/>
              <a:t>Кучерявий Віталій Петрович</a:t>
            </a:r>
          </a:p>
          <a:p>
            <a:pPr algn="ctr"/>
            <a:r>
              <a:rPr lang="uk-UA" sz="2500" b="1" dirty="0" smtClean="0"/>
              <a:t>доктор сільськогосподарських наук, професор </a:t>
            </a:r>
            <a:endParaRPr lang="uk-UA" sz="25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4838" y="3684128"/>
            <a:ext cx="69780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300" b="1" dirty="0" smtClean="0"/>
              <a:t>Галузь знань:   </a:t>
            </a:r>
            <a:r>
              <a:rPr lang="uk-UA" sz="2300" dirty="0" smtClean="0"/>
              <a:t>20 Аграрні науки та продовольство</a:t>
            </a:r>
          </a:p>
          <a:p>
            <a:r>
              <a:rPr lang="uk-UA" sz="2300" b="1" dirty="0" smtClean="0"/>
              <a:t>Спеціальність: </a:t>
            </a:r>
            <a:r>
              <a:rPr lang="uk-UA" sz="2300" dirty="0" smtClean="0"/>
              <a:t>204 Технологія виробництва і 			переробки продукції тваринництва</a:t>
            </a:r>
          </a:p>
          <a:p>
            <a:r>
              <a:rPr lang="uk-UA" sz="2300" b="1" dirty="0"/>
              <a:t>Рівень вищої освіти: </a:t>
            </a:r>
            <a:r>
              <a:rPr lang="uk-UA" sz="2300" dirty="0" smtClean="0"/>
              <a:t>третій (</a:t>
            </a:r>
            <a:r>
              <a:rPr lang="uk-UA" sz="2300" dirty="0" err="1" smtClean="0"/>
              <a:t>освітньо</a:t>
            </a:r>
            <a:r>
              <a:rPr lang="uk-UA" sz="2300" dirty="0" smtClean="0"/>
              <a:t>-науковий)</a:t>
            </a:r>
          </a:p>
          <a:p>
            <a:r>
              <a:rPr lang="uk-UA" sz="2300" b="1" dirty="0" err="1" smtClean="0"/>
              <a:t>Освітньо</a:t>
            </a:r>
            <a:r>
              <a:rPr lang="uk-UA" sz="2300" b="1" dirty="0" smtClean="0"/>
              <a:t>-наукова програма: </a:t>
            </a:r>
            <a:r>
              <a:rPr lang="uk-UA" sz="2300" dirty="0" smtClean="0"/>
              <a:t>Технологія </a:t>
            </a:r>
            <a:r>
              <a:rPr lang="uk-UA" sz="2300" dirty="0"/>
              <a:t>виробництва і 		</a:t>
            </a:r>
            <a:r>
              <a:rPr lang="uk-UA" sz="2300" dirty="0" smtClean="0"/>
              <a:t>переробки </a:t>
            </a:r>
            <a:r>
              <a:rPr lang="uk-UA" sz="2300" dirty="0"/>
              <a:t>продукції тваринництва</a:t>
            </a:r>
          </a:p>
          <a:p>
            <a:r>
              <a:rPr lang="uk-UA" sz="2300" b="1" dirty="0" smtClean="0"/>
              <a:t>Факультет</a:t>
            </a:r>
            <a:r>
              <a:rPr lang="uk-UA" sz="2300" b="1" dirty="0"/>
              <a:t>: </a:t>
            </a:r>
            <a:r>
              <a:rPr lang="uk-UA" sz="2300" b="1" dirty="0" smtClean="0"/>
              <a:t>	</a:t>
            </a:r>
            <a:r>
              <a:rPr lang="uk-UA" sz="2300" dirty="0" smtClean="0"/>
              <a:t>Технології виробництва і переробки 			продукції тваринництва та ветеринарії </a:t>
            </a:r>
            <a:endParaRPr lang="uk-UA" sz="2300" dirty="0"/>
          </a:p>
        </p:txBody>
      </p:sp>
    </p:spTree>
    <p:extLst>
      <p:ext uri="{BB962C8B-B14F-4D97-AF65-F5344CB8AC3E}">
        <p14:creationId xmlns:p14="http://schemas.microsoft.com/office/powerpoint/2010/main" val="182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207" y="969818"/>
            <a:ext cx="10732653" cy="1810327"/>
          </a:xfrm>
        </p:spPr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</a:pPr>
            <a:r>
              <a:rPr lang="uk-UA" sz="2500" dirty="0" smtClean="0">
                <a:solidFill>
                  <a:schemeClr val="tx1"/>
                </a:solidFill>
              </a:rPr>
              <a:t>           Здатність </a:t>
            </a:r>
            <a:r>
              <a:rPr lang="uk-UA" sz="2500" dirty="0">
                <a:solidFill>
                  <a:schemeClr val="tx1"/>
                </a:solidFill>
              </a:rPr>
              <a:t>розв’язувати комплексні проблеми в галузі професійної та дослідницько-інноваційної діяльності, що передбачає глибоке переосмислення наявних та створення нових цілісних знань та професійної практики.</a:t>
            </a:r>
          </a:p>
          <a:p>
            <a:endParaRPr lang="uk-UA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3207" y="213186"/>
            <a:ext cx="10732653" cy="55343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000" b="1" i="1" dirty="0">
                <a:solidFill>
                  <a:srgbClr val="395F1F"/>
                </a:solidFill>
              </a:rPr>
              <a:t>Інтегральна компетентність: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847897" y="2854034"/>
            <a:ext cx="10732653" cy="55343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000" b="1" i="1" dirty="0" smtClean="0">
                <a:solidFill>
                  <a:srgbClr val="395F1F"/>
                </a:solidFill>
              </a:rPr>
              <a:t>Загальні компетентності:</a:t>
            </a:r>
            <a:endParaRPr lang="uk-UA" sz="3000" b="1" i="1" dirty="0">
              <a:solidFill>
                <a:srgbClr val="395F1F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23207" y="3693793"/>
            <a:ext cx="10732653" cy="289173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23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ЗК 1.</a:t>
            </a:r>
            <a:r>
              <a:rPr lang="ru-RU" sz="2300" b="1" dirty="0" smtClean="0">
                <a:solidFill>
                  <a:schemeClr val="tx1"/>
                </a:solidFill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>
                <a:solidFill>
                  <a:schemeClr val="tx1"/>
                </a:solidFill>
              </a:rPr>
              <a:t>до абстрактного </a:t>
            </a:r>
            <a:r>
              <a:rPr lang="ru-RU" sz="2300" dirty="0" err="1">
                <a:solidFill>
                  <a:schemeClr val="tx1"/>
                </a:solidFill>
              </a:rPr>
              <a:t>мислення</a:t>
            </a:r>
            <a:r>
              <a:rPr lang="ru-RU" sz="2300" dirty="0">
                <a:solidFill>
                  <a:schemeClr val="tx1"/>
                </a:solidFill>
              </a:rPr>
              <a:t>, </a:t>
            </a:r>
            <a:r>
              <a:rPr lang="ru-RU" sz="2300" dirty="0" err="1">
                <a:solidFill>
                  <a:schemeClr val="tx1"/>
                </a:solidFill>
              </a:rPr>
              <a:t>аналізу</a:t>
            </a:r>
            <a:r>
              <a:rPr lang="ru-RU" sz="2300" dirty="0">
                <a:solidFill>
                  <a:schemeClr val="tx1"/>
                </a:solidFill>
              </a:rPr>
              <a:t> та синтезу;</a:t>
            </a:r>
            <a:endParaRPr lang="uk-UA" sz="2300" dirty="0">
              <a:solidFill>
                <a:schemeClr val="tx1"/>
              </a:solidFill>
            </a:endParaRPr>
          </a:p>
          <a:p>
            <a:pPr lvl="0"/>
            <a:r>
              <a:rPr lang="ru-RU" sz="2300" b="1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ЗК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300" dirty="0" err="1" smtClean="0">
                <a:solidFill>
                  <a:schemeClr val="tx1"/>
                </a:solidFill>
              </a:rPr>
              <a:t>навички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використання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інформаційних</a:t>
            </a:r>
            <a:r>
              <a:rPr lang="ru-RU" sz="2300" dirty="0">
                <a:solidFill>
                  <a:schemeClr val="tx1"/>
                </a:solidFill>
              </a:rPr>
              <a:t> та </a:t>
            </a:r>
            <a:r>
              <a:rPr lang="ru-RU" sz="2300" dirty="0" err="1">
                <a:solidFill>
                  <a:schemeClr val="tx1"/>
                </a:solidFill>
              </a:rPr>
              <a:t>комунікаційних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технологій</a:t>
            </a:r>
            <a:r>
              <a:rPr lang="ru-RU" sz="2300" dirty="0">
                <a:solidFill>
                  <a:schemeClr val="tx1"/>
                </a:solidFill>
              </a:rPr>
              <a:t>;</a:t>
            </a:r>
            <a:endParaRPr lang="uk-UA" sz="2300" dirty="0">
              <a:solidFill>
                <a:schemeClr val="tx1"/>
              </a:solidFill>
            </a:endParaRPr>
          </a:p>
          <a:p>
            <a:pPr lvl="0"/>
            <a:r>
              <a:rPr lang="ru-RU" sz="23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ЗК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2300" b="1" dirty="0" smtClean="0">
                <a:solidFill>
                  <a:schemeClr val="tx1"/>
                </a:solidFill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проводити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дослідження</a:t>
            </a:r>
            <a:r>
              <a:rPr lang="ru-RU" sz="2300" dirty="0">
                <a:solidFill>
                  <a:schemeClr val="tx1"/>
                </a:solidFill>
              </a:rPr>
              <a:t> на </a:t>
            </a:r>
            <a:r>
              <a:rPr lang="ru-RU" sz="2300" dirty="0" err="1">
                <a:solidFill>
                  <a:schemeClr val="tx1"/>
                </a:solidFill>
              </a:rPr>
              <a:t>професійному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рівні</a:t>
            </a:r>
            <a:r>
              <a:rPr lang="ru-RU" sz="2300" dirty="0">
                <a:solidFill>
                  <a:schemeClr val="tx1"/>
                </a:solidFill>
              </a:rPr>
              <a:t>;</a:t>
            </a:r>
            <a:endParaRPr lang="uk-UA" sz="2300" dirty="0">
              <a:solidFill>
                <a:schemeClr val="tx1"/>
              </a:solidFill>
            </a:endParaRPr>
          </a:p>
          <a:p>
            <a:pPr lvl="0"/>
            <a:r>
              <a:rPr lang="ru-RU" sz="23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ЗК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>
                <a:solidFill>
                  <a:schemeClr val="tx1"/>
                </a:solidFill>
              </a:rPr>
              <a:t>до </a:t>
            </a:r>
            <a:r>
              <a:rPr lang="uk-UA" sz="2300" dirty="0" smtClean="0">
                <a:solidFill>
                  <a:schemeClr val="tx1"/>
                </a:solidFill>
              </a:rPr>
              <a:t>проведення патентного </a:t>
            </a:r>
            <a:r>
              <a:rPr lang="ru-RU" sz="2300" dirty="0" err="1" smtClean="0">
                <a:solidFill>
                  <a:schemeClr val="tx1"/>
                </a:solidFill>
              </a:rPr>
              <a:t>пошуку</a:t>
            </a:r>
            <a:r>
              <a:rPr lang="ru-RU" sz="2300" dirty="0">
                <a:solidFill>
                  <a:schemeClr val="tx1"/>
                </a:solidFill>
              </a:rPr>
              <a:t>, </a:t>
            </a:r>
            <a:r>
              <a:rPr lang="ru-RU" sz="2300" dirty="0" err="1">
                <a:solidFill>
                  <a:schemeClr val="tx1"/>
                </a:solidFill>
              </a:rPr>
              <a:t>оброблення</a:t>
            </a:r>
            <a:r>
              <a:rPr lang="ru-RU" sz="2300" dirty="0">
                <a:solidFill>
                  <a:schemeClr val="tx1"/>
                </a:solidFill>
              </a:rPr>
              <a:t> та </a:t>
            </a:r>
            <a:r>
              <a:rPr lang="ru-RU" sz="2300" dirty="0" err="1">
                <a:solidFill>
                  <a:schemeClr val="tx1"/>
                </a:solidFill>
              </a:rPr>
              <a:t>аналізу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інформації</a:t>
            </a:r>
            <a:r>
              <a:rPr lang="ru-RU" sz="2300" dirty="0">
                <a:solidFill>
                  <a:schemeClr val="tx1"/>
                </a:solidFill>
              </a:rPr>
              <a:t> з </a:t>
            </a:r>
            <a:r>
              <a:rPr lang="ru-RU" sz="2300" dirty="0" err="1">
                <a:solidFill>
                  <a:schemeClr val="tx1"/>
                </a:solidFill>
              </a:rPr>
              <a:t>різних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джерел</a:t>
            </a:r>
            <a:r>
              <a:rPr lang="ru-RU" sz="2300" dirty="0">
                <a:solidFill>
                  <a:schemeClr val="tx1"/>
                </a:solidFill>
              </a:rPr>
              <a:t>;</a:t>
            </a:r>
            <a:endParaRPr lang="uk-UA" sz="2300" dirty="0">
              <a:solidFill>
                <a:schemeClr val="tx1"/>
              </a:solidFill>
            </a:endParaRPr>
          </a:p>
          <a:p>
            <a:pPr lvl="0"/>
            <a:r>
              <a:rPr lang="ru-RU" sz="23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ЗК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 err="1">
                <a:solidFill>
                  <a:schemeClr val="tx1"/>
                </a:solidFill>
              </a:rPr>
              <a:t>працювати</a:t>
            </a:r>
            <a:r>
              <a:rPr lang="ru-RU" sz="2300" dirty="0">
                <a:solidFill>
                  <a:schemeClr val="tx1"/>
                </a:solidFill>
              </a:rPr>
              <a:t> автономно та в </a:t>
            </a:r>
            <a:r>
              <a:rPr lang="ru-RU" sz="2300" dirty="0" err="1">
                <a:solidFill>
                  <a:schemeClr val="tx1"/>
                </a:solidFill>
              </a:rPr>
              <a:t>команді</a:t>
            </a:r>
            <a:r>
              <a:rPr lang="ru-RU" sz="2300" dirty="0" smtClean="0">
                <a:solidFill>
                  <a:schemeClr val="tx1"/>
                </a:solidFill>
              </a:rPr>
              <a:t>.</a:t>
            </a:r>
            <a:endParaRPr lang="uk-UA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60152" y="507997"/>
            <a:ext cx="10732653" cy="55343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8" algn="ctr"/>
            <a:r>
              <a:rPr lang="ru-RU" sz="3000" b="1" i="1" dirty="0" err="1">
                <a:solidFill>
                  <a:srgbClr val="395F1F"/>
                </a:solidFill>
              </a:rPr>
              <a:t>Фахові</a:t>
            </a:r>
            <a:r>
              <a:rPr lang="ru-RU" sz="3000" b="1" i="1" dirty="0">
                <a:solidFill>
                  <a:srgbClr val="395F1F"/>
                </a:solidFill>
              </a:rPr>
              <a:t> </a:t>
            </a:r>
            <a:r>
              <a:rPr lang="ru-RU" sz="3000" b="1" i="1" dirty="0" err="1">
                <a:solidFill>
                  <a:srgbClr val="395F1F"/>
                </a:solidFill>
              </a:rPr>
              <a:t>компетентності</a:t>
            </a:r>
            <a:r>
              <a:rPr lang="ru-RU" sz="3000" b="1" i="1" dirty="0">
                <a:solidFill>
                  <a:srgbClr val="395F1F"/>
                </a:solidFill>
              </a:rPr>
              <a:t> </a:t>
            </a:r>
            <a:r>
              <a:rPr lang="ru-RU" sz="3000" b="1" i="1" dirty="0" err="1">
                <a:solidFill>
                  <a:srgbClr val="395F1F"/>
                </a:solidFill>
              </a:rPr>
              <a:t>спеціальності</a:t>
            </a:r>
            <a:r>
              <a:rPr lang="ru-RU" sz="3000" b="1" i="1" dirty="0">
                <a:solidFill>
                  <a:srgbClr val="395F1F"/>
                </a:solidFill>
              </a:rPr>
              <a:t>:</a:t>
            </a:r>
            <a:endParaRPr lang="uk-UA" sz="3000" b="1" i="1" dirty="0">
              <a:solidFill>
                <a:srgbClr val="395F1F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76810" y="1310812"/>
            <a:ext cx="11099338" cy="5089988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ru-RU" sz="23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ФК 2.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до комплексного </a:t>
            </a:r>
            <a:r>
              <a:rPr lang="ru-RU" sz="2400" dirty="0" err="1">
                <a:solidFill>
                  <a:schemeClr val="tx1"/>
                </a:solidFill>
              </a:rPr>
              <a:t>підходу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володінні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інформацією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щодо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сучасного</a:t>
            </a:r>
            <a:r>
              <a:rPr lang="ru-RU" sz="2400" dirty="0">
                <a:solidFill>
                  <a:schemeClr val="tx1"/>
                </a:solidFill>
              </a:rPr>
              <a:t> стану і </a:t>
            </a:r>
            <a:r>
              <a:rPr lang="ru-RU" sz="2400" dirty="0" err="1">
                <a:solidFill>
                  <a:schemeClr val="tx1"/>
                </a:solidFill>
              </a:rPr>
              <a:t>тенденцій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розвитку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світової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вітчизняної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сільськогосподарської</a:t>
            </a:r>
            <a:r>
              <a:rPr lang="ru-RU" sz="2400" dirty="0">
                <a:solidFill>
                  <a:schemeClr val="tx1"/>
                </a:solidFill>
              </a:rPr>
              <a:t> науки;</a:t>
            </a:r>
            <a:endParaRPr lang="uk-UA" sz="2400" dirty="0">
              <a:solidFill>
                <a:schemeClr val="tx1"/>
              </a:solidFill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ФК 3.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проведення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фахового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аналізу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наукових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досліджень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різних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інформаційних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джерел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авторських</a:t>
            </a:r>
            <a:r>
              <a:rPr lang="ru-RU" sz="2400" dirty="0">
                <a:solidFill>
                  <a:schemeClr val="tx1"/>
                </a:solidFill>
              </a:rPr>
              <a:t> методик, </a:t>
            </a:r>
            <a:r>
              <a:rPr lang="ru-RU" sz="2400" dirty="0" err="1">
                <a:solidFill>
                  <a:schemeClr val="tx1"/>
                </a:solidFill>
              </a:rPr>
              <a:t>конкретних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освітніх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наукових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професійних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матеріалів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технології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виробництва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переробки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продукції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тваринництва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  <a:endParaRPr lang="uk-UA" sz="2400" dirty="0">
              <a:solidFill>
                <a:schemeClr val="tx1"/>
              </a:solidFill>
            </a:endParaRPr>
          </a:p>
          <a:p>
            <a:pPr lvl="0" algn="just"/>
            <a:r>
              <a:rPr lang="uk-UA" sz="2400" dirty="0" smtClean="0">
                <a:solidFill>
                  <a:schemeClr val="tx1"/>
                </a:solidFill>
              </a:rPr>
              <a:t>     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ФК 5.</a:t>
            </a:r>
            <a:r>
              <a:rPr lang="uk-UA" sz="2400" dirty="0" smtClean="0">
                <a:solidFill>
                  <a:schemeClr val="tx1"/>
                </a:solidFill>
              </a:rPr>
              <a:t> Здатність </a:t>
            </a:r>
            <a:r>
              <a:rPr lang="uk-UA" sz="2400" dirty="0">
                <a:solidFill>
                  <a:schemeClr val="tx1"/>
                </a:solidFill>
              </a:rPr>
              <a:t>набувати нові знання, виконувати, аналізувати та критично оцінювати результати експериментальної роботи;</a:t>
            </a:r>
          </a:p>
          <a:p>
            <a:pPr lvl="0" algn="just"/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ФК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Здатність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брати</a:t>
            </a:r>
            <a:r>
              <a:rPr lang="ru-RU" sz="2400" dirty="0">
                <a:solidFill>
                  <a:schemeClr val="tx1"/>
                </a:solidFill>
              </a:rPr>
              <a:t> участь у </a:t>
            </a:r>
            <a:r>
              <a:rPr lang="ru-RU" sz="2400" dirty="0" err="1">
                <a:solidFill>
                  <a:schemeClr val="tx1"/>
                </a:solidFill>
              </a:rPr>
              <a:t>наукових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дискусіях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діалогах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вітчизняному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міжнародному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рівнях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відстоювати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наукову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позицію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технології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виробництва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переробки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продукції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тваринництва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lvl="0" algn="just"/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ФК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Здатність до формування статусу професії у суспільстві та професійного росту</a:t>
            </a:r>
            <a:endParaRPr lang="uk-U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7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806" y="127593"/>
            <a:ext cx="10058400" cy="5582491"/>
          </a:xfrm>
        </p:spPr>
        <p:txBody>
          <a:bodyPr>
            <a:normAutofit fontScale="92500"/>
          </a:bodyPr>
          <a:lstStyle/>
          <a:p>
            <a:pPr marL="690245" marR="165100" algn="ctr">
              <a:lnSpc>
                <a:spcPct val="150000"/>
              </a:lnSpc>
              <a:spcAft>
                <a:spcPts val="0"/>
              </a:spcAft>
            </a:pPr>
            <a:r>
              <a:rPr lang="uk-UA" sz="32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Програмні результати </a:t>
            </a:r>
            <a:r>
              <a:rPr lang="uk-UA" sz="32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навчання:</a:t>
            </a:r>
            <a:endParaRPr lang="ru-RU" sz="32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165100" algn="just">
              <a:lnSpc>
                <a:spcPct val="120000"/>
              </a:lnSpc>
              <a:spcAft>
                <a:spcPts val="0"/>
              </a:spcAft>
            </a:pPr>
            <a:r>
              <a:rPr lang="uk-UA" sz="2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ПРН 2. </a:t>
            </a: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Демонструвати теоретичні знання та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 навички з технології виробництва і переробки продукції тваринництва під час здійснення наукових досліджень у лабораторних та виробничих умовах;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65100" algn="just">
              <a:lnSpc>
                <a:spcPct val="120000"/>
              </a:lnSpc>
              <a:spcAft>
                <a:spcPts val="0"/>
              </a:spcAft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ПРН 4.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Обробляти статистично отримані результати наукових досліджень з використанням інформаційних технологій;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65100" algn="just">
              <a:lnSpc>
                <a:spcPct val="120000"/>
              </a:lnSpc>
              <a:spcAft>
                <a:spcPts val="0"/>
              </a:spcAft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ПРН 5.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Приймати участь у виконанні бюджетних, </a:t>
            </a:r>
            <a:r>
              <a:rPr lang="uk-UA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госпдоговірних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 ініціативних науково-дослідних робіт (тем);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65100" algn="just">
              <a:lnSpc>
                <a:spcPct val="120000"/>
              </a:lnSpc>
              <a:spcAft>
                <a:spcPts val="0"/>
              </a:spcAft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ПРН 6.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Впроваджувати сучасні досягнення світового виробництва, передових технологій, результатів наукових досліджень у виробництво та навчальний процес;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ПРН 7.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Аналізувати та впроваджувати результати наукових досліджень вітчизняних та зарубіжних авторів.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23207" y="213186"/>
            <a:ext cx="10732653" cy="55343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i="1" dirty="0" err="1" smtClean="0">
                <a:solidFill>
                  <a:srgbClr val="395F1F"/>
                </a:solidFill>
              </a:rPr>
              <a:t>Опис</a:t>
            </a:r>
            <a:r>
              <a:rPr lang="ru-RU" sz="3000" b="1" i="1" dirty="0" smtClean="0">
                <a:solidFill>
                  <a:srgbClr val="395F1F"/>
                </a:solidFill>
              </a:rPr>
              <a:t> </a:t>
            </a:r>
            <a:r>
              <a:rPr lang="ru-RU" sz="3000" b="1" i="1" dirty="0" err="1" smtClean="0">
                <a:solidFill>
                  <a:srgbClr val="395F1F"/>
                </a:solidFill>
              </a:rPr>
              <a:t>навчальної</a:t>
            </a:r>
            <a:r>
              <a:rPr lang="ru-RU" sz="3000" b="1" i="1" dirty="0" smtClean="0">
                <a:solidFill>
                  <a:srgbClr val="395F1F"/>
                </a:solidFill>
              </a:rPr>
              <a:t> </a:t>
            </a:r>
            <a:r>
              <a:rPr lang="ru-RU" sz="3000" b="1" i="1" dirty="0" err="1" smtClean="0">
                <a:solidFill>
                  <a:srgbClr val="395F1F"/>
                </a:solidFill>
              </a:rPr>
              <a:t>дисципліни</a:t>
            </a:r>
            <a:endParaRPr lang="uk-UA" sz="3000" i="1" dirty="0">
              <a:solidFill>
                <a:srgbClr val="395F1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064018"/>
              </p:ext>
            </p:extLst>
          </p:nvPr>
        </p:nvGraphicFramePr>
        <p:xfrm>
          <a:off x="558332" y="873949"/>
          <a:ext cx="11384285" cy="5740607"/>
        </p:xfrm>
        <a:graphic>
          <a:graphicData uri="http://schemas.openxmlformats.org/drawingml/2006/table">
            <a:tbl>
              <a:tblPr/>
              <a:tblGrid>
                <a:gridCol w="3726001">
                  <a:extLst>
                    <a:ext uri="{9D8B030D-6E8A-4147-A177-3AD203B41FA5}">
                      <a16:colId xmlns:a16="http://schemas.microsoft.com/office/drawing/2014/main" val="2719072879"/>
                    </a:ext>
                  </a:extLst>
                </a:gridCol>
                <a:gridCol w="3458304">
                  <a:extLst>
                    <a:ext uri="{9D8B030D-6E8A-4147-A177-3AD203B41FA5}">
                      <a16:colId xmlns:a16="http://schemas.microsoft.com/office/drawing/2014/main" val="2386520421"/>
                    </a:ext>
                  </a:extLst>
                </a:gridCol>
                <a:gridCol w="2099990">
                  <a:extLst>
                    <a:ext uri="{9D8B030D-6E8A-4147-A177-3AD203B41FA5}">
                      <a16:colId xmlns:a16="http://schemas.microsoft.com/office/drawing/2014/main" val="3969233687"/>
                    </a:ext>
                  </a:extLst>
                </a:gridCol>
                <a:gridCol w="2099990">
                  <a:extLst>
                    <a:ext uri="{9D8B030D-6E8A-4147-A177-3AD203B41FA5}">
                      <a16:colId xmlns:a16="http://schemas.microsoft.com/office/drawing/2014/main" val="1010439298"/>
                    </a:ext>
                  </a:extLst>
                </a:gridCol>
              </a:tblGrid>
              <a:tr h="3678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Найменування показників 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Галузь знань, напрям підготовки, освітньо-кваліфікаційний рівень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Характеристика навчальної дисципліни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800817"/>
                  </a:ext>
                </a:extLst>
              </a:tr>
              <a:tr h="52285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денна форма навчання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заочна форма навчання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209827"/>
                  </a:ext>
                </a:extLst>
              </a:tr>
              <a:tr h="5228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кредитів – </a:t>
                      </a: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Галузь знань: </a:t>
                      </a: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 Аграрні науки та продовольство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Вибіркова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86936"/>
                  </a:ext>
                </a:extLst>
              </a:tr>
              <a:tr h="261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Атестацій 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 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Спеціальність: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204 Технологія виробництва і переробки продукції тваринництва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Курс підготовки: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043742"/>
                  </a:ext>
                </a:extLst>
              </a:tr>
              <a:tr h="25579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Загальна кількість годин – </a:t>
                      </a: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год.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413494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ІІІ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ІІІ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884865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Семестр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599831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5-й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5-й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621553"/>
                  </a:ext>
                </a:extLst>
              </a:tr>
              <a:tr h="40940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Лекції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770870"/>
                  </a:ext>
                </a:extLst>
              </a:tr>
              <a:tr h="261429">
                <a:tc row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Тижневих годин для денної форми навчання: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аудиторних – 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самостійної роботи студента –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Здобувач </a:t>
                      </a: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вищої освіти третього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</a:t>
                      </a: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освітньо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-наукового) рівня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 год.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uk-UA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018705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Практичні, семінарські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309142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 год.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uk-UA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737081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Лабораторні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14840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 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306111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Самостійна робота</a:t>
                      </a: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611680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 год.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</a:t>
                      </a:r>
                      <a:endParaRPr lang="uk-UA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603885"/>
                  </a:ext>
                </a:extLst>
              </a:tr>
              <a:tr h="52285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Індивідуальні завдання: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313454"/>
                  </a:ext>
                </a:extLst>
              </a:tr>
              <a:tr h="2614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 контролю: </a:t>
                      </a: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залік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130" marR="49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103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20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23207" y="213186"/>
            <a:ext cx="10732653" cy="209590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i="1" dirty="0" err="1" smtClean="0">
                <a:solidFill>
                  <a:srgbClr val="395F1F"/>
                </a:solidFill>
              </a:rPr>
              <a:t>Атестація</a:t>
            </a:r>
            <a:r>
              <a:rPr lang="ru-RU" sz="3000" b="1" i="1" dirty="0" smtClean="0">
                <a:solidFill>
                  <a:srgbClr val="395F1F"/>
                </a:solidFill>
              </a:rPr>
              <a:t> 1</a:t>
            </a:r>
          </a:p>
          <a:p>
            <a:pPr algn="ctr"/>
            <a:r>
              <a:rPr lang="ru-RU" sz="3000" b="1" dirty="0" err="1" smtClean="0">
                <a:solidFill>
                  <a:srgbClr val="395F1F"/>
                </a:solidFill>
              </a:rPr>
              <a:t>Основні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аспекти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використання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перспективних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технологій</a:t>
            </a:r>
            <a:r>
              <a:rPr lang="ru-RU" sz="3000" b="1" dirty="0" smtClean="0">
                <a:solidFill>
                  <a:srgbClr val="395F1F"/>
                </a:solidFill>
              </a:rPr>
              <a:t> у </a:t>
            </a:r>
            <a:r>
              <a:rPr lang="ru-RU" sz="3000" b="1" dirty="0" err="1" smtClean="0">
                <a:solidFill>
                  <a:srgbClr val="395F1F"/>
                </a:solidFill>
              </a:rPr>
              <a:t>виробництві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продукції</a:t>
            </a:r>
            <a:r>
              <a:rPr lang="ru-RU" sz="3000" b="1" dirty="0" smtClean="0">
                <a:solidFill>
                  <a:srgbClr val="395F1F"/>
                </a:solidFill>
              </a:rPr>
              <a:t> </a:t>
            </a:r>
            <a:r>
              <a:rPr lang="ru-RU" sz="3000" b="1" dirty="0" err="1" smtClean="0">
                <a:solidFill>
                  <a:srgbClr val="395F1F"/>
                </a:solidFill>
              </a:rPr>
              <a:t>тваринництва</a:t>
            </a:r>
            <a:endParaRPr lang="ru-RU" sz="3000" b="1" dirty="0" smtClean="0">
              <a:solidFill>
                <a:srgbClr val="395F1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207" y="1837122"/>
            <a:ext cx="1073265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500" b="1" dirty="0" smtClean="0"/>
              <a:t>Тема 1.  </a:t>
            </a:r>
            <a:r>
              <a:rPr lang="uk-UA" sz="2500" dirty="0" smtClean="0"/>
              <a:t>Вступ</a:t>
            </a:r>
          </a:p>
          <a:p>
            <a:pPr>
              <a:lnSpc>
                <a:spcPct val="150000"/>
              </a:lnSpc>
            </a:pPr>
            <a:r>
              <a:rPr lang="uk-UA" sz="2500" b="1" dirty="0" smtClean="0"/>
              <a:t>Тема 2.  </a:t>
            </a:r>
            <a:r>
              <a:rPr lang="uk-UA" sz="2500" dirty="0" smtClean="0"/>
              <a:t>Перспективні технології і біологічні особливості тварин</a:t>
            </a:r>
          </a:p>
          <a:p>
            <a:pPr>
              <a:lnSpc>
                <a:spcPct val="150000"/>
              </a:lnSpc>
            </a:pPr>
            <a:r>
              <a:rPr lang="uk-UA" sz="2500" b="1" dirty="0" smtClean="0"/>
              <a:t>Тема 3.  </a:t>
            </a:r>
            <a:r>
              <a:rPr lang="uk-UA" sz="2500" dirty="0" smtClean="0"/>
              <a:t>Сучасні селекційні досягнення у тваринництві і напрямки 			   селекційного процесу на перспективу</a:t>
            </a:r>
          </a:p>
          <a:p>
            <a:pPr>
              <a:lnSpc>
                <a:spcPct val="150000"/>
              </a:lnSpc>
            </a:pPr>
            <a:r>
              <a:rPr lang="uk-UA" sz="2500" b="1" dirty="0" smtClean="0"/>
              <a:t>Тема 4.  </a:t>
            </a:r>
            <a:r>
              <a:rPr lang="uk-UA" sz="2500" dirty="0" smtClean="0"/>
              <a:t>Генетичні основи селекції тварин за перспективних технологій</a:t>
            </a:r>
          </a:p>
          <a:p>
            <a:pPr>
              <a:lnSpc>
                <a:spcPct val="150000"/>
              </a:lnSpc>
            </a:pPr>
            <a:r>
              <a:rPr lang="uk-UA" sz="2500" b="1" dirty="0"/>
              <a:t>Тема </a:t>
            </a:r>
            <a:r>
              <a:rPr lang="uk-UA" sz="2500" b="1" dirty="0" smtClean="0"/>
              <a:t>5.  </a:t>
            </a:r>
            <a:r>
              <a:rPr lang="uk-UA" sz="2500" dirty="0" smtClean="0"/>
              <a:t>Методи розведення тварин за перспективних технологій </a:t>
            </a:r>
          </a:p>
          <a:p>
            <a:endParaRPr lang="uk-UA" sz="2300" dirty="0"/>
          </a:p>
        </p:txBody>
      </p:sp>
    </p:spTree>
    <p:extLst>
      <p:ext uri="{BB962C8B-B14F-4D97-AF65-F5344CB8AC3E}">
        <p14:creationId xmlns:p14="http://schemas.microsoft.com/office/powerpoint/2010/main" val="38691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23206" y="92199"/>
            <a:ext cx="10732653" cy="174492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ru-RU" sz="3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Атестація</a:t>
            </a: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Перспективні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технології</a:t>
            </a:r>
            <a:r>
              <a:rPr lang="ru-RU" sz="3000" b="1" dirty="0">
                <a:solidFill>
                  <a:srgbClr val="395F1F"/>
                </a:solidFill>
                <a:latin typeface="Calibri" panose="020F0502020204030204"/>
              </a:rPr>
              <a:t> </a:t>
            </a:r>
            <a:r>
              <a:rPr lang="ru-RU" sz="3000" b="1" dirty="0" smtClean="0">
                <a:solidFill>
                  <a:srgbClr val="395F1F"/>
                </a:solidFill>
                <a:latin typeface="Calibri" panose="020F0502020204030204"/>
              </a:rPr>
              <a:t>– </a:t>
            </a:r>
            <a:r>
              <a:rPr lang="ru-RU" sz="3000" b="1" dirty="0" err="1" smtClean="0">
                <a:solidFill>
                  <a:srgbClr val="395F1F"/>
                </a:solidFill>
                <a:latin typeface="Calibri" panose="020F0502020204030204"/>
              </a:rPr>
              <a:t>рушійна</a:t>
            </a:r>
            <a:r>
              <a:rPr lang="ru-RU" sz="3000" b="1" dirty="0" smtClean="0">
                <a:solidFill>
                  <a:srgbClr val="395F1F"/>
                </a:solidFill>
                <a:latin typeface="Calibri" panose="020F0502020204030204"/>
              </a:rPr>
              <a:t> сила </a:t>
            </a:r>
            <a:r>
              <a:rPr lang="ru-RU" sz="3000" b="1" dirty="0" err="1" smtClean="0">
                <a:solidFill>
                  <a:srgbClr val="395F1F"/>
                </a:solidFill>
                <a:latin typeface="Calibri" panose="020F0502020204030204"/>
              </a:rPr>
              <a:t>розвитку</a:t>
            </a:r>
            <a:r>
              <a:rPr lang="ru-RU" sz="3000" b="1" dirty="0" smtClean="0">
                <a:solidFill>
                  <a:srgbClr val="395F1F"/>
                </a:solidFill>
                <a:latin typeface="Calibri" panose="020F0502020204030204"/>
              </a:rPr>
              <a:t>  </a:t>
            </a:r>
            <a:r>
              <a:rPr lang="ru-RU" sz="3000" b="1" dirty="0" err="1" smtClean="0">
                <a:solidFill>
                  <a:srgbClr val="395F1F"/>
                </a:solidFill>
                <a:latin typeface="Calibri" panose="020F0502020204030204"/>
              </a:rPr>
              <a:t>інноваційності</a:t>
            </a:r>
            <a:r>
              <a:rPr lang="ru-RU" sz="3000" b="1" dirty="0" smtClean="0">
                <a:solidFill>
                  <a:srgbClr val="395F1F"/>
                </a:solidFill>
                <a:latin typeface="Calibri" panose="020F0502020204030204"/>
              </a:rPr>
              <a:t> в </a:t>
            </a:r>
            <a:r>
              <a:rPr lang="ru-RU" sz="3000" b="1" dirty="0" err="1" smtClean="0">
                <a:solidFill>
                  <a:srgbClr val="395F1F"/>
                </a:solidFill>
                <a:latin typeface="Calibri" panose="020F0502020204030204"/>
              </a:rPr>
              <a:t>тваринництві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rgbClr val="395F1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206" y="2003376"/>
            <a:ext cx="10732653" cy="333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Тема 6.  </a:t>
            </a:r>
            <a:r>
              <a:rPr kumimoji="0" lang="uk-UA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Перспективні технології у племінному тваринництві</a:t>
            </a:r>
          </a:p>
          <a:p>
            <a:pPr lvl="0">
              <a:lnSpc>
                <a:spcPct val="150000"/>
              </a:lnSpc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Тема 7.  </a:t>
            </a:r>
            <a:r>
              <a:rPr lang="uk-UA" sz="2500" dirty="0" smtClean="0">
                <a:solidFill>
                  <a:prstClr val="black"/>
                </a:solidFill>
              </a:rPr>
              <a:t>Перспективні </a:t>
            </a:r>
            <a:r>
              <a:rPr lang="uk-UA" sz="2500" dirty="0">
                <a:solidFill>
                  <a:prstClr val="black"/>
                </a:solidFill>
              </a:rPr>
              <a:t>технології у </a:t>
            </a:r>
            <a:r>
              <a:rPr lang="uk-UA" sz="2500" dirty="0" smtClean="0">
                <a:solidFill>
                  <a:prstClr val="black"/>
                </a:solidFill>
              </a:rPr>
              <a:t>товарному </a:t>
            </a:r>
            <a:r>
              <a:rPr lang="uk-UA" sz="2500" dirty="0">
                <a:solidFill>
                  <a:prstClr val="black"/>
                </a:solidFill>
              </a:rPr>
              <a:t>тваринництві</a:t>
            </a:r>
            <a:endParaRPr kumimoji="0" lang="uk-UA" sz="2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Тема 8.  </a:t>
            </a:r>
            <a:r>
              <a:rPr kumimoji="0" lang="uk-UA" sz="25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Особливості відтворення тварин за перспективних технологій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Тема 9.  </a:t>
            </a:r>
            <a:r>
              <a:rPr kumimoji="0" lang="uk-UA" sz="25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Особливості ведення тваринництва на малих фермах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	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uk-UA" sz="25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(в фермерських господарствах)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95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787860" y="416093"/>
            <a:ext cx="10732653" cy="52601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ru-RU" sz="3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Завдання</a:t>
            </a: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3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вивчення</a:t>
            </a: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3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95F1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дисципліни</a:t>
            </a:r>
            <a:endParaRPr kumimoji="0" lang="ru-RU" sz="3000" b="1" i="1" u="none" strike="noStrike" kern="1200" cap="none" spc="0" normalizeH="0" baseline="0" noProof="0" dirty="0" smtClean="0">
              <a:ln>
                <a:noFill/>
              </a:ln>
              <a:solidFill>
                <a:srgbClr val="395F1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7859" y="942108"/>
            <a:ext cx="1073265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 		поглиблення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теоретичної і практичної підготовки здобувачів вищої освіти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третього (</a:t>
            </a:r>
            <a:r>
              <a:rPr lang="uk-UA" sz="2500" dirty="0" err="1" smtClean="0">
                <a:solidFill>
                  <a:prstClr val="black"/>
                </a:solidFill>
                <a:latin typeface="Calibri" panose="020F0502020204030204"/>
              </a:rPr>
              <a:t>освітньо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-наукового) рівня з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таких питань, як перспективні технології і біологічні особливості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тварин; </a:t>
            </a:r>
          </a:p>
          <a:p>
            <a:pPr algn="just"/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	встановлення та засвоєння сучасних селекційних досягнень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у тваринництві,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теоретичних аспектів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селекції в сучасних умовах,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методів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розведення за перспективних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технологій;</a:t>
            </a:r>
          </a:p>
          <a:p>
            <a:pPr algn="just"/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	окреслення та вивчення особливостей перспективних технологій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в племінному і товарному тваринництві,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перспективних технологій відтворення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, вирощування і використання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тварин;</a:t>
            </a:r>
          </a:p>
          <a:p>
            <a:pPr algn="just"/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	виявлення та засвоєння особливостей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ведення тваринництва у селянських і фермерських 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господарствах;</a:t>
            </a:r>
            <a:endParaRPr lang="uk-UA" sz="2500" dirty="0">
              <a:solidFill>
                <a:prstClr val="black"/>
              </a:solidFill>
              <a:latin typeface="Calibri" panose="020F0502020204030204"/>
            </a:endParaRPr>
          </a:p>
          <a:p>
            <a:pPr algn="just"/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		вивчення </a:t>
            </a:r>
            <a:r>
              <a:rPr lang="uk-UA" sz="2500" dirty="0">
                <a:solidFill>
                  <a:prstClr val="black"/>
                </a:solidFill>
                <a:latin typeface="Calibri" panose="020F0502020204030204"/>
              </a:rPr>
              <a:t>перспективних технологій при виробництві продукції тваринництва на промисловій основі – організація виробництва на комплексах</a:t>
            </a:r>
            <a:r>
              <a:rPr lang="uk-UA" sz="2500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uk-UA" sz="25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773382" y="1099127"/>
            <a:ext cx="618836" cy="20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трелка вправо 6"/>
          <p:cNvSpPr/>
          <p:nvPr/>
        </p:nvSpPr>
        <p:spPr>
          <a:xfrm>
            <a:off x="1773382" y="2267527"/>
            <a:ext cx="618836" cy="20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трелка вправо 7"/>
          <p:cNvSpPr/>
          <p:nvPr/>
        </p:nvSpPr>
        <p:spPr>
          <a:xfrm>
            <a:off x="1773382" y="3377685"/>
            <a:ext cx="618836" cy="20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трелка вправо 8"/>
          <p:cNvSpPr/>
          <p:nvPr/>
        </p:nvSpPr>
        <p:spPr>
          <a:xfrm>
            <a:off x="1773382" y="4509139"/>
            <a:ext cx="618836" cy="20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елка вправо 9"/>
          <p:cNvSpPr/>
          <p:nvPr/>
        </p:nvSpPr>
        <p:spPr>
          <a:xfrm>
            <a:off x="1773382" y="5261635"/>
            <a:ext cx="618836" cy="20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12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536</TotalTime>
  <Words>539</Words>
  <Application>Microsoft Office PowerPoint</Application>
  <PresentationFormat>Широкоэкранный</PresentationFormat>
  <Paragraphs>88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MAPIHA</dc:creator>
  <cp:lastModifiedBy>MAPIHA</cp:lastModifiedBy>
  <cp:revision>95</cp:revision>
  <dcterms:created xsi:type="dcterms:W3CDTF">2019-12-09T20:37:54Z</dcterms:created>
  <dcterms:modified xsi:type="dcterms:W3CDTF">2021-06-03T18:52:30Z</dcterms:modified>
</cp:coreProperties>
</file>