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77" r:id="rId3"/>
    <p:sldId id="292" r:id="rId4"/>
    <p:sldId id="276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93" r:id="rId15"/>
    <p:sldId id="287" r:id="rId16"/>
    <p:sldId id="289" r:id="rId17"/>
    <p:sldId id="290" r:id="rId18"/>
    <p:sldId id="291" r:id="rId19"/>
    <p:sldId id="275" r:id="rId2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1">
                <a:solidFill>
                  <a:srgbClr val="031F4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599" y="228600"/>
            <a:ext cx="8695944" cy="603504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6054978" y="5499227"/>
            <a:ext cx="2880360" cy="715010"/>
          </a:xfrm>
          <a:custGeom>
            <a:avLst/>
            <a:gdLst/>
            <a:ahLst/>
            <a:cxnLst/>
            <a:rect l="l" t="t" r="r" b="b"/>
            <a:pathLst>
              <a:path w="2880359" h="715010">
                <a:moveTo>
                  <a:pt x="2880105" y="0"/>
                </a:moveTo>
                <a:lnTo>
                  <a:pt x="2873629" y="0"/>
                </a:lnTo>
                <a:lnTo>
                  <a:pt x="2752344" y="20066"/>
                </a:lnTo>
                <a:lnTo>
                  <a:pt x="2628900" y="42418"/>
                </a:lnTo>
                <a:lnTo>
                  <a:pt x="2373376" y="91567"/>
                </a:lnTo>
                <a:lnTo>
                  <a:pt x="2105279" y="149644"/>
                </a:lnTo>
                <a:lnTo>
                  <a:pt x="1824227" y="216674"/>
                </a:lnTo>
                <a:lnTo>
                  <a:pt x="1566672" y="281470"/>
                </a:lnTo>
                <a:lnTo>
                  <a:pt x="842899" y="444563"/>
                </a:lnTo>
                <a:lnTo>
                  <a:pt x="621538" y="489242"/>
                </a:lnTo>
                <a:lnTo>
                  <a:pt x="200025" y="567448"/>
                </a:lnTo>
                <a:lnTo>
                  <a:pt x="0" y="600951"/>
                </a:lnTo>
                <a:lnTo>
                  <a:pt x="138303" y="621068"/>
                </a:lnTo>
                <a:lnTo>
                  <a:pt x="270256" y="638937"/>
                </a:lnTo>
                <a:lnTo>
                  <a:pt x="398018" y="654583"/>
                </a:lnTo>
                <a:lnTo>
                  <a:pt x="644905" y="681393"/>
                </a:lnTo>
                <a:lnTo>
                  <a:pt x="874776" y="699262"/>
                </a:lnTo>
                <a:lnTo>
                  <a:pt x="985520" y="705967"/>
                </a:lnTo>
                <a:lnTo>
                  <a:pt x="1094104" y="710438"/>
                </a:lnTo>
                <a:lnTo>
                  <a:pt x="1298448" y="714895"/>
                </a:lnTo>
                <a:lnTo>
                  <a:pt x="1396365" y="714895"/>
                </a:lnTo>
                <a:lnTo>
                  <a:pt x="1585849" y="710438"/>
                </a:lnTo>
                <a:lnTo>
                  <a:pt x="1675256" y="705967"/>
                </a:lnTo>
                <a:lnTo>
                  <a:pt x="1845564" y="692556"/>
                </a:lnTo>
                <a:lnTo>
                  <a:pt x="1928495" y="683628"/>
                </a:lnTo>
                <a:lnTo>
                  <a:pt x="2086102" y="661276"/>
                </a:lnTo>
                <a:lnTo>
                  <a:pt x="2235073" y="634466"/>
                </a:lnTo>
                <a:lnTo>
                  <a:pt x="2375535" y="603186"/>
                </a:lnTo>
                <a:lnTo>
                  <a:pt x="2509647" y="567448"/>
                </a:lnTo>
                <a:lnTo>
                  <a:pt x="2637409" y="527227"/>
                </a:lnTo>
                <a:lnTo>
                  <a:pt x="2758694" y="482549"/>
                </a:lnTo>
                <a:lnTo>
                  <a:pt x="2875788" y="435622"/>
                </a:lnTo>
                <a:lnTo>
                  <a:pt x="2880105" y="433387"/>
                </a:lnTo>
                <a:lnTo>
                  <a:pt x="2880105" y="0"/>
                </a:lnTo>
                <a:close/>
              </a:path>
            </a:pathLst>
          </a:custGeom>
          <a:solidFill>
            <a:srgbClr val="C5E7FB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622422" y="5370703"/>
            <a:ext cx="5551805" cy="851535"/>
          </a:xfrm>
          <a:custGeom>
            <a:avLst/>
            <a:gdLst/>
            <a:ahLst/>
            <a:cxnLst/>
            <a:rect l="l" t="t" r="r" b="b"/>
            <a:pathLst>
              <a:path w="5551805" h="851535">
                <a:moveTo>
                  <a:pt x="853566" y="0"/>
                </a:moveTo>
                <a:lnTo>
                  <a:pt x="685418" y="0"/>
                </a:lnTo>
                <a:lnTo>
                  <a:pt x="527938" y="4445"/>
                </a:lnTo>
                <a:lnTo>
                  <a:pt x="381000" y="11176"/>
                </a:lnTo>
                <a:lnTo>
                  <a:pt x="244728" y="22352"/>
                </a:lnTo>
                <a:lnTo>
                  <a:pt x="117093" y="35814"/>
                </a:lnTo>
                <a:lnTo>
                  <a:pt x="0" y="53594"/>
                </a:lnTo>
                <a:lnTo>
                  <a:pt x="334137" y="96139"/>
                </a:lnTo>
                <a:lnTo>
                  <a:pt x="693927" y="156464"/>
                </a:lnTo>
                <a:lnTo>
                  <a:pt x="1079246" y="234607"/>
                </a:lnTo>
                <a:lnTo>
                  <a:pt x="1283589" y="279285"/>
                </a:lnTo>
                <a:lnTo>
                  <a:pt x="1868931" y="422275"/>
                </a:lnTo>
                <a:lnTo>
                  <a:pt x="2562987" y="576440"/>
                </a:lnTo>
                <a:lnTo>
                  <a:pt x="2726816" y="607720"/>
                </a:lnTo>
                <a:lnTo>
                  <a:pt x="2882265" y="639000"/>
                </a:lnTo>
                <a:lnTo>
                  <a:pt x="3035554" y="668045"/>
                </a:lnTo>
                <a:lnTo>
                  <a:pt x="3329304" y="717194"/>
                </a:lnTo>
                <a:lnTo>
                  <a:pt x="3469766" y="739533"/>
                </a:lnTo>
                <a:lnTo>
                  <a:pt x="3737991" y="775284"/>
                </a:lnTo>
                <a:lnTo>
                  <a:pt x="3991229" y="806564"/>
                </a:lnTo>
                <a:lnTo>
                  <a:pt x="4112641" y="817727"/>
                </a:lnTo>
                <a:lnTo>
                  <a:pt x="4342510" y="835609"/>
                </a:lnTo>
                <a:lnTo>
                  <a:pt x="4453255" y="842302"/>
                </a:lnTo>
                <a:lnTo>
                  <a:pt x="4666107" y="851242"/>
                </a:lnTo>
                <a:lnTo>
                  <a:pt x="4864100" y="851242"/>
                </a:lnTo>
                <a:lnTo>
                  <a:pt x="5051425" y="846772"/>
                </a:lnTo>
                <a:lnTo>
                  <a:pt x="5140833" y="842302"/>
                </a:lnTo>
                <a:lnTo>
                  <a:pt x="5228082" y="835609"/>
                </a:lnTo>
                <a:lnTo>
                  <a:pt x="5474970" y="808799"/>
                </a:lnTo>
                <a:lnTo>
                  <a:pt x="5551551" y="797623"/>
                </a:lnTo>
                <a:lnTo>
                  <a:pt x="5304662" y="766343"/>
                </a:lnTo>
                <a:lnTo>
                  <a:pt x="5042916" y="728357"/>
                </a:lnTo>
                <a:lnTo>
                  <a:pt x="4474463" y="630059"/>
                </a:lnTo>
                <a:lnTo>
                  <a:pt x="3840099" y="498246"/>
                </a:lnTo>
                <a:lnTo>
                  <a:pt x="2854579" y="263652"/>
                </a:lnTo>
                <a:lnTo>
                  <a:pt x="2586354" y="205613"/>
                </a:lnTo>
                <a:lnTo>
                  <a:pt x="2330957" y="156464"/>
                </a:lnTo>
                <a:lnTo>
                  <a:pt x="2207387" y="134112"/>
                </a:lnTo>
                <a:lnTo>
                  <a:pt x="2086102" y="113919"/>
                </a:lnTo>
                <a:lnTo>
                  <a:pt x="1969007" y="96139"/>
                </a:lnTo>
                <a:lnTo>
                  <a:pt x="1630552" y="51435"/>
                </a:lnTo>
                <a:lnTo>
                  <a:pt x="1419860" y="31242"/>
                </a:lnTo>
                <a:lnTo>
                  <a:pt x="1221866" y="15621"/>
                </a:lnTo>
                <a:lnTo>
                  <a:pt x="1032382" y="4445"/>
                </a:lnTo>
                <a:lnTo>
                  <a:pt x="853566" y="0"/>
                </a:lnTo>
                <a:close/>
              </a:path>
            </a:pathLst>
          </a:custGeom>
          <a:solidFill>
            <a:srgbClr val="C5E7FB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832099" y="5369559"/>
            <a:ext cx="6096635" cy="789305"/>
          </a:xfrm>
          <a:custGeom>
            <a:avLst/>
            <a:gdLst/>
            <a:ahLst/>
            <a:cxnLst/>
            <a:rect l="l" t="t" r="r" b="b"/>
            <a:pathLst>
              <a:path w="6096634" h="789304">
                <a:moveTo>
                  <a:pt x="0" y="91693"/>
                </a:moveTo>
                <a:lnTo>
                  <a:pt x="19176" y="87121"/>
                </a:lnTo>
                <a:lnTo>
                  <a:pt x="76581" y="75945"/>
                </a:lnTo>
                <a:lnTo>
                  <a:pt x="174498" y="60324"/>
                </a:lnTo>
                <a:lnTo>
                  <a:pt x="238379" y="51434"/>
                </a:lnTo>
                <a:lnTo>
                  <a:pt x="312927" y="42544"/>
                </a:lnTo>
                <a:lnTo>
                  <a:pt x="395858" y="35813"/>
                </a:lnTo>
                <a:lnTo>
                  <a:pt x="491744" y="29082"/>
                </a:lnTo>
                <a:lnTo>
                  <a:pt x="596011" y="22351"/>
                </a:lnTo>
                <a:lnTo>
                  <a:pt x="713104" y="17906"/>
                </a:lnTo>
                <a:lnTo>
                  <a:pt x="840866" y="15620"/>
                </a:lnTo>
                <a:lnTo>
                  <a:pt x="979170" y="13461"/>
                </a:lnTo>
                <a:lnTo>
                  <a:pt x="1128140" y="15620"/>
                </a:lnTo>
                <a:lnTo>
                  <a:pt x="1287779" y="20192"/>
                </a:lnTo>
                <a:lnTo>
                  <a:pt x="1460246" y="29082"/>
                </a:lnTo>
                <a:lnTo>
                  <a:pt x="1643379" y="40258"/>
                </a:lnTo>
                <a:lnTo>
                  <a:pt x="1837054" y="58165"/>
                </a:lnTo>
                <a:lnTo>
                  <a:pt x="2043557" y="78231"/>
                </a:lnTo>
                <a:lnTo>
                  <a:pt x="2262759" y="102869"/>
                </a:lnTo>
                <a:lnTo>
                  <a:pt x="2492629" y="131825"/>
                </a:lnTo>
                <a:lnTo>
                  <a:pt x="2735326" y="167639"/>
                </a:lnTo>
                <a:lnTo>
                  <a:pt x="2988691" y="207771"/>
                </a:lnTo>
                <a:lnTo>
                  <a:pt x="3254755" y="254736"/>
                </a:lnTo>
                <a:lnTo>
                  <a:pt x="3533648" y="310591"/>
                </a:lnTo>
                <a:lnTo>
                  <a:pt x="3825240" y="370916"/>
                </a:lnTo>
                <a:lnTo>
                  <a:pt x="4129658" y="437946"/>
                </a:lnTo>
                <a:lnTo>
                  <a:pt x="4446778" y="513905"/>
                </a:lnTo>
                <a:lnTo>
                  <a:pt x="4776724" y="596569"/>
                </a:lnTo>
                <a:lnTo>
                  <a:pt x="5119497" y="688174"/>
                </a:lnTo>
                <a:lnTo>
                  <a:pt x="5474970" y="788708"/>
                </a:lnTo>
              </a:path>
              <a:path w="6096634" h="789304">
                <a:moveTo>
                  <a:pt x="2784348" y="652424"/>
                </a:moveTo>
                <a:lnTo>
                  <a:pt x="2880105" y="625614"/>
                </a:lnTo>
                <a:lnTo>
                  <a:pt x="3141979" y="556361"/>
                </a:lnTo>
                <a:lnTo>
                  <a:pt x="3322828" y="509435"/>
                </a:lnTo>
                <a:lnTo>
                  <a:pt x="3531489" y="458050"/>
                </a:lnTo>
                <a:lnTo>
                  <a:pt x="3763518" y="402196"/>
                </a:lnTo>
                <a:lnTo>
                  <a:pt x="4012565" y="341871"/>
                </a:lnTo>
                <a:lnTo>
                  <a:pt x="4276471" y="283781"/>
                </a:lnTo>
                <a:lnTo>
                  <a:pt x="4546854" y="225691"/>
                </a:lnTo>
                <a:lnTo>
                  <a:pt x="4823586" y="172084"/>
                </a:lnTo>
                <a:lnTo>
                  <a:pt x="5098160" y="120649"/>
                </a:lnTo>
                <a:lnTo>
                  <a:pt x="5234432" y="98297"/>
                </a:lnTo>
                <a:lnTo>
                  <a:pt x="5366384" y="75945"/>
                </a:lnTo>
                <a:lnTo>
                  <a:pt x="5498338" y="58165"/>
                </a:lnTo>
                <a:lnTo>
                  <a:pt x="5626100" y="40258"/>
                </a:lnTo>
                <a:lnTo>
                  <a:pt x="5751703" y="26796"/>
                </a:lnTo>
                <a:lnTo>
                  <a:pt x="5870956" y="15620"/>
                </a:lnTo>
                <a:lnTo>
                  <a:pt x="5985891" y="6730"/>
                </a:lnTo>
                <a:lnTo>
                  <a:pt x="6096508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11670" y="5353939"/>
            <a:ext cx="8723630" cy="1332230"/>
          </a:xfrm>
          <a:custGeom>
            <a:avLst/>
            <a:gdLst/>
            <a:ahLst/>
            <a:cxnLst/>
            <a:rect l="l" t="t" r="r" b="b"/>
            <a:pathLst>
              <a:path w="8723630" h="1332229">
                <a:moveTo>
                  <a:pt x="1556042" y="0"/>
                </a:moveTo>
                <a:lnTo>
                  <a:pt x="1402753" y="0"/>
                </a:lnTo>
                <a:lnTo>
                  <a:pt x="1258100" y="4445"/>
                </a:lnTo>
                <a:lnTo>
                  <a:pt x="1121829" y="11176"/>
                </a:lnTo>
                <a:lnTo>
                  <a:pt x="874890" y="33528"/>
                </a:lnTo>
                <a:lnTo>
                  <a:pt x="762063" y="49149"/>
                </a:lnTo>
                <a:lnTo>
                  <a:pt x="659891" y="64770"/>
                </a:lnTo>
                <a:lnTo>
                  <a:pt x="564095" y="82677"/>
                </a:lnTo>
                <a:lnTo>
                  <a:pt x="478955" y="102743"/>
                </a:lnTo>
                <a:lnTo>
                  <a:pt x="398056" y="120650"/>
                </a:lnTo>
                <a:lnTo>
                  <a:pt x="327812" y="140716"/>
                </a:lnTo>
                <a:lnTo>
                  <a:pt x="206476" y="178816"/>
                </a:lnTo>
                <a:lnTo>
                  <a:pt x="157518" y="196596"/>
                </a:lnTo>
                <a:lnTo>
                  <a:pt x="51079" y="241312"/>
                </a:lnTo>
                <a:lnTo>
                  <a:pt x="0" y="268122"/>
                </a:lnTo>
                <a:lnTo>
                  <a:pt x="0" y="1331607"/>
                </a:lnTo>
                <a:lnTo>
                  <a:pt x="8719096" y="1331607"/>
                </a:lnTo>
                <a:lnTo>
                  <a:pt x="8723414" y="1324902"/>
                </a:lnTo>
                <a:lnTo>
                  <a:pt x="8723414" y="851255"/>
                </a:lnTo>
                <a:lnTo>
                  <a:pt x="7182142" y="851255"/>
                </a:lnTo>
                <a:lnTo>
                  <a:pt x="7043839" y="849020"/>
                </a:lnTo>
                <a:lnTo>
                  <a:pt x="6899059" y="844550"/>
                </a:lnTo>
                <a:lnTo>
                  <a:pt x="6750088" y="837844"/>
                </a:lnTo>
                <a:lnTo>
                  <a:pt x="6594640" y="826681"/>
                </a:lnTo>
                <a:lnTo>
                  <a:pt x="6260503" y="793165"/>
                </a:lnTo>
                <a:lnTo>
                  <a:pt x="5900712" y="746239"/>
                </a:lnTo>
                <a:lnTo>
                  <a:pt x="5709196" y="717194"/>
                </a:lnTo>
                <a:lnTo>
                  <a:pt x="5509044" y="683691"/>
                </a:lnTo>
                <a:lnTo>
                  <a:pt x="5302542" y="645706"/>
                </a:lnTo>
                <a:lnTo>
                  <a:pt x="4861979" y="558571"/>
                </a:lnTo>
                <a:lnTo>
                  <a:pt x="4387253" y="453567"/>
                </a:lnTo>
                <a:lnTo>
                  <a:pt x="4136047" y="395478"/>
                </a:lnTo>
                <a:lnTo>
                  <a:pt x="3614458" y="268122"/>
                </a:lnTo>
                <a:lnTo>
                  <a:pt x="3122841" y="165354"/>
                </a:lnTo>
                <a:lnTo>
                  <a:pt x="2892844" y="125095"/>
                </a:lnTo>
                <a:lnTo>
                  <a:pt x="2673642" y="91567"/>
                </a:lnTo>
                <a:lnTo>
                  <a:pt x="2462949" y="62611"/>
                </a:lnTo>
                <a:lnTo>
                  <a:pt x="2262797" y="40259"/>
                </a:lnTo>
                <a:lnTo>
                  <a:pt x="2073313" y="22352"/>
                </a:lnTo>
                <a:lnTo>
                  <a:pt x="1719999" y="2286"/>
                </a:lnTo>
                <a:lnTo>
                  <a:pt x="1556042" y="0"/>
                </a:lnTo>
                <a:close/>
              </a:path>
              <a:path w="8723630" h="1332229">
                <a:moveTo>
                  <a:pt x="8723414" y="569747"/>
                </a:moveTo>
                <a:lnTo>
                  <a:pt x="8638197" y="605485"/>
                </a:lnTo>
                <a:lnTo>
                  <a:pt x="8557298" y="636765"/>
                </a:lnTo>
                <a:lnTo>
                  <a:pt x="8472208" y="665810"/>
                </a:lnTo>
                <a:lnTo>
                  <a:pt x="8295551" y="719429"/>
                </a:lnTo>
                <a:lnTo>
                  <a:pt x="8201825" y="744016"/>
                </a:lnTo>
                <a:lnTo>
                  <a:pt x="8005991" y="784225"/>
                </a:lnTo>
                <a:lnTo>
                  <a:pt x="7901724" y="802093"/>
                </a:lnTo>
                <a:lnTo>
                  <a:pt x="7680363" y="828916"/>
                </a:lnTo>
                <a:lnTo>
                  <a:pt x="7441857" y="846785"/>
                </a:lnTo>
                <a:lnTo>
                  <a:pt x="7314222" y="851255"/>
                </a:lnTo>
                <a:lnTo>
                  <a:pt x="8723414" y="851255"/>
                </a:lnTo>
                <a:lnTo>
                  <a:pt x="8723414" y="5697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8599" y="228600"/>
            <a:ext cx="8695944" cy="246887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6047486" y="1824482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22" y="0"/>
                </a:moveTo>
                <a:lnTo>
                  <a:pt x="2869945" y="0"/>
                </a:lnTo>
                <a:lnTo>
                  <a:pt x="2748788" y="20065"/>
                </a:lnTo>
                <a:lnTo>
                  <a:pt x="2625470" y="42417"/>
                </a:lnTo>
                <a:lnTo>
                  <a:pt x="2370455" y="91439"/>
                </a:lnTo>
                <a:lnTo>
                  <a:pt x="2102485" y="149478"/>
                </a:lnTo>
                <a:lnTo>
                  <a:pt x="1821941" y="216407"/>
                </a:lnTo>
                <a:lnTo>
                  <a:pt x="1564639" y="281177"/>
                </a:lnTo>
                <a:lnTo>
                  <a:pt x="841883" y="443991"/>
                </a:lnTo>
                <a:lnTo>
                  <a:pt x="620775" y="488695"/>
                </a:lnTo>
                <a:lnTo>
                  <a:pt x="199771" y="566801"/>
                </a:lnTo>
                <a:lnTo>
                  <a:pt x="0" y="600201"/>
                </a:lnTo>
                <a:lnTo>
                  <a:pt x="270001" y="638175"/>
                </a:lnTo>
                <a:lnTo>
                  <a:pt x="397510" y="653795"/>
                </a:lnTo>
                <a:lnTo>
                  <a:pt x="644143" y="680592"/>
                </a:lnTo>
                <a:lnTo>
                  <a:pt x="873760" y="698372"/>
                </a:lnTo>
                <a:lnTo>
                  <a:pt x="984249" y="705103"/>
                </a:lnTo>
                <a:lnTo>
                  <a:pt x="1092708" y="709548"/>
                </a:lnTo>
                <a:lnTo>
                  <a:pt x="1296796" y="713993"/>
                </a:lnTo>
                <a:lnTo>
                  <a:pt x="1394587" y="713993"/>
                </a:lnTo>
                <a:lnTo>
                  <a:pt x="1583816" y="709548"/>
                </a:lnTo>
                <a:lnTo>
                  <a:pt x="1673097" y="705103"/>
                </a:lnTo>
                <a:lnTo>
                  <a:pt x="1843150" y="691641"/>
                </a:lnTo>
                <a:lnTo>
                  <a:pt x="1926082" y="682751"/>
                </a:lnTo>
                <a:lnTo>
                  <a:pt x="2083435" y="660400"/>
                </a:lnTo>
                <a:lnTo>
                  <a:pt x="2232152" y="633729"/>
                </a:lnTo>
                <a:lnTo>
                  <a:pt x="2372487" y="602488"/>
                </a:lnTo>
                <a:lnTo>
                  <a:pt x="2506471" y="566801"/>
                </a:lnTo>
                <a:lnTo>
                  <a:pt x="2633980" y="526541"/>
                </a:lnTo>
                <a:lnTo>
                  <a:pt x="2755138" y="481964"/>
                </a:lnTo>
                <a:lnTo>
                  <a:pt x="2872105" y="435101"/>
                </a:lnTo>
                <a:lnTo>
                  <a:pt x="2876422" y="432815"/>
                </a:lnTo>
                <a:lnTo>
                  <a:pt x="2876422" y="0"/>
                </a:lnTo>
                <a:close/>
              </a:path>
            </a:pathLst>
          </a:custGeom>
          <a:solidFill>
            <a:srgbClr val="C5E7FB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619374" y="1696211"/>
            <a:ext cx="5544820" cy="850265"/>
          </a:xfrm>
          <a:custGeom>
            <a:avLst/>
            <a:gdLst/>
            <a:ahLst/>
            <a:cxnLst/>
            <a:rect l="l" t="t" r="r" b="b"/>
            <a:pathLst>
              <a:path w="5544820" h="850264">
                <a:moveTo>
                  <a:pt x="852424" y="0"/>
                </a:moveTo>
                <a:lnTo>
                  <a:pt x="684529" y="0"/>
                </a:lnTo>
                <a:lnTo>
                  <a:pt x="527176" y="4445"/>
                </a:lnTo>
                <a:lnTo>
                  <a:pt x="380492" y="11049"/>
                </a:lnTo>
                <a:lnTo>
                  <a:pt x="244475" y="22225"/>
                </a:lnTo>
                <a:lnTo>
                  <a:pt x="116839" y="35687"/>
                </a:lnTo>
                <a:lnTo>
                  <a:pt x="0" y="53466"/>
                </a:lnTo>
                <a:lnTo>
                  <a:pt x="333756" y="95885"/>
                </a:lnTo>
                <a:lnTo>
                  <a:pt x="693038" y="156083"/>
                </a:lnTo>
                <a:lnTo>
                  <a:pt x="1077849" y="234187"/>
                </a:lnTo>
                <a:lnTo>
                  <a:pt x="1281938" y="278891"/>
                </a:lnTo>
                <a:lnTo>
                  <a:pt x="1866519" y="421639"/>
                </a:lnTo>
                <a:lnTo>
                  <a:pt x="2559558" y="575690"/>
                </a:lnTo>
                <a:lnTo>
                  <a:pt x="2723261" y="606933"/>
                </a:lnTo>
                <a:lnTo>
                  <a:pt x="2878454" y="638175"/>
                </a:lnTo>
                <a:lnTo>
                  <a:pt x="3031616" y="667130"/>
                </a:lnTo>
                <a:lnTo>
                  <a:pt x="3324987" y="716152"/>
                </a:lnTo>
                <a:lnTo>
                  <a:pt x="3465322" y="738504"/>
                </a:lnTo>
                <a:lnTo>
                  <a:pt x="3733165" y="774191"/>
                </a:lnTo>
                <a:lnTo>
                  <a:pt x="3986149" y="805434"/>
                </a:lnTo>
                <a:lnTo>
                  <a:pt x="4107306" y="816610"/>
                </a:lnTo>
                <a:lnTo>
                  <a:pt x="4336923" y="834516"/>
                </a:lnTo>
                <a:lnTo>
                  <a:pt x="4447413" y="841121"/>
                </a:lnTo>
                <a:lnTo>
                  <a:pt x="4660010" y="850138"/>
                </a:lnTo>
                <a:lnTo>
                  <a:pt x="4857750" y="850138"/>
                </a:lnTo>
                <a:lnTo>
                  <a:pt x="5044821" y="845565"/>
                </a:lnTo>
                <a:lnTo>
                  <a:pt x="5134102" y="841121"/>
                </a:lnTo>
                <a:lnTo>
                  <a:pt x="5221351" y="834516"/>
                </a:lnTo>
                <a:lnTo>
                  <a:pt x="5467984" y="807720"/>
                </a:lnTo>
                <a:lnTo>
                  <a:pt x="5544439" y="796543"/>
                </a:lnTo>
                <a:lnTo>
                  <a:pt x="5297805" y="765301"/>
                </a:lnTo>
                <a:lnTo>
                  <a:pt x="5036311" y="727328"/>
                </a:lnTo>
                <a:lnTo>
                  <a:pt x="4468749" y="629158"/>
                </a:lnTo>
                <a:lnTo>
                  <a:pt x="3835146" y="497586"/>
                </a:lnTo>
                <a:lnTo>
                  <a:pt x="2850896" y="263271"/>
                </a:lnTo>
                <a:lnTo>
                  <a:pt x="2583053" y="205232"/>
                </a:lnTo>
                <a:lnTo>
                  <a:pt x="2327910" y="156083"/>
                </a:lnTo>
                <a:lnTo>
                  <a:pt x="2204592" y="133858"/>
                </a:lnTo>
                <a:lnTo>
                  <a:pt x="2083435" y="113791"/>
                </a:lnTo>
                <a:lnTo>
                  <a:pt x="1966467" y="95885"/>
                </a:lnTo>
                <a:lnTo>
                  <a:pt x="1628394" y="51308"/>
                </a:lnTo>
                <a:lnTo>
                  <a:pt x="1417954" y="31241"/>
                </a:lnTo>
                <a:lnTo>
                  <a:pt x="1220215" y="15621"/>
                </a:lnTo>
                <a:lnTo>
                  <a:pt x="1030986" y="4445"/>
                </a:lnTo>
                <a:lnTo>
                  <a:pt x="852424" y="0"/>
                </a:lnTo>
                <a:close/>
              </a:path>
            </a:pathLst>
          </a:custGeom>
          <a:solidFill>
            <a:srgbClr val="C5E7FB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828671" y="1695069"/>
            <a:ext cx="6089015" cy="788035"/>
          </a:xfrm>
          <a:custGeom>
            <a:avLst/>
            <a:gdLst/>
            <a:ahLst/>
            <a:cxnLst/>
            <a:rect l="l" t="t" r="r" b="b"/>
            <a:pathLst>
              <a:path w="6089015" h="788035">
                <a:moveTo>
                  <a:pt x="0" y="91439"/>
                </a:moveTo>
                <a:lnTo>
                  <a:pt x="19177" y="86994"/>
                </a:lnTo>
                <a:lnTo>
                  <a:pt x="76581" y="75818"/>
                </a:lnTo>
                <a:lnTo>
                  <a:pt x="174371" y="60197"/>
                </a:lnTo>
                <a:lnTo>
                  <a:pt x="238125" y="51307"/>
                </a:lnTo>
                <a:lnTo>
                  <a:pt x="312547" y="42417"/>
                </a:lnTo>
                <a:lnTo>
                  <a:pt x="395478" y="35686"/>
                </a:lnTo>
                <a:lnTo>
                  <a:pt x="491108" y="28955"/>
                </a:lnTo>
                <a:lnTo>
                  <a:pt x="595376" y="22351"/>
                </a:lnTo>
                <a:lnTo>
                  <a:pt x="712216" y="17779"/>
                </a:lnTo>
                <a:lnTo>
                  <a:pt x="839851" y="15620"/>
                </a:lnTo>
                <a:lnTo>
                  <a:pt x="978027" y="13334"/>
                </a:lnTo>
                <a:lnTo>
                  <a:pt x="1126870" y="15620"/>
                </a:lnTo>
                <a:lnTo>
                  <a:pt x="1286256" y="20065"/>
                </a:lnTo>
                <a:lnTo>
                  <a:pt x="1458468" y="28955"/>
                </a:lnTo>
                <a:lnTo>
                  <a:pt x="1641348" y="40131"/>
                </a:lnTo>
                <a:lnTo>
                  <a:pt x="1834769" y="58038"/>
                </a:lnTo>
                <a:lnTo>
                  <a:pt x="2041017" y="78104"/>
                </a:lnTo>
                <a:lnTo>
                  <a:pt x="2259965" y="102615"/>
                </a:lnTo>
                <a:lnTo>
                  <a:pt x="2489581" y="131571"/>
                </a:lnTo>
                <a:lnTo>
                  <a:pt x="2731897" y="167385"/>
                </a:lnTo>
                <a:lnTo>
                  <a:pt x="2984881" y="207517"/>
                </a:lnTo>
                <a:lnTo>
                  <a:pt x="3250692" y="254380"/>
                </a:lnTo>
                <a:lnTo>
                  <a:pt x="3529203" y="310133"/>
                </a:lnTo>
                <a:lnTo>
                  <a:pt x="3820413" y="370331"/>
                </a:lnTo>
                <a:lnTo>
                  <a:pt x="4124452" y="437260"/>
                </a:lnTo>
                <a:lnTo>
                  <a:pt x="4441189" y="513206"/>
                </a:lnTo>
                <a:lnTo>
                  <a:pt x="4770755" y="595756"/>
                </a:lnTo>
                <a:lnTo>
                  <a:pt x="5113020" y="687196"/>
                </a:lnTo>
                <a:lnTo>
                  <a:pt x="5467984" y="787653"/>
                </a:lnTo>
              </a:path>
              <a:path w="6089015" h="788035">
                <a:moveTo>
                  <a:pt x="2780792" y="651509"/>
                </a:moveTo>
                <a:lnTo>
                  <a:pt x="2876423" y="624713"/>
                </a:lnTo>
                <a:lnTo>
                  <a:pt x="3138043" y="555625"/>
                </a:lnTo>
                <a:lnTo>
                  <a:pt x="3318637" y="508761"/>
                </a:lnTo>
                <a:lnTo>
                  <a:pt x="3527044" y="457453"/>
                </a:lnTo>
                <a:lnTo>
                  <a:pt x="3758819" y="401573"/>
                </a:lnTo>
                <a:lnTo>
                  <a:pt x="4007484" y="341375"/>
                </a:lnTo>
                <a:lnTo>
                  <a:pt x="4271136" y="283336"/>
                </a:lnTo>
                <a:lnTo>
                  <a:pt x="4541138" y="225297"/>
                </a:lnTo>
                <a:lnTo>
                  <a:pt x="4817490" y="171830"/>
                </a:lnTo>
                <a:lnTo>
                  <a:pt x="5091683" y="120522"/>
                </a:lnTo>
                <a:lnTo>
                  <a:pt x="5227828" y="98170"/>
                </a:lnTo>
                <a:lnTo>
                  <a:pt x="5359654" y="75818"/>
                </a:lnTo>
                <a:lnTo>
                  <a:pt x="5491480" y="58038"/>
                </a:lnTo>
                <a:lnTo>
                  <a:pt x="5618987" y="40131"/>
                </a:lnTo>
                <a:lnTo>
                  <a:pt x="5744463" y="26796"/>
                </a:lnTo>
                <a:lnTo>
                  <a:pt x="5863462" y="15620"/>
                </a:lnTo>
                <a:lnTo>
                  <a:pt x="5978271" y="6730"/>
                </a:lnTo>
                <a:lnTo>
                  <a:pt x="6088760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11670" y="1679447"/>
            <a:ext cx="8723630" cy="1330325"/>
          </a:xfrm>
          <a:custGeom>
            <a:avLst/>
            <a:gdLst/>
            <a:ahLst/>
            <a:cxnLst/>
            <a:rect l="l" t="t" r="r" b="b"/>
            <a:pathLst>
              <a:path w="8723630" h="1330325">
                <a:moveTo>
                  <a:pt x="1556042" y="0"/>
                </a:moveTo>
                <a:lnTo>
                  <a:pt x="1402753" y="0"/>
                </a:lnTo>
                <a:lnTo>
                  <a:pt x="1258100" y="4444"/>
                </a:lnTo>
                <a:lnTo>
                  <a:pt x="1121829" y="11175"/>
                </a:lnTo>
                <a:lnTo>
                  <a:pt x="874890" y="33400"/>
                </a:lnTo>
                <a:lnTo>
                  <a:pt x="762063" y="49022"/>
                </a:lnTo>
                <a:lnTo>
                  <a:pt x="659891" y="64642"/>
                </a:lnTo>
                <a:lnTo>
                  <a:pt x="564095" y="82550"/>
                </a:lnTo>
                <a:lnTo>
                  <a:pt x="478955" y="102615"/>
                </a:lnTo>
                <a:lnTo>
                  <a:pt x="398056" y="120523"/>
                </a:lnTo>
                <a:lnTo>
                  <a:pt x="327812" y="140588"/>
                </a:lnTo>
                <a:lnTo>
                  <a:pt x="206476" y="178435"/>
                </a:lnTo>
                <a:lnTo>
                  <a:pt x="157518" y="196341"/>
                </a:lnTo>
                <a:lnTo>
                  <a:pt x="51079" y="240918"/>
                </a:lnTo>
                <a:lnTo>
                  <a:pt x="0" y="267715"/>
                </a:lnTo>
                <a:lnTo>
                  <a:pt x="0" y="1329816"/>
                </a:lnTo>
                <a:lnTo>
                  <a:pt x="8719096" y="1329816"/>
                </a:lnTo>
                <a:lnTo>
                  <a:pt x="8723414" y="1323213"/>
                </a:lnTo>
                <a:lnTo>
                  <a:pt x="8723414" y="850138"/>
                </a:lnTo>
                <a:lnTo>
                  <a:pt x="7182142" y="850138"/>
                </a:lnTo>
                <a:lnTo>
                  <a:pt x="7043839" y="847851"/>
                </a:lnTo>
                <a:lnTo>
                  <a:pt x="6899059" y="843406"/>
                </a:lnTo>
                <a:lnTo>
                  <a:pt x="6750088" y="836676"/>
                </a:lnTo>
                <a:lnTo>
                  <a:pt x="6594640" y="825626"/>
                </a:lnTo>
                <a:lnTo>
                  <a:pt x="6260503" y="792099"/>
                </a:lnTo>
                <a:lnTo>
                  <a:pt x="5900712" y="745236"/>
                </a:lnTo>
                <a:lnTo>
                  <a:pt x="5709196" y="716279"/>
                </a:lnTo>
                <a:lnTo>
                  <a:pt x="5509044" y="682751"/>
                </a:lnTo>
                <a:lnTo>
                  <a:pt x="5302542" y="644778"/>
                </a:lnTo>
                <a:lnTo>
                  <a:pt x="4861979" y="557784"/>
                </a:lnTo>
                <a:lnTo>
                  <a:pt x="4136047" y="394969"/>
                </a:lnTo>
                <a:lnTo>
                  <a:pt x="3614458" y="267715"/>
                </a:lnTo>
                <a:lnTo>
                  <a:pt x="3122841" y="165100"/>
                </a:lnTo>
                <a:lnTo>
                  <a:pt x="2892844" y="124967"/>
                </a:lnTo>
                <a:lnTo>
                  <a:pt x="2673642" y="91439"/>
                </a:lnTo>
                <a:lnTo>
                  <a:pt x="2462949" y="62484"/>
                </a:lnTo>
                <a:lnTo>
                  <a:pt x="2262797" y="40131"/>
                </a:lnTo>
                <a:lnTo>
                  <a:pt x="2073313" y="22351"/>
                </a:lnTo>
                <a:lnTo>
                  <a:pt x="1719999" y="2159"/>
                </a:lnTo>
                <a:lnTo>
                  <a:pt x="1556042" y="0"/>
                </a:lnTo>
                <a:close/>
              </a:path>
              <a:path w="8723630" h="1330325">
                <a:moveTo>
                  <a:pt x="8723414" y="568960"/>
                </a:moveTo>
                <a:lnTo>
                  <a:pt x="8638197" y="604647"/>
                </a:lnTo>
                <a:lnTo>
                  <a:pt x="8557298" y="635888"/>
                </a:lnTo>
                <a:lnTo>
                  <a:pt x="8472208" y="664972"/>
                </a:lnTo>
                <a:lnTo>
                  <a:pt x="8295551" y="718438"/>
                </a:lnTo>
                <a:lnTo>
                  <a:pt x="8201825" y="743076"/>
                </a:lnTo>
                <a:lnTo>
                  <a:pt x="8005991" y="783209"/>
                </a:lnTo>
                <a:lnTo>
                  <a:pt x="7901724" y="800988"/>
                </a:lnTo>
                <a:lnTo>
                  <a:pt x="7680363" y="827786"/>
                </a:lnTo>
                <a:lnTo>
                  <a:pt x="7441857" y="845692"/>
                </a:lnTo>
                <a:lnTo>
                  <a:pt x="7314222" y="850138"/>
                </a:lnTo>
                <a:lnTo>
                  <a:pt x="8723414" y="850138"/>
                </a:lnTo>
                <a:lnTo>
                  <a:pt x="8723414" y="5689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8295" y="428307"/>
            <a:ext cx="8487410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3064" y="1543684"/>
            <a:ext cx="8357870" cy="4711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1">
                <a:solidFill>
                  <a:srgbClr val="031F4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686800" cy="4001095"/>
          </a:xfrm>
        </p:spPr>
        <p:txBody>
          <a:bodyPr/>
          <a:lstStyle/>
          <a:p>
            <a:pPr algn="ctr"/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Лекція 1. 			</a:t>
            </a:r>
            <a:r>
              <a:rPr lang="uk-UA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1.</a:t>
            </a:r>
            <a:endParaRPr lang="uk-UA" sz="4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Вступ. </a:t>
            </a:r>
          </a:p>
          <a:p>
            <a:pPr algn="ctr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Теоретичні засади </a:t>
            </a:r>
            <a:endParaRPr lang="uk-UA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 </a:t>
            </a:r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 сільськогосподарської продукції. Перспективні технології.</a:t>
            </a:r>
          </a:p>
        </p:txBody>
      </p:sp>
    </p:spTree>
    <p:extLst>
      <p:ext uri="{BB962C8B-B14F-4D97-AF65-F5344CB8AC3E}">
        <p14:creationId xmlns:p14="http://schemas.microsoft.com/office/powerpoint/2010/main" val="12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8534400" cy="6343174"/>
          </a:xfrm>
        </p:spPr>
        <p:txBody>
          <a:bodyPr/>
          <a:lstStyle/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Технологічний 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процес постійного (серійного) виробництва продукції за раніше розробленим способом з усіма його елементами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засобами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виробництва, працею і затратами часу, а також економікою виробництва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Технологічний процес характеризується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перебігом різних, що змінюють одна одну, робочих операцій, які необхідні для досягнення мети роботи, при виконанні пов'язані одна з одною, взаємодіють і впливають одна на одну.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 типи 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 у скотарстві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запровадження: </a:t>
            </a:r>
          </a:p>
          <a:p>
            <a:pPr lvl="0"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вирощування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ремонтного поголів'я;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виробництво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молока;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вирощування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 відгодівля худоби.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тому всі підготовчі роботи, пов'язані з одержанням кінцевої продукції, не є самостійними технологічними процесами. Вони є лише частиною загального процесу, або ж робочими операціями.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143000" y="44958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1143000" y="48768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143000" y="52578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90500" y="254913"/>
            <a:ext cx="8763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Поняття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технологію виробництва продукції тваринництва</a:t>
            </a:r>
            <a:endParaRPr lang="uk-UA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253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533400"/>
            <a:ext cx="8357870" cy="6647974"/>
          </a:xfrm>
        </p:spPr>
        <p:txBody>
          <a:bodyPr/>
          <a:lstStyle/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Робоча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або технологічна операція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складова частина процесу, - це цілеспрямована зміна фізичних, хімічних, фізіологічних і біологічних якостей предмета.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Робочі 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 поділяються на два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види: </a:t>
            </a: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щоденні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регулярні)		циклічні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(нерегулярні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за своїм характером методична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має безпосереднє відношення до цілого комплексу наук: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біологічних (зоотехнія, ветеринарна медицина, зоогігієна);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(механізація, електрифікація, автоматизація, архітектура і будівництво);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праці (управління, психологія, гігієна праці і техніка безпеки);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286000" y="2438400"/>
            <a:ext cx="1981200" cy="30480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876800" y="2438400"/>
            <a:ext cx="1828800" cy="30480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450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302359"/>
            <a:ext cx="8534400" cy="6555641"/>
          </a:xfrm>
        </p:spPr>
        <p:txBody>
          <a:bodyPr/>
          <a:lstStyle/>
          <a:p>
            <a:pPr algn="just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Характерними особливостями </a:t>
            </a:r>
            <a:r>
              <a:rPr lang="uk-UA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біотехнічних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є: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органічне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поєднання досконалої системи машин, високопродуктивних тварин і автоматизації виробництва;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технологічної безперервності й ритмічності виробничого процесу;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 процесів досить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гнучко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пристосовуватися до мінливих біологічних вимог тварин і природно-виробничих умов;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 зменшення масштабів та інтенсифікації виробництва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експлуатаційно-технологічних характеристик у відповідність із зростаючим рівнем інтенсифікації, підвищення енергетичної й економічної ефективності, пристосованості до прогресивних найбільш прийнятних у конкретних умовах, організаційних форм;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 факторів взаємної адаптації тварин і техніки, контролю й управління технологічними процесами.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249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1818" y="1143000"/>
            <a:ext cx="8357870" cy="5447645"/>
          </a:xfrm>
        </p:spPr>
        <p:txBody>
          <a:bodyPr/>
          <a:lstStyle/>
          <a:p>
            <a:pPr lvl="1" algn="ctr"/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сновні 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аграрних підприємств у галузі тваринництва полягають у тому, щоб забезпечити</a:t>
            </a:r>
            <a:r>
              <a:rPr lang="uk-UA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just"/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раціональне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виробничих ресурсів і генетичного потенціалу сільськогосподарських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технічне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оновлення і модернізацію виробничих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використання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прогресивних ресурсозберігаючих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покращення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мотиваційної діяльності серед трудових колективів тваринників з метою зацікавленості їх у досягненні високих кінцевих результатів у галузі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тваринництва;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залучення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 видів інвестицій з метою збільшення обсягів виробництва і реалізації тваринницької продукції, підвищення її якості та екологічної безпеки.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57200" y="24384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57200" y="32004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57200" y="35814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" y="42672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" y="54102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47518" y="281226"/>
            <a:ext cx="85864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Дослідження </a:t>
            </a:r>
            <a:r>
              <a:rPr lang="uk-UA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 процесів у виробництві продукції тваринництва</a:t>
            </a:r>
            <a:endParaRPr lang="uk-UA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448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3064" y="2209800"/>
            <a:ext cx="8357870" cy="1477328"/>
          </a:xfrm>
        </p:spPr>
        <p:txBody>
          <a:bodyPr/>
          <a:lstStyle/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впровадженні економічної модернізації тваринництва на інноваційній основі слід вирішувати цілий комплекс проблем, пов'язаних із збільшенням продуктивності тварин і птиці за рахунок найбільш впливових факторів.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685800"/>
            <a:ext cx="814133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Шляхи </a:t>
            </a:r>
            <a:r>
              <a:rPr lang="uk-UA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удосконалення технології виробництва продукції тваринництва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6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228601"/>
            <a:ext cx="8534400" cy="5890736"/>
          </a:xfrm>
        </p:spPr>
        <p:txBody>
          <a:bodyPr/>
          <a:lstStyle/>
          <a:p>
            <a:pPr algn="ctr"/>
            <a:endParaRPr lang="uk-UA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Насамперед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необхідно:</a:t>
            </a: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створити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міцну і якісну кормову базу з прогресивними технологіями виробництва дешевих, але високопоживних кормів місцевого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кваліфікованих операторів середньої ланки по обслуговуванню тварин у спеціалізованих і сертифікованих навчальних закладах, розробляючи при цьому систему заохочувальних заходів для мотивації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працівників;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мережу тваринницьких підприємств по репродукції високопродуктивних 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стресостійких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тварин до новітніх інноваційних технологій; комплектувати поточні технологічні лінії конкурентоздатним, високонадійним і технологічним обладнанням, яке адаптоване до вимог високопродуктивних тварин і не шкодить їхньому здоров'ю.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894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914400"/>
            <a:ext cx="8357870" cy="5447645"/>
          </a:xfrm>
        </p:spPr>
        <p:txBody>
          <a:bodyPr/>
          <a:lstStyle/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сфері економічної модернізації виробничих і технологічних процесів, основними напрямами якої є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переоснащення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виробничих підрозділів з метою забезпечення ефективної роботи фермських машин і техніко-технологічного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збільшення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обсягів виробництва та скорочення термінів виробничого періоду виготовлення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зменшення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її собівартості за рахунок скорочення виробничих витрат;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раціональне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трудового потенціалу за рахунок зменшення трудомісткості і впровадження прогресивних технологій виробництва тваринницької продукції.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04800" y="22098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04800" y="32766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04800" y="40386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04800" y="48006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179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685800"/>
            <a:ext cx="8357870" cy="5078313"/>
          </a:xfrm>
        </p:spPr>
        <p:txBody>
          <a:bodyPr/>
          <a:lstStyle/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Методи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мікрохвильового (МХ) впливу </a:t>
            </a:r>
            <a:endPara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Наразі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різних галузях науки, технології, промисловості й побуті широко використовують електромагнітні випромінювання різної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частоти,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які здатні значно змінити виконання технологічних операцій та призвести до докорінної зміни технології.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Нанотехнології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Зараз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з'являється все більше публікацій про «нанотехнології», «харчові нанотехнології», «енергетику харчових нанотехнологій» тощо, які, на наш погляд, не мають прямого відношення ні до справжньої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нанонауки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ні до нанотехнології.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8348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381000"/>
            <a:ext cx="8357870" cy="6186309"/>
          </a:xfrm>
        </p:spPr>
        <p:txBody>
          <a:bodyPr/>
          <a:lstStyle/>
          <a:p>
            <a:pPr algn="ctr"/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Суть </a:t>
            </a:r>
            <a:r>
              <a:rPr lang="uk-UA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генноінженерних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досліджень полягає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одержання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хімічного або ферментативного синтезу відповідного гена, фрагмента ДНК, на якому закодовано первинну структуру певного біополімера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одержання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рекомбінатної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ДНК шляхом введення та сполучення даного гена з векторною молекулою, яка здатна забезпечити реплікацію його в клітині реципієнта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введення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рекомбінатних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молекул ДНК у відповідне середовище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клонування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генів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розмноження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відбір однорідного генетичного матеріалу, який забезпечує синтез необхідних речовин.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81000" y="12954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81000" y="2667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81000" y="5334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81000" y="42672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489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2743200"/>
            <a:ext cx="8357870" cy="1477328"/>
          </a:xfrm>
        </p:spPr>
        <p:txBody>
          <a:bodyPr/>
          <a:lstStyle/>
          <a:p>
            <a:r>
              <a:rPr lang="uk-UA" sz="9600" dirty="0" smtClean="0">
                <a:solidFill>
                  <a:schemeClr val="tx2"/>
                </a:solidFill>
              </a:rPr>
              <a:t>Дякую за увагу</a:t>
            </a:r>
            <a:endParaRPr lang="ru-RU" sz="9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211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357870" cy="3847207"/>
          </a:xfrm>
        </p:spPr>
        <p:txBody>
          <a:bodyPr/>
          <a:lstStyle/>
          <a:p>
            <a:pPr algn="ctr"/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  <a:p>
            <a:pPr marL="514350" indent="-514350" algn="l"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як складова економіки і суспільства</a:t>
            </a:r>
          </a:p>
          <a:p>
            <a:pPr marL="514350" indent="-514350" algn="l"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про технологію виробництва продукції тваринництва</a:t>
            </a:r>
          </a:p>
          <a:p>
            <a:pPr marL="514350" indent="-514350" algn="l"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технологічних процесів у виробництві продукції тваринництва</a:t>
            </a:r>
          </a:p>
          <a:p>
            <a:pPr marL="514350" indent="-514350" algn="l">
              <a:buFontTx/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Шляхи удосконалення технології виробництва продукції тваринництва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35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3064" y="304800"/>
            <a:ext cx="8357870" cy="5740033"/>
          </a:xfrm>
        </p:spPr>
        <p:txBody>
          <a:bodyPr/>
          <a:lstStyle/>
          <a:p>
            <a:pPr algn="ctr"/>
            <a:r>
              <a:rPr lang="uk-UA" sz="3000" b="1" dirty="0"/>
              <a:t>Література</a:t>
            </a:r>
            <a:r>
              <a:rPr lang="uk-UA" sz="2500" b="1" dirty="0"/>
              <a:t>: </a:t>
            </a:r>
            <a:endParaRPr lang="uk-UA" sz="2500" b="1" dirty="0" smtClean="0"/>
          </a:p>
          <a:p>
            <a:pPr algn="ctr"/>
            <a:endParaRPr lang="uk-UA" sz="2500" dirty="0"/>
          </a:p>
          <a:p>
            <a:pPr algn="just"/>
            <a:r>
              <a:rPr lang="uk-UA" sz="2500" dirty="0" smtClean="0"/>
              <a:t>	1</a:t>
            </a:r>
            <a:r>
              <a:rPr lang="uk-UA" sz="2500" dirty="0"/>
              <a:t>. </a:t>
            </a:r>
            <a:r>
              <a:rPr lang="uk-UA" sz="2500" dirty="0" err="1"/>
              <a:t>Калетнік</a:t>
            </a:r>
            <a:r>
              <a:rPr lang="uk-UA" sz="2500" dirty="0"/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</a:p>
          <a:p>
            <a:pPr algn="just"/>
            <a:r>
              <a:rPr lang="uk-UA" sz="2500" dirty="0" smtClean="0"/>
              <a:t>	2</a:t>
            </a:r>
            <a:r>
              <a:rPr lang="uk-UA" sz="2500" dirty="0"/>
              <a:t>. Лихач В.Я., Лихач А.В., </a:t>
            </a:r>
            <a:r>
              <a:rPr lang="uk-UA" sz="2500" dirty="0" err="1"/>
              <a:t>Шебанін</a:t>
            </a:r>
            <a:r>
              <a:rPr lang="uk-UA" sz="2500" dirty="0"/>
              <a:t> В.О. Інноваційні технології виробництва продукції тваринництва. Миколаїв. МНАУ. 2015. 365 с.</a:t>
            </a:r>
          </a:p>
          <a:p>
            <a:pPr algn="just"/>
            <a:r>
              <a:rPr lang="uk-UA" sz="2500" dirty="0" smtClean="0"/>
              <a:t>	3</a:t>
            </a:r>
            <a:r>
              <a:rPr lang="uk-UA" sz="2500" dirty="0"/>
              <a:t>. </a:t>
            </a:r>
            <a:r>
              <a:rPr lang="uk-UA" sz="2500" dirty="0" err="1"/>
              <a:t>Шалімов</a:t>
            </a:r>
            <a:r>
              <a:rPr lang="uk-UA" sz="2500" dirty="0"/>
              <a:t> М.О. Інноваційні технології виробництва і переробки продукції тваринництва. Одеса. ОДАУ. 2020. 181 с.</a:t>
            </a:r>
          </a:p>
          <a:p>
            <a:pPr algn="just"/>
            <a:r>
              <a:rPr lang="uk-UA" sz="2500" dirty="0" smtClean="0"/>
              <a:t>	4</a:t>
            </a:r>
            <a:r>
              <a:rPr lang="uk-UA" sz="2500" dirty="0"/>
              <a:t>. </a:t>
            </a:r>
            <a:r>
              <a:rPr lang="uk-UA" sz="2500" dirty="0" err="1"/>
              <a:t>Palamarchyk</a:t>
            </a:r>
            <a:r>
              <a:rPr lang="uk-UA" sz="2500" dirty="0"/>
              <a:t> D. M. </a:t>
            </a:r>
            <a:r>
              <a:rPr lang="uk-UA" sz="2500" dirty="0" err="1"/>
              <a:t>The</a:t>
            </a:r>
            <a:r>
              <a:rPr lang="uk-UA" sz="2500" dirty="0"/>
              <a:t> </a:t>
            </a:r>
            <a:r>
              <a:rPr lang="uk-UA" sz="2500" dirty="0" err="1"/>
              <a:t>methodology</a:t>
            </a:r>
            <a:r>
              <a:rPr lang="uk-UA" sz="2500" dirty="0"/>
              <a:t> </a:t>
            </a:r>
            <a:r>
              <a:rPr lang="uk-UA" sz="2500" dirty="0" err="1"/>
              <a:t>to</a:t>
            </a:r>
            <a:r>
              <a:rPr lang="uk-UA" sz="2500" dirty="0"/>
              <a:t> </a:t>
            </a:r>
            <a:r>
              <a:rPr lang="uk-UA" sz="2500" dirty="0" err="1"/>
              <a:t>estimate</a:t>
            </a:r>
            <a:r>
              <a:rPr lang="uk-UA" sz="2500" dirty="0"/>
              <a:t> </a:t>
            </a:r>
            <a:r>
              <a:rPr lang="uk-UA" sz="2500" dirty="0" err="1"/>
              <a:t>the</a:t>
            </a:r>
            <a:r>
              <a:rPr lang="uk-UA" sz="2500" dirty="0"/>
              <a:t> </a:t>
            </a:r>
            <a:r>
              <a:rPr lang="uk-UA" sz="2500" dirty="0" err="1"/>
              <a:t>extent</a:t>
            </a:r>
            <a:r>
              <a:rPr lang="uk-UA" sz="2500" dirty="0"/>
              <a:t> </a:t>
            </a:r>
            <a:r>
              <a:rPr lang="uk-UA" sz="2500" dirty="0" err="1"/>
              <a:t>of</a:t>
            </a:r>
            <a:r>
              <a:rPr lang="uk-UA" sz="2500" dirty="0"/>
              <a:t> </a:t>
            </a:r>
            <a:r>
              <a:rPr lang="uk-UA" sz="2500" dirty="0" err="1"/>
              <a:t>the</a:t>
            </a:r>
            <a:r>
              <a:rPr lang="uk-UA" sz="2500" dirty="0"/>
              <a:t> </a:t>
            </a:r>
            <a:r>
              <a:rPr lang="uk-UA" sz="2500" dirty="0" err="1"/>
              <a:t>innovation</a:t>
            </a:r>
            <a:r>
              <a:rPr lang="uk-UA" sz="2500" dirty="0"/>
              <a:t> </a:t>
            </a:r>
            <a:r>
              <a:rPr lang="uk-UA" sz="2500" dirty="0" err="1"/>
              <a:t>process</a:t>
            </a:r>
            <a:r>
              <a:rPr lang="uk-UA" sz="2500" dirty="0"/>
              <a:t>. </a:t>
            </a:r>
            <a:r>
              <a:rPr lang="uk-UA" sz="2500" dirty="0" err="1"/>
              <a:t>Formyvannya</a:t>
            </a:r>
            <a:r>
              <a:rPr lang="uk-UA" sz="2500" dirty="0"/>
              <a:t> </a:t>
            </a:r>
            <a:r>
              <a:rPr lang="uk-UA" sz="2500" dirty="0" err="1"/>
              <a:t>runkovuh</a:t>
            </a:r>
            <a:r>
              <a:rPr lang="uk-UA" sz="2500" dirty="0"/>
              <a:t> </a:t>
            </a:r>
            <a:r>
              <a:rPr lang="uk-UA" sz="2500" dirty="0" err="1"/>
              <a:t>vidnosun</a:t>
            </a:r>
            <a:r>
              <a:rPr lang="uk-UA" sz="2500" dirty="0"/>
              <a:t> v </a:t>
            </a:r>
            <a:r>
              <a:rPr lang="uk-UA" sz="2500" dirty="0" err="1"/>
              <a:t>Ykraini</a:t>
            </a:r>
            <a:r>
              <a:rPr lang="uk-UA" sz="2500" dirty="0"/>
              <a:t>. </a:t>
            </a:r>
            <a:r>
              <a:rPr lang="uk-UA" sz="2500" dirty="0" err="1"/>
              <a:t>vol</a:t>
            </a:r>
            <a:r>
              <a:rPr lang="uk-UA" sz="2500" dirty="0"/>
              <a:t>. 10 (125). </a:t>
            </a:r>
            <a:r>
              <a:rPr lang="uk-UA" sz="2500" dirty="0" err="1"/>
              <a:t>pp</a:t>
            </a:r>
            <a:r>
              <a:rPr lang="uk-UA" sz="2500" dirty="0"/>
              <a:t>. 101-105.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2655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3291" y="1315845"/>
            <a:ext cx="8357870" cy="6463308"/>
          </a:xfrm>
        </p:spPr>
        <p:txBody>
          <a:bodyPr/>
          <a:lstStyle/>
          <a:p>
            <a:pPr algn="just"/>
            <a:r>
              <a:rPr lang="uk-UA" sz="2000" dirty="0" smtClean="0"/>
              <a:t> 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складовою суспільства і забезпечує його споживчими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цінностями,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які формує і узагальнює політика, тобто владні структури.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– сукупність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 обробки, виготовлення, зміни стану, властивостей, форми сировини, матеріалу чи напівфабрикату, які використовуються у процесі виробництва для одержання готової продукції. </a:t>
            </a:r>
            <a:endPara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сучасному розумінні технологія почала розглядатися як майстерність і наукова дисципліна в середині XIX століття.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Родоначальником впровадження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 системи організації праці, або науково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обґрунтованої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управління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виробництвом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 американський інженер Ф. Тейлор.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ru-RU" dirty="0"/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219200" y="25908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50982" y="304800"/>
            <a:ext cx="87168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uk-UA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як складова економіки і суспільства</a:t>
            </a:r>
            <a:endParaRPr lang="uk-UA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563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762000"/>
            <a:ext cx="8610600" cy="6197977"/>
          </a:xfrm>
        </p:spPr>
        <p:txBody>
          <a:bodyPr/>
          <a:lstStyle/>
          <a:p>
            <a:pPr algn="just"/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природою розрізняють матеріальні та абстрактні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 системи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неорганічної природи,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фізичні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хімічні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геологічні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живі системи - організми, популяції, екосистеми.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Соціально-економічні системи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суспільства: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держава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Абстрактні системи: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гіпотези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теорії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наукові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знання,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мовні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системи,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логічні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тощо.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04800" y="28194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04800" y="23622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876800" y="28194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04800" y="32004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04800" y="46482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876800" y="46482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04800" y="5715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04800" y="6096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962400" y="5334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962400" y="5749636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962400" y="6096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005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914400"/>
            <a:ext cx="8534400" cy="4708981"/>
          </a:xfrm>
        </p:spPr>
        <p:txBody>
          <a:bodyPr/>
          <a:lstStyle/>
          <a:p>
            <a:pPr algn="just"/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походженням системи поділяють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на:</a:t>
            </a:r>
          </a:p>
          <a:p>
            <a:pPr algn="just"/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природні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 внаслідок природних процесів,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штучні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людиною.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 зору технології будь-яке підприємство є штучною системою, створеною людиною як засіб для досягнення певної мети або надання певних послуг, виготовлення певного товару із заданими властивостями.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81000" y="22098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04800" y="32766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751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210026"/>
            <a:ext cx="8534400" cy="6647974"/>
          </a:xfrm>
        </p:spPr>
        <p:txBody>
          <a:bodyPr/>
          <a:lstStyle/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Соціальна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складно організована упорядкована цілісність,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об'єднує окремих індивідуумів і соціальні спільноти, пов'язані різноманітними зв'язками і взаємовідносинами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Економічні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 сфери функціонування продуктивних сил і виробничих відносин.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Технічна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 як об'єкт,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складений із матеріальних тіл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(споруд, машин), або як процес і складається з дій (операцій), пов'язаних у систему, яка визначає мету функціонування.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властивості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системи:</a:t>
            </a:r>
          </a:p>
          <a:p>
            <a:pPr algn="ctr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цілісність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			   структурність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множинність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опису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590800" y="5410200"/>
            <a:ext cx="1524000" cy="38100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953000" y="5334000"/>
            <a:ext cx="1295400" cy="45720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0" y="5410200"/>
            <a:ext cx="0" cy="68580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04800" y="381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04800" y="22098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81000" y="32766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620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228601"/>
            <a:ext cx="8610600" cy="6924973"/>
          </a:xfrm>
        </p:spPr>
        <p:txBody>
          <a:bodyPr/>
          <a:lstStyle/>
          <a:p>
            <a:pPr lvl="0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наука пройшла чотири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етапи: </a:t>
            </a: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першому,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 ранньому етапі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хімічна технологія була зібранням рецептів та описів проведення окремих технологічних операцій без будь-якого строгого обґрунтування причин вибору того чи іншого способу переробки.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другому етапі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крім опису методів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технологічних засобів, розвиток технології характеризувався спробами аналізу фізико-хімічних явищ та обґрунтування причин, що визначають вибір технологічного засобу.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третьому етапі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технологія базується на знаннях про одиничні процеси, загальні для багатьох технологічних засобів у різних галузях хімічної та харчової технології.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четвертому,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сучасному,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етапі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розвитку технологія як наука використовує не тільки теоретичні основи процесів і апаратів, тобто теорію одиничних процесів, але й методи теорії систем, теорії оптимізації та математичне моделювання.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04800" y="2286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81000" y="51816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04800" y="37338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04800" y="762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889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609600"/>
            <a:ext cx="8534400" cy="5447645"/>
          </a:xfrm>
        </p:spPr>
        <p:txBody>
          <a:bodyPr/>
          <a:lstStyle/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</a:t>
            </a:r>
            <a:r>
              <a:rPr lang="uk-UA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 завдання технології полягають у тому, щоб забезпечити</a:t>
            </a:r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найбільш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 повне вилучення корисної речовини із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задані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 оптимальні (найкращі) властивості (якість) готового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продукту;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відсутність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шкоди довкіллю в процесі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задані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 оптимальні витрати енергії і коштів на виготовлення готового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продукту;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можливість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технологічними процесами найбільш простими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засобами;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визначену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 оптимальну надійність функціонування технологічних процесів.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04800" y="2667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04800" y="19050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19809" y="37338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04800" y="3333422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97873" y="44196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19809" y="5181600"/>
            <a:ext cx="8382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923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</TotalTime>
  <Words>381</Words>
  <Application>Microsoft Office PowerPoint</Application>
  <PresentationFormat>Экран (4:3)</PresentationFormat>
  <Paragraphs>125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Comic Sans MS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Діагностування та технічне обслуговування автотракторного електроустаткування</dc:title>
  <dc:creator>Користувач</dc:creator>
  <cp:lastModifiedBy>MAPIHA</cp:lastModifiedBy>
  <cp:revision>66</cp:revision>
  <dcterms:created xsi:type="dcterms:W3CDTF">2021-04-03T17:17:42Z</dcterms:created>
  <dcterms:modified xsi:type="dcterms:W3CDTF">2021-06-01T20:17:18Z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2017-11-03T00:00:00Z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2021-04-03T00:00:00Z</vt:filetime>
  </property>
</Properties>
</file>