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7" r:id="rId18"/>
    <p:sldId id="278" r:id="rId19"/>
    <p:sldId id="279" r:id="rId20"/>
    <p:sldId id="280" r:id="rId21"/>
    <p:sldId id="272" r:id="rId22"/>
    <p:sldId id="273" r:id="rId23"/>
    <p:sldId id="274" r:id="rId24"/>
    <p:sldId id="275" r:id="rId25"/>
    <p:sldId id="276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310" y="1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CD8E-8B4A-4485-B34A-6476D639ADD0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6204-4581-4BD9-B04E-3C149518D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837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CD8E-8B4A-4485-B34A-6476D639ADD0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6204-4581-4BD9-B04E-3C149518D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4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CD8E-8B4A-4485-B34A-6476D639ADD0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6204-4581-4BD9-B04E-3C149518D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381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CD8E-8B4A-4485-B34A-6476D639ADD0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6204-4581-4BD9-B04E-3C149518D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172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CD8E-8B4A-4485-B34A-6476D639ADD0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6204-4581-4BD9-B04E-3C149518D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34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CD8E-8B4A-4485-B34A-6476D639ADD0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6204-4581-4BD9-B04E-3C149518D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009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CD8E-8B4A-4485-B34A-6476D639ADD0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6204-4581-4BD9-B04E-3C149518D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53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CD8E-8B4A-4485-B34A-6476D639ADD0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6204-4581-4BD9-B04E-3C149518D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17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CD8E-8B4A-4485-B34A-6476D639ADD0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6204-4581-4BD9-B04E-3C149518D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298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CD8E-8B4A-4485-B34A-6476D639ADD0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6204-4581-4BD9-B04E-3C149518D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773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CD8E-8B4A-4485-B34A-6476D639ADD0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6204-4581-4BD9-B04E-3C149518D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53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5CD8E-8B4A-4485-B34A-6476D639ADD0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26204-4581-4BD9-B04E-3C149518D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8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6026" t="21681" r="26795" b="29544"/>
          <a:stretch/>
        </p:blipFill>
        <p:spPr>
          <a:xfrm>
            <a:off x="0" y="239532"/>
            <a:ext cx="6479733" cy="65408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17920" y="1473199"/>
            <a:ext cx="5801360" cy="2260283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96593" y="4620940"/>
            <a:ext cx="5259978" cy="165576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Викладач: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економічних наук, старший викладач кафедри  економіки та підприємницької діяльності </a:t>
            </a:r>
          </a:p>
          <a:p>
            <a:pPr algn="l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Коломієць Тетяна Вікторівна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879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6082" t="16369" r="8751" b="12963"/>
          <a:stretch/>
        </p:blipFill>
        <p:spPr>
          <a:xfrm>
            <a:off x="792480" y="0"/>
            <a:ext cx="11140440" cy="679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49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6167" t="18000" r="9584" b="16370"/>
          <a:stretch/>
        </p:blipFill>
        <p:spPr>
          <a:xfrm>
            <a:off x="0" y="106680"/>
            <a:ext cx="11750040" cy="675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18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2440" y="2102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Поширення</a:t>
            </a:r>
            <a:r>
              <a:rPr lang="ru-RU" dirty="0" smtClean="0"/>
              <a:t> </a:t>
            </a:r>
            <a:r>
              <a:rPr lang="ru-RU" dirty="0" err="1" smtClean="0"/>
              <a:t>високих</a:t>
            </a:r>
            <a:r>
              <a:rPr lang="ru-RU" dirty="0" smtClean="0"/>
              <a:t> </a:t>
            </a:r>
            <a:r>
              <a:rPr lang="ru-RU" dirty="0" err="1" smtClean="0"/>
              <a:t>стандартів</a:t>
            </a:r>
            <a:r>
              <a:rPr lang="ru-RU" dirty="0" smtClean="0"/>
              <a:t> </a:t>
            </a:r>
            <a:r>
              <a:rPr lang="ru-RU" dirty="0" err="1" smtClean="0"/>
              <a:t>гігієни</a:t>
            </a:r>
            <a:r>
              <a:rPr lang="ru-RU" dirty="0" smtClean="0"/>
              <a:t> та </a:t>
            </a:r>
            <a:r>
              <a:rPr lang="ru-RU" dirty="0" err="1" smtClean="0"/>
              <a:t>безпечності</a:t>
            </a:r>
            <a:r>
              <a:rPr lang="ru-RU" dirty="0" smtClean="0"/>
              <a:t> </a:t>
            </a:r>
            <a:r>
              <a:rPr lang="ru-RU" dirty="0" err="1" smtClean="0"/>
              <a:t>харчових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0040" y="856566"/>
            <a:ext cx="118719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Скандали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великих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ринках,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призвели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гігієни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наразі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найжорсткішими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 вони все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частіше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запроваджуються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рітейлери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ЄС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ринках (поза межами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Америки).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драйвером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конкурентному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провайдерів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трендом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жорсткіших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змушені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приймати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бажають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 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українські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̈–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дотримуватися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нормативно–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фітосанітарних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SPS),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контроль над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хвороб;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маркетинг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̈).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690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8605" y="152966"/>
            <a:ext cx="1090313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фітосанітарні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Контроль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Контроль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нетваринного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Контроль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контамінантів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Контроль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пестицидів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Контроль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Відстеження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прозорість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кожному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доводити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усім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акредитованих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 результатами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видаватиметься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встановлюватися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зразків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пропуску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переробників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маркетингу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метрологічними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пляшок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ЄС,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вмісту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какао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шоколаді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температурного контролю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заморозки.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038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0080" y="0"/>
            <a:ext cx="1155192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Окрім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 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свіжих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свіжозібраними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помитими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вживання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часто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фермерських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загальноприйняті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практики),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приміром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GLOBALG.A.P.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GLOBALG.A.P.9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сертифікацію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трьома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тваринництво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аквакультури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бажає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GLOBALG.A.P.,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безкоштовно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завантажити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GLOBALG.A.P.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V5 GLOBALG.A.P.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номер,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присвоюється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скористатися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 номером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стандартам.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вищим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стандартам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Найпростішим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HACCP10,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ЄС).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рітейлерів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провайдерів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щонайменше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стандарту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 2200011,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версій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стандарту,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приміром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FSSC 2200012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версії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розвинутих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ринках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ЄС)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жорсткіші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згадати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British Retail Consortium (BRC), International Featured Standard (IFS)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 Quality Food (SQF).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огляду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задля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засновано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Global Food Safety Initiative).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порівнювати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виявити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дотримуватися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тих,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їхнім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потребам; таким чином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зменшується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процедур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ринках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2650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686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Економіко-технологічна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характеристака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галузей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харчової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переробної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промисловості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заняття: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 </a:t>
            </a:r>
            <a:r>
              <a:rPr lang="ru-RU" dirty="0" err="1"/>
              <a:t>харчової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r>
              <a:rPr lang="ru-RU" dirty="0" smtClean="0"/>
              <a:t>2. </a:t>
            </a:r>
            <a:r>
              <a:rPr lang="ru-RU" dirty="0" err="1" smtClean="0"/>
              <a:t>Стадії</a:t>
            </a:r>
            <a:r>
              <a:rPr lang="ru-RU" dirty="0" smtClean="0"/>
              <a:t> </a:t>
            </a:r>
            <a:r>
              <a:rPr lang="ru-RU" dirty="0" err="1" smtClean="0"/>
              <a:t>технологічного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endParaRPr lang="ru-RU" dirty="0" smtClean="0"/>
          </a:p>
          <a:p>
            <a:pPr algn="just"/>
            <a:r>
              <a:rPr lang="ru-RU" dirty="0"/>
              <a:t>3</a:t>
            </a:r>
            <a:r>
              <a:rPr lang="ru-RU" dirty="0" smtClean="0"/>
              <a:t>. </a:t>
            </a:r>
            <a:r>
              <a:rPr lang="ru-RU" dirty="0" err="1" smtClean="0"/>
              <a:t>Ланцюг</a:t>
            </a:r>
            <a:r>
              <a:rPr lang="ru-RU" dirty="0" smtClean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 у </a:t>
            </a:r>
            <a:r>
              <a:rPr lang="ru-RU" dirty="0" err="1"/>
              <a:t>виробництві</a:t>
            </a:r>
            <a:r>
              <a:rPr lang="ru-RU" dirty="0"/>
              <a:t> </a:t>
            </a:r>
            <a:r>
              <a:rPr lang="ru-RU" dirty="0" err="1"/>
              <a:t>харчових</a:t>
            </a:r>
            <a:r>
              <a:rPr lang="ru-RU" dirty="0"/>
              <a:t> </a:t>
            </a:r>
            <a:r>
              <a:rPr lang="ru-RU" dirty="0" err="1" smtClean="0"/>
              <a:t>продуктів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548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715" y="1522559"/>
            <a:ext cx="59113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У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 і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на </a:t>
            </a:r>
            <a:r>
              <a:rPr lang="ru-RU" dirty="0" err="1"/>
              <a:t>нього</a:t>
            </a:r>
            <a:r>
              <a:rPr lang="ru-RU" dirty="0"/>
              <a:t> у </a:t>
            </a:r>
            <a:r>
              <a:rPr lang="ru-RU" dirty="0" err="1"/>
              <a:t>виробничому</a:t>
            </a:r>
            <a:r>
              <a:rPr lang="ru-RU" dirty="0"/>
              <a:t>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харчові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й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підрозділяють</a:t>
            </a:r>
            <a:r>
              <a:rPr lang="ru-RU" dirty="0"/>
              <a:t> на </a:t>
            </a:r>
            <a:r>
              <a:rPr lang="ru-RU" dirty="0" err="1"/>
              <a:t>видобувні</a:t>
            </a:r>
            <a:r>
              <a:rPr lang="ru-RU" dirty="0"/>
              <a:t> і </a:t>
            </a:r>
            <a:r>
              <a:rPr lang="ru-RU" dirty="0" err="1"/>
              <a:t>переробні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До </a:t>
            </a:r>
            <a:r>
              <a:rPr lang="ru-RU" dirty="0" err="1"/>
              <a:t>видобувного</a:t>
            </a:r>
            <a:r>
              <a:rPr lang="ru-RU" dirty="0"/>
              <a:t> в </a:t>
            </a:r>
            <a:r>
              <a:rPr lang="ru-RU" dirty="0" err="1"/>
              <a:t>харчовій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 </a:t>
            </a:r>
            <a:r>
              <a:rPr lang="ru-RU" dirty="0" err="1"/>
              <a:t>віднесені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по </a:t>
            </a:r>
            <a:r>
              <a:rPr lang="ru-RU" dirty="0" err="1"/>
              <a:t>видобутку</a:t>
            </a:r>
            <a:r>
              <a:rPr lang="ru-RU" dirty="0"/>
              <a:t> і </a:t>
            </a:r>
            <a:r>
              <a:rPr lang="ru-RU" dirty="0" err="1"/>
              <a:t>розмелу</a:t>
            </a:r>
            <a:r>
              <a:rPr lang="ru-RU" dirty="0"/>
              <a:t> </a:t>
            </a:r>
            <a:r>
              <a:rPr lang="ru-RU" dirty="0" err="1"/>
              <a:t>солі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видобуток</a:t>
            </a:r>
            <a:r>
              <a:rPr lang="ru-RU" dirty="0"/>
              <a:t> </a:t>
            </a:r>
            <a:r>
              <a:rPr lang="ru-RU" dirty="0" err="1"/>
              <a:t>риби</a:t>
            </a:r>
            <a:r>
              <a:rPr lang="ru-RU" dirty="0"/>
              <a:t>, </a:t>
            </a:r>
            <a:r>
              <a:rPr lang="ru-RU" dirty="0" err="1"/>
              <a:t>кити</a:t>
            </a:r>
            <a:r>
              <a:rPr lang="ru-RU" dirty="0"/>
              <a:t>, </a:t>
            </a:r>
            <a:r>
              <a:rPr lang="ru-RU" dirty="0" err="1"/>
              <a:t>морського</a:t>
            </a:r>
            <a:r>
              <a:rPr lang="ru-RU" dirty="0"/>
              <a:t> </a:t>
            </a:r>
            <a:r>
              <a:rPr lang="ru-RU" dirty="0" err="1"/>
              <a:t>звіра</a:t>
            </a:r>
            <a:r>
              <a:rPr lang="ru-RU" dirty="0"/>
              <a:t> і </a:t>
            </a:r>
            <a:r>
              <a:rPr lang="ru-RU" dirty="0" err="1"/>
              <a:t>морепродуктів</a:t>
            </a:r>
            <a:r>
              <a:rPr lang="ru-RU" dirty="0"/>
              <a:t>. </a:t>
            </a: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1111" t="14973" r="26032" b="10671"/>
          <a:stretch/>
        </p:blipFill>
        <p:spPr>
          <a:xfrm>
            <a:off x="6361252" y="0"/>
            <a:ext cx="5119549" cy="65169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61889" y="190745"/>
            <a:ext cx="55695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1. </a:t>
            </a:r>
            <a:r>
              <a:rPr lang="ru-RU" sz="2000" b="1" dirty="0" err="1" smtClean="0"/>
              <a:t>Класифікація</a:t>
            </a:r>
            <a:r>
              <a:rPr lang="ru-RU" sz="2000" b="1" dirty="0" smtClean="0"/>
              <a:t> </a:t>
            </a:r>
            <a:r>
              <a:rPr lang="ru-RU" sz="2000" b="1" dirty="0" err="1"/>
              <a:t>галузей</a:t>
            </a:r>
            <a:r>
              <a:rPr lang="ru-RU" sz="2000" b="1" dirty="0"/>
              <a:t> </a:t>
            </a:r>
            <a:r>
              <a:rPr lang="ru-RU" sz="2000" b="1" dirty="0" err="1"/>
              <a:t>харчової</a:t>
            </a:r>
            <a:r>
              <a:rPr lang="ru-RU" sz="2000" b="1" dirty="0"/>
              <a:t> </a:t>
            </a:r>
            <a:r>
              <a:rPr lang="ru-RU" sz="2000" b="1" dirty="0" err="1"/>
              <a:t>промисловості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64031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715" y="885371"/>
            <a:ext cx="114953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технологічні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 </a:t>
            </a:r>
            <a:r>
              <a:rPr lang="ru-RU" dirty="0" err="1"/>
              <a:t>харчових</a:t>
            </a:r>
            <a:r>
              <a:rPr lang="ru-RU" dirty="0"/>
              <a:t> </a:t>
            </a:r>
            <a:r>
              <a:rPr lang="ru-RU" dirty="0" err="1"/>
              <a:t>виробництв</a:t>
            </a:r>
            <a:r>
              <a:rPr lang="ru-RU" dirty="0"/>
              <a:t> </a:t>
            </a:r>
            <a:r>
              <a:rPr lang="ru-RU" dirty="0" err="1"/>
              <a:t>розділяють</a:t>
            </a:r>
            <a:r>
              <a:rPr lang="ru-RU" dirty="0"/>
              <a:t> на три </a:t>
            </a:r>
            <a:r>
              <a:rPr lang="ru-RU" dirty="0" err="1"/>
              <a:t>групи</a:t>
            </a:r>
            <a:r>
              <a:rPr lang="ru-RU" dirty="0"/>
              <a:t>, </a:t>
            </a:r>
            <a:r>
              <a:rPr lang="ru-RU" dirty="0" err="1"/>
              <a:t>кожна</a:t>
            </a:r>
            <a:r>
              <a:rPr lang="ru-RU" dirty="0"/>
              <a:t> з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представляється</a:t>
            </a:r>
            <a:r>
              <a:rPr lang="ru-RU" dirty="0"/>
              <a:t> </a:t>
            </a:r>
            <a:r>
              <a:rPr lang="ru-RU" dirty="0" err="1"/>
              <a:t>узагальненою</a:t>
            </a:r>
            <a:r>
              <a:rPr lang="ru-RU" dirty="0"/>
              <a:t> структурною схемою,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відбиває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У </a:t>
            </a:r>
            <a:r>
              <a:rPr lang="ru-RU" dirty="0" err="1"/>
              <a:t>структурі</a:t>
            </a:r>
            <a:r>
              <a:rPr lang="ru-RU" dirty="0"/>
              <a:t>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технологічної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 три </a:t>
            </a:r>
            <a:r>
              <a:rPr lang="ru-RU" dirty="0" err="1"/>
              <a:t>стадії</a:t>
            </a:r>
            <a:r>
              <a:rPr lang="ru-RU" dirty="0"/>
              <a:t>: </a:t>
            </a:r>
            <a:r>
              <a:rPr lang="ru-RU" dirty="0" err="1"/>
              <a:t>підготовчу</a:t>
            </a:r>
            <a:r>
              <a:rPr lang="ru-RU" dirty="0"/>
              <a:t>, </a:t>
            </a:r>
            <a:r>
              <a:rPr lang="ru-RU" dirty="0" err="1"/>
              <a:t>основну</a:t>
            </a:r>
            <a:r>
              <a:rPr lang="ru-RU" dirty="0"/>
              <a:t> і </a:t>
            </a:r>
            <a:r>
              <a:rPr lang="ru-RU" dirty="0" err="1"/>
              <a:t>заключну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b="1" dirty="0" smtClean="0"/>
              <a:t>На </a:t>
            </a:r>
            <a:r>
              <a:rPr lang="ru-RU" b="1" dirty="0" err="1"/>
              <a:t>підготовчій</a:t>
            </a:r>
            <a:r>
              <a:rPr lang="ru-RU" b="1" dirty="0"/>
              <a:t> </a:t>
            </a:r>
            <a:r>
              <a:rPr lang="ru-RU" b="1" dirty="0" err="1"/>
              <a:t>стадії</a:t>
            </a:r>
            <a:r>
              <a:rPr lang="ru-RU" b="1" dirty="0"/>
              <a:t> </a:t>
            </a:r>
            <a:r>
              <a:rPr lang="ru-RU" b="1" dirty="0" err="1"/>
              <a:t>виробництва</a:t>
            </a:r>
            <a:r>
              <a:rPr lang="ru-RU" dirty="0"/>
              <a:t>, </a:t>
            </a:r>
            <a:r>
              <a:rPr lang="ru-RU" dirty="0" err="1"/>
              <a:t>сировину</a:t>
            </a:r>
            <a:r>
              <a:rPr lang="ru-RU" dirty="0"/>
              <a:t> </a:t>
            </a:r>
            <a:r>
              <a:rPr lang="ru-RU" dirty="0" err="1"/>
              <a:t>готують</a:t>
            </a:r>
            <a:r>
              <a:rPr lang="ru-RU" dirty="0"/>
              <a:t> до </a:t>
            </a:r>
            <a:r>
              <a:rPr lang="ru-RU" dirty="0" err="1"/>
              <a:t>переробки</a:t>
            </a:r>
            <a:r>
              <a:rPr lang="ru-RU" dirty="0"/>
              <a:t>, на </a:t>
            </a:r>
            <a:r>
              <a:rPr lang="ru-RU" b="1" dirty="0" err="1"/>
              <a:t>основній</a:t>
            </a:r>
            <a:r>
              <a:rPr lang="ru-RU" dirty="0"/>
              <a:t> </a:t>
            </a:r>
            <a:r>
              <a:rPr lang="ru-RU" dirty="0" err="1"/>
              <a:t>відбуваються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для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готової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а на </a:t>
            </a:r>
            <a:r>
              <a:rPr lang="ru-RU" b="1" dirty="0" err="1"/>
              <a:t>заключній</a:t>
            </a:r>
            <a:r>
              <a:rPr lang="ru-RU" dirty="0"/>
              <a:t> –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/>
              <a:t>товарний</a:t>
            </a:r>
            <a:r>
              <a:rPr lang="ru-RU" dirty="0"/>
              <a:t> вид.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Першу </a:t>
            </a:r>
            <a:r>
              <a:rPr lang="ru-RU" dirty="0" err="1" smtClean="0"/>
              <a:t>групу</a:t>
            </a:r>
            <a:r>
              <a:rPr lang="ru-RU" dirty="0" smtClean="0"/>
              <a:t> </a:t>
            </a:r>
            <a:r>
              <a:rPr lang="ru-RU" dirty="0" err="1" smtClean="0"/>
              <a:t>складають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, </a:t>
            </a:r>
            <a:r>
              <a:rPr lang="ru-RU" dirty="0" err="1" smtClean="0"/>
              <a:t>продукцію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одержують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обробки</a:t>
            </a:r>
            <a:r>
              <a:rPr lang="ru-RU" dirty="0" smtClean="0"/>
              <a:t> </a:t>
            </a:r>
            <a:r>
              <a:rPr lang="ru-RU" dirty="0" err="1" smtClean="0"/>
              <a:t>багатокомпонентних</a:t>
            </a:r>
            <a:r>
              <a:rPr lang="ru-RU" dirty="0" smtClean="0"/>
              <a:t> </a:t>
            </a:r>
            <a:r>
              <a:rPr lang="ru-RU" dirty="0" err="1" smtClean="0"/>
              <a:t>сумішей</a:t>
            </a:r>
            <a:r>
              <a:rPr lang="ru-RU" dirty="0" smtClean="0"/>
              <a:t>. </a:t>
            </a:r>
            <a:r>
              <a:rPr lang="ru-RU" dirty="0" err="1" smtClean="0"/>
              <a:t>Вхідні</a:t>
            </a:r>
            <a:r>
              <a:rPr lang="ru-RU" dirty="0" smtClean="0"/>
              <a:t> в них </a:t>
            </a: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r>
              <a:rPr lang="ru-RU" dirty="0" smtClean="0"/>
              <a:t> і </a:t>
            </a:r>
            <a:r>
              <a:rPr lang="ru-RU" dirty="0" err="1" smtClean="0"/>
              <a:t>напівфабрикатів</a:t>
            </a:r>
            <a:r>
              <a:rPr lang="ru-RU" dirty="0" smtClean="0"/>
              <a:t> </a:t>
            </a:r>
            <a:r>
              <a:rPr lang="ru-RU" dirty="0" err="1" smtClean="0"/>
              <a:t>цілком</a:t>
            </a:r>
            <a:r>
              <a:rPr lang="ru-RU" dirty="0" smtClean="0"/>
              <a:t> </a:t>
            </a:r>
            <a:r>
              <a:rPr lang="ru-RU" dirty="0" err="1" smtClean="0"/>
              <a:t>включаються</a:t>
            </a:r>
            <a:r>
              <a:rPr lang="ru-RU" dirty="0" smtClean="0"/>
              <a:t> до складу </a:t>
            </a:r>
            <a:r>
              <a:rPr lang="ru-RU" dirty="0" err="1" smtClean="0"/>
              <a:t>цільової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(</a:t>
            </a:r>
            <a:r>
              <a:rPr lang="ru-RU" dirty="0" err="1" smtClean="0"/>
              <a:t>хлібопекарське</a:t>
            </a:r>
            <a:r>
              <a:rPr lang="ru-RU" dirty="0" smtClean="0"/>
              <a:t>, </a:t>
            </a:r>
            <a:r>
              <a:rPr lang="ru-RU" dirty="0" err="1" smtClean="0"/>
              <a:t>кондитерське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). Структура </a:t>
            </a:r>
            <a:r>
              <a:rPr lang="ru-RU" dirty="0" err="1" smtClean="0"/>
              <a:t>ліній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 (рис.1.2,а)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великою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рівнобіжних</a:t>
            </a:r>
            <a:r>
              <a:rPr lang="ru-RU" dirty="0" smtClean="0"/>
              <a:t> </a:t>
            </a:r>
            <a:r>
              <a:rPr lang="ru-RU" dirty="0" err="1" smtClean="0"/>
              <a:t>потоків</a:t>
            </a:r>
            <a:r>
              <a:rPr lang="ru-RU" dirty="0" smtClean="0"/>
              <a:t> на </a:t>
            </a:r>
            <a:r>
              <a:rPr lang="ru-RU" dirty="0" err="1" smtClean="0"/>
              <a:t>підготовчій</a:t>
            </a:r>
            <a:r>
              <a:rPr lang="ru-RU" dirty="0" smtClean="0"/>
              <a:t> </a:t>
            </a:r>
            <a:r>
              <a:rPr lang="ru-RU" dirty="0" err="1" smtClean="0"/>
              <a:t>стадії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поєднуються</a:t>
            </a:r>
            <a:r>
              <a:rPr lang="ru-RU" dirty="0" smtClean="0"/>
              <a:t> в один </a:t>
            </a:r>
            <a:r>
              <a:rPr lang="ru-RU" dirty="0" err="1" smtClean="0"/>
              <a:t>загальний</a:t>
            </a:r>
            <a:r>
              <a:rPr lang="ru-RU" dirty="0" smtClean="0"/>
              <a:t> </a:t>
            </a:r>
            <a:r>
              <a:rPr lang="ru-RU" dirty="0" err="1" smtClean="0"/>
              <a:t>потік</a:t>
            </a:r>
            <a:r>
              <a:rPr lang="ru-RU" dirty="0" smtClean="0"/>
              <a:t> на </a:t>
            </a:r>
            <a:r>
              <a:rPr lang="ru-RU" dirty="0" err="1" smtClean="0"/>
              <a:t>основній</a:t>
            </a:r>
            <a:r>
              <a:rPr lang="ru-RU" dirty="0" smtClean="0"/>
              <a:t>. </a:t>
            </a:r>
            <a:r>
              <a:rPr lang="ru-RU" dirty="0" err="1" smtClean="0"/>
              <a:t>Рівнобіжні</a:t>
            </a:r>
            <a:r>
              <a:rPr lang="ru-RU" dirty="0" smtClean="0"/>
              <a:t> потоки на </a:t>
            </a:r>
            <a:r>
              <a:rPr lang="ru-RU" dirty="0" err="1" smtClean="0"/>
              <a:t>основній</a:t>
            </a:r>
            <a:r>
              <a:rPr lang="ru-RU" dirty="0" smtClean="0"/>
              <a:t> </a:t>
            </a:r>
            <a:r>
              <a:rPr lang="ru-RU" dirty="0" err="1" smtClean="0"/>
              <a:t>стадії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для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продуктивності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для </a:t>
            </a:r>
            <a:r>
              <a:rPr lang="ru-RU" dirty="0" err="1" smtClean="0"/>
              <a:t>випуску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сортів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. В другу </a:t>
            </a:r>
            <a:r>
              <a:rPr lang="ru-RU" dirty="0" err="1" smtClean="0"/>
              <a:t>групу</a:t>
            </a:r>
            <a:r>
              <a:rPr lang="ru-RU" dirty="0" smtClean="0"/>
              <a:t> </a:t>
            </a:r>
            <a:r>
              <a:rPr lang="ru-RU" dirty="0" err="1" smtClean="0"/>
              <a:t>входять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, </a:t>
            </a:r>
            <a:r>
              <a:rPr lang="ru-RU" dirty="0" err="1" smtClean="0"/>
              <a:t>продукція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не </a:t>
            </a:r>
            <a:r>
              <a:rPr lang="ru-RU" dirty="0" err="1" smtClean="0"/>
              <a:t>відрізняється</a:t>
            </a:r>
            <a:r>
              <a:rPr lang="ru-RU" dirty="0" smtClean="0"/>
              <a:t> по складу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використовуваної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r>
              <a:rPr lang="ru-RU" dirty="0" smtClean="0"/>
              <a:t> (</a:t>
            </a:r>
            <a:r>
              <a:rPr lang="ru-RU" dirty="0" err="1" smtClean="0"/>
              <a:t>консервування</a:t>
            </a:r>
            <a:r>
              <a:rPr lang="ru-RU" dirty="0" smtClean="0"/>
              <a:t> </a:t>
            </a:r>
            <a:r>
              <a:rPr lang="ru-RU" dirty="0" err="1" smtClean="0"/>
              <a:t>цілих</a:t>
            </a:r>
            <a:r>
              <a:rPr lang="ru-RU" dirty="0" smtClean="0"/>
              <a:t> </a:t>
            </a:r>
            <a:r>
              <a:rPr lang="ru-RU" dirty="0" err="1" smtClean="0"/>
              <a:t>овочів</a:t>
            </a:r>
            <a:r>
              <a:rPr lang="ru-RU" dirty="0" smtClean="0"/>
              <a:t>, </a:t>
            </a:r>
            <a:r>
              <a:rPr lang="ru-RU" dirty="0" err="1" smtClean="0"/>
              <a:t>фруктів</a:t>
            </a:r>
            <a:r>
              <a:rPr lang="ru-RU" dirty="0" smtClean="0"/>
              <a:t> і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</a:t>
            </a:r>
            <a:r>
              <a:rPr lang="ru-RU" dirty="0" err="1" smtClean="0"/>
              <a:t>сушінням</a:t>
            </a:r>
            <a:r>
              <a:rPr lang="ru-RU" dirty="0" smtClean="0"/>
              <a:t>, </a:t>
            </a:r>
            <a:r>
              <a:rPr lang="ru-RU" dirty="0" err="1" smtClean="0"/>
              <a:t>заморожуванням</a:t>
            </a:r>
            <a:r>
              <a:rPr lang="ru-RU" dirty="0" smtClean="0"/>
              <a:t>, </a:t>
            </a:r>
            <a:r>
              <a:rPr lang="ru-RU" dirty="0" err="1" smtClean="0"/>
              <a:t>стерилізацією</a:t>
            </a:r>
            <a:r>
              <a:rPr lang="ru-RU" dirty="0" smtClean="0"/>
              <a:t>). Структура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ліній</a:t>
            </a:r>
            <a:r>
              <a:rPr lang="ru-RU" dirty="0" smtClean="0"/>
              <a:t> (рис.1.2,б)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</a:t>
            </a:r>
            <a:r>
              <a:rPr lang="ru-RU" dirty="0" err="1" smtClean="0"/>
              <a:t>послідовним</a:t>
            </a:r>
            <a:r>
              <a:rPr lang="ru-RU" dirty="0" smtClean="0"/>
              <a:t> </a:t>
            </a:r>
            <a:r>
              <a:rPr lang="ru-RU" dirty="0" err="1" smtClean="0"/>
              <a:t>проведенням</a:t>
            </a:r>
            <a:r>
              <a:rPr lang="ru-RU" dirty="0" smtClean="0"/>
              <a:t> </a:t>
            </a:r>
            <a:r>
              <a:rPr lang="ru-RU" dirty="0" err="1" smtClean="0"/>
              <a:t>технологічних</a:t>
            </a:r>
            <a:r>
              <a:rPr lang="ru-RU" dirty="0" smtClean="0"/>
              <a:t> </a:t>
            </a:r>
            <a:r>
              <a:rPr lang="ru-RU" dirty="0" err="1" smtClean="0"/>
              <a:t>операцій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початкової</a:t>
            </a:r>
            <a:r>
              <a:rPr lang="ru-RU" dirty="0" smtClean="0"/>
              <a:t> до </a:t>
            </a:r>
            <a:r>
              <a:rPr lang="ru-RU" dirty="0" err="1" smtClean="0"/>
              <a:t>кінцевої</a:t>
            </a:r>
            <a:r>
              <a:rPr lang="ru-RU" dirty="0" smtClean="0"/>
              <a:t> </a:t>
            </a:r>
            <a:r>
              <a:rPr lang="ru-RU" dirty="0" err="1" smtClean="0"/>
              <a:t>стадії</a:t>
            </a:r>
            <a:r>
              <a:rPr lang="ru-RU" dirty="0" smtClean="0"/>
              <a:t>. </a:t>
            </a:r>
            <a:r>
              <a:rPr lang="ru-RU" dirty="0" err="1" smtClean="0"/>
              <a:t>Рівнобіжні</a:t>
            </a:r>
            <a:r>
              <a:rPr lang="ru-RU" dirty="0" smtClean="0"/>
              <a:t> </a:t>
            </a:r>
            <a:r>
              <a:rPr lang="ru-RU" dirty="0" err="1" smtClean="0"/>
              <a:t>лінії</a:t>
            </a:r>
            <a:r>
              <a:rPr lang="ru-RU" dirty="0" smtClean="0"/>
              <a:t>, як і в </a:t>
            </a:r>
            <a:r>
              <a:rPr lang="ru-RU" dirty="0" err="1" smtClean="0"/>
              <a:t>попередньому</a:t>
            </a:r>
            <a:r>
              <a:rPr lang="ru-RU" dirty="0" smtClean="0"/>
              <a:t> </a:t>
            </a:r>
            <a:r>
              <a:rPr lang="ru-RU" dirty="0" err="1" smtClean="0"/>
              <a:t>випадку</a:t>
            </a:r>
            <a:r>
              <a:rPr lang="ru-RU" dirty="0" smtClean="0"/>
              <a:t>, </a:t>
            </a:r>
            <a:r>
              <a:rPr lang="ru-RU" dirty="0" err="1" smtClean="0"/>
              <a:t>застосовуються</a:t>
            </a:r>
            <a:r>
              <a:rPr lang="ru-RU" dirty="0" smtClean="0"/>
              <a:t> для </a:t>
            </a:r>
            <a:r>
              <a:rPr lang="ru-RU" dirty="0" err="1" smtClean="0"/>
              <a:t>випуску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сортів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продуктивності</a:t>
            </a:r>
            <a:r>
              <a:rPr lang="ru-RU" dirty="0" smtClean="0"/>
              <a:t>. У </a:t>
            </a:r>
            <a:r>
              <a:rPr lang="ru-RU" dirty="0" err="1" smtClean="0"/>
              <a:t>третю</a:t>
            </a:r>
            <a:r>
              <a:rPr lang="ru-RU" dirty="0" smtClean="0"/>
              <a:t> </a:t>
            </a:r>
            <a:r>
              <a:rPr lang="ru-RU" dirty="0" err="1" smtClean="0"/>
              <a:t>групу</a:t>
            </a:r>
            <a:r>
              <a:rPr lang="ru-RU" dirty="0" smtClean="0"/>
              <a:t> </a:t>
            </a:r>
            <a:r>
              <a:rPr lang="ru-RU" dirty="0" err="1" smtClean="0"/>
              <a:t>об'єднані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, у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цільовий</a:t>
            </a:r>
            <a:r>
              <a:rPr lang="ru-RU" dirty="0" smtClean="0"/>
              <a:t> продукт </a:t>
            </a:r>
            <a:r>
              <a:rPr lang="ru-RU" dirty="0" err="1" smtClean="0"/>
              <a:t>витягають</a:t>
            </a:r>
            <a:r>
              <a:rPr lang="ru-RU" dirty="0" smtClean="0"/>
              <a:t> одним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декількома</a:t>
            </a:r>
            <a:r>
              <a:rPr lang="ru-RU" dirty="0" smtClean="0"/>
              <a:t> </a:t>
            </a:r>
            <a:r>
              <a:rPr lang="ru-RU" dirty="0" err="1" smtClean="0"/>
              <a:t>існуючими</a:t>
            </a:r>
            <a:r>
              <a:rPr lang="ru-RU" dirty="0" smtClean="0"/>
              <a:t> способами (</a:t>
            </a:r>
            <a:r>
              <a:rPr lang="ru-RU" dirty="0" err="1" smtClean="0"/>
              <a:t>екстракція</a:t>
            </a:r>
            <a:r>
              <a:rPr lang="ru-RU" dirty="0" smtClean="0"/>
              <a:t>, </a:t>
            </a:r>
            <a:r>
              <a:rPr lang="ru-RU" dirty="0" err="1" smtClean="0"/>
              <a:t>фільтрування</a:t>
            </a:r>
            <a:r>
              <a:rPr lang="ru-RU" dirty="0" smtClean="0"/>
              <a:t>, </a:t>
            </a:r>
            <a:r>
              <a:rPr lang="ru-RU" dirty="0" err="1" smtClean="0"/>
              <a:t>сортування</a:t>
            </a:r>
            <a:r>
              <a:rPr lang="ru-RU" dirty="0" smtClean="0"/>
              <a:t>) з </a:t>
            </a:r>
            <a:r>
              <a:rPr lang="ru-RU" dirty="0" err="1" smtClean="0"/>
              <a:t>вихідної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r>
              <a:rPr lang="ru-RU" dirty="0" smtClean="0"/>
              <a:t>, (</a:t>
            </a:r>
            <a:r>
              <a:rPr lang="ru-RU" dirty="0" err="1" smtClean="0"/>
              <a:t>цукрове</a:t>
            </a:r>
            <a:r>
              <a:rPr lang="ru-RU" dirty="0" smtClean="0"/>
              <a:t>, </a:t>
            </a:r>
            <a:r>
              <a:rPr lang="ru-RU" dirty="0" err="1" smtClean="0"/>
              <a:t>крохмалепаточне</a:t>
            </a:r>
            <a:r>
              <a:rPr lang="ru-RU" dirty="0" smtClean="0"/>
              <a:t>, </a:t>
            </a:r>
            <a:r>
              <a:rPr lang="ru-RU" dirty="0" err="1" smtClean="0"/>
              <a:t>борошномельне</a:t>
            </a:r>
            <a:r>
              <a:rPr lang="ru-RU" dirty="0" smtClean="0"/>
              <a:t>, </a:t>
            </a:r>
            <a:r>
              <a:rPr lang="ru-RU" dirty="0" err="1" smtClean="0"/>
              <a:t>кру</a:t>
            </a:r>
            <a:r>
              <a:rPr lang="ru-RU" dirty="0" smtClean="0"/>
              <a:t>- </a:t>
            </a:r>
            <a:r>
              <a:rPr lang="ru-RU" dirty="0" err="1" smtClean="0"/>
              <a:t>п'яне</a:t>
            </a:r>
            <a:r>
              <a:rPr lang="ru-RU" dirty="0" smtClean="0"/>
              <a:t>, </a:t>
            </a:r>
            <a:r>
              <a:rPr lang="ru-RU" dirty="0" err="1" smtClean="0"/>
              <a:t>маслоекстракційне</a:t>
            </a:r>
            <a:r>
              <a:rPr lang="ru-RU" dirty="0" smtClean="0"/>
              <a:t>). </a:t>
            </a:r>
            <a:r>
              <a:rPr lang="ru-RU" dirty="0" err="1" smtClean="0"/>
              <a:t>Лінії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 (рис.1.2,в) </a:t>
            </a:r>
            <a:r>
              <a:rPr lang="ru-RU" dirty="0" err="1" smtClean="0"/>
              <a:t>складаються</a:t>
            </a:r>
            <a:r>
              <a:rPr lang="ru-RU" dirty="0" smtClean="0"/>
              <a:t> з </a:t>
            </a:r>
            <a:r>
              <a:rPr lang="ru-RU" dirty="0" err="1" smtClean="0"/>
              <a:t>послідовно</a:t>
            </a:r>
            <a:r>
              <a:rPr lang="ru-RU" dirty="0" smtClean="0"/>
              <a:t> </a:t>
            </a:r>
            <a:r>
              <a:rPr lang="ru-RU" dirty="0" err="1" smtClean="0"/>
              <a:t>виконуваних</a:t>
            </a:r>
            <a:r>
              <a:rPr lang="ru-RU" dirty="0" smtClean="0"/>
              <a:t> </a:t>
            </a:r>
            <a:r>
              <a:rPr lang="ru-RU" dirty="0" err="1" smtClean="0"/>
              <a:t>технологічних</a:t>
            </a:r>
            <a:r>
              <a:rPr lang="ru-RU" dirty="0" smtClean="0"/>
              <a:t> </a:t>
            </a:r>
            <a:r>
              <a:rPr lang="ru-RU" dirty="0" err="1" smtClean="0"/>
              <a:t>операцій</a:t>
            </a:r>
            <a:r>
              <a:rPr lang="ru-RU" dirty="0" smtClean="0"/>
              <a:t> з великою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поворотних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0591" y="225363"/>
            <a:ext cx="4322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000" b="1" dirty="0"/>
              <a:t>2. </a:t>
            </a:r>
            <a:r>
              <a:rPr lang="ru-RU" sz="2000" b="1" dirty="0" err="1"/>
              <a:t>Стадії</a:t>
            </a:r>
            <a:r>
              <a:rPr lang="ru-RU" sz="2000" b="1" dirty="0"/>
              <a:t> </a:t>
            </a:r>
            <a:r>
              <a:rPr lang="ru-RU" sz="2000" b="1" dirty="0" err="1"/>
              <a:t>технологічного</a:t>
            </a:r>
            <a:r>
              <a:rPr lang="ru-RU" sz="2000" b="1" dirty="0"/>
              <a:t> </a:t>
            </a:r>
            <a:r>
              <a:rPr lang="ru-RU" sz="2000" b="1" dirty="0" err="1"/>
              <a:t>виробництва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59257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1111" t="37266" r="26111" b="17019"/>
          <a:stretch/>
        </p:blipFill>
        <p:spPr>
          <a:xfrm>
            <a:off x="1857829" y="333827"/>
            <a:ext cx="8128000" cy="637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39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1. Глобальні та національні тенденції розвитку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харчової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переробної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промисловості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заняття: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гігієни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тренди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981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515" y="210127"/>
            <a:ext cx="11277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Найважливішими</a:t>
            </a:r>
            <a:r>
              <a:rPr lang="ru-RU" dirty="0"/>
              <a:t> </a:t>
            </a:r>
            <a:r>
              <a:rPr lang="ru-RU" dirty="0" err="1"/>
              <a:t>завданнями</a:t>
            </a:r>
            <a:r>
              <a:rPr lang="ru-RU" dirty="0"/>
              <a:t> науки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переробки</a:t>
            </a:r>
            <a:r>
              <a:rPr lang="ru-RU" dirty="0"/>
              <a:t> </a:t>
            </a:r>
            <a:r>
              <a:rPr lang="ru-RU" dirty="0" err="1"/>
              <a:t>сільськогосподарських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і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промислових</a:t>
            </a:r>
            <a:r>
              <a:rPr lang="ru-RU" dirty="0"/>
              <a:t> </a:t>
            </a:r>
            <a:r>
              <a:rPr lang="ru-RU" dirty="0" err="1"/>
              <a:t>продовольчих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на </a:t>
            </a:r>
            <a:r>
              <a:rPr lang="ru-RU" dirty="0" err="1"/>
              <a:t>найближчу</a:t>
            </a:r>
            <a:r>
              <a:rPr lang="ru-RU" dirty="0"/>
              <a:t> перспективу є </a:t>
            </a:r>
            <a:r>
              <a:rPr lang="ru-RU" dirty="0" err="1"/>
              <a:t>розроблення</a:t>
            </a:r>
            <a:r>
              <a:rPr lang="ru-RU" dirty="0"/>
              <a:t>: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• </a:t>
            </a:r>
            <a:r>
              <a:rPr lang="ru-RU" dirty="0" err="1"/>
              <a:t>технологій</a:t>
            </a:r>
            <a:r>
              <a:rPr lang="ru-RU" dirty="0"/>
              <a:t>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сільськогосподарської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 та </a:t>
            </a:r>
            <a:r>
              <a:rPr lang="ru-RU" dirty="0" err="1"/>
              <a:t>методів</a:t>
            </a:r>
            <a:r>
              <a:rPr lang="ru-RU" dirty="0"/>
              <a:t> контролю для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заданими</a:t>
            </a:r>
            <a:r>
              <a:rPr lang="ru-RU" dirty="0"/>
              <a:t> </a:t>
            </a:r>
            <a:r>
              <a:rPr lang="ru-RU" dirty="0" err="1"/>
              <a:t>властивостями</a:t>
            </a:r>
            <a:r>
              <a:rPr lang="ru-RU" dirty="0"/>
              <a:t>; </a:t>
            </a:r>
            <a:endParaRPr lang="ru-RU" dirty="0" smtClean="0"/>
          </a:p>
          <a:p>
            <a:pPr algn="just"/>
            <a:r>
              <a:rPr lang="ru-RU" dirty="0" smtClean="0"/>
              <a:t>• </a:t>
            </a:r>
            <a:r>
              <a:rPr lang="ru-RU" dirty="0" err="1"/>
              <a:t>технологій</a:t>
            </a:r>
            <a:r>
              <a:rPr lang="ru-RU" dirty="0"/>
              <a:t> </a:t>
            </a:r>
            <a:r>
              <a:rPr lang="ru-RU" dirty="0" err="1"/>
              <a:t>глибокої</a:t>
            </a:r>
            <a:r>
              <a:rPr lang="ru-RU" dirty="0"/>
              <a:t> </a:t>
            </a:r>
            <a:r>
              <a:rPr lang="ru-RU" dirty="0" err="1"/>
              <a:t>ресурсозберігаючої</a:t>
            </a:r>
            <a:r>
              <a:rPr lang="ru-RU" dirty="0"/>
              <a:t> </a:t>
            </a:r>
            <a:r>
              <a:rPr lang="ru-RU" dirty="0" err="1"/>
              <a:t>комплексної</a:t>
            </a:r>
            <a:r>
              <a:rPr lang="ru-RU" dirty="0"/>
              <a:t> </a:t>
            </a:r>
            <a:r>
              <a:rPr lang="ru-RU" dirty="0" err="1"/>
              <a:t>переробки</a:t>
            </a:r>
            <a:r>
              <a:rPr lang="ru-RU" dirty="0"/>
              <a:t> </a:t>
            </a:r>
            <a:r>
              <a:rPr lang="ru-RU" dirty="0" err="1"/>
              <a:t>сільськогосподарської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на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новітніх</a:t>
            </a:r>
            <a:r>
              <a:rPr lang="ru-RU" dirty="0"/>
              <a:t> </a:t>
            </a:r>
            <a:r>
              <a:rPr lang="ru-RU" dirty="0" err="1"/>
              <a:t>фізикохімічних</a:t>
            </a:r>
            <a:r>
              <a:rPr lang="ru-RU" dirty="0"/>
              <a:t>, </a:t>
            </a:r>
            <a:r>
              <a:rPr lang="ru-RU" dirty="0" err="1"/>
              <a:t>біотехнологічних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прогресивних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в </a:t>
            </a:r>
            <a:r>
              <a:rPr lang="ru-RU" dirty="0" err="1"/>
              <a:t>переробних</a:t>
            </a:r>
            <a:r>
              <a:rPr lang="ru-RU" dirty="0"/>
              <a:t> </a:t>
            </a:r>
            <a:r>
              <a:rPr lang="ru-RU" dirty="0" err="1"/>
              <a:t>галузях</a:t>
            </a:r>
            <a:r>
              <a:rPr lang="ru-RU" dirty="0"/>
              <a:t>; </a:t>
            </a:r>
            <a:endParaRPr lang="ru-RU" dirty="0" smtClean="0"/>
          </a:p>
          <a:p>
            <a:pPr algn="just"/>
            <a:r>
              <a:rPr lang="ru-RU" dirty="0" smtClean="0"/>
              <a:t>• </a:t>
            </a:r>
            <a:r>
              <a:rPr lang="ru-RU" dirty="0" err="1"/>
              <a:t>методологічних</a:t>
            </a:r>
            <a:r>
              <a:rPr lang="ru-RU" dirty="0"/>
              <a:t> та </a:t>
            </a:r>
            <a:r>
              <a:rPr lang="ru-RU" dirty="0" err="1"/>
              <a:t>технологічних</a:t>
            </a:r>
            <a:r>
              <a:rPr lang="ru-RU" dirty="0"/>
              <a:t> </a:t>
            </a:r>
            <a:r>
              <a:rPr lang="ru-RU" dirty="0" err="1"/>
              <a:t>аспектів</a:t>
            </a:r>
            <a:r>
              <a:rPr lang="ru-RU" dirty="0"/>
              <a:t> </a:t>
            </a:r>
            <a:r>
              <a:rPr lang="ru-RU" dirty="0" err="1"/>
              <a:t>проектування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 нового </a:t>
            </a:r>
            <a:r>
              <a:rPr lang="ru-RU" dirty="0" err="1"/>
              <a:t>покоління</a:t>
            </a:r>
            <a:r>
              <a:rPr lang="ru-RU" dirty="0"/>
              <a:t> </a:t>
            </a:r>
            <a:r>
              <a:rPr lang="ru-RU" dirty="0" err="1"/>
              <a:t>підвищеної</a:t>
            </a:r>
            <a:r>
              <a:rPr lang="ru-RU" dirty="0"/>
              <a:t> </a:t>
            </a:r>
            <a:r>
              <a:rPr lang="ru-RU" dirty="0" err="1"/>
              <a:t>харчової</a:t>
            </a:r>
            <a:r>
              <a:rPr lang="ru-RU" dirty="0"/>
              <a:t> та </a:t>
            </a:r>
            <a:r>
              <a:rPr lang="ru-RU" dirty="0" err="1"/>
              <a:t>біологічної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 для ординарного, </a:t>
            </a:r>
            <a:r>
              <a:rPr lang="ru-RU" dirty="0" err="1"/>
              <a:t>профілактичного</a:t>
            </a:r>
            <a:r>
              <a:rPr lang="ru-RU" dirty="0"/>
              <a:t>, </a:t>
            </a:r>
            <a:r>
              <a:rPr lang="ru-RU" dirty="0" err="1"/>
              <a:t>лікувального</a:t>
            </a:r>
            <a:r>
              <a:rPr lang="ru-RU" dirty="0"/>
              <a:t> і </a:t>
            </a:r>
            <a:r>
              <a:rPr lang="ru-RU" dirty="0" err="1"/>
              <a:t>реабілітаційного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; </a:t>
            </a:r>
            <a:endParaRPr lang="ru-RU" dirty="0" smtClean="0"/>
          </a:p>
          <a:p>
            <a:pPr algn="just"/>
            <a:r>
              <a:rPr lang="ru-RU" dirty="0" smtClean="0"/>
              <a:t>•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високоефективних</a:t>
            </a:r>
            <a:r>
              <a:rPr lang="ru-RU" dirty="0"/>
              <a:t> </a:t>
            </a:r>
            <a:r>
              <a:rPr lang="ru-RU" dirty="0" err="1"/>
              <a:t>мікробних</a:t>
            </a:r>
            <a:r>
              <a:rPr lang="ru-RU" dirty="0"/>
              <a:t> </a:t>
            </a:r>
            <a:r>
              <a:rPr lang="ru-RU" dirty="0" err="1"/>
              <a:t>ферментних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; </a:t>
            </a:r>
            <a:endParaRPr lang="ru-RU" dirty="0" smtClean="0"/>
          </a:p>
          <a:p>
            <a:pPr algn="just"/>
            <a:r>
              <a:rPr lang="ru-RU" dirty="0" smtClean="0"/>
              <a:t>• </a:t>
            </a:r>
            <a:r>
              <a:rPr lang="ru-RU" dirty="0" err="1"/>
              <a:t>високоефективних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і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білкових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, </a:t>
            </a:r>
            <a:r>
              <a:rPr lang="ru-RU" dirty="0" err="1"/>
              <a:t>композитів</a:t>
            </a:r>
            <a:r>
              <a:rPr lang="ru-RU" dirty="0"/>
              <a:t> в </a:t>
            </a:r>
            <a:r>
              <a:rPr lang="ru-RU" dirty="0" err="1"/>
              <a:t>біологічно</a:t>
            </a:r>
            <a:r>
              <a:rPr lang="ru-RU" dirty="0"/>
              <a:t> </a:t>
            </a:r>
            <a:r>
              <a:rPr lang="ru-RU" dirty="0" err="1"/>
              <a:t>активних</a:t>
            </a:r>
            <a:r>
              <a:rPr lang="ru-RU" dirty="0"/>
              <a:t> </a:t>
            </a:r>
            <a:r>
              <a:rPr lang="ru-RU" dirty="0" err="1"/>
              <a:t>домішках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заданими</a:t>
            </a:r>
            <a:r>
              <a:rPr lang="ru-RU" dirty="0"/>
              <a:t> </a:t>
            </a:r>
            <a:r>
              <a:rPr lang="ru-RU" dirty="0" err="1"/>
              <a:t>функціональними</a:t>
            </a:r>
            <a:r>
              <a:rPr lang="ru-RU" dirty="0"/>
              <a:t> </a:t>
            </a:r>
            <a:r>
              <a:rPr lang="ru-RU" dirty="0" err="1"/>
              <a:t>властивостями</a:t>
            </a:r>
            <a:r>
              <a:rPr lang="ru-RU" dirty="0"/>
              <a:t>; </a:t>
            </a:r>
            <a:endParaRPr lang="ru-RU" dirty="0" smtClean="0"/>
          </a:p>
          <a:p>
            <a:pPr algn="just"/>
            <a:r>
              <a:rPr lang="ru-RU" dirty="0" smtClean="0"/>
              <a:t>•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технологічних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різної</a:t>
            </a:r>
            <a:r>
              <a:rPr lang="ru-RU" dirty="0"/>
              <a:t> </a:t>
            </a:r>
            <a:r>
              <a:rPr lang="ru-RU" dirty="0" err="1"/>
              <a:t>потужності</a:t>
            </a:r>
            <a:r>
              <a:rPr lang="ru-RU" dirty="0"/>
              <a:t> для </a:t>
            </a:r>
            <a:r>
              <a:rPr lang="ru-RU" dirty="0" err="1"/>
              <a:t>переробки</a:t>
            </a:r>
            <a:r>
              <a:rPr lang="ru-RU" dirty="0"/>
              <a:t> </a:t>
            </a:r>
            <a:r>
              <a:rPr lang="ru-RU" dirty="0" err="1"/>
              <a:t>сільськогосподарської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; </a:t>
            </a:r>
            <a:endParaRPr lang="ru-RU" dirty="0" smtClean="0"/>
          </a:p>
          <a:p>
            <a:pPr algn="just"/>
            <a:r>
              <a:rPr lang="ru-RU" dirty="0"/>
              <a:t>• </a:t>
            </a:r>
            <a:r>
              <a:rPr lang="ru-RU" dirty="0" err="1" smtClean="0"/>
              <a:t>наукових</a:t>
            </a:r>
            <a:r>
              <a:rPr lang="ru-RU" dirty="0" smtClean="0"/>
              <a:t> </a:t>
            </a:r>
            <a:r>
              <a:rPr lang="ru-RU" dirty="0" err="1"/>
              <a:t>розробок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упаковки з </a:t>
            </a:r>
            <a:r>
              <a:rPr lang="ru-RU" dirty="0" err="1"/>
              <a:t>врахуванням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(</a:t>
            </a:r>
            <a:r>
              <a:rPr lang="ru-RU" dirty="0" err="1"/>
              <a:t>зокрема</a:t>
            </a:r>
            <a:r>
              <a:rPr lang="ru-RU" dirty="0"/>
              <a:t> упаковки,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бїоруйнується</a:t>
            </a:r>
            <a:r>
              <a:rPr lang="ru-RU" dirty="0"/>
              <a:t>) та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конкурентоспроможності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; </a:t>
            </a:r>
            <a:endParaRPr lang="ru-RU" dirty="0" smtClean="0"/>
          </a:p>
          <a:p>
            <a:pPr algn="just"/>
            <a:r>
              <a:rPr lang="ru-RU" dirty="0"/>
              <a:t>•</a:t>
            </a:r>
            <a:r>
              <a:rPr lang="ru-RU" dirty="0" smtClean="0"/>
              <a:t> </a:t>
            </a:r>
            <a:r>
              <a:rPr lang="ru-RU" dirty="0" err="1"/>
              <a:t>оптимальної</a:t>
            </a:r>
            <a:r>
              <a:rPr lang="ru-RU" dirty="0"/>
              <a:t> </a:t>
            </a:r>
            <a:r>
              <a:rPr lang="ru-RU" dirty="0" err="1"/>
              <a:t>номенклатури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та </a:t>
            </a:r>
            <a:r>
              <a:rPr lang="ru-RU" dirty="0" err="1"/>
              <a:t>безпечності</a:t>
            </a:r>
            <a:r>
              <a:rPr lang="ru-RU" dirty="0"/>
              <a:t> </a:t>
            </a:r>
            <a:r>
              <a:rPr lang="ru-RU" dirty="0" err="1"/>
              <a:t>харчової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фізико-хімічного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гарантують</a:t>
            </a:r>
            <a:r>
              <a:rPr lang="ru-RU" dirty="0"/>
              <a:t> </a:t>
            </a:r>
            <a:r>
              <a:rPr lang="ru-RU" dirty="0" err="1"/>
              <a:t>точність</a:t>
            </a:r>
            <a:r>
              <a:rPr lang="ru-RU" dirty="0"/>
              <a:t> </a:t>
            </a:r>
            <a:r>
              <a:rPr lang="ru-RU" dirty="0" err="1"/>
              <a:t>вимірювання</a:t>
            </a:r>
            <a:r>
              <a:rPr lang="ru-RU" dirty="0"/>
              <a:t>, та </a:t>
            </a:r>
            <a:r>
              <a:rPr lang="ru-RU" dirty="0" err="1"/>
              <a:t>експрес-методів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у </a:t>
            </a:r>
            <a:r>
              <a:rPr lang="ru-RU" dirty="0" err="1"/>
              <a:t>продовольчій</a:t>
            </a:r>
            <a:r>
              <a:rPr lang="ru-RU" dirty="0"/>
              <a:t> </a:t>
            </a:r>
            <a:r>
              <a:rPr lang="ru-RU" dirty="0" err="1"/>
              <a:t>сировині</a:t>
            </a:r>
            <a:r>
              <a:rPr lang="ru-RU" dirty="0"/>
              <a:t> та </a:t>
            </a:r>
            <a:r>
              <a:rPr lang="ru-RU" dirty="0" err="1"/>
              <a:t>харчових</a:t>
            </a:r>
            <a:r>
              <a:rPr lang="ru-RU" dirty="0"/>
              <a:t> продуктах; </a:t>
            </a:r>
            <a:endParaRPr lang="ru-RU" dirty="0" smtClean="0"/>
          </a:p>
          <a:p>
            <a:pPr algn="just"/>
            <a:r>
              <a:rPr lang="ru-RU" dirty="0"/>
              <a:t>•</a:t>
            </a:r>
            <a:r>
              <a:rPr lang="ru-RU" dirty="0" smtClean="0"/>
              <a:t> </a:t>
            </a:r>
            <a:r>
              <a:rPr lang="ru-RU" dirty="0" err="1"/>
              <a:t>напрямів</a:t>
            </a:r>
            <a:r>
              <a:rPr lang="ru-RU" dirty="0"/>
              <a:t> </a:t>
            </a:r>
            <a:r>
              <a:rPr lang="ru-RU" dirty="0" err="1"/>
              <a:t>ефективного</a:t>
            </a:r>
            <a:r>
              <a:rPr lang="ru-RU" dirty="0"/>
              <a:t>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 </a:t>
            </a:r>
            <a:r>
              <a:rPr lang="ru-RU" dirty="0" err="1"/>
              <a:t>харчової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інтеграційних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сільгоспвиробниками</a:t>
            </a:r>
            <a:r>
              <a:rPr lang="ru-RU" dirty="0"/>
              <a:t> та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глобалізації</a:t>
            </a:r>
            <a:r>
              <a:rPr lang="ru-RU" dirty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762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047" t="16808" r="16349" b="7425"/>
          <a:stretch/>
        </p:blipFill>
        <p:spPr>
          <a:xfrm>
            <a:off x="1959429" y="595853"/>
            <a:ext cx="9492343" cy="62621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1256" y="159435"/>
            <a:ext cx="84908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3. </a:t>
            </a:r>
            <a:r>
              <a:rPr lang="ru-RU" sz="2000" b="1" dirty="0" err="1"/>
              <a:t>Ланцюг</a:t>
            </a:r>
            <a:r>
              <a:rPr lang="ru-RU" sz="2000" b="1" dirty="0"/>
              <a:t> </a:t>
            </a:r>
            <a:r>
              <a:rPr lang="ru-RU" sz="2000" b="1" dirty="0" err="1"/>
              <a:t>формування</a:t>
            </a:r>
            <a:r>
              <a:rPr lang="ru-RU" sz="2000" b="1" dirty="0"/>
              <a:t> </a:t>
            </a:r>
            <a:r>
              <a:rPr lang="ru-RU" sz="2000" b="1" dirty="0" err="1"/>
              <a:t>вартості</a:t>
            </a:r>
            <a:r>
              <a:rPr lang="ru-RU" sz="2000" b="1" dirty="0"/>
              <a:t> у </a:t>
            </a:r>
            <a:r>
              <a:rPr lang="ru-RU" sz="2000" b="1" dirty="0" err="1"/>
              <a:t>виробництві</a:t>
            </a:r>
            <a:r>
              <a:rPr lang="ru-RU" sz="2000" b="1" dirty="0"/>
              <a:t> </a:t>
            </a:r>
            <a:r>
              <a:rPr lang="ru-RU" sz="2000" b="1" dirty="0" err="1"/>
              <a:t>харчових</a:t>
            </a:r>
            <a:r>
              <a:rPr lang="ru-RU" sz="2000" b="1" dirty="0"/>
              <a:t> </a:t>
            </a:r>
            <a:r>
              <a:rPr lang="ru-RU" sz="2000" b="1" dirty="0" err="1"/>
              <a:t>продуктів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500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2063" t="18642" r="15555" b="9965"/>
          <a:stretch/>
        </p:blipFill>
        <p:spPr>
          <a:xfrm>
            <a:off x="2017486" y="172721"/>
            <a:ext cx="8577943" cy="65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94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369" y="176911"/>
            <a:ext cx="10697031" cy="1492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Первинне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базової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– </a:t>
            </a:r>
            <a:r>
              <a:rPr lang="ru-RU" dirty="0" err="1"/>
              <a:t>вирощування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– продуктом </a:t>
            </a:r>
            <a:r>
              <a:rPr lang="ru-RU" dirty="0" err="1"/>
              <a:t>якого</a:t>
            </a:r>
            <a:r>
              <a:rPr lang="ru-RU" dirty="0"/>
              <a:t> є </a:t>
            </a:r>
            <a:r>
              <a:rPr lang="ru-RU" dirty="0" err="1"/>
              <a:t>тварини</a:t>
            </a:r>
            <a:r>
              <a:rPr lang="ru-RU" dirty="0"/>
              <a:t>, </a:t>
            </a:r>
            <a:r>
              <a:rPr lang="ru-RU" dirty="0" err="1"/>
              <a:t>готові</a:t>
            </a:r>
            <a:r>
              <a:rPr lang="ru-RU" dirty="0"/>
              <a:t> до забою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експлуатації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для </a:t>
            </a:r>
            <a:r>
              <a:rPr lang="ru-RU" dirty="0" err="1"/>
              <a:t>отримання</a:t>
            </a:r>
            <a:r>
              <a:rPr lang="ru-RU" dirty="0"/>
              <a:t> молока, </a:t>
            </a:r>
            <a:r>
              <a:rPr lang="ru-RU" dirty="0" err="1"/>
              <a:t>яєць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 </a:t>
            </a:r>
            <a:r>
              <a:rPr lang="ru-RU" dirty="0" err="1"/>
              <a:t>або</a:t>
            </a:r>
            <a:r>
              <a:rPr lang="ru-RU" dirty="0"/>
              <a:t> урожай </a:t>
            </a:r>
            <a:r>
              <a:rPr lang="ru-RU" dirty="0" err="1"/>
              <a:t>сільськогосподарських</a:t>
            </a:r>
            <a:r>
              <a:rPr lang="ru-RU" dirty="0"/>
              <a:t> </a:t>
            </a:r>
            <a:r>
              <a:rPr lang="ru-RU" dirty="0" err="1"/>
              <a:t>рослинних</a:t>
            </a:r>
            <a:r>
              <a:rPr lang="ru-RU" dirty="0"/>
              <a:t> культур (</a:t>
            </a:r>
            <a:r>
              <a:rPr lang="ru-RU" dirty="0" err="1"/>
              <a:t>зернові</a:t>
            </a:r>
            <a:r>
              <a:rPr lang="ru-RU" dirty="0"/>
              <a:t>, </a:t>
            </a:r>
            <a:r>
              <a:rPr lang="ru-RU" dirty="0" err="1"/>
              <a:t>фрукти</a:t>
            </a:r>
            <a:r>
              <a:rPr lang="ru-RU" dirty="0"/>
              <a:t> та </a:t>
            </a:r>
            <a:r>
              <a:rPr lang="ru-RU" dirty="0" err="1"/>
              <a:t>овочі</a:t>
            </a:r>
            <a:r>
              <a:rPr lang="ru-RU" dirty="0"/>
              <a:t>). В </a:t>
            </a:r>
            <a:r>
              <a:rPr lang="ru-RU" dirty="0" err="1"/>
              <a:t>Україні</a:t>
            </a:r>
            <a:r>
              <a:rPr lang="ru-RU" dirty="0"/>
              <a:t> (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виду </a:t>
            </a:r>
            <a:r>
              <a:rPr lang="ru-RU" dirty="0" err="1"/>
              <a:t>продукції</a:t>
            </a:r>
            <a:r>
              <a:rPr lang="ru-RU" dirty="0"/>
              <a:t>) </a:t>
            </a:r>
            <a:r>
              <a:rPr lang="ru-RU" dirty="0" err="1"/>
              <a:t>базове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 часто </a:t>
            </a:r>
            <a:r>
              <a:rPr lang="ru-RU" dirty="0" err="1"/>
              <a:t>відбувається</a:t>
            </a:r>
            <a:r>
              <a:rPr lang="ru-RU" dirty="0"/>
              <a:t> на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домогосподарств</a:t>
            </a:r>
            <a:r>
              <a:rPr lang="ru-RU" dirty="0"/>
              <a:t>, а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на продаж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малі</a:t>
            </a:r>
            <a:r>
              <a:rPr lang="ru-RU" dirty="0"/>
              <a:t> та </a:t>
            </a:r>
            <a:r>
              <a:rPr lang="ru-RU" dirty="0" err="1"/>
              <a:t>середні</a:t>
            </a:r>
            <a:r>
              <a:rPr lang="ru-RU" dirty="0"/>
              <a:t> </a:t>
            </a:r>
            <a:r>
              <a:rPr lang="ru-RU" dirty="0" err="1"/>
              <a:t>фермерські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. 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1429" t="26967" r="15317" b="12786"/>
          <a:stretch/>
        </p:blipFill>
        <p:spPr>
          <a:xfrm>
            <a:off x="3889827" y="1669143"/>
            <a:ext cx="7953830" cy="506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7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5714" y="245800"/>
            <a:ext cx="1117599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</a:t>
            </a:r>
            <a:r>
              <a:rPr lang="ru-RU" dirty="0" err="1"/>
              <a:t>Україні</a:t>
            </a:r>
            <a:r>
              <a:rPr lang="ru-RU" dirty="0"/>
              <a:t>, канали </a:t>
            </a:r>
            <a:r>
              <a:rPr lang="ru-RU" dirty="0" err="1"/>
              <a:t>дистрибуції</a:t>
            </a:r>
            <a:r>
              <a:rPr lang="ru-RU" dirty="0"/>
              <a:t> </a:t>
            </a:r>
            <a:r>
              <a:rPr lang="ru-RU" dirty="0" err="1"/>
              <a:t>харчових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є </a:t>
            </a:r>
            <a:r>
              <a:rPr lang="ru-RU" dirty="0" err="1"/>
              <a:t>фрагментованими</a:t>
            </a:r>
            <a:r>
              <a:rPr lang="ru-RU" dirty="0"/>
              <a:t> і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охоплювати</a:t>
            </a:r>
            <a:r>
              <a:rPr lang="ru-RU" dirty="0"/>
              <a:t> як продаж </a:t>
            </a:r>
            <a:r>
              <a:rPr lang="ru-RU" dirty="0" err="1"/>
              <a:t>кінцевим</a:t>
            </a:r>
            <a:r>
              <a:rPr lang="ru-RU" dirty="0"/>
              <a:t> </a:t>
            </a:r>
            <a:r>
              <a:rPr lang="ru-RU" dirty="0" err="1"/>
              <a:t>споживачам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виробниками</a:t>
            </a:r>
            <a:r>
              <a:rPr lang="ru-RU" dirty="0"/>
              <a:t> </a:t>
            </a:r>
            <a:r>
              <a:rPr lang="ru-RU" dirty="0" err="1"/>
              <a:t>базової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переробними</a:t>
            </a:r>
            <a:r>
              <a:rPr lang="ru-RU" dirty="0"/>
              <a:t> </a:t>
            </a:r>
            <a:r>
              <a:rPr lang="ru-RU" dirty="0" err="1"/>
              <a:t>підприємствами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виробниками</a:t>
            </a:r>
            <a:r>
              <a:rPr lang="ru-RU" dirty="0"/>
              <a:t> </a:t>
            </a:r>
            <a:r>
              <a:rPr lang="ru-RU" dirty="0" err="1"/>
              <a:t>харчових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постачання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фермерськими</a:t>
            </a:r>
            <a:r>
              <a:rPr lang="ru-RU" dirty="0"/>
              <a:t> </a:t>
            </a:r>
            <a:r>
              <a:rPr lang="ru-RU" dirty="0" err="1"/>
              <a:t>господарствами</a:t>
            </a:r>
            <a:r>
              <a:rPr lang="ru-RU" dirty="0"/>
              <a:t> до </a:t>
            </a:r>
            <a:r>
              <a:rPr lang="ru-RU" dirty="0" err="1"/>
              <a:t>роздрібних</a:t>
            </a:r>
            <a:r>
              <a:rPr lang="ru-RU" dirty="0"/>
              <a:t> мереж), так і </a:t>
            </a:r>
            <a:r>
              <a:rPr lang="ru-RU" dirty="0" err="1"/>
              <a:t>збут</a:t>
            </a:r>
            <a:r>
              <a:rPr lang="ru-RU" dirty="0"/>
              <a:t> через </a:t>
            </a:r>
            <a:r>
              <a:rPr lang="ru-RU" dirty="0" err="1"/>
              <a:t>трейдерів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гуртові</a:t>
            </a:r>
            <a:r>
              <a:rPr lang="ru-RU" dirty="0"/>
              <a:t> ринки.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err="1" smtClean="0"/>
              <a:t>Головними</a:t>
            </a:r>
            <a:r>
              <a:rPr lang="ru-RU" dirty="0" smtClean="0"/>
              <a:t> </a:t>
            </a:r>
            <a:r>
              <a:rPr lang="ru-RU" dirty="0" err="1"/>
              <a:t>учасниками</a:t>
            </a:r>
            <a:r>
              <a:rPr lang="ru-RU" dirty="0"/>
              <a:t> </a:t>
            </a:r>
            <a:r>
              <a:rPr lang="ru-RU" dirty="0" err="1"/>
              <a:t>ланцюга</a:t>
            </a:r>
            <a:r>
              <a:rPr lang="ru-RU" dirty="0"/>
              <a:t> </a:t>
            </a:r>
            <a:r>
              <a:rPr lang="ru-RU" dirty="0" err="1"/>
              <a:t>дистрибуції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є: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err="1" smtClean="0"/>
              <a:t>Роздрібні</a:t>
            </a:r>
            <a:r>
              <a:rPr lang="ru-RU" dirty="0" smtClean="0"/>
              <a:t> </a:t>
            </a:r>
            <a:r>
              <a:rPr lang="ru-RU" dirty="0" err="1"/>
              <a:t>мережі</a:t>
            </a:r>
            <a:r>
              <a:rPr lang="ru-RU" dirty="0"/>
              <a:t> (</a:t>
            </a:r>
            <a:r>
              <a:rPr lang="ru-RU" dirty="0" err="1"/>
              <a:t>рітейлери</a:t>
            </a:r>
            <a:r>
              <a:rPr lang="ru-RU" dirty="0"/>
              <a:t>): </a:t>
            </a:r>
            <a:r>
              <a:rPr lang="ru-RU" dirty="0" err="1"/>
              <a:t>супермаркети</a:t>
            </a:r>
            <a:r>
              <a:rPr lang="ru-RU" dirty="0"/>
              <a:t> (</a:t>
            </a:r>
            <a:r>
              <a:rPr lang="ru-RU" dirty="0" err="1"/>
              <a:t>місцеві</a:t>
            </a:r>
            <a:r>
              <a:rPr lang="ru-RU" dirty="0"/>
              <a:t> та </a:t>
            </a:r>
            <a:r>
              <a:rPr lang="ru-RU" dirty="0" err="1"/>
              <a:t>іноземні</a:t>
            </a:r>
            <a:r>
              <a:rPr lang="ru-RU" dirty="0"/>
              <a:t>), </a:t>
            </a:r>
            <a:r>
              <a:rPr lang="ru-RU" dirty="0" err="1"/>
              <a:t>гуртово</a:t>
            </a:r>
            <a:r>
              <a:rPr lang="ru-RU" dirty="0"/>
              <a:t>–</a:t>
            </a:r>
            <a:r>
              <a:rPr lang="ru-RU" dirty="0" err="1"/>
              <a:t>роздрібна</a:t>
            </a:r>
            <a:r>
              <a:rPr lang="ru-RU" dirty="0"/>
              <a:t> </a:t>
            </a:r>
            <a:r>
              <a:rPr lang="ru-RU" dirty="0" err="1"/>
              <a:t>торгівля</a:t>
            </a:r>
            <a:r>
              <a:rPr lang="ru-RU" dirty="0"/>
              <a:t>, </a:t>
            </a:r>
            <a:r>
              <a:rPr lang="ru-RU" dirty="0" err="1"/>
              <a:t>магазини</a:t>
            </a:r>
            <a:r>
              <a:rPr lang="ru-RU" dirty="0"/>
              <a:t> у </a:t>
            </a:r>
            <a:r>
              <a:rPr lang="ru-RU" dirty="0" err="1"/>
              <a:t>житлових</a:t>
            </a:r>
            <a:r>
              <a:rPr lang="ru-RU" dirty="0"/>
              <a:t> районах, </a:t>
            </a:r>
            <a:r>
              <a:rPr lang="ru-RU" dirty="0" err="1"/>
              <a:t>місцеві</a:t>
            </a:r>
            <a:r>
              <a:rPr lang="ru-RU" dirty="0"/>
              <a:t> ринки та </a:t>
            </a:r>
            <a:r>
              <a:rPr lang="ru-RU" dirty="0" err="1"/>
              <a:t>вуличні</a:t>
            </a:r>
            <a:r>
              <a:rPr lang="ru-RU" dirty="0"/>
              <a:t> </a:t>
            </a:r>
            <a:r>
              <a:rPr lang="ru-RU" dirty="0" err="1"/>
              <a:t>продавці</a:t>
            </a:r>
            <a:r>
              <a:rPr lang="ru-RU" dirty="0"/>
              <a:t> (</a:t>
            </a:r>
            <a:r>
              <a:rPr lang="ru-RU" dirty="0" err="1"/>
              <a:t>також</a:t>
            </a:r>
            <a:r>
              <a:rPr lang="ru-RU" dirty="0"/>
              <a:t> у </a:t>
            </a:r>
            <a:r>
              <a:rPr lang="ru-RU" dirty="0" err="1"/>
              <a:t>підземних</a:t>
            </a:r>
            <a:r>
              <a:rPr lang="ru-RU" dirty="0"/>
              <a:t> переходах),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постачають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в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регіони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dirty="0" err="1" smtClean="0"/>
              <a:t>Гуртові</a:t>
            </a:r>
            <a:r>
              <a:rPr lang="ru-RU" dirty="0" smtClean="0"/>
              <a:t> </a:t>
            </a:r>
            <a:r>
              <a:rPr lang="ru-RU" dirty="0" err="1"/>
              <a:t>продуктові</a:t>
            </a:r>
            <a:r>
              <a:rPr lang="ru-RU" dirty="0"/>
              <a:t> ринки (ринки </a:t>
            </a:r>
            <a:r>
              <a:rPr lang="ru-RU" dirty="0" err="1"/>
              <a:t>свіжої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): у </a:t>
            </a:r>
            <a:r>
              <a:rPr lang="ru-RU" dirty="0" err="1"/>
              <a:t>найбільших</a:t>
            </a:r>
            <a:r>
              <a:rPr lang="ru-RU" dirty="0"/>
              <a:t> </a:t>
            </a:r>
            <a:r>
              <a:rPr lang="ru-RU" dirty="0" err="1"/>
              <a:t>містах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</a:t>
            </a:r>
            <a:r>
              <a:rPr lang="ru-RU" dirty="0" err="1"/>
              <a:t>гуртові</a:t>
            </a:r>
            <a:r>
              <a:rPr lang="ru-RU" dirty="0"/>
              <a:t> </a:t>
            </a:r>
            <a:r>
              <a:rPr lang="ru-RU" dirty="0" err="1"/>
              <a:t>продуктові</a:t>
            </a:r>
            <a:r>
              <a:rPr lang="ru-RU" dirty="0"/>
              <a:t> ринки, де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продаються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 smtClean="0"/>
              <a:t>підприємствам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ринок</a:t>
            </a:r>
            <a:r>
              <a:rPr lang="ru-RU" dirty="0"/>
              <a:t> «</a:t>
            </a:r>
            <a:r>
              <a:rPr lang="ru-RU" dirty="0" err="1"/>
              <a:t>Шувар</a:t>
            </a:r>
            <a:r>
              <a:rPr lang="ru-RU" dirty="0"/>
              <a:t>» у </a:t>
            </a:r>
            <a:r>
              <a:rPr lang="ru-RU" dirty="0" err="1"/>
              <a:t>Львові</a:t>
            </a:r>
            <a:r>
              <a:rPr lang="ru-RU" dirty="0"/>
              <a:t> є </a:t>
            </a:r>
            <a:r>
              <a:rPr lang="ru-RU" dirty="0" err="1"/>
              <a:t>найбільшим</a:t>
            </a:r>
            <a:r>
              <a:rPr lang="ru-RU" dirty="0"/>
              <a:t> ринком такого типу в </a:t>
            </a:r>
            <a:r>
              <a:rPr lang="ru-RU" dirty="0" err="1"/>
              <a:t>Україні</a:t>
            </a:r>
            <a:r>
              <a:rPr lang="ru-RU" dirty="0"/>
              <a:t>).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ринки </a:t>
            </a:r>
            <a:r>
              <a:rPr lang="ru-RU" dirty="0" err="1"/>
              <a:t>свіжої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у </a:t>
            </a:r>
            <a:r>
              <a:rPr lang="ru-RU" dirty="0" err="1"/>
              <a:t>Києві</a:t>
            </a:r>
            <a:r>
              <a:rPr lang="ru-RU" dirty="0"/>
              <a:t>, </a:t>
            </a:r>
            <a:r>
              <a:rPr lang="ru-RU" dirty="0" err="1"/>
              <a:t>Харкові</a:t>
            </a:r>
            <a:r>
              <a:rPr lang="ru-RU" dirty="0"/>
              <a:t> та </a:t>
            </a:r>
            <a:r>
              <a:rPr lang="ru-RU" dirty="0" err="1"/>
              <a:t>Дніпрі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err="1" smtClean="0"/>
              <a:t>Трейдери</a:t>
            </a:r>
            <a:r>
              <a:rPr lang="ru-RU" dirty="0"/>
              <a:t>: </a:t>
            </a:r>
            <a:r>
              <a:rPr lang="ru-RU" dirty="0" err="1"/>
              <a:t>трейдери</a:t>
            </a:r>
            <a:r>
              <a:rPr lang="ru-RU" dirty="0"/>
              <a:t> </a:t>
            </a:r>
            <a:r>
              <a:rPr lang="ru-RU" dirty="0" err="1"/>
              <a:t>харчових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та </a:t>
            </a:r>
            <a:r>
              <a:rPr lang="ru-RU" dirty="0" err="1"/>
              <a:t>сільськогосподарської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активно </a:t>
            </a:r>
            <a:r>
              <a:rPr lang="ru-RU" dirty="0" err="1"/>
              <a:t>працюють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і </a:t>
            </a:r>
            <a:r>
              <a:rPr lang="ru-RU" dirty="0" err="1"/>
              <a:t>діють</a:t>
            </a:r>
            <a:r>
              <a:rPr lang="ru-RU" dirty="0"/>
              <a:t> як </a:t>
            </a:r>
            <a:r>
              <a:rPr lang="ru-RU" dirty="0" err="1"/>
              <a:t>посередники</a:t>
            </a:r>
            <a:r>
              <a:rPr lang="ru-RU" dirty="0"/>
              <a:t> у </a:t>
            </a:r>
            <a:r>
              <a:rPr lang="ru-RU" dirty="0" err="1"/>
              <a:t>ланцюгу</a:t>
            </a:r>
            <a:r>
              <a:rPr lang="ru-RU" dirty="0"/>
              <a:t> </a:t>
            </a:r>
            <a:r>
              <a:rPr lang="ru-RU" dirty="0" err="1"/>
              <a:t>дистрибуції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, вони </a:t>
            </a:r>
            <a:r>
              <a:rPr lang="ru-RU" dirty="0" err="1"/>
              <a:t>рідко</a:t>
            </a:r>
            <a:r>
              <a:rPr lang="ru-RU" dirty="0"/>
              <a:t> </a:t>
            </a:r>
            <a:r>
              <a:rPr lang="ru-RU" dirty="0" err="1"/>
              <a:t>беруть</a:t>
            </a:r>
            <a:r>
              <a:rPr lang="ru-RU" dirty="0"/>
              <a:t> участь в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операціях</a:t>
            </a:r>
            <a:r>
              <a:rPr lang="ru-RU" dirty="0"/>
              <a:t> і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збір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у </a:t>
            </a:r>
            <a:r>
              <a:rPr lang="ru-RU" dirty="0" err="1"/>
              <a:t>виробників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доставку. Вони не </a:t>
            </a:r>
            <a:r>
              <a:rPr lang="ru-RU" dirty="0" err="1"/>
              <a:t>працюють</a:t>
            </a:r>
            <a:r>
              <a:rPr lang="ru-RU" dirty="0"/>
              <a:t> як </a:t>
            </a:r>
            <a:r>
              <a:rPr lang="ru-RU" dirty="0" err="1"/>
              <a:t>продуктові</a:t>
            </a:r>
            <a:r>
              <a:rPr lang="ru-RU" dirty="0"/>
              <a:t> </a:t>
            </a:r>
            <a:r>
              <a:rPr lang="ru-RU" dirty="0" err="1"/>
              <a:t>хаби</a:t>
            </a:r>
            <a:r>
              <a:rPr lang="ru-RU" dirty="0"/>
              <a:t>, не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перепакування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сортування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відсутні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536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047" t="36561" r="15556" b="12646"/>
          <a:stretch/>
        </p:blipFill>
        <p:spPr>
          <a:xfrm>
            <a:off x="0" y="841828"/>
            <a:ext cx="11959772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33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8692" t="16554" r="19726" b="31539"/>
          <a:stretch/>
        </p:blipFill>
        <p:spPr>
          <a:xfrm>
            <a:off x="2916820" y="588380"/>
            <a:ext cx="8731170" cy="61307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659757"/>
            <a:ext cx="5451676" cy="27432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Світові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тенденції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секторі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харчової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переробної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промисловості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6775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31520" y="262603"/>
            <a:ext cx="11176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попит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оцінюється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10 трлн дол. США – до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продажем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охоплюють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кейтеринг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готелі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авіакомпанії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сектор).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ринками для сектору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переробної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Америка (США, Канада та Мексика),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 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Азіатсько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Тихоокеанський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Індією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Японією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Австралією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ринків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оцінюється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1,9 трлн дол. США.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разом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становлять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60%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ринком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Китай 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оцінюється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 трлн дол. США,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10%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Продаж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80% ринку ЄС, а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припадають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20%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поділено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мережами та провайдерами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канали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дистрибуції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інгредієнтів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дорученням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провайдерів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роблять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схожих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свіжих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фруктів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овочів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брокерів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хаби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пакують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перепродують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76584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3600" y="506443"/>
            <a:ext cx="108610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імпортерів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посередників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продажу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дистрибуції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ЄС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Америки,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купляють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імпортерів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через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дистрибуції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занепадає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Вирішальним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фактором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поставок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ланцюги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впливатимуть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сектору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належать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Концентрація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каналах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гігієнічних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міркуваннях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66311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680" y="0"/>
            <a:ext cx="1168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всьому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мереж, так і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Союзі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великих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рітейлерів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40%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обсягу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супермаркети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припадати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60% до 90%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обсягу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(особливо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показовою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домінуюча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супермаркетів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Схожа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США, де 10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рітейлерів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74%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продуктами.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6154" t="18262" r="11410" b="12450"/>
          <a:stretch/>
        </p:blipFill>
        <p:spPr>
          <a:xfrm>
            <a:off x="3627120" y="1469464"/>
            <a:ext cx="8469532" cy="528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78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640" t="31937" r="8719" b="15185"/>
          <a:stretch/>
        </p:blipFill>
        <p:spPr>
          <a:xfrm>
            <a:off x="187568" y="679938"/>
            <a:ext cx="12004432" cy="543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89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7120" y="554564"/>
            <a:ext cx="105105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таких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Африки як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Єгипет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ПАР, 5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рітейлерів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25% та 43%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 ринку Китаю4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домінуючими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гравцями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10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рітейлерів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бренди як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Carrefour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Auchan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Walmart).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ринку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домінують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США,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закладах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фастфуд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32%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обсягу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9%;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кейтерингу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договірній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таких як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лікарні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25%),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уготелях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9%;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25%. 10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лідерів5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14–15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ринку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100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25% ринку</a:t>
            </a:r>
          </a:p>
          <a:p>
            <a:pPr algn="just">
              <a:lnSpc>
                <a:spcPct val="150000"/>
              </a:lnSpc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ЄС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1337,9 млрд дол. США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конретних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торгівельних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мереж)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брендами.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них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ЄС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25%.</a:t>
            </a:r>
          </a:p>
        </p:txBody>
      </p:sp>
    </p:spTree>
    <p:extLst>
      <p:ext uri="{BB962C8B-B14F-4D97-AF65-F5344CB8AC3E}">
        <p14:creationId xmlns:p14="http://schemas.microsoft.com/office/powerpoint/2010/main" val="1343125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000" t="22592" r="10333" b="14889"/>
          <a:stretch/>
        </p:blipFill>
        <p:spPr>
          <a:xfrm>
            <a:off x="401320" y="426720"/>
            <a:ext cx="11460480" cy="643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415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2332</Words>
  <Application>Microsoft Office PowerPoint</Application>
  <PresentationFormat>Широкоэкранный</PresentationFormat>
  <Paragraphs>73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Економіка харчових і переробних підприємств</vt:lpstr>
      <vt:lpstr>Тема 1. Глобальні та національні тенденції розвитку харчової і переробної промисловості</vt:lpstr>
      <vt:lpstr> Світові тенденції у секторі харчової та переробної промисловості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2. Економіко-технологічна характеристака галузей харчової і переробної промисловості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РОЗКЛАД</cp:lastModifiedBy>
  <cp:revision>9</cp:revision>
  <dcterms:created xsi:type="dcterms:W3CDTF">2021-08-31T18:43:07Z</dcterms:created>
  <dcterms:modified xsi:type="dcterms:W3CDTF">2021-09-03T07:46:02Z</dcterms:modified>
</cp:coreProperties>
</file>