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2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6BAD3-FFD2-4DD0-B8FA-30D8F7454E04}" type="datetimeFigureOut">
              <a:rPr lang="uk-UA" smtClean="0"/>
              <a:t>14.04.2021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DC035-D248-4A15-94DD-6937F63339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84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14.04.2021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14.04.2021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14.04.2021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14.04.2021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14.04.2021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14.04.2021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14.04.2021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14.04.2021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14.04.2021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14.04.2021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14.04.2021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DF8387-D42D-49AB-850A-B7759DBB1036}" type="datetimeFigureOut">
              <a:rPr lang="uk-UA" smtClean="0"/>
              <a:t>14.04.2021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4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2.t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tif"/><Relationship Id="rId11" Type="http://schemas.openxmlformats.org/officeDocument/2006/relationships/image" Target="../media/image21.tif"/><Relationship Id="rId5" Type="http://schemas.openxmlformats.org/officeDocument/2006/relationships/image" Target="../media/image19.tif"/><Relationship Id="rId10" Type="http://schemas.openxmlformats.org/officeDocument/2006/relationships/image" Target="../media/image18.w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1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oleObject" Target="../embeddings/oleObject15.bin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26.wmf"/><Relationship Id="rId5" Type="http://schemas.openxmlformats.org/officeDocument/2006/relationships/image" Target="../media/image27.tif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23.wmf"/><Relationship Id="rId9" Type="http://schemas.openxmlformats.org/officeDocument/2006/relationships/image" Target="../media/image25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0.jpeg"/><Relationship Id="rId4" Type="http://schemas.openxmlformats.org/officeDocument/2006/relationships/image" Target="../media/image28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2611" y="119336"/>
            <a:ext cx="8998322" cy="57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ЕЛЕКТРОНАГРІВНІ ТА ХОЛОДИЛЬНІ ПРИСТРОЇ СІЛЬСЬКОГОСПОДАРСЬКОГО ПРИЗНАЧЕННЯ</a:t>
            </a:r>
            <a:endParaRPr lang="uk-UA" sz="2800" i="1" u="sng" spc="-30" dirty="0">
              <a:solidFill>
                <a:schemeClr val="tx2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91975" y="980728"/>
            <a:ext cx="8958957" cy="58326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0" bIns="0"/>
          <a:lstStyle/>
          <a:p>
            <a:pPr marL="342900" algn="ctr" eaLnBrk="0" hangingPunct="0">
              <a:buFont typeface="Arial" charset="0"/>
              <a:buNone/>
              <a:defRPr/>
            </a:pPr>
            <a:r>
              <a:rPr lang="uk-UA" sz="2200" i="1" dirty="0">
                <a:latin typeface="Arial" pitchFamily="34" charset="0"/>
                <a:cs typeface="Arial" pitchFamily="34" charset="0"/>
              </a:rPr>
              <a:t>ПЛАН</a:t>
            </a:r>
          </a:p>
          <a:p>
            <a:pPr marL="361950" lvl="0" indent="-361950">
              <a:buFont typeface="+mj-lt"/>
              <a:buAutoNum type="arabicPeriod"/>
            </a:pPr>
            <a:r>
              <a:rPr lang="uk-UA" sz="2400" i="1" dirty="0">
                <a:latin typeface="Arial" pitchFamily="34" charset="0"/>
                <a:cs typeface="Arial" pitchFamily="34" charset="0"/>
              </a:rPr>
              <a:t>Загальні питання застосовування </a:t>
            </a:r>
            <a:r>
              <a:rPr lang="uk-UA" sz="2400" i="1" dirty="0" err="1">
                <a:latin typeface="Arial" pitchFamily="34" charset="0"/>
                <a:cs typeface="Arial" pitchFamily="34" charset="0"/>
              </a:rPr>
              <a:t>електронагрівних</a:t>
            </a:r>
            <a:r>
              <a:rPr lang="uk-UA" sz="2400" i="1" dirty="0">
                <a:latin typeface="Arial" pitchFamily="34" charset="0"/>
                <a:cs typeface="Arial" pitchFamily="34" charset="0"/>
              </a:rPr>
              <a:t> та холодильних пристроїв;</a:t>
            </a:r>
            <a:endParaRPr lang="uk-UA" sz="2400" dirty="0">
              <a:latin typeface="Arial" pitchFamily="34" charset="0"/>
              <a:cs typeface="Arial" pitchFamily="34" charset="0"/>
            </a:endParaRPr>
          </a:p>
          <a:p>
            <a:pPr marL="361950" lvl="0" indent="-361950">
              <a:buFont typeface="+mj-lt"/>
              <a:buAutoNum type="arabicPeriod"/>
            </a:pPr>
            <a:r>
              <a:rPr lang="uk-UA" sz="2400" i="1" dirty="0">
                <a:latin typeface="Arial" pitchFamily="34" charset="0"/>
                <a:cs typeface="Arial" pitchFamily="34" charset="0"/>
              </a:rPr>
              <a:t>Способи </a:t>
            </a:r>
            <a:r>
              <a:rPr lang="uk-UA" sz="2400" i="1" dirty="0" err="1">
                <a:latin typeface="Arial" pitchFamily="34" charset="0"/>
                <a:cs typeface="Arial" pitchFamily="34" charset="0"/>
              </a:rPr>
              <a:t>електронагрівання</a:t>
            </a:r>
            <a:r>
              <a:rPr lang="uk-UA" sz="2400" i="1" dirty="0">
                <a:latin typeface="Arial" pitchFamily="34" charset="0"/>
                <a:cs typeface="Arial" pitchFamily="34" charset="0"/>
              </a:rPr>
              <a:t> та класифікація </a:t>
            </a:r>
            <a:r>
              <a:rPr lang="uk-UA" sz="2400" i="1" dirty="0" err="1">
                <a:latin typeface="Arial" pitchFamily="34" charset="0"/>
                <a:cs typeface="Arial" pitchFamily="34" charset="0"/>
              </a:rPr>
              <a:t>електронагрівних</a:t>
            </a:r>
            <a:r>
              <a:rPr lang="uk-UA" sz="2400" i="1" dirty="0">
                <a:latin typeface="Arial" pitchFamily="34" charset="0"/>
                <a:cs typeface="Arial" pitchFamily="34" charset="0"/>
              </a:rPr>
              <a:t> пристроїв;</a:t>
            </a:r>
            <a:endParaRPr lang="uk-UA" sz="2400" dirty="0">
              <a:latin typeface="Arial" pitchFamily="34" charset="0"/>
              <a:cs typeface="Arial" pitchFamily="34" charset="0"/>
            </a:endParaRPr>
          </a:p>
          <a:p>
            <a:pPr marL="361950" lvl="0" indent="-361950">
              <a:buFont typeface="+mj-lt"/>
              <a:buAutoNum type="arabicPeriod"/>
            </a:pPr>
            <a:r>
              <a:rPr lang="uk-UA" sz="2400" i="1" dirty="0">
                <a:latin typeface="Arial" pitchFamily="34" charset="0"/>
                <a:cs typeface="Arial" pitchFamily="34" charset="0"/>
              </a:rPr>
              <a:t>Способи охолодження, типи холодильних машин;</a:t>
            </a:r>
            <a:endParaRPr lang="uk-UA" sz="2400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buFont typeface="+mj-lt"/>
              <a:buAutoNum type="arabicPeriod"/>
            </a:pPr>
            <a:r>
              <a:rPr lang="uk-UA" sz="2400" i="1" dirty="0">
                <a:latin typeface="Arial" pitchFamily="34" charset="0"/>
                <a:cs typeface="Arial" pitchFamily="34" charset="0"/>
              </a:rPr>
              <a:t>Нагрівні елементи, способи регулювання їх потужності, продуктивності та температурних режимів.</a:t>
            </a:r>
            <a:endParaRPr lang="uk-UA" sz="2400" i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</a:pPr>
            <a:endParaRPr lang="uk-UA" sz="2000" i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uk-UA" sz="2000" i="1" dirty="0" smtClean="0">
                <a:latin typeface="Arial" pitchFamily="34" charset="0"/>
                <a:cs typeface="Arial" pitchFamily="34" charset="0"/>
              </a:rPr>
              <a:t>Література:</a:t>
            </a:r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5000"/>
              </a:lnSpc>
              <a:defRPr/>
            </a:pPr>
            <a:r>
              <a:rPr lang="uk-UA" sz="2000" i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. Електропривод:</a:t>
            </a:r>
            <a:r>
              <a:rPr lang="uk-UA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i="1" dirty="0" err="1">
                <a:latin typeface="Arial" pitchFamily="34" charset="0"/>
                <a:cs typeface="Arial" pitchFamily="34" charset="0"/>
              </a:rPr>
              <a:t>Навч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. </a:t>
            </a:r>
            <a:r>
              <a:rPr lang="uk-UA" sz="2000" i="1" dirty="0" err="1">
                <a:latin typeface="Arial" pitchFamily="34" charset="0"/>
                <a:cs typeface="Arial" pitchFamily="34" charset="0"/>
              </a:rPr>
              <a:t>Посіб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./ О.ІО. </a:t>
            </a:r>
            <a:r>
              <a:rPr lang="uk-UA" sz="2000" i="1" dirty="0" err="1">
                <a:latin typeface="Arial" pitchFamily="34" charset="0"/>
                <a:cs typeface="Arial" pitchFamily="34" charset="0"/>
              </a:rPr>
              <a:t>Синявський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, П.І. Савченко, В.В. </a:t>
            </a:r>
            <a:r>
              <a:rPr lang="uk-UA" sz="2000" i="1" dirty="0" smtClean="0">
                <a:latin typeface="Arial" pitchFamily="34" charset="0"/>
                <a:cs typeface="Arial" pitchFamily="34" charset="0"/>
              </a:rPr>
              <a:t>Савченко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, Ю.М. </a:t>
            </a:r>
            <a:r>
              <a:rPr lang="uk-UA" sz="2000" i="1" dirty="0" err="1">
                <a:latin typeface="Arial" pitchFamily="34" charset="0"/>
                <a:cs typeface="Arial" pitchFamily="34" charset="0"/>
              </a:rPr>
              <a:t>Лавріненко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, В.В. </a:t>
            </a:r>
            <a:r>
              <a:rPr lang="uk-UA" sz="2000" i="1" dirty="0" err="1">
                <a:latin typeface="Arial" pitchFamily="34" charset="0"/>
                <a:cs typeface="Arial" pitchFamily="34" charset="0"/>
              </a:rPr>
              <a:t>Козирський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, Ю.М. </a:t>
            </a:r>
            <a:r>
              <a:rPr lang="uk-UA" sz="2000" i="1" dirty="0" err="1">
                <a:latin typeface="Arial" pitchFamily="34" charset="0"/>
                <a:cs typeface="Arial" pitchFamily="34" charset="0"/>
              </a:rPr>
              <a:t>Хандола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, І.П. </a:t>
            </a:r>
            <a:r>
              <a:rPr lang="uk-UA" sz="2000" i="1" dirty="0" err="1">
                <a:latin typeface="Arial" pitchFamily="34" charset="0"/>
                <a:cs typeface="Arial" pitchFamily="34" charset="0"/>
              </a:rPr>
              <a:t>Ільїчов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; За ред. О.Ю. </a:t>
            </a:r>
            <a:r>
              <a:rPr lang="uk-UA" sz="2000" i="1" dirty="0" err="1">
                <a:latin typeface="Arial" pitchFamily="34" charset="0"/>
                <a:cs typeface="Arial" pitchFamily="34" charset="0"/>
              </a:rPr>
              <a:t>Синявського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. - К.: </a:t>
            </a:r>
            <a:r>
              <a:rPr lang="uk-UA" sz="2000" i="1" dirty="0" err="1" smtClean="0">
                <a:latin typeface="Arial" pitchFamily="34" charset="0"/>
                <a:cs typeface="Arial" pitchFamily="34" charset="0"/>
              </a:rPr>
              <a:t>АграрМедіаГруп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, 2013.-</a:t>
            </a:r>
            <a:r>
              <a:rPr lang="uk-UA" sz="2000" i="1" dirty="0" smtClean="0">
                <a:latin typeface="Arial" pitchFamily="34" charset="0"/>
                <a:cs typeface="Arial" pitchFamily="34" charset="0"/>
              </a:rPr>
              <a:t>586с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ISBN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 978-617-646-201-9;</a:t>
            </a:r>
          </a:p>
          <a:p>
            <a:pPr>
              <a:lnSpc>
                <a:spcPct val="95000"/>
              </a:lnSpc>
              <a:defRPr/>
            </a:pPr>
            <a:r>
              <a:rPr lang="uk-UA" sz="2000" i="1" dirty="0">
                <a:latin typeface="Arial" pitchFamily="34" charset="0"/>
                <a:cs typeface="Arial" pitchFamily="34" charset="0"/>
              </a:rPr>
              <a:t>2. Електропривод сільськогосподарських машин, агрегатів та </a:t>
            </a:r>
            <a:r>
              <a:rPr lang="uk-UA" sz="2000" i="1" smtClean="0">
                <a:latin typeface="Arial" pitchFamily="34" charset="0"/>
                <a:cs typeface="Arial" pitchFamily="34" charset="0"/>
              </a:rPr>
              <a:t>потоко-вих</a:t>
            </a:r>
            <a:r>
              <a:rPr lang="uk-UA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ліній: Підручник / Є.Л. </a:t>
            </a:r>
            <a:r>
              <a:rPr lang="uk-UA" sz="2000" i="1" dirty="0" err="1">
                <a:latin typeface="Arial" pitchFamily="34" charset="0"/>
                <a:cs typeface="Arial" pitchFamily="34" charset="0"/>
              </a:rPr>
              <a:t>Жулай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, Б.В.Зайцев, О.С.Марченко та ін.; Ред. Є.Л. </a:t>
            </a:r>
            <a:r>
              <a:rPr lang="uk-UA" sz="2000" i="1" dirty="0" err="1">
                <a:latin typeface="Arial" pitchFamily="34" charset="0"/>
                <a:cs typeface="Arial" pitchFamily="34" charset="0"/>
              </a:rPr>
              <a:t>Жулай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. – К. : Вища освіта, 2001. – 288 </a:t>
            </a:r>
            <a:r>
              <a:rPr lang="uk-UA" sz="2000" i="1" dirty="0" smtClean="0">
                <a:latin typeface="Arial" pitchFamily="34" charset="0"/>
                <a:cs typeface="Arial" pitchFamily="34" charset="0"/>
              </a:rPr>
              <a:t>c.</a:t>
            </a:r>
            <a:endParaRPr lang="uk-UA" sz="20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4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Способи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електронагрівання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та класифікація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електронагрівних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пристроїв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26606" y="764704"/>
            <a:ext cx="8912876" cy="86587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При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температурах, вищих за 800 </a:t>
            </a:r>
            <a:r>
              <a:rPr lang="uk-UA" sz="2200" baseline="30000" dirty="0" err="1">
                <a:latin typeface="Calibri" pitchFamily="34" charset="0"/>
                <a:cs typeface="Calibri" pitchFamily="34" charset="0"/>
              </a:rPr>
              <a:t>o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К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інфрачервоні промені дають змогу передавати зна­чно більші потужності порівняно з конвекційним і контактним способами нагрівання.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endParaRPr lang="uk-UA" sz="2200" spc="-5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26606" y="1638222"/>
            <a:ext cx="8912876" cy="14414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Особливо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високий результат досягається за максимальної відповідності довжини хвилі інфрачервоного випромінювання поглинальній здатності речовини. Підбираючи спектр випромінювання відповідно до оптичних властивостей окре­мих складових неоднорідного продукту, можна здійснити селектив­не нагрівання. 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26606" y="3079642"/>
            <a:ext cx="8912876" cy="172662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При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дезінсекції і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су­шінні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зерна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інфрачервоними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променями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вони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ін-тенсивно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поглинаються водою. У шкід­никах та їх личинках вологи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містить-ся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значно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більше, ніж у зерні. Тому при опромінюванні зерна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ІЧ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променя-ми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 дов­жиною хвилі 2,7...3,7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мкм найінтенсивніше нагріваються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шкідни-ки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потім вологе зерно і значно менше сухе зерно. Цим досягають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потріб-ної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для сушіння і дезінсекції зерна селективності нагрі­вання.</a:t>
            </a:r>
            <a:endParaRPr lang="uk-UA" sz="2200" spc="-5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115562" y="4725144"/>
            <a:ext cx="8912876" cy="169277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За температурою нагрівання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оброблюваного середовища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електронаг-рівні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пристрої бувають: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низькотемпературні, з температурою нагрівання до 150 °С;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dirty="0" err="1">
                <a:latin typeface="Calibri" pitchFamily="34" charset="0"/>
                <a:cs typeface="Calibri" pitchFamily="34" charset="0"/>
              </a:rPr>
              <a:t>середньотемпературні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з температурою нагрівання до 500 °С;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високотемпературні, з температурою нагрівання понад 500 °С.</a:t>
            </a:r>
            <a:endParaRPr lang="uk-UA" sz="2200" spc="-5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0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  <p:bldP spid="8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Способи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електронагрівання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та класифікація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електронагрівних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пристроїв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26606" y="764704"/>
            <a:ext cx="8912876" cy="143885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За принципом нагрівання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(способу передавання теплової енергії об’єкту нагрівання)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електронагрівання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опором може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бути:</a:t>
            </a:r>
          </a:p>
          <a:p>
            <a:pPr marL="266700" indent="-2667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i="1" u="sng" spc="-50" dirty="0" smtClean="0">
                <a:latin typeface="Calibri" pitchFamily="34" charset="0"/>
                <a:cs typeface="Calibri" pitchFamily="34" charset="0"/>
              </a:rPr>
              <a:t>прямим</a:t>
            </a:r>
            <a:r>
              <a:rPr lang="uk-UA" sz="2200" spc="-50" dirty="0">
                <a:latin typeface="Calibri" pitchFamily="34" charset="0"/>
                <a:cs typeface="Calibri" pitchFamily="34" charset="0"/>
              </a:rPr>
              <a:t>, коли струм про­ходить безпосередньо через тіло, що </a:t>
            </a:r>
            <a:r>
              <a:rPr lang="uk-UA" sz="2200" spc="-50" dirty="0" smtClean="0">
                <a:latin typeface="Calibri" pitchFamily="34" charset="0"/>
                <a:cs typeface="Calibri" pitchFamily="34" charset="0"/>
              </a:rPr>
              <a:t>нагрівається;</a:t>
            </a:r>
          </a:p>
          <a:p>
            <a:pPr>
              <a:lnSpc>
                <a:spcPct val="85000"/>
              </a:lnSpc>
              <a:buFont typeface="Wingdings" pitchFamily="2" charset="2"/>
              <a:buChar char="Ø"/>
              <a:tabLst>
                <a:tab pos="0" algn="l"/>
              </a:tabLst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побічним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ко­ли використовуються спеціальні пристрої для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перетворен-ня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елект­ричної енергії в теплову, а потім теплота від них передається тілу.</a:t>
            </a:r>
            <a:endParaRPr lang="uk-UA" sz="2200" spc="-5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26606" y="2184137"/>
            <a:ext cx="8912876" cy="14414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Провідники електричного струму поділяють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на: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i="1" u="sng" dirty="0" smtClean="0">
                <a:latin typeface="Calibri" pitchFamily="34" charset="0"/>
                <a:cs typeface="Calibri" pitchFamily="34" charset="0"/>
              </a:rPr>
              <a:t>провідники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пер­шого роду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(метали, сплави, графіт), які мають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електро-нну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провід­ність;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i="1" u="sng" dirty="0" smtClean="0">
                <a:latin typeface="Calibri" pitchFamily="34" charset="0"/>
                <a:cs typeface="Calibri" pitchFamily="34" charset="0"/>
              </a:rPr>
              <a:t>провідники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другого роду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(звичайна недистильована вода, молоко, соковиті і вологі корми тощо), які мають іонну провід­ність.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26606" y="3625557"/>
            <a:ext cx="8912876" cy="86382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Пряме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електронагрівання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опором поділяють на два види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елект­роконтактне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нагрівання металевих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тіл;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електродне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- нагрі­вання провідників другого роду.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107950" y="4476390"/>
            <a:ext cx="8912876" cy="20169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 прямому електродному нагріванні матеріал (вода, вологі корми тощо) вміщують між електродами, на які подають напругу. Матеріал, через який проходить струм, нагрівається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Пряме елект­родне нагрівання здійснюють тільки змінним струмом, бо постійний струм спричиняє електроліз матеріалу і псування його, а при нагрі­ванні води може призвести до вибуху внаслідок виділення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гримучо-го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газу.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8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  <p:bldP spid="7" grpId="0" uiExpand="1" build="p" animBg="1"/>
      <p:bldP spid="8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Способи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електронагрівання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та класифікація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електронагрівних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пристроїв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26606" y="764704"/>
            <a:ext cx="8912876" cy="115364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При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поверхневому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електронагріванні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електрична енергія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перетворю-ється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у теплову у спеціальних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електронагрівачах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і передається від їхньої поверхні до оброблюваного середовища контактним,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конвективним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або променевим шляхом. </a:t>
            </a:r>
            <a:endParaRPr lang="uk-UA" sz="2200" spc="-5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26606" y="1921265"/>
            <a:ext cx="8912876" cy="8658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Для збільшення електробезпеки і рівномірності нагрівання у таких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при-строях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використовуються проміжні теплоносії: повітря, пара, вода, масло, бетон, пісок, асфальт, та ін..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26606" y="2793883"/>
            <a:ext cx="8912876" cy="23047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За принципом роботи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пристрої бувають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періодичної та неперервної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 дії. </a:t>
            </a:r>
            <a:endParaRPr lang="uk-UA" sz="2200" u="sng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У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пристроях періодичної дії чергуються операції завантаження,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нагріва-ння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 вивантаження оброблюваного матеріалу, а в пристроях неперервної дії (проточних) нагрівання матеріалу здійснюється безпосередньо у технологічному потоці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Пристрої неперервної дії мають такі переваги: - вищу продуктивність, вищий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к.к.д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менші габаритні розміри та меншу вартість.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127772" y="5098616"/>
            <a:ext cx="8912876" cy="172662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За частотою струму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живлення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установки поділяють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на: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низької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(промис­лової) частоти (50 Гц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середньої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частоти (150...10000 Гц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),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підвищеної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частоти (до 10 кГц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),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високої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частоти (від 60 кГц до 100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МГц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надвисокої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частоти (понад 100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МГц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).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5423114" y="5589240"/>
            <a:ext cx="3612936" cy="115364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За напругою живлення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установки поділяють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на: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низької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напруги до 400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високої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напруги до 10 кВ.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5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uiExpand="1" build="p" animBg="1"/>
      <p:bldP spid="8" grpId="0" uiExpand="1" build="p" animBg="1"/>
      <p:bldP spid="9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Способи охолодження, типи холодильних машин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398161"/>
            <a:ext cx="8912876" cy="11510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Для штучного охолодження у холодильних машинах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с/г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призначення в основному використовуються такі способи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охолодження: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фазове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перетворення речовини при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кипінні;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термоелектричний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ефект.</a:t>
            </a:r>
            <a:endParaRPr lang="uk-UA" sz="2200" spc="-5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07950" y="1549245"/>
            <a:ext cx="8912876" cy="8638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Фазове перетворення речовини при кипінні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– це процес її переходу із рідкого у пароподібний стан із відбором теплоти від середовища, що охолоджується.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07950" y="2413071"/>
            <a:ext cx="8912876" cy="5755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Робочу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рідину за допомогою якої здійснюється відбір та передача тепла називають холодильним агентом або холодоагентом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115562" y="2988613"/>
            <a:ext cx="8912876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Як 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холодоагенти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найбільш розповсюджені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фреон-12 та аміак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що мають низьку температуру кипіння. При атмосферному тиску температура кипіння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фреону-12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складає – 29,8 °С, а аміаку – 33,6 °С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07950" y="4017528"/>
            <a:ext cx="8912876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Через велику густину та в’язкість фреону-12 діаметри їхніх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трубопрово-дів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 прохідні отвори клапанів у двічі більші ніж у аміачних машинах.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кутник 5"/>
          <p:cNvSpPr/>
          <p:nvPr/>
        </p:nvSpPr>
        <p:spPr>
          <a:xfrm>
            <a:off x="94977" y="4694636"/>
            <a:ext cx="8912876" cy="677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За принципом роботи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холодильні машини з фазовим перетворенням речовини при кипінні поділяють на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компресорні та адсорбційні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кутник 5"/>
          <p:cNvSpPr/>
          <p:nvPr/>
        </p:nvSpPr>
        <p:spPr>
          <a:xfrm>
            <a:off x="107181" y="5373216"/>
            <a:ext cx="8912876" cy="13542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Компресорна холодильна машина працює на принципі перетворення механічної енергії електродвигуна компресора у енергію стиску та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кон-денсації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парів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холодоагента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із подальшим кипінням у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випаровувачі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та відбиранням тепла від середовища, що охолоджується.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1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build="p" animBg="1"/>
      <p:bldP spid="7" grpId="0" build="p" animBg="1"/>
      <p:bldP spid="8" grpId="0" build="p" animBg="1"/>
      <p:bldP spid="9" grpId="0" build="p" animBg="1"/>
      <p:bldP spid="10" grpId="0" build="p" animBg="1"/>
      <p:bldP spid="11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Способи охолодження, типи холодильних машин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398161"/>
            <a:ext cx="8912876" cy="57554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Охолоджують молоко за допомогою холодильних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машин,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які мають електроприводи компресора, насоса води, вентилятора та мішалки.</a:t>
            </a:r>
            <a:endParaRPr lang="uk-UA" sz="2200" spc="-5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4" name="Picture 2" descr="image2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421" y="973702"/>
            <a:ext cx="6440880" cy="576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кутник 5"/>
          <p:cNvSpPr/>
          <p:nvPr/>
        </p:nvSpPr>
        <p:spPr>
          <a:xfrm>
            <a:off x="107950" y="4910096"/>
            <a:ext cx="2478048" cy="183127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Рідкий 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холодоагент під тиском через ресивер </a:t>
            </a:r>
            <a:r>
              <a:rPr lang="uk-UA" sz="2000" i="1" spc="-50" dirty="0">
                <a:latin typeface="Calibri" pitchFamily="34" charset="0"/>
                <a:cs typeface="Calibri" pitchFamily="34" charset="0"/>
              </a:rPr>
              <a:t>3,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 фільтр-осушувач </a:t>
            </a:r>
            <a:r>
              <a:rPr lang="uk-UA" sz="2000" i="1" spc="-50" dirty="0">
                <a:latin typeface="Calibri" pitchFamily="34" charset="0"/>
                <a:cs typeface="Calibri" pitchFamily="34" charset="0"/>
              </a:rPr>
              <a:t>4,</a:t>
            </a:r>
            <a:r>
              <a:rPr lang="uk-UA" sz="2000" b="1" i="1" spc="-5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теплообмінник </a:t>
            </a:r>
            <a:r>
              <a:rPr lang="uk-UA" sz="2000" i="1" spc="-50" dirty="0">
                <a:latin typeface="Calibri" pitchFamily="34" charset="0"/>
                <a:cs typeface="Calibri" pitchFamily="34" charset="0"/>
              </a:rPr>
              <a:t>5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 і терморегулюючий вентиль направляється у випарник </a:t>
            </a:r>
            <a:r>
              <a:rPr lang="uk-UA" sz="2000" i="1" spc="-50" dirty="0">
                <a:latin typeface="Calibri" pitchFamily="34" charset="0"/>
                <a:cs typeface="Calibri" pitchFamily="34" charset="0"/>
              </a:rPr>
              <a:t>6</a:t>
            </a:r>
            <a:r>
              <a:rPr lang="uk-UA" sz="2000" b="1" i="1" spc="-50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92372" y="986279"/>
            <a:ext cx="3039468" cy="3699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0000"/>
              </a:lnSpc>
            </a:pP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     Молоко охолоджується 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у ванні </a:t>
            </a:r>
            <a:r>
              <a:rPr lang="uk-UA" sz="2000" i="1" spc="-50" dirty="0">
                <a:latin typeface="Calibri" pitchFamily="34" charset="0"/>
                <a:cs typeface="Calibri" pitchFamily="34" charset="0"/>
              </a:rPr>
              <a:t>9,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 яка омивається </a:t>
            </a:r>
            <a:r>
              <a:rPr lang="uk-UA" sz="2000" spc="-50" dirty="0" err="1" smtClean="0">
                <a:latin typeface="Calibri" pitchFamily="34" charset="0"/>
                <a:cs typeface="Calibri" pitchFamily="34" charset="0"/>
              </a:rPr>
              <a:t>во-дою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. Вода, нагріта у </a:t>
            </a: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молоко-охолоджувачі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подається </a:t>
            </a:r>
            <a:r>
              <a:rPr lang="uk-UA" sz="2000" spc="-50" dirty="0" err="1" smtClean="0">
                <a:latin typeface="Calibri" pitchFamily="34" charset="0"/>
                <a:cs typeface="Calibri" pitchFamily="34" charset="0"/>
              </a:rPr>
              <a:t>на-сосом</a:t>
            </a: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у випарник </a:t>
            </a:r>
            <a:r>
              <a:rPr lang="uk-UA" sz="2000" i="1" spc="-50" dirty="0">
                <a:latin typeface="Calibri" pitchFamily="34" charset="0"/>
                <a:cs typeface="Calibri" pitchFamily="34" charset="0"/>
              </a:rPr>
              <a:t>6.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 Пара </a:t>
            </a:r>
            <a:r>
              <a:rPr lang="uk-UA" sz="2000" spc="-50" dirty="0" err="1" smtClean="0">
                <a:latin typeface="Calibri" pitchFamily="34" charset="0"/>
                <a:cs typeface="Calibri" pitchFamily="34" charset="0"/>
              </a:rPr>
              <a:t>хо-лодоагенту</a:t>
            </a: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 відбирає 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тепло від нагрітої </a:t>
            </a: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води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. Нагріта </a:t>
            </a:r>
            <a:r>
              <a:rPr lang="uk-UA" sz="2000" spc="-50" dirty="0" err="1" smtClean="0">
                <a:latin typeface="Calibri" pitchFamily="34" charset="0"/>
                <a:cs typeface="Calibri" pitchFamily="34" charset="0"/>
              </a:rPr>
              <a:t>па-ра</a:t>
            </a: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 холодоагенту </a:t>
            </a:r>
            <a:r>
              <a:rPr lang="uk-UA" sz="2000" spc="-50" dirty="0" err="1" smtClean="0">
                <a:latin typeface="Calibri" pitchFamily="34" charset="0"/>
                <a:cs typeface="Calibri" pitchFamily="34" charset="0"/>
              </a:rPr>
              <a:t>компресо-ром</a:t>
            </a: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spc="-50" dirty="0">
                <a:latin typeface="Calibri" pitchFamily="34" charset="0"/>
                <a:cs typeface="Calibri" pitchFamily="34" charset="0"/>
              </a:rPr>
              <a:t>1</a:t>
            </a:r>
            <a:r>
              <a:rPr lang="uk-UA" sz="2000" b="1" i="1" spc="-5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відсмоктується 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з </a:t>
            </a:r>
            <a:r>
              <a:rPr lang="uk-UA" sz="2000" spc="-50" dirty="0" err="1" smtClean="0">
                <a:latin typeface="Calibri" pitchFamily="34" charset="0"/>
                <a:cs typeface="Calibri" pitchFamily="34" charset="0"/>
              </a:rPr>
              <a:t>випа-рника</a:t>
            </a: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spc="-50" dirty="0">
                <a:latin typeface="Calibri" pitchFamily="34" charset="0"/>
                <a:cs typeface="Calibri" pitchFamily="34" charset="0"/>
              </a:rPr>
              <a:t>6,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 стискається до </a:t>
            </a:r>
            <a:r>
              <a:rPr lang="uk-UA" sz="2000" spc="-50" dirty="0" err="1" smtClean="0">
                <a:latin typeface="Calibri" pitchFamily="34" charset="0"/>
                <a:cs typeface="Calibri" pitchFamily="34" charset="0"/>
              </a:rPr>
              <a:t>тис-ку</a:t>
            </a: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 конденсації 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і нагнітається в конденсатор 2, де </a:t>
            </a:r>
            <a:r>
              <a:rPr lang="uk-UA" sz="2000" spc="-50" dirty="0" err="1" smtClean="0">
                <a:latin typeface="Calibri" pitchFamily="34" charset="0"/>
                <a:cs typeface="Calibri" pitchFamily="34" charset="0"/>
              </a:rPr>
              <a:t>охолод-жується</a:t>
            </a: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повітрям, яке </a:t>
            </a:r>
            <a:r>
              <a:rPr lang="uk-UA" sz="2000" spc="-50" dirty="0" err="1" smtClean="0">
                <a:latin typeface="Calibri" pitchFamily="34" charset="0"/>
                <a:cs typeface="Calibri" pitchFamily="34" charset="0"/>
              </a:rPr>
              <a:t>подає-ться</a:t>
            </a: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вентилятором, і </a:t>
            </a:r>
            <a:r>
              <a:rPr lang="uk-UA" sz="2000" spc="-50" dirty="0" err="1" smtClean="0">
                <a:latin typeface="Calibri" pitchFamily="34" charset="0"/>
                <a:cs typeface="Calibri" pitchFamily="34" charset="0"/>
              </a:rPr>
              <a:t>перет-ворюється</a:t>
            </a: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в рідину</a:t>
            </a:r>
            <a:r>
              <a:rPr lang="uk-UA" sz="2000" spc="-50" dirty="0" smtClean="0">
                <a:latin typeface="Calibri" pitchFamily="34" charset="0"/>
                <a:cs typeface="Calibri" pitchFamily="34" charset="0"/>
              </a:rPr>
              <a:t>. </a:t>
            </a:r>
            <a:endParaRPr lang="uk-UA" sz="20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12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8" grpId="0" build="p" animBg="1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Способи охолодження, типи холодильних машин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398161"/>
            <a:ext cx="8912876" cy="115364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spc="-50" dirty="0" smtClean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200" spc="-50" dirty="0">
                <a:latin typeface="Calibri" pitchFamily="34" charset="0"/>
                <a:cs typeface="Calibri" pitchFamily="34" charset="0"/>
              </a:rPr>
              <a:t>проходженні через вентиль різко знижується тиск холодоагенту, </a:t>
            </a:r>
            <a:r>
              <a:rPr lang="uk-UA" sz="2200" spc="-50" dirty="0" err="1" smtClean="0">
                <a:latin typeface="Calibri" pitchFamily="34" charset="0"/>
                <a:cs typeface="Calibri" pitchFamily="34" charset="0"/>
              </a:rPr>
              <a:t>внас-лідок</a:t>
            </a:r>
            <a:r>
              <a:rPr lang="uk-UA" sz="2200" spc="-5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spc="-50" dirty="0">
                <a:latin typeface="Calibri" pitchFamily="34" charset="0"/>
                <a:cs typeface="Calibri" pitchFamily="34" charset="0"/>
              </a:rPr>
              <a:t>чого він закипає і відбирає теплоту від нагрітої води. В деяких </a:t>
            </a:r>
            <a:r>
              <a:rPr lang="uk-UA" sz="2200" spc="-50" dirty="0" err="1" smtClean="0">
                <a:latin typeface="Calibri" pitchFamily="34" charset="0"/>
                <a:cs typeface="Calibri" pitchFamily="34" charset="0"/>
              </a:rPr>
              <a:t>установ-ках</a:t>
            </a:r>
            <a:r>
              <a:rPr lang="uk-UA" sz="2200" spc="-5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spc="-50" dirty="0">
                <a:latin typeface="Calibri" pitchFamily="34" charset="0"/>
                <a:cs typeface="Calibri" pitchFamily="34" charset="0"/>
              </a:rPr>
              <a:t>молоко в охолоджувачі перемішується мішалкою </a:t>
            </a:r>
            <a:r>
              <a:rPr lang="uk-UA" sz="2200" i="1" spc="-50" dirty="0">
                <a:latin typeface="Calibri" pitchFamily="34" charset="0"/>
                <a:cs typeface="Calibri" pitchFamily="34" charset="0"/>
              </a:rPr>
              <a:t>8,</a:t>
            </a:r>
            <a:r>
              <a:rPr lang="uk-UA" sz="2200" spc="-50" dirty="0">
                <a:latin typeface="Calibri" pitchFamily="34" charset="0"/>
                <a:cs typeface="Calibri" pitchFamily="34" charset="0"/>
              </a:rPr>
              <a:t> яка приводиться в дію від асинхронного двигуна.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15562" y="1551810"/>
            <a:ext cx="8912876" cy="8638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Адсорбційна холодильна машина працює на тому ж фізичному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прин-ципі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що і компресорна, однак робочий процес тут здійснюється за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раху-нок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теплової енергії.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07950" y="2415636"/>
            <a:ext cx="8912876" cy="8633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Така машина працює на суміші двох речовин (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бінарній суміші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) одна із яких є власне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холодоагентом а друга адсорбентом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а отже речовиною, що поглинає чи розчиняє пари холодоагенту після кипіння.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107950" y="3278949"/>
            <a:ext cx="8912876" cy="1151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Перевагою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адсорбційних холодильних машин перед компресорними є простота конструкції, відсутність рухомих частин та безшумність у роботі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Однак адсорбційні холодильні машини менш економічні у роботі і мають вищу температуру у холодильній камері.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07950" y="4460957"/>
            <a:ext cx="8912876" cy="230216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Дуже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перспективним у тваринництві є застосування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напівпровіднико-вих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теплових насосів, що працюють на ефекті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термоелектричного охолодження та нагрівання.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Принцип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їх дії оснований на явищі, яке в 1834 р. відкрив французький фізик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Пельтьє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Суть цього явища полягає в тому, що при пропусканні постійного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стру-му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через напів­провідник на одному з його спаїв теплота виділяється, а на ін­шому - поглинається.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6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  <p:bldP spid="8" grpId="0" uiExpand="1" build="p" animBg="1"/>
      <p:bldP spid="9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Способи охолодження, типи холодильних машин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398161"/>
            <a:ext cx="8912876" cy="287771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Елемент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Пельтьє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складається з однієї або більше пар невеликих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напів-провідникових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паралелепіпедів - одного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n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-типу і одного </a:t>
            </a:r>
            <a:r>
              <a:rPr lang="uk-UA" sz="2200" i="1" dirty="0" err="1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-типу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в парі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(сполуки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вісмуту, сурми, селену з додаванням різних присадок, телуриду вісмуту, Bi</a:t>
            </a:r>
            <a:r>
              <a:rPr lang="uk-UA" sz="22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Te</a:t>
            </a:r>
            <a:r>
              <a:rPr lang="uk-UA" sz="2200" baseline="-25000" dirty="0">
                <a:latin typeface="Calibri" pitchFamily="34" charset="0"/>
                <a:cs typeface="Calibri" pitchFamily="34" charset="0"/>
              </a:rPr>
              <a:t>3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та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германіду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кремнію), які попарно з'єднані за допомогою металевих перемичок. Металеві перемички одночасно служать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термічни-ми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контактами і ізольовані непровідною плівкою або керамічною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платів-кою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Пари паралелепіпедів з'єднуються таким чином, що утворюється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по-слідовне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з'єднання багатьох пар напівпровідників з різним типом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провід-ності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так щоб вгорі були одні послідовності з'єднань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uk-UA" sz="22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а знизу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проти-лежні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uk-UA" sz="2200" i="1" dirty="0" err="1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i="1" dirty="0" err="1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200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).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15562" y="3291474"/>
            <a:ext cx="4076461" cy="31654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Електричний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струм протікає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послідовно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через всі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паралелепі-педи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Залежно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від напрямку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струму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верхні контакти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охолод-жуються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а нижні нагріваються - або навпаки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Таким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чином електричний струм переносить тепло з одного боку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елемента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Пельтьє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на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проти-лежну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 створює різницю температур.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4156205" y="5881414"/>
            <a:ext cx="4864621" cy="8633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Після зміни напрямку протікання струму тепла сторона стане холодною, а холодна теплою. 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4818" name="Рисунок 2" descr="Описание: termoelektricheskiy-effe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023" y="2996952"/>
            <a:ext cx="4828803" cy="28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83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uiExpand="1" build="p" animBg="1"/>
      <p:bldP spid="7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Способи охолодження, типи холодильних машин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398161"/>
            <a:ext cx="3752806" cy="20169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Напівпровідникові теплові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насо­си можна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використовува-ти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зимою для опалення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примі-щень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а літом для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кондицію-вання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повітря.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Напівпровідни-кові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теплові насоси мають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ви-сокий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коефіцієнт ко­рисної дії.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07950" y="2432326"/>
            <a:ext cx="8912876" cy="20169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Перевагою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елемента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Пельтьє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є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невеликі розміри,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відсутність</a:t>
            </a:r>
          </a:p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будь-яких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рухомих частин, а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та</a:t>
            </a:r>
          </a:p>
          <a:p>
            <a:pPr>
              <a:lnSpc>
                <a:spcPct val="85000"/>
              </a:lnSpc>
            </a:pP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кож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газів і рідин. При зміні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нап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рямку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струму можливо як охолодження, так і нагрівання - це дає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можли-вість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термостатування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при температурі навколишнього середовища як вище, так і нижче температури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термостатування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860756" y="398160"/>
            <a:ext cx="5175294" cy="3199613"/>
            <a:chOff x="3860756" y="398160"/>
            <a:chExt cx="5175294" cy="3199613"/>
          </a:xfrm>
        </p:grpSpPr>
        <p:pic>
          <p:nvPicPr>
            <p:cNvPr id="35842" name="Рисунок 1" descr="Описание: Зовнішній вигляд елемента Пельтьє. При пропущенні струму тепло переноситься з однієї сторони на іншу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756" y="398160"/>
              <a:ext cx="5160070" cy="2886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кутник 5"/>
            <p:cNvSpPr/>
            <p:nvPr/>
          </p:nvSpPr>
          <p:spPr>
            <a:xfrm>
              <a:off x="3860756" y="3283841"/>
              <a:ext cx="5175294" cy="31393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36000" tIns="0" rIns="36000" bIns="0" numCol="1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uk-UA" sz="2400" i="1" dirty="0" smtClean="0">
                  <a:latin typeface="Calibri" pitchFamily="34" charset="0"/>
                  <a:cs typeface="Calibri" pitchFamily="34" charset="0"/>
                </a:rPr>
                <a:t>Зовнішній </a:t>
              </a:r>
              <a:r>
                <a:rPr lang="uk-UA" sz="2400" i="1" dirty="0">
                  <a:latin typeface="Calibri" pitchFamily="34" charset="0"/>
                  <a:cs typeface="Calibri" pitchFamily="34" charset="0"/>
                </a:rPr>
                <a:t>вигляд елемента </a:t>
              </a:r>
              <a:r>
                <a:rPr lang="uk-UA" sz="2400" i="1" dirty="0" err="1">
                  <a:latin typeface="Calibri" pitchFamily="34" charset="0"/>
                  <a:cs typeface="Calibri" pitchFamily="34" charset="0"/>
                </a:rPr>
                <a:t>Пельтьє</a:t>
              </a:r>
              <a:endParaRPr lang="uk-UA" sz="2200" spc="-5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0" name="Прямокутник 5"/>
          <p:cNvSpPr/>
          <p:nvPr/>
        </p:nvSpPr>
        <p:spPr>
          <a:xfrm>
            <a:off x="107950" y="4449288"/>
            <a:ext cx="8912876" cy="11536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Якщо охолоджувати нагрівальну сторону елемента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Пельтьє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наприклад за допомогою радіатора і вентилятора, то температура холодної сторони стає ще нижчою. У одноступінчатих елементах, залежно від типу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елемен-та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і величини струму, різниця температур може досягати приблизно 70</a:t>
            </a:r>
            <a:r>
              <a:rPr lang="uk-UA" sz="2200" dirty="0">
                <a:latin typeface="Calibri"/>
                <a:cs typeface="Calibri"/>
              </a:rPr>
              <a:t>⁰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К.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кутник 5"/>
          <p:cNvSpPr/>
          <p:nvPr/>
        </p:nvSpPr>
        <p:spPr>
          <a:xfrm>
            <a:off x="123174" y="5604378"/>
            <a:ext cx="8912876" cy="115108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Перетворення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електроенергії у таких холодильних пристроях дозволяє на 1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кВт∙год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затраченої електроенергії одночасно отримувати до 2…5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кВт∙год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корисно використовуваної теплової енергії. Такі пристрої для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ком-плексного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використання енергії називаються тепловими насосами.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34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9" grpId="0" build="p" animBg="1"/>
      <p:bldP spid="10" grpId="0" build="p" animBg="1"/>
      <p:bldP spid="11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Нагрівні елементи, способи регулювання їх потужності, продуктивності та температурних режимів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715584"/>
            <a:ext cx="8928100" cy="8638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Будова нагрівних елементів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елементи залежно від умов експлуатації, призначення та інших факторів виготовляють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відкритими, закритими і герметичними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07950" y="1579410"/>
            <a:ext cx="8928100" cy="86331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Відкриті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 err="1">
                <a:latin typeface="Calibri" pitchFamily="34" charset="0"/>
                <a:cs typeface="Calibri" pitchFamily="34" charset="0"/>
              </a:rPr>
              <a:t>елект­ронагрівні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 елементи 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високоомний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опір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на каркасі)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від-дають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тепло матеріалу, що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нагріваєть­ся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шляхом конвекції та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випроміню-вання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інфрачервоних променів.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кутник 5"/>
          <p:cNvSpPr/>
          <p:nvPr/>
        </p:nvSpPr>
        <p:spPr>
          <a:xfrm>
            <a:off x="107975" y="2442723"/>
            <a:ext cx="8928100" cy="8638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У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закритих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 нагрівних елементах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високоомний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опір вміщують у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захис-ну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оболонку, яка захищає його від механічних пошкоджень, але не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пере-шкоджає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доступу повітря.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кутник 5"/>
          <p:cNvSpPr/>
          <p:nvPr/>
        </p:nvSpPr>
        <p:spPr>
          <a:xfrm>
            <a:off x="107975" y="3320397"/>
            <a:ext cx="8928100" cy="1151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Герметичні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нагрівні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елементи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- це опір, вміщений у масу з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ізоляційно-го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матеріалу. Найчастіше вони складаються з металевої трубки, усередині якої в ізоляційну масу запресована спіраль з ніхромового або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фехралево-го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дроту. За рахунок герметизації виводів повітря до спіралі не надходить.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кутник 5"/>
          <p:cNvSpPr/>
          <p:nvPr/>
        </p:nvSpPr>
        <p:spPr>
          <a:xfrm>
            <a:off x="107975" y="4471481"/>
            <a:ext cx="8928100" cy="578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Герметичні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елементи віддають теп­ло матеріалу, що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на-грівається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 основному внаслідок теплопровід­ності трубки і заповнювача.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Прямокутник 5"/>
          <p:cNvSpPr/>
          <p:nvPr/>
        </p:nvSpPr>
        <p:spPr>
          <a:xfrm>
            <a:off x="107975" y="5063369"/>
            <a:ext cx="8928100" cy="17266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Герметичні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нагрівні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елементи мають ряд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переваг: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1) не окислюються і не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забруднюються (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строк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їх використання 10000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год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);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2) захищені від механічних пошкоджень і нечутливі до струсу;</a:t>
            </a: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3) електробезпечні для людей і тварин;</a:t>
            </a: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4) передають теплоту без різких перепадів температури;</a:t>
            </a: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5) універсальні, що дає можливість їх замінювати.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63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9" grpId="0" build="p" animBg="1"/>
      <p:bldP spid="10" grpId="0" build="p" animBg="1"/>
      <p:bldP spid="11" grpId="0" build="p" animBg="1"/>
      <p:bldP spid="12" grpId="0" build="p" animBg="1"/>
      <p:bldP spid="1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Нагрівні елементи, способи регулювання їх потужності, продуктивності та температурних режимів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715584"/>
            <a:ext cx="8928100" cy="863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Найбільшого поширення в сільському господарстві набули труб­чаті електронагрівники (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ТЕНи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), їх використовують у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водонагрівниках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електро-калориферах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установках нагрівання променями тощо.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07950" y="1579410"/>
            <a:ext cx="8928100" cy="40287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ТЕН складається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ніхро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мової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спіралі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1,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мета­ле-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вої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трубки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2,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наповнюва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ча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3,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вивідних шпи­льок 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ущільнювальних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вту-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лок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5 та гайки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6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для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кріп</a:t>
            </a:r>
          </a:p>
          <a:p>
            <a:pPr>
              <a:lnSpc>
                <a:spcPct val="85000"/>
              </a:lnSpc>
            </a:pP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лення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нагрів­ника.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Напов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нювач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– плавлений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окис</a:t>
            </a:r>
          </a:p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магнію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(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периклаз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)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– наді</a:t>
            </a:r>
          </a:p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йно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ізолює спіраль від 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металевої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трубки і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добре</a:t>
            </a:r>
          </a:p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проводить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тепло. Спіраль, запресована в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периклаз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майже не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окислюєть-ся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що забезпечує при правильному виборі та експлуатації нагрівника строк експлуатації до 10 000 год.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0" descr="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47" y="1550491"/>
            <a:ext cx="5944076" cy="31633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0" name="Прямокутник 5"/>
          <p:cNvSpPr/>
          <p:nvPr/>
        </p:nvSpPr>
        <p:spPr>
          <a:xfrm>
            <a:off x="111323" y="5608205"/>
            <a:ext cx="8928100" cy="11515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Трубки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нагрівників виготовляють із звичайної та неіржавіючої сталі і латуні.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ТЕНи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з трубками зі звичайної сталі використовують для нагрівання повітря, а з трубками з неіржавіючої сталі та латуні - для нагрівання води, масел тощо. 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30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10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Загальні питання застосовування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електронагрівних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та холодильних пристроїв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11382" y="710239"/>
            <a:ext cx="8928100" cy="86382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Сільськогосподарське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виробництво пов’язане із біологічними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об’єкта-ми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життєдіяльність яких залежить від умов зовнішнього середовища і найважливішим із них є температура.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03039" y="1575305"/>
            <a:ext cx="8924668" cy="14388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Теплова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енергія виступає як потужний фактор за допомогою якого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лю-дина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діє на природу. В одному випадку теплота використовується для створення найсприятливіших температурних умов для тварин і росин, а в інших випадках для пригнічення шкідливих мікроорганізмів, що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призво-дять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псування продукції, зменшення родючості.</a:t>
            </a:r>
          </a:p>
        </p:txBody>
      </p:sp>
      <p:sp>
        <p:nvSpPr>
          <p:cNvPr id="11" name="Прямокутник 8"/>
          <p:cNvSpPr/>
          <p:nvPr/>
        </p:nvSpPr>
        <p:spPr>
          <a:xfrm>
            <a:off x="92720" y="3028775"/>
            <a:ext cx="8946762" cy="5760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Обидві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ці задачі розв’язуються при використанні як високих температур (нагрівання) так і низьких (охолодження).</a:t>
            </a:r>
          </a:p>
        </p:txBody>
      </p:sp>
      <p:sp>
        <p:nvSpPr>
          <p:cNvPr id="8" name="Прямокутник 8"/>
          <p:cNvSpPr/>
          <p:nvPr/>
        </p:nvSpPr>
        <p:spPr>
          <a:xfrm>
            <a:off x="92720" y="3604830"/>
            <a:ext cx="8946762" cy="86331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У с/г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виробництві використовують дуже багато теплової енергії. У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струк-турі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енергобалансу вона становить понад 65 %, а у тваринництві потреба в тепловій енергії стано­вить 80...90 % усього енергоспоживання.</a:t>
            </a:r>
          </a:p>
        </p:txBody>
      </p:sp>
      <p:sp>
        <p:nvSpPr>
          <p:cNvPr id="10" name="Прямокутник 8"/>
          <p:cNvSpPr/>
          <p:nvPr/>
        </p:nvSpPr>
        <p:spPr>
          <a:xfrm>
            <a:off x="102051" y="4468143"/>
            <a:ext cx="8946762" cy="115108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У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с/г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виробництві в основному набули розповсюдження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децентралізо-вані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системи теплопостачання з використанням паливних пристроїв. Централізовані системи теплопостачання в багатьох випадках економічно не доцільні через велику розосередженість споживачів.</a:t>
            </a:r>
          </a:p>
        </p:txBody>
      </p:sp>
      <p:sp>
        <p:nvSpPr>
          <p:cNvPr id="12" name="Прямокутник 8"/>
          <p:cNvSpPr/>
          <p:nvPr/>
        </p:nvSpPr>
        <p:spPr>
          <a:xfrm>
            <a:off x="102051" y="5620145"/>
            <a:ext cx="8946762" cy="1153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Але децентралізовані системи теплопостачання мають ряд недоліків: </a:t>
            </a:r>
          </a:p>
          <a:p>
            <a:pPr marL="342900" lvl="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великі транспортні затрати на доставку палива;</a:t>
            </a:r>
          </a:p>
          <a:p>
            <a:pPr marL="342900" lvl="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низький коефіцієнт корисної дії 60…70%;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значні затрати ручної праці на обслуговування.</a:t>
            </a:r>
          </a:p>
        </p:txBody>
      </p:sp>
    </p:spTree>
    <p:extLst>
      <p:ext uri="{BB962C8B-B14F-4D97-AF65-F5344CB8AC3E}">
        <p14:creationId xmlns:p14="http://schemas.microsoft.com/office/powerpoint/2010/main" val="42375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9" grpId="0" uiExpand="1" build="p" animBg="1"/>
      <p:bldP spid="11" grpId="0" animBg="1"/>
      <p:bldP spid="8" grpId="0" animBg="1"/>
      <p:bldP spid="10" grpId="0" animBg="1"/>
      <p:bldP spid="12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Нагрівні елементи, способи регулювання їх потужності, продуктивності та температурних режимів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715584"/>
            <a:ext cx="8928100" cy="115159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ТЕНи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по­винні працювати тільки в тому середовищі, для якого вони призна­чені. Якщо трубчатий нагрівник призначений для роботи в рідкому середовищі, то всю його активну частину потрібно обов'язково за­нурити в рідину. 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07950" y="1867181"/>
            <a:ext cx="8928100" cy="8658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Нагрівники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не повинні торкатись один одного. Виводи нагрівників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пот-рібно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ізолювати від теплового випроміню­вання нагрітого агрегату, вони повинні добре омиватись холодним повітрям.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07950" y="2733059"/>
            <a:ext cx="8928100" cy="11515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ТЕНи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виготовляють на номінальну напругу 12, 24, 36, 48, 55, 60, 127, 220, 380 В; на номінальні потужності від 0,05 до 20 кВт; із зовнішніми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діамет-рами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трубок 7; 9; 12,5; 15 мм і довжиною від 250 до 6300 мм в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одно-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або трьохелементному виконанні.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107950" y="3884656"/>
            <a:ext cx="8928100" cy="8633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Для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електрообігрівання повітря й ґрунту в парниках і теплицях та для електрообігрівання підлог, коли потрібно мати невисоку тем­пературу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наг-рівання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(до 40...50°С), використовують нагрівні проводи. 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07950" y="4775000"/>
            <a:ext cx="8928100" cy="20143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Промисловість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випускає нагрівні проводи типів ПОСХВ, ПОСХП та ПОСХВТ – провід обігрівальний сільськогос­подарський з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полівінілхлоридною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(В), поліетиленовою (П) або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полівінілхлоридною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термостійкою (ВТ) ізоляцією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Нагрівні проводи мають струмоведучу жилу зі сталевого оцинкованого дроту діаметром 1,1 мм у проводів ПОСХВ і ПОСХП та 1,4 мм у ПОСХВТ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Максимальна допустима температура нагрівання проводів ПОСХВ і ПОСХП становить 70 °С, а ПОСХВ – 105 °С. 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81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  <p:bldP spid="8" grpId="0" build="p" animBg="1"/>
      <p:bldP spid="9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Нагрівні елементи, способи регулювання їх потужності, продуктивності та температурних режимів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715584"/>
            <a:ext cx="8928100" cy="143885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Тепловий та електричний розрахунок </a:t>
            </a:r>
            <a:r>
              <a:rPr lang="uk-UA" sz="2200" i="1" u="sng" dirty="0" err="1">
                <a:latin typeface="Calibri" pitchFamily="34" charset="0"/>
                <a:cs typeface="Calibri" pitchFamily="34" charset="0"/>
              </a:rPr>
              <a:t>електронагрівних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установок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При тепловому розрахунку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електронагрівних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установок визначають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втра-ти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тепла на нагрівання, плавлення і випаровуван­ня, втрати тепла в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зовні-шнє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середовище, тепловий коефіцієнт ко­рисної дії, загальну потужність установки та її конструктивні па­раметри.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00335" y="2154439"/>
            <a:ext cx="8928100" cy="8638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При електричному розрахунку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вибирають напругу і частоту струму, спосіб нагрівання та визначають основні геометричні роз­міри нагрівного пристрою.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07950" y="3018265"/>
            <a:ext cx="6336258" cy="5760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Встановлену потужність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електронагрівної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установки, кВт, визначають за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формулою: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900940"/>
              </p:ext>
            </p:extLst>
          </p:nvPr>
        </p:nvGraphicFramePr>
        <p:xfrm>
          <a:off x="6485039" y="2715480"/>
          <a:ext cx="2543396" cy="878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1" name="Формула" r:id="rId3" imgW="1384300" imgH="482600" progId="Equation.3">
                  <p:embed/>
                </p:oleObj>
              </mc:Choice>
              <mc:Fallback>
                <p:oleObj name="Формула" r:id="rId3" imgW="1384300" imgH="482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5039" y="2715480"/>
                        <a:ext cx="2543396" cy="87883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кутник 5"/>
          <p:cNvSpPr/>
          <p:nvPr/>
        </p:nvSpPr>
        <p:spPr>
          <a:xfrm>
            <a:off x="100334" y="3621735"/>
            <a:ext cx="8935715" cy="21328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90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- продуктивність установки, кг·год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-1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м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·год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-1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і т. д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.;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C –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се­редня за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пе-ріод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нагрівання питома теплоємність тіла, кДж·кг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-1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·град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-1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; кДж·м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-3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·град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-1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lnSpc>
                <a:spcPct val="90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–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початкова і кінцева температура тіла, град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;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–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коефіцієнт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запа-су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що враховує старіння нагріва­льних елементів і можливе зниження електричної напруги (пови­нен становити 1,1...1,3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); </a:t>
            </a:r>
            <a:r>
              <a:rPr lang="uk-UA" sz="2200" i="1" dirty="0" smtClean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– кое­фіцієнт корисної дії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електронагрівної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установки (к. к. д), який включає в себе електричний к. к. д. (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)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 тепловий к. к. д. (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).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кутник 5"/>
          <p:cNvSpPr/>
          <p:nvPr/>
        </p:nvSpPr>
        <p:spPr>
          <a:xfrm>
            <a:off x="107950" y="5754627"/>
            <a:ext cx="8935715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Наближено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можна прийняти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= 0,9...0,95 для добре теплоізольованих установок безперервної дії і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=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0,7...0,8 – для устано­вок періодичної дії та неізольованих.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  <p:bldP spid="10" grpId="0" uiExpand="1" build="p" animBg="1"/>
      <p:bldP spid="11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Нагрівні елементи, способи регулювання їх потужності, продуктивності та температурних режимів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715584"/>
            <a:ext cx="8928100" cy="86587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Способи регулювання потужності і температури </a:t>
            </a:r>
            <a:r>
              <a:rPr lang="uk-UA" sz="2200" i="1" u="sng" dirty="0" err="1">
                <a:latin typeface="Calibri" pitchFamily="34" charset="0"/>
                <a:cs typeface="Calibri" pitchFamily="34" charset="0"/>
              </a:rPr>
              <a:t>електронагрі­вних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установок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Потужність однієї фази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електронагрівної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установки: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00335" y="1573726"/>
            <a:ext cx="8928100" cy="5760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Отже, потужність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електронагрівної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установки можна регулю­вати,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змі-нюючи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напругу живлення або опір нагрівних елементів.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774059"/>
              </p:ext>
            </p:extLst>
          </p:nvPr>
        </p:nvGraphicFramePr>
        <p:xfrm>
          <a:off x="6516571" y="980728"/>
          <a:ext cx="2503058" cy="600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6" name="Формула" r:id="rId3" imgW="952087" imgH="228501" progId="Equation.3">
                  <p:embed/>
                </p:oleObj>
              </mc:Choice>
              <mc:Fallback>
                <p:oleObj name="Формула" r:id="rId3" imgW="952087" imgH="228501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571" y="980728"/>
                        <a:ext cx="2503058" cy="60073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кутник 5"/>
          <p:cNvSpPr/>
          <p:nvPr/>
        </p:nvSpPr>
        <p:spPr>
          <a:xfrm>
            <a:off x="100335" y="2161407"/>
            <a:ext cx="8928100" cy="10901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0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 практиці регулюють потужність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електронагрівних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устано­вок зміною опору нагрівних елементів. Для цього нагрівні елементи кожної фази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ді-лять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 ряд секцій, які потім вмикають між собою паралельно,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послідов-но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або паралельно-послідовно.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кутник 5"/>
          <p:cNvSpPr/>
          <p:nvPr/>
        </p:nvSpPr>
        <p:spPr>
          <a:xfrm>
            <a:off x="119410" y="3251577"/>
            <a:ext cx="8928100" cy="8193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0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Таке перемикання секцій нагрівного опору дає змогу досить просто здійснювати ступінчате регулювання потужності електронагрівника, а отже, і температурного режиму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електронагрівної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установ­ки.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кутник 5"/>
          <p:cNvSpPr/>
          <p:nvPr/>
        </p:nvSpPr>
        <p:spPr>
          <a:xfrm>
            <a:off x="131564" y="4084796"/>
            <a:ext cx="8928100" cy="54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0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Недоліком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цього способу регулювання потужно­сті електронагрівника є значне збільшення кількості комутаційних апаратів.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Прямокутник 5"/>
          <p:cNvSpPr/>
          <p:nvPr/>
        </p:nvSpPr>
        <p:spPr>
          <a:xfrm>
            <a:off x="100335" y="4633279"/>
            <a:ext cx="8928100" cy="1361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0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У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с/г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виробництві регулюють потужність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електронагрівних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установок зміною напруги різними способами. Одним із них є перемикання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нагрів-них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елементів з фазної на лінійну напругу і навпаки (в однофазних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уста-новках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) та переми­кання з'єднання нагрівних елементів з зірки на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трикут-ник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 навпаки (у трифазних установках).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рямокутник 5"/>
          <p:cNvSpPr/>
          <p:nvPr/>
        </p:nvSpPr>
        <p:spPr>
          <a:xfrm>
            <a:off x="100335" y="5992122"/>
            <a:ext cx="8928100" cy="8193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0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Для зміни напруги можна вико­ристати автотрансформатор, проте через значне збільшення вар­тості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електронагрівної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установки цей спосіб регулювання потуж­ності не знайшов широкого застосування в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с/г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вир-тві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05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build="p" animBg="1"/>
      <p:bldP spid="9" grpId="0" build="p" animBg="1"/>
      <p:bldP spid="10" grpId="0" build="p" animBg="1"/>
      <p:bldP spid="11" grpId="0" build="p" animBg="1"/>
      <p:bldP spid="13" grpId="0" build="p" animBg="1"/>
      <p:bldP spid="1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5"/>
          <p:cNvSpPr/>
          <p:nvPr/>
        </p:nvSpPr>
        <p:spPr>
          <a:xfrm>
            <a:off x="107950" y="3306037"/>
            <a:ext cx="8928100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Регулювання температурного режиму часто здійснюють при постійній потужності нагрівної установки, періодично вмикаючи і вимикаючи нагрівні елементи.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Нагрівні елементи, способи регулювання їх потужності, продуктивності та температурних режимів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07950" y="715584"/>
            <a:ext cx="8928100" cy="17266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Перспективним способом плавного регулювання потужності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електро-на­грівних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установок зміною напруги є застосування пристроїв, ви­конаних на тиристорах. Змінюючи кут запалення тиристора, мож­на плавно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регу-лювати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ефективне значення напруги на нагрівальних елементах. При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цьо-му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потужність електронагрівника можна регу­лювати в широких межах або зовсім вимикати його, не застосовую­чи контактну апаратуру.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05346" y="2442211"/>
            <a:ext cx="8928100" cy="8638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Потужність електродних водонагрівачів регулюють, перекриваючи шлях проходження струму між електрода­ми за допомогою ізоляційних труб або пластин.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07950" y="4321700"/>
            <a:ext cx="8928100" cy="16927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Температурний режим під брудера­ми регулюють зміною висоти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підві-шу­вання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брудера та вмиканням і вими­канням нагрівних елементів. 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Температуру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води в проточних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водонагрівниках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можна регулювати зміною подачі води, а температуру повітря в електрокалориферах – зміною продук­тивності вентилятора.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кутник 5"/>
          <p:cNvSpPr/>
          <p:nvPr/>
        </p:nvSpPr>
        <p:spPr>
          <a:xfrm>
            <a:off x="107950" y="6014471"/>
            <a:ext cx="8928100" cy="6771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Вибір </a:t>
            </a:r>
            <a:r>
              <a:rPr lang="uk-UA" sz="2200" i="1" u="sng" dirty="0" err="1" smtClean="0">
                <a:latin typeface="Calibri" pitchFamily="34" charset="0"/>
                <a:cs typeface="Calibri" pitchFamily="34" charset="0"/>
              </a:rPr>
              <a:t>ТЕНів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проводять за розра­хунковою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потужністю та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 допустимим питомим навантаженням поверхні трубки.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50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6" grpId="0" build="p" animBg="1"/>
      <p:bldP spid="7" grpId="0" build="p" animBg="1"/>
      <p:bldP spid="9" grpId="0" uiExpand="1" build="p" animBg="1"/>
      <p:bldP spid="10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Нагрівні елементи, способи регулювання їх потужності, продуктивності та температурних режимів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715584"/>
            <a:ext cx="8928100" cy="28777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Потрібну активну поверхню нагрівників визначають за форму­лою: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402823"/>
              </p:ext>
            </p:extLst>
          </p:nvPr>
        </p:nvGraphicFramePr>
        <p:xfrm>
          <a:off x="7205163" y="1003354"/>
          <a:ext cx="1828284" cy="481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6" name="Формула" r:id="rId3" imgW="1015559" imgH="266584" progId="Equation.3">
                  <p:embed/>
                </p:oleObj>
              </mc:Choice>
              <mc:Fallback>
                <p:oleObj name="Формула" r:id="rId3" imgW="1015559" imgH="266584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5163" y="1003354"/>
                        <a:ext cx="1828284" cy="48142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кутник 5"/>
          <p:cNvSpPr/>
          <p:nvPr/>
        </p:nvSpPr>
        <p:spPr>
          <a:xfrm>
            <a:off x="105346" y="995039"/>
            <a:ext cx="7058942" cy="8638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–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потужність нагрівної установки, кВт;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допустиме питоме навантаження на поверхню трубки,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Вт·см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-2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;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ак-тивна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поверхня нагрівника, м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377830"/>
              </p:ext>
            </p:extLst>
          </p:nvPr>
        </p:nvGraphicFramePr>
        <p:xfrm>
          <a:off x="107950" y="1880197"/>
          <a:ext cx="8840038" cy="466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9754"/>
                <a:gridCol w="3013501"/>
                <a:gridCol w="2099067"/>
                <a:gridCol w="1927716"/>
              </a:tblGrid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 dirty="0">
                          <a:effectLst/>
                        </a:rPr>
                        <a:t>Середовище, що нагрівається</a:t>
                      </a:r>
                      <a:endParaRPr lang="uk-UA" sz="1800" spc="-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Характер нагрівання</a:t>
                      </a:r>
                      <a:endParaRPr lang="uk-UA" sz="1800" spc="-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cap="none" spc="-50" dirty="0" smtClean="0">
                          <a:effectLst/>
                        </a:rPr>
                        <a:t>Матеріал трубки</a:t>
                      </a:r>
                      <a:endParaRPr lang="uk-UA" sz="1800" b="1" cap="none" spc="-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 dirty="0">
                          <a:effectLst/>
                        </a:rPr>
                        <a:t>Допустиме </a:t>
                      </a:r>
                      <a:r>
                        <a:rPr lang="uk-UA" sz="1800" spc="-50" dirty="0" smtClean="0">
                          <a:effectLst/>
                        </a:rPr>
                        <a:t>питоме </a:t>
                      </a:r>
                      <a:r>
                        <a:rPr lang="uk-UA" sz="1800" spc="-50" dirty="0">
                          <a:effectLst/>
                        </a:rPr>
                        <a:t>навантаження, </a:t>
                      </a:r>
                      <a:r>
                        <a:rPr lang="uk-UA" sz="1800" spc="-50" dirty="0" err="1">
                          <a:effectLst/>
                        </a:rPr>
                        <a:t>Вт·см</a:t>
                      </a:r>
                      <a:r>
                        <a:rPr lang="uk-UA" sz="1800" spc="-50" baseline="30000" dirty="0">
                          <a:effectLst/>
                        </a:rPr>
                        <a:t>-2</a:t>
                      </a:r>
                      <a:endParaRPr lang="uk-UA" sz="1800" spc="-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82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Вода</a:t>
                      </a:r>
                      <a:endParaRPr lang="uk-UA" sz="1800" spc="-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Нагрівання, кип’ятіння і випаровування</a:t>
                      </a:r>
                      <a:endParaRPr lang="uk-UA" sz="1800" spc="-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 dirty="0">
                          <a:effectLst/>
                        </a:rPr>
                        <a:t>Латунь, сталь </a:t>
                      </a:r>
                      <a:r>
                        <a:rPr lang="uk-UA" sz="1800" spc="-50" dirty="0" err="1" smtClean="0">
                          <a:effectLst/>
                        </a:rPr>
                        <a:t>неір-жавіюча</a:t>
                      </a:r>
                      <a:r>
                        <a:rPr lang="uk-UA" sz="1800" spc="-50" dirty="0" smtClean="0">
                          <a:effectLst/>
                        </a:rPr>
                        <a:t> </a:t>
                      </a:r>
                      <a:r>
                        <a:rPr lang="uk-UA" sz="1800" spc="-50" dirty="0">
                          <a:effectLst/>
                        </a:rPr>
                        <a:t>Х18Н10Т</a:t>
                      </a:r>
                      <a:endParaRPr lang="uk-UA" sz="1800" spc="-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9,0...11,0</a:t>
                      </a:r>
                      <a:endParaRPr lang="uk-UA" sz="1800" spc="-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875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 dirty="0">
                          <a:effectLst/>
                        </a:rPr>
                        <a:t>Повітря</a:t>
                      </a:r>
                      <a:endParaRPr lang="uk-UA" sz="1800" spc="-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 dirty="0">
                          <a:effectLst/>
                        </a:rPr>
                        <a:t>Нагрівання у спокійному </a:t>
                      </a:r>
                      <a:r>
                        <a:rPr lang="uk-UA" sz="1800" spc="-50" dirty="0" err="1" smtClean="0">
                          <a:effectLst/>
                        </a:rPr>
                        <a:t>по-вітрі</a:t>
                      </a:r>
                      <a:r>
                        <a:rPr lang="uk-UA" sz="1800" spc="-50" dirty="0" smtClean="0">
                          <a:effectLst/>
                        </a:rPr>
                        <a:t> </a:t>
                      </a:r>
                      <a:r>
                        <a:rPr lang="uk-UA" sz="1800" spc="-50" dirty="0">
                          <a:effectLst/>
                        </a:rPr>
                        <a:t>до температури на поверхні </a:t>
                      </a:r>
                      <a:r>
                        <a:rPr lang="uk-UA" sz="1800" spc="-50" dirty="0" err="1">
                          <a:effectLst/>
                        </a:rPr>
                        <a:t>ТЕНів</a:t>
                      </a:r>
                      <a:r>
                        <a:rPr lang="uk-UA" sz="1800" spc="-50" dirty="0">
                          <a:effectLst/>
                        </a:rPr>
                        <a:t>:  500 </a:t>
                      </a:r>
                      <a:r>
                        <a:rPr lang="uk-UA" sz="1800" spc="-50" baseline="30000" dirty="0" err="1">
                          <a:effectLst/>
                        </a:rPr>
                        <a:t>о</a:t>
                      </a:r>
                      <a:r>
                        <a:rPr lang="uk-UA" sz="1800" spc="-50" dirty="0" err="1">
                          <a:effectLst/>
                        </a:rPr>
                        <a:t>С</a:t>
                      </a:r>
                      <a:endParaRPr lang="uk-UA" sz="1800" spc="-5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 dirty="0">
                          <a:effectLst/>
                        </a:rPr>
                        <a:t>           </a:t>
                      </a:r>
                      <a:r>
                        <a:rPr lang="uk-UA" sz="1800" spc="-50" dirty="0" smtClean="0">
                          <a:effectLst/>
                        </a:rPr>
                        <a:t>             </a:t>
                      </a:r>
                      <a:r>
                        <a:rPr lang="uk-UA" sz="1800" spc="-50" dirty="0">
                          <a:effectLst/>
                        </a:rPr>
                        <a:t>- понад 500 </a:t>
                      </a:r>
                      <a:r>
                        <a:rPr lang="uk-UA" sz="1800" spc="-50" baseline="30000" dirty="0" err="1">
                          <a:effectLst/>
                        </a:rPr>
                        <a:t>о</a:t>
                      </a:r>
                      <a:r>
                        <a:rPr lang="uk-UA" sz="1800" spc="-50" dirty="0" err="1">
                          <a:effectLst/>
                        </a:rPr>
                        <a:t>С</a:t>
                      </a:r>
                      <a:endParaRPr lang="uk-UA" sz="1800" spc="-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800" spc="-50" dirty="0" smtClean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800" spc="-50" dirty="0" smtClean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 dirty="0" smtClean="0">
                          <a:effectLst/>
                        </a:rPr>
                        <a:t>Сталі </a:t>
                      </a:r>
                      <a:r>
                        <a:rPr lang="uk-UA" sz="1800" spc="-50" dirty="0">
                          <a:effectLst/>
                        </a:rPr>
                        <a:t>10 і 20,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 dirty="0" smtClean="0">
                          <a:effectLst/>
                        </a:rPr>
                        <a:t>сталь </a:t>
                      </a:r>
                      <a:r>
                        <a:rPr lang="uk-UA" sz="1800" spc="-50" dirty="0">
                          <a:effectLst/>
                        </a:rPr>
                        <a:t>неіржавіюча Х18Н10Т</a:t>
                      </a:r>
                      <a:endParaRPr lang="uk-UA" sz="1800" spc="-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1,2...1,8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2,3...5,0</a:t>
                      </a:r>
                      <a:endParaRPr lang="uk-UA" sz="1800" spc="-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50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 dirty="0">
                          <a:effectLst/>
                        </a:rPr>
                        <a:t>Жири харчові, </a:t>
                      </a:r>
                      <a:r>
                        <a:rPr lang="uk-UA" sz="1800" spc="-50" dirty="0" smtClean="0">
                          <a:effectLst/>
                        </a:rPr>
                        <a:t>олива</a:t>
                      </a:r>
                      <a:endParaRPr lang="uk-UA" sz="1800" spc="-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Нагрівання у ванні</a:t>
                      </a:r>
                      <a:endParaRPr lang="uk-UA" sz="1800" spc="-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Сталі 10 і 20</a:t>
                      </a:r>
                      <a:endParaRPr lang="uk-UA" sz="1800" spc="-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2,3...3,0</a:t>
                      </a:r>
                      <a:endParaRPr lang="uk-UA" sz="1800" spc="-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50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Молоко</a:t>
                      </a:r>
                      <a:endParaRPr lang="uk-UA" sz="1800" spc="-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Нагрівання у ванні</a:t>
                      </a:r>
                      <a:endParaRPr lang="uk-UA" sz="1800" spc="-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Сталь неіржавіюча Х18Н10Т</a:t>
                      </a:r>
                      <a:endParaRPr lang="uk-UA" sz="1800" spc="-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1,5...2,0</a:t>
                      </a:r>
                      <a:endParaRPr lang="uk-UA" sz="1800" spc="-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25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 dirty="0">
                          <a:effectLst/>
                        </a:rPr>
                        <a:t>Променеве </a:t>
                      </a:r>
                      <a:r>
                        <a:rPr lang="uk-UA" sz="1800" spc="-50" dirty="0" err="1" smtClean="0">
                          <a:effectLst/>
                        </a:rPr>
                        <a:t>обі-грівання</a:t>
                      </a:r>
                      <a:r>
                        <a:rPr lang="uk-UA" sz="1800" spc="-50" dirty="0" smtClean="0">
                          <a:effectLst/>
                        </a:rPr>
                        <a:t> </a:t>
                      </a:r>
                      <a:r>
                        <a:rPr lang="uk-UA" sz="1800" spc="-50" dirty="0">
                          <a:effectLst/>
                        </a:rPr>
                        <a:t>тварин та птахів</a:t>
                      </a:r>
                      <a:endParaRPr lang="uk-UA" sz="1800" spc="-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 dirty="0">
                          <a:effectLst/>
                        </a:rPr>
                        <a:t>У тваринницькому </a:t>
                      </a:r>
                      <a:r>
                        <a:rPr lang="uk-UA" sz="1800" spc="-50" dirty="0" err="1" smtClean="0">
                          <a:effectLst/>
                        </a:rPr>
                        <a:t>приміщен-ні</a:t>
                      </a:r>
                      <a:endParaRPr lang="uk-UA" sz="1800" spc="-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>
                          <a:effectLst/>
                        </a:rPr>
                        <a:t>Сталь неіржавіюча Х18Н10Т</a:t>
                      </a:r>
                      <a:endParaRPr lang="uk-UA" sz="1800" spc="-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spc="-50" dirty="0">
                          <a:effectLst/>
                        </a:rPr>
                        <a:t>5,0...6,0</a:t>
                      </a:r>
                      <a:endParaRPr lang="uk-UA" sz="1800" spc="-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591" marR="12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82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9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5"/>
          <p:cNvSpPr/>
          <p:nvPr/>
        </p:nvSpPr>
        <p:spPr>
          <a:xfrm>
            <a:off x="136252" y="699864"/>
            <a:ext cx="8928100" cy="9140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Потім з каталогу вибирають трубчатий нагрівний елемент, який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відпо-відає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заданим умовам роботи, і визначають його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актив­ну</a:t>
            </a:r>
          </a:p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поверхню (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) за формулою: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5484404"/>
              </p:ext>
            </p:extLst>
          </p:nvPr>
        </p:nvGraphicFramePr>
        <p:xfrm>
          <a:off x="7039053" y="990489"/>
          <a:ext cx="2009424" cy="573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6" name="Формула" r:id="rId3" imgW="990170" imgH="279279" progId="Equation.3">
                  <p:embed/>
                </p:oleObj>
              </mc:Choice>
              <mc:Fallback>
                <p:oleObj name="Формула" r:id="rId3" imgW="990170" imgH="2792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9053" y="990489"/>
                        <a:ext cx="2009424" cy="57320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кутник 5"/>
          <p:cNvSpPr/>
          <p:nvPr/>
        </p:nvSpPr>
        <p:spPr>
          <a:xfrm>
            <a:off x="136252" y="1613960"/>
            <a:ext cx="8928100" cy="6771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–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діаметр трубки, мм;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активна довжина одного трубчатого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нагрів-ного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елемента, м.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08297" y="2350004"/>
            <a:ext cx="8928100" cy="2882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Потрібну кількість нагрівників визначають за формулою: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40329"/>
              </p:ext>
            </p:extLst>
          </p:nvPr>
        </p:nvGraphicFramePr>
        <p:xfrm>
          <a:off x="7726778" y="2133420"/>
          <a:ext cx="1337574" cy="504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7" name="Формула" r:id="rId5" imgW="647700" imgH="241300" progId="Equation.3">
                  <p:embed/>
                </p:oleObj>
              </mc:Choice>
              <mc:Fallback>
                <p:oleObj name="Формула" r:id="rId5" imgW="647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6778" y="2133420"/>
                        <a:ext cx="1337574" cy="50486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Нагрівні елементи, способи регулювання їх потужності, продуктивності та температурних режимів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кутник 5"/>
          <p:cNvSpPr/>
          <p:nvPr/>
        </p:nvSpPr>
        <p:spPr>
          <a:xfrm>
            <a:off x="87734" y="2654755"/>
            <a:ext cx="8928100" cy="1692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i="1" u="sng" dirty="0" smtClean="0">
                <a:latin typeface="Calibri" pitchFamily="34" charset="0"/>
                <a:cs typeface="Calibri" pitchFamily="34" charset="0"/>
              </a:rPr>
              <a:t> Розрахунок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електродних нагрівників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Електродні нагрівники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викорис-товують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для нагрівання матеріалів, які проводять електрич­ний струм, в основному води і ґрунту, та для запарювання соломи. Вони складаються з системи електродів для підведення струму до матеріалу, що нагрівається. Нагрівним елементом є безпосеред­ньо цей матеріал.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кутник 5"/>
          <p:cNvSpPr/>
          <p:nvPr/>
        </p:nvSpPr>
        <p:spPr>
          <a:xfrm>
            <a:off x="87734" y="4367939"/>
            <a:ext cx="8928100" cy="28828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Електродні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нагрівники можуть бути однофазними і трифазними.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кутник 5"/>
          <p:cNvSpPr/>
          <p:nvPr/>
        </p:nvSpPr>
        <p:spPr>
          <a:xfrm>
            <a:off x="87734" y="4656223"/>
            <a:ext cx="8928100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Розрахунок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електродних нагрівників – це в основному вибір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конструк-тивного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виконання та визначення площі електродів і від­стані між ними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Прямокутник 5"/>
          <p:cNvSpPr/>
          <p:nvPr/>
        </p:nvSpPr>
        <p:spPr>
          <a:xfrm>
            <a:off x="98797" y="5335697"/>
            <a:ext cx="8928100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Спочатку обирають конструктивне виконання на­грівника, потім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визна-чають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його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потужність.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рямокутник 5"/>
          <p:cNvSpPr/>
          <p:nvPr/>
        </p:nvSpPr>
        <p:spPr>
          <a:xfrm>
            <a:off x="103088" y="6021288"/>
            <a:ext cx="8928100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Розміри електродів залежать від напруженості поля між елек­тродами і максимально допустимої густини струму на електродах.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2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  <p:bldP spid="7" grpId="0" build="p" animBg="1"/>
      <p:bldP spid="10" grpId="0" build="p" animBg="1"/>
      <p:bldP spid="11" grpId="0" build="p" animBg="1"/>
      <p:bldP spid="12" grpId="0" build="p" animBg="1"/>
      <p:bldP spid="13" grpId="0" build="p" animBg="1"/>
      <p:bldP spid="14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5"/>
          <p:cNvSpPr/>
          <p:nvPr/>
        </p:nvSpPr>
        <p:spPr>
          <a:xfrm>
            <a:off x="89471" y="701030"/>
            <a:ext cx="8928100" cy="14388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Щоб запобігти розкладанню води й утворенню гримучого газу,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макси-мальна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густина струму на електродах наприкінці періоду на­грівання не повинна перевищувати 2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А·см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-2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при нагріванні води циліндричними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елек-тродами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 0,5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А·см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-2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при нагріванні плоскими електродами. Максимальна напруженість поля між електродами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для води 125...250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В·см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-1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77862" y="2175828"/>
            <a:ext cx="89281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Відстань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між електродами: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89471" y="2636912"/>
            <a:ext cx="8928100" cy="2882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Відстань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між електродами повинна бути не меншою 1,5 см.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Нагрівні елементи, способи регулювання їх потужності, продуктивності та температурних режимів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381433"/>
              </p:ext>
            </p:extLst>
          </p:nvPr>
        </p:nvGraphicFramePr>
        <p:xfrm>
          <a:off x="4837251" y="2149584"/>
          <a:ext cx="1322745" cy="487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46" name="Формула" r:id="rId3" imgW="723586" imgH="266584" progId="Equation.3">
                  <p:embed/>
                </p:oleObj>
              </mc:Choice>
              <mc:Fallback>
                <p:oleObj name="Формула" r:id="rId3" imgW="723586" imgH="266584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251" y="2149584"/>
                        <a:ext cx="1322745" cy="48732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кутник 5"/>
          <p:cNvSpPr/>
          <p:nvPr/>
        </p:nvSpPr>
        <p:spPr>
          <a:xfrm>
            <a:off x="77862" y="2933454"/>
            <a:ext cx="8928100" cy="5760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Потужність трифазного нагрівника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(кВт) незалежно від схе­ми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з'єд-нань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електродів: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34792"/>
              </p:ext>
            </p:extLst>
          </p:nvPr>
        </p:nvGraphicFramePr>
        <p:xfrm>
          <a:off x="6259711" y="3241734"/>
          <a:ext cx="2743944" cy="53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47" name="Формула" r:id="rId5" imgW="1447800" imgH="279400" progId="Equation.3">
                  <p:embed/>
                </p:oleObj>
              </mc:Choice>
              <mc:Fallback>
                <p:oleObj name="Формула" r:id="rId5" imgW="1447800" imgH="279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711" y="3241734"/>
                        <a:ext cx="2743944" cy="5355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кутник 5"/>
          <p:cNvSpPr/>
          <p:nvPr/>
        </p:nvSpPr>
        <p:spPr>
          <a:xfrm>
            <a:off x="77862" y="3509509"/>
            <a:ext cx="6150322" cy="2877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фазна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напруга,В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;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–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опір однієї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фази,Ом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кутник 5"/>
          <p:cNvSpPr/>
          <p:nvPr/>
        </p:nvSpPr>
        <p:spPr>
          <a:xfrm>
            <a:off x="107033" y="3806559"/>
            <a:ext cx="8928100" cy="11515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 нагріванні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води,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зростає швидкість руху іонів-носіїв елек­тричних зарядів, що зумовлює зменшення опору, отже, опір води змінюється.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То-му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під час розрахунку беруть його середнє значення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яке визначають за формулою: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395233"/>
              </p:ext>
            </p:extLst>
          </p:nvPr>
        </p:nvGraphicFramePr>
        <p:xfrm>
          <a:off x="6522545" y="4437112"/>
          <a:ext cx="2483418" cy="521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48" name="Формула" r:id="rId7" imgW="1168400" imgH="241300" progId="Equation.3">
                  <p:embed/>
                </p:oleObj>
              </mc:Choice>
              <mc:Fallback>
                <p:oleObj name="Формула" r:id="rId7" imgW="1168400" imgH="2413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2545" y="4437112"/>
                        <a:ext cx="2483418" cy="52104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кутник 5"/>
          <p:cNvSpPr/>
          <p:nvPr/>
        </p:nvSpPr>
        <p:spPr>
          <a:xfrm>
            <a:off x="107033" y="4973765"/>
            <a:ext cx="8928100" cy="576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висота електродів, см; </a:t>
            </a:r>
            <a:r>
              <a:rPr lang="uk-UA" sz="2200" i="1" dirty="0" err="1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uk-UA" sz="2200" i="1" baseline="-25000" dirty="0" err="1"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– середній питомий опір води за період нагрівання;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Ом·см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;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–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геометричний коефіцієнт.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Прямокутник 5"/>
          <p:cNvSpPr/>
          <p:nvPr/>
        </p:nvSpPr>
        <p:spPr>
          <a:xfrm>
            <a:off x="104776" y="5551535"/>
            <a:ext cx="5835376" cy="2882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Питомий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опір води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при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температурі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448630"/>
              </p:ext>
            </p:extLst>
          </p:nvPr>
        </p:nvGraphicFramePr>
        <p:xfrm>
          <a:off x="6127721" y="5331815"/>
          <a:ext cx="2908330" cy="473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49" name="Формула" r:id="rId9" imgW="1497950" imgH="241195" progId="Equation.3">
                  <p:embed/>
                </p:oleObj>
              </mc:Choice>
              <mc:Fallback>
                <p:oleObj name="Формула" r:id="rId9" imgW="1497950" imgH="241195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21" y="5331815"/>
                        <a:ext cx="2908330" cy="47344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кутник 5"/>
          <p:cNvSpPr/>
          <p:nvPr/>
        </p:nvSpPr>
        <p:spPr>
          <a:xfrm>
            <a:off x="104776" y="5848077"/>
            <a:ext cx="5835376" cy="287771"/>
          </a:xfrm>
          <a:prstGeom prst="rect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Середня температура за період нагрівання: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29485"/>
              </p:ext>
            </p:extLst>
          </p:nvPr>
        </p:nvGraphicFramePr>
        <p:xfrm>
          <a:off x="6853575" y="5839819"/>
          <a:ext cx="2152387" cy="469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0" name="Формула" r:id="rId11" imgW="1117600" imgH="241300" progId="Equation.3">
                  <p:embed/>
                </p:oleObj>
              </mc:Choice>
              <mc:Fallback>
                <p:oleObj name="Формула" r:id="rId11" imgW="1117600" imgH="2413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3575" y="5839819"/>
                        <a:ext cx="2152387" cy="46950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Прямокутник 5"/>
          <p:cNvSpPr/>
          <p:nvPr/>
        </p:nvSpPr>
        <p:spPr>
          <a:xfrm>
            <a:off x="89470" y="6154624"/>
            <a:ext cx="6714777" cy="575542"/>
          </a:xfrm>
          <a:prstGeom prst="rect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температура води до нагрівання, град;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–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тем-пература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во­ди наприкінці нагрівання, град.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5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000"/>
                            </p:stCondLst>
                            <p:childTnLst>
                              <p:par>
                                <p:cTn id="2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  <p:bldP spid="7" grpId="0" build="p" animBg="1"/>
      <p:bldP spid="8" grpId="0" build="p" animBg="1"/>
      <p:bldP spid="11" grpId="0" uiExpand="1" build="p" animBg="1"/>
      <p:bldP spid="12" grpId="0" build="p" animBg="1"/>
      <p:bldP spid="15" grpId="0" uiExpand="1" build="p" animBg="1"/>
      <p:bldP spid="16" grpId="0" build="p" animBg="1"/>
      <p:bldP spid="19" grpId="0" build="p" animBg="1"/>
      <p:bldP spid="22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5"/>
          <p:cNvSpPr/>
          <p:nvPr/>
        </p:nvSpPr>
        <p:spPr>
          <a:xfrm>
            <a:off x="89471" y="701030"/>
            <a:ext cx="5634657" cy="5755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Середнє значення питомого опору води за період нагрівання: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89471" y="1290225"/>
            <a:ext cx="4842569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Геометричний коефіцієнт для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різних електродних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систем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визначають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 формулами: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82625" y="2420888"/>
            <a:ext cx="4842569" cy="86587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-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для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однофазної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із пласкими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елект-родами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та трифазної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із пластинчатими  вигнутими електродами (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трикутник):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Нагрівні елементи, способи регулювання їх потужності, продуктивності та температурних режимів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154534"/>
              </p:ext>
            </p:extLst>
          </p:nvPr>
        </p:nvGraphicFramePr>
        <p:xfrm>
          <a:off x="5724128" y="691133"/>
          <a:ext cx="3281834" cy="489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7" name="Формула" r:id="rId3" imgW="1638300" imgH="241300" progId="Equation.3">
                  <p:embed/>
                </p:oleObj>
              </mc:Choice>
              <mc:Fallback>
                <p:oleObj name="Формула" r:id="rId3" imgW="1638300" imgH="241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691133"/>
                        <a:ext cx="3281834" cy="48973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16" y="1290225"/>
            <a:ext cx="1349380" cy="134207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Рисунок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238804"/>
            <a:ext cx="2303810" cy="2134166"/>
          </a:xfrm>
          <a:prstGeom prst="rect">
            <a:avLst/>
          </a:prstGeom>
          <a:ln>
            <a:solidFill>
              <a:srgbClr val="FF0000"/>
            </a:solidFill>
          </a:ln>
        </p:spPr>
      </p:pic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123370"/>
              </p:ext>
            </p:extLst>
          </p:nvPr>
        </p:nvGraphicFramePr>
        <p:xfrm>
          <a:off x="5115716" y="2739968"/>
          <a:ext cx="1349381" cy="49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8" name="Формула" r:id="rId7" imgW="672808" imgH="241195" progId="Equation.3">
                  <p:embed/>
                </p:oleObj>
              </mc:Choice>
              <mc:Fallback>
                <p:oleObj name="Формула" r:id="rId7" imgW="672808" imgH="24119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5716" y="2739968"/>
                        <a:ext cx="1349381" cy="49242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кутник 5"/>
          <p:cNvSpPr/>
          <p:nvPr/>
        </p:nvSpPr>
        <p:spPr>
          <a:xfrm>
            <a:off x="133127" y="4308824"/>
            <a:ext cx="3718793" cy="14388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-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для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однофазної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із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цилінд-ричними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коаксіальними 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еле-ктродами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та трифазної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із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коа-ксіальними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електродами (зірка)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310184"/>
              </p:ext>
            </p:extLst>
          </p:nvPr>
        </p:nvGraphicFramePr>
        <p:xfrm>
          <a:off x="4061156" y="5445224"/>
          <a:ext cx="2109120" cy="952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9" name="Формула" r:id="rId9" imgW="1028254" imgH="444307" progId="Equation.3">
                  <p:embed/>
                </p:oleObj>
              </mc:Choice>
              <mc:Fallback>
                <p:oleObj name="Формула" r:id="rId9" imgW="1028254" imgH="444307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1156" y="5445224"/>
                        <a:ext cx="2109120" cy="95287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8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05" y="3573016"/>
            <a:ext cx="1251870" cy="178686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Рисунок 19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428999"/>
            <a:ext cx="2735857" cy="331236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3362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0"/>
                            </p:stCondLst>
                            <p:childTnLst>
                              <p:par>
                                <p:cTn id="1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  <p:bldP spid="16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5"/>
          <p:cNvSpPr/>
          <p:nvPr/>
        </p:nvSpPr>
        <p:spPr>
          <a:xfrm>
            <a:off x="173460" y="1002284"/>
            <a:ext cx="3678460" cy="5755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-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для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трифазної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із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пласки-ми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електродами (трикутник)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427669"/>
              </p:ext>
            </p:extLst>
          </p:nvPr>
        </p:nvGraphicFramePr>
        <p:xfrm>
          <a:off x="3978788" y="1289533"/>
          <a:ext cx="2120238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0" name="Формула" r:id="rId3" imgW="1193800" imgH="241300" progId="Equation.3">
                  <p:embed/>
                </p:oleObj>
              </mc:Choice>
              <mc:Fallback>
                <p:oleObj name="Формула" r:id="rId3" imgW="1193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788" y="1289533"/>
                        <a:ext cx="2120238" cy="57606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738229"/>
            <a:ext cx="2600588" cy="2878538"/>
          </a:xfrm>
          <a:prstGeom prst="rect">
            <a:avLst/>
          </a:prstGeom>
        </p:spPr>
      </p:pic>
      <p:sp>
        <p:nvSpPr>
          <p:cNvPr id="7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Нагрівні елементи, способи регулювання їх потужності, продуктивності та температурних режимів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116756" y="1988840"/>
            <a:ext cx="5895404" cy="578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–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кількість пластин;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–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відповідно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діа-метри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електрода і анти електрода.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49499" y="2852936"/>
            <a:ext cx="2439020" cy="8658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Висота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електрода може бути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визначе-ною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 формулою: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927153"/>
              </p:ext>
            </p:extLst>
          </p:nvPr>
        </p:nvGraphicFramePr>
        <p:xfrm>
          <a:off x="2612925" y="2636912"/>
          <a:ext cx="3970240" cy="1080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1" name="Формула" r:id="rId6" imgW="2057400" imgH="495300" progId="Equation.3">
                  <p:embed/>
                </p:oleObj>
              </mc:Choice>
              <mc:Fallback>
                <p:oleObj name="Формула" r:id="rId6" imgW="2057400" imgH="495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2925" y="2636912"/>
                        <a:ext cx="3970240" cy="108011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кутник 5"/>
          <p:cNvSpPr/>
          <p:nvPr/>
        </p:nvSpPr>
        <p:spPr>
          <a:xfrm>
            <a:off x="149499" y="3789040"/>
            <a:ext cx="5142582" cy="11510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Розрахункову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площу електродів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переві-ряють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 максимальною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густиною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струму. Для цього визначають потужність однієї фази наприкінці нагрівання води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МФ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623336"/>
              </p:ext>
            </p:extLst>
          </p:nvPr>
        </p:nvGraphicFramePr>
        <p:xfrm>
          <a:off x="5298704" y="3789040"/>
          <a:ext cx="3737346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2" name="Формула" r:id="rId8" imgW="1790700" imgH="520700" progId="Equation.3">
                  <p:embed/>
                </p:oleObj>
              </mc:Choice>
              <mc:Fallback>
                <p:oleObj name="Формула" r:id="rId8" imgW="1790700" imgH="520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8704" y="3789040"/>
                        <a:ext cx="3737346" cy="108012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кутник 5"/>
          <p:cNvSpPr/>
          <p:nvPr/>
        </p:nvSpPr>
        <p:spPr>
          <a:xfrm>
            <a:off x="132804" y="4940124"/>
            <a:ext cx="5807347" cy="28777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Максимальна густина струму на електродах: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01986"/>
              </p:ext>
            </p:extLst>
          </p:nvPr>
        </p:nvGraphicFramePr>
        <p:xfrm>
          <a:off x="6640645" y="4934022"/>
          <a:ext cx="2367972" cy="1087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3" name="Формула" r:id="rId10" imgW="1129810" imgH="520474" progId="Equation.3">
                  <p:embed/>
                </p:oleObj>
              </mc:Choice>
              <mc:Fallback>
                <p:oleObj name="Формула" r:id="rId10" imgW="1129810" imgH="520474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0645" y="4934022"/>
                        <a:ext cx="2367972" cy="108726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кутник 5"/>
          <p:cNvSpPr/>
          <p:nvPr/>
        </p:nvSpPr>
        <p:spPr>
          <a:xfrm>
            <a:off x="116756" y="5236409"/>
            <a:ext cx="6399460" cy="863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активна поверхня електрода однієї фази, см</a:t>
            </a:r>
            <a:r>
              <a:rPr lang="uk-UA" sz="2200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;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коефі­цієнт, що враховує нерівномірність густини струму на поверхні електродів (1,1...1,4).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Прямокутник 5"/>
          <p:cNvSpPr/>
          <p:nvPr/>
        </p:nvSpPr>
        <p:spPr>
          <a:xfrm>
            <a:off x="107950" y="6099722"/>
            <a:ext cx="8928100" cy="6283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Максимальна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густина струму повинна бути меншою від допус­тимої.</a:t>
            </a:r>
            <a:endParaRPr lang="uk-UA" sz="22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75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8" grpId="0" uiExpand="1" build="p" animBg="1"/>
      <p:bldP spid="9" grpId="0" build="p" animBg="1"/>
      <p:bldP spid="12" grpId="0" build="p" animBg="1"/>
      <p:bldP spid="15" grpId="0" build="p" animBg="1"/>
      <p:bldP spid="18" grpId="0" uiExpand="1" build="p" animBg="1"/>
      <p:bldP spid="19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5"/>
          <p:cNvSpPr/>
          <p:nvPr/>
        </p:nvSpPr>
        <p:spPr>
          <a:xfrm>
            <a:off x="116756" y="745247"/>
            <a:ext cx="8919294" cy="221599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b="1" i="1" u="sng" dirty="0" smtClean="0">
                <a:latin typeface="Calibri" pitchFamily="34" charset="0"/>
                <a:cs typeface="Calibri" pitchFamily="34" charset="0"/>
              </a:rPr>
              <a:t>Питомий </a:t>
            </a:r>
            <a:r>
              <a:rPr lang="uk-UA" sz="2400" b="1" i="1" u="sng" dirty="0">
                <a:latin typeface="Calibri" pitchFamily="34" charset="0"/>
                <a:cs typeface="Calibri" pitchFamily="34" charset="0"/>
              </a:rPr>
              <a:t>електричний опір </a:t>
            </a:r>
            <a:r>
              <a:rPr lang="uk-UA" sz="2400" b="1" i="1" u="sng" dirty="0" smtClean="0">
                <a:latin typeface="Calibri" pitchFamily="34" charset="0"/>
                <a:cs typeface="Calibri" pitchFamily="34" charset="0"/>
              </a:rPr>
              <a:t>води.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Як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правило, в установки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електродного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нагрівання вода подається з природних джерел.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При-датність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води для того чи іншого технологічного процесу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визнача-ється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її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фізико-хімічними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показниками. Для установок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електродно-го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нагрівання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найважливішими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фізичними показниками якості води є солевміст і її питомий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електричний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опір.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Нагрівні елементи, способи регулювання їх потужності, продуктивності та температурних режимів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16756" y="2980097"/>
            <a:ext cx="8919294" cy="11079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Солевміст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чи сумарна концентрація всіх, що містяться в 1 кг води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катіонів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та аніонів, в різних зонах коливається від 50 мг/кг до декількох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грамів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 кілограм.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116756" y="4090747"/>
            <a:ext cx="8919294" cy="15724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Режим роботи електродних апаратів в основному залежить від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питомого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електричного опору води, який в будь-який момент часу визначає струм і потужність апарату. Для різних пір року і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геогра-фічних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зон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питомий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електричний опір води різний і коливається від 5 до 300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Ом·м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12353" y="5676152"/>
            <a:ext cx="8919294" cy="9417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У спеціальних лабораторіях дане опір визначають при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темпера-турі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води 293 ºК, використовуючи кондуктометр (ММ 34-04). На практиці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застосовують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простіші, хоча і менш точні, установки.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2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build="p" animBg="1"/>
      <p:bldP spid="8" grpId="0" build="p" animBg="1"/>
      <p:bldP spid="9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Загальні питання застосовування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електронагрівних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та холодильних пристроїв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11382" y="710239"/>
            <a:ext cx="8928100" cy="135421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Тому все більшого застосування на буває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електронагрівання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Застосу-вання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електронагрівання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для одержання теплової енергії у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с/г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вивільнило значну кількість людей, зайнятих раніше на обслуговуванні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малопродук-тивних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паливних установок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8"/>
          <p:cNvSpPr/>
          <p:nvPr/>
        </p:nvSpPr>
        <p:spPr>
          <a:xfrm>
            <a:off x="103030" y="2064456"/>
            <a:ext cx="8924668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Створення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низьких температур у теплу пору року, які для охолодження і зберігання продукції взагалі ускладнене без використання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електрифіко-ваних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холодильних пристроїв</a:t>
            </a:r>
          </a:p>
        </p:txBody>
      </p:sp>
      <p:sp>
        <p:nvSpPr>
          <p:cNvPr id="7" name="Прямокутник 8"/>
          <p:cNvSpPr/>
          <p:nvPr/>
        </p:nvSpPr>
        <p:spPr>
          <a:xfrm>
            <a:off x="107950" y="3080119"/>
            <a:ext cx="8946762" cy="372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У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зв’язку із цим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та холодильні пристрої у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с/г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знаходять все більше застосування і мають такі переваги: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висока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якість та вибірковість нагрівання та охолодження;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можливість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повної автоматизації та точність дотримання температурного режиму;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малі експлуатаційні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затрати на обслуговування і постійна готовність до дії;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малі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капітальні затрати і менша потреба у виробничих площах, можливість встановлення у довільному місці;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понижена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пожежонебезпека, відсутність забруднень навколишнього середовища.</a:t>
            </a:r>
          </a:p>
        </p:txBody>
      </p:sp>
    </p:spTree>
    <p:extLst>
      <p:ext uri="{BB962C8B-B14F-4D97-AF65-F5344CB8AC3E}">
        <p14:creationId xmlns:p14="http://schemas.microsoft.com/office/powerpoint/2010/main" val="290611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uiExpand="1" build="p" animBg="1"/>
      <p:bldP spid="7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5"/>
          <p:cNvSpPr/>
          <p:nvPr/>
        </p:nvSpPr>
        <p:spPr>
          <a:xfrm>
            <a:off x="116756" y="745247"/>
            <a:ext cx="4219435" cy="369331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безпосереднього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вимі-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рювання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питомого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електрично-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го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опору перед розрахунком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температурі 20 °С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викорис-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товують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пристрій, що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складаєть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ся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із двох провідних циліндрів,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розміщених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 ізолюючій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встав</a:t>
            </a:r>
          </a:p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ці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 Між циліндри заливають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во-ду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питомий опір якої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визнача-ють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за формулою: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</a:rPr>
              <a:t>Нагрівні елементи, способи регулювання їх потужності, продуктивності та температурних режимів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16757" y="4797152"/>
            <a:ext cx="5679379" cy="11079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 питомий опір води значно впливає температура, при її збільшенні опір води зменшується: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558225"/>
              </p:ext>
            </p:extLst>
          </p:nvPr>
        </p:nvGraphicFramePr>
        <p:xfrm>
          <a:off x="5397605" y="3402622"/>
          <a:ext cx="2296405" cy="1178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8" name="Формула" r:id="rId3" imgW="1079500" imgH="558800" progId="Equation.3">
                  <p:embed/>
                </p:oleObj>
              </mc:Choice>
              <mc:Fallback>
                <p:oleObj name="Формула" r:id="rId3" imgW="1079500" imgH="558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605" y="3402622"/>
                        <a:ext cx="2296405" cy="117850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323" name="Picture 3" descr="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191" y="699864"/>
            <a:ext cx="4699860" cy="265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521850"/>
              </p:ext>
            </p:extLst>
          </p:nvPr>
        </p:nvGraphicFramePr>
        <p:xfrm>
          <a:off x="6156176" y="4899060"/>
          <a:ext cx="2080875" cy="998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9" name="Формула" r:id="rId6" imgW="952500" imgH="457200" progId="Equation.3">
                  <p:embed/>
                </p:oleObj>
              </mc:Choice>
              <mc:Fallback>
                <p:oleObj name="Формула" r:id="rId6" imgW="9525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4899060"/>
                        <a:ext cx="2080875" cy="99882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кутник 5"/>
          <p:cNvSpPr/>
          <p:nvPr/>
        </p:nvSpPr>
        <p:spPr>
          <a:xfrm>
            <a:off x="116757" y="6011842"/>
            <a:ext cx="5679379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– температура води.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4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  <p:bldP spid="12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Загальні питання застосовування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електронагрівних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та холодильних пристроїв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11382" y="710239"/>
            <a:ext cx="8928100" cy="169277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Однак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теплові процеси дуже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енергомісткі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тому переведення теплових процесів на електроенергію вимагає суворих техніко-економічних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обґрун-тувань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через багатократні перетворення енергії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к.к.д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електронагрівних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пристроїв становить 40…50 %, що значно менше ніж у паливних, впливає також і велика вартість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електроенергії.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8"/>
          <p:cNvSpPr/>
          <p:nvPr/>
        </p:nvSpPr>
        <p:spPr>
          <a:xfrm>
            <a:off x="95374" y="2492896"/>
            <a:ext cx="8924668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Доцільне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переведення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електронагрівних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пристроїв там де це можливо на дешевший нічний тариф, однак при цьому ускладнюються технологічні процеси адже нагрівання здійснюється у нічний час.</a:t>
            </a:r>
          </a:p>
        </p:txBody>
      </p:sp>
      <p:sp>
        <p:nvSpPr>
          <p:cNvPr id="7" name="Прямокутник 8"/>
          <p:cNvSpPr/>
          <p:nvPr/>
        </p:nvSpPr>
        <p:spPr>
          <a:xfrm>
            <a:off x="95374" y="3632448"/>
            <a:ext cx="8924668" cy="13542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На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даний час у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с/г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виробництві існує ряд технологічних процесів, де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зас-тосування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електроенергії є не тільки доцільним але і єдино виправданим (інкубація яєць, місцеве обігрівання молодняка тварин та птахів,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охолод-ження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повітря у сховищах, електрозварювання та ін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.).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кутник 8"/>
          <p:cNvSpPr/>
          <p:nvPr/>
        </p:nvSpPr>
        <p:spPr>
          <a:xfrm>
            <a:off x="104899" y="5041743"/>
            <a:ext cx="8924668" cy="16927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У багатьох випадках застосування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електротеплових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пристроїв вигідне для створення мікроклімату у тваринницьких підприємствах, сушіння та активне вентилювання насіннєвого зерна, нагрівання ґрунту в теплицях, металізації і поверхневому загартовуванню деталей сільгоспмашин, нагрівання води.</a:t>
            </a:r>
          </a:p>
        </p:txBody>
      </p:sp>
    </p:spTree>
    <p:extLst>
      <p:ext uri="{BB962C8B-B14F-4D97-AF65-F5344CB8AC3E}">
        <p14:creationId xmlns:p14="http://schemas.microsoft.com/office/powerpoint/2010/main" val="77433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  <p:bldP spid="8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Способи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електронагрівання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та класифікація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електронагрівних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пристроїв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11382" y="710239"/>
            <a:ext cx="8928100" cy="6771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Близько 20 % всієї споживаної сільським господарством елект­роенергії використовують для одержання теплоти.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23974" y="1387347"/>
            <a:ext cx="8924668" cy="10156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u="sng" dirty="0" err="1">
                <a:latin typeface="Calibri" pitchFamily="34" charset="0"/>
                <a:cs typeface="Calibri" pitchFamily="34" charset="0"/>
              </a:rPr>
              <a:t>Електронагрівання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 це наука про способи перетворення електричної енергії у теплову, 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методи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її передавання до 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об’єктів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та 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технічні засоби </a:t>
            </a:r>
            <a:r>
              <a:rPr lang="uk-UA" sz="2200" u="sng" dirty="0" err="1">
                <a:latin typeface="Calibri" pitchFamily="34" charset="0"/>
                <a:cs typeface="Calibri" pitchFamily="34" charset="0"/>
              </a:rPr>
              <a:t>електронагрівання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Прямокутник 8"/>
          <p:cNvSpPr/>
          <p:nvPr/>
        </p:nvSpPr>
        <p:spPr>
          <a:xfrm>
            <a:off x="114814" y="2418757"/>
            <a:ext cx="8924668" cy="1692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u="sng" dirty="0" err="1">
                <a:latin typeface="Calibri" pitchFamily="34" charset="0"/>
                <a:cs typeface="Calibri" pitchFamily="34" charset="0"/>
              </a:rPr>
              <a:t>Електронагрівним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 пристроєм називається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пристрій, що служить для теплового обробітку середовища і який складається із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електронагрівача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що перетворює електричну енергію у теплову, конструктивних елементів – корпусу, деталей кріплення,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тепло-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та електроізоляції, системи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електро-постачання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та автоматизації.</a:t>
            </a:r>
          </a:p>
        </p:txBody>
      </p:sp>
      <p:sp>
        <p:nvSpPr>
          <p:cNvPr id="8" name="Прямокутник 8"/>
          <p:cNvSpPr/>
          <p:nvPr/>
        </p:nvSpPr>
        <p:spPr>
          <a:xfrm>
            <a:off x="107950" y="4111528"/>
            <a:ext cx="8924668" cy="23698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Електронагрівні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пристрої розрізняються за такими ознаками: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способом перетворення електричної енергії в теплову;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температурою до якої нагрівається оброблюване середовище;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принципом нагрівання;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принципом роботи;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частотою струму живлення;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напругою живлення.</a:t>
            </a:r>
          </a:p>
        </p:txBody>
      </p:sp>
    </p:spTree>
    <p:extLst>
      <p:ext uri="{BB962C8B-B14F-4D97-AF65-F5344CB8AC3E}">
        <p14:creationId xmlns:p14="http://schemas.microsoft.com/office/powerpoint/2010/main" val="72675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  <p:bldP spid="8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Способи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електронагрівання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та класифікація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електронагрівних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пристроїв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11382" y="710239"/>
            <a:ext cx="8928100" cy="57810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Залежно від способу перетворення електричної енергії в теплову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розрізняють такі способи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електронагрівання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:.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8"/>
          <p:cNvSpPr/>
          <p:nvPr/>
        </p:nvSpPr>
        <p:spPr>
          <a:xfrm>
            <a:off x="99591" y="2183008"/>
            <a:ext cx="8924668" cy="115364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i="1" u="sng" dirty="0" err="1">
                <a:latin typeface="Calibri" pitchFamily="34" charset="0"/>
                <a:cs typeface="Calibri" pitchFamily="34" charset="0"/>
              </a:rPr>
              <a:t>Електронагрівання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 опором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У твердих і рідких про­відниках при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про-ходженні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 них електричного струму в результаті взаємодії носіїв струму (електронів або іонів провідника) із кристалічними ґратками металів чи атомами та молекулами цього провідника виділяється теплота.</a:t>
            </a:r>
          </a:p>
        </p:txBody>
      </p:sp>
      <p:sp>
        <p:nvSpPr>
          <p:cNvPr id="7" name="Прямокутник 8"/>
          <p:cNvSpPr/>
          <p:nvPr/>
        </p:nvSpPr>
        <p:spPr>
          <a:xfrm>
            <a:off x="99591" y="3336657"/>
            <a:ext cx="7424737" cy="578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Кількість теплоти, яка виділяється, визначають за зако­ном Джоуля - Ленца:</a:t>
            </a:r>
          </a:p>
        </p:txBody>
      </p:sp>
      <p:sp>
        <p:nvSpPr>
          <p:cNvPr id="8" name="Прямокутник 5"/>
          <p:cNvSpPr/>
          <p:nvPr/>
        </p:nvSpPr>
        <p:spPr>
          <a:xfrm>
            <a:off x="511374" y="1294568"/>
            <a:ext cx="3173992" cy="8658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опором;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електричною дугою;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індукційний; 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4051126" y="1288346"/>
            <a:ext cx="3528392" cy="8658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діелектричний;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електронний;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світловий (ла­зерний).</a:t>
            </a:r>
          </a:p>
        </p:txBody>
      </p:sp>
      <p:sp>
        <p:nvSpPr>
          <p:cNvPr id="10" name="Прямокутник 8"/>
          <p:cNvSpPr/>
          <p:nvPr/>
        </p:nvSpPr>
        <p:spPr>
          <a:xfrm>
            <a:off x="99591" y="3914764"/>
            <a:ext cx="8924668" cy="5763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кількість теплоти, Дж;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сила струму, А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; </a:t>
            </a:r>
            <a:r>
              <a:rPr lang="uk-UA" sz="22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–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електрич­ний опір, Ом;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–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час, с.</a:t>
            </a: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790356"/>
              </p:ext>
            </p:extLst>
          </p:nvPr>
        </p:nvGraphicFramePr>
        <p:xfrm>
          <a:off x="7524328" y="3336657"/>
          <a:ext cx="1351394" cy="525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5" name="Формула" r:id="rId3" imgW="685502" imgH="266584" progId="Equation.3">
                  <p:embed/>
                </p:oleObj>
              </mc:Choice>
              <mc:Fallback>
                <p:oleObj name="Формула" r:id="rId3" imgW="685502" imgH="266584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328" y="3336657"/>
                        <a:ext cx="1351394" cy="52554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кутник 8"/>
          <p:cNvSpPr/>
          <p:nvPr/>
        </p:nvSpPr>
        <p:spPr>
          <a:xfrm>
            <a:off x="99591" y="4491076"/>
            <a:ext cx="8924668" cy="8658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i="1" u="sng" dirty="0" smtClean="0">
                <a:latin typeface="Calibri" pitchFamily="34" charset="0"/>
                <a:cs typeface="Calibri" pitchFamily="34" charset="0"/>
              </a:rPr>
              <a:t>Нагрівання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електричною дугою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Перетворення елек­тричної енергії в теплоту відбувається в електричній дузі, що ви­никає між електродами в газовому середовищі чи плазмі.</a:t>
            </a:r>
          </a:p>
        </p:txBody>
      </p:sp>
      <p:sp>
        <p:nvSpPr>
          <p:cNvPr id="14" name="Прямокутник 8"/>
          <p:cNvSpPr/>
          <p:nvPr/>
        </p:nvSpPr>
        <p:spPr>
          <a:xfrm>
            <a:off x="99591" y="5356954"/>
            <a:ext cx="8924668" cy="143885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На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електроди пода­ють напругу. Потім на мить торкаються одним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елек-тродом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іншого для запалювання електричної дуги і повільно розводять електроди на певну відстань. Унаслідок іонізації газове середовище між елект­родами стає електропровідним. Пряме нагрівання електричною дугою широко застосовується в електрозварювальних установках.</a:t>
            </a:r>
          </a:p>
        </p:txBody>
      </p:sp>
    </p:spTree>
    <p:extLst>
      <p:ext uri="{BB962C8B-B14F-4D97-AF65-F5344CB8AC3E}">
        <p14:creationId xmlns:p14="http://schemas.microsoft.com/office/powerpoint/2010/main" val="381133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  <p:bldP spid="8" grpId="0" uiExpand="1" build="p" animBg="1"/>
      <p:bldP spid="9" grpId="0" uiExpand="1" build="p" animBg="1"/>
      <p:bldP spid="10" grpId="0" uiExpand="1" build="p" animBg="1"/>
      <p:bldP spid="13" grpId="0" build="p" animBg="1"/>
      <p:bldP spid="1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Способи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електронагрівання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та класифікація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електронагрівних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пристроїв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11382" y="710239"/>
            <a:ext cx="8928100" cy="11510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i="1" u="sng" dirty="0" smtClean="0">
                <a:latin typeface="Calibri" pitchFamily="34" charset="0"/>
                <a:cs typeface="Calibri" pitchFamily="34" charset="0"/>
              </a:rPr>
              <a:t>Електронне нагрівання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відбувається при зустрічі потоку електронів, прискорених електричним полем у вакуумі, з ті­лом, яке потрібно нагріти. Електронне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електронагрівання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застосо­вують у промисловості для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зварю-вання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дрібних деталей та виплавляння надчистих металів.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07950" y="3597403"/>
            <a:ext cx="8924668" cy="8638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Індуктивне нагрівання металів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Якщо провідник по­містити в змінне магнітне поле, то він нагріватиметься струмами, які наводяться в ньому, за законами електромагнітної індукції.</a:t>
            </a:r>
          </a:p>
        </p:txBody>
      </p:sp>
      <p:sp>
        <p:nvSpPr>
          <p:cNvPr id="7" name="Прямокутник 5"/>
          <p:cNvSpPr/>
          <p:nvPr/>
        </p:nvSpPr>
        <p:spPr>
          <a:xfrm>
            <a:off x="107950" y="1867734"/>
            <a:ext cx="8912876" cy="17266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i="1" u="sng" dirty="0" smtClean="0">
                <a:latin typeface="Calibri" pitchFamily="34" charset="0"/>
                <a:cs typeface="Calibri" pitchFamily="34" charset="0"/>
              </a:rPr>
              <a:t>Світлове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(лазерне) </a:t>
            </a:r>
            <a:r>
              <a:rPr lang="uk-UA" sz="2200" i="1" u="sng" dirty="0" err="1">
                <a:latin typeface="Calibri" pitchFamily="34" charset="0"/>
                <a:cs typeface="Calibri" pitchFamily="34" charset="0"/>
              </a:rPr>
              <a:t>електронагрівання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відбуває­ться під дією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випро-мінювання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оптичних квантових генераторів (ла­зерів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Енергія пучка когерентних оптичних променів при зустрі­чі з поверхнею тіла, що нагрівається, перетворюється в тепло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Ла­зери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використовують для зварювання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мікродеталей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при монтажі радіосхем, проведенні операцій та для інших цілей.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96158" y="4477232"/>
            <a:ext cx="8924668" cy="115108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Ін­тенсивне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нагрівання буває в полях великої напруженості і високої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час-тоти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Ці поля утворюються в спеціальних установках, які нази­вають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індук-торами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Індуктор – первинна обмотка повітряного тран­сформатора, вторинною обмоткою якого є тіло, що нагрівається.</a:t>
            </a:r>
          </a:p>
        </p:txBody>
      </p:sp>
      <p:sp>
        <p:nvSpPr>
          <p:cNvPr id="10" name="Прямокутник 8"/>
          <p:cNvSpPr/>
          <p:nvPr/>
        </p:nvSpPr>
        <p:spPr>
          <a:xfrm>
            <a:off x="96158" y="5628316"/>
            <a:ext cx="8924668" cy="8638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Конструктивно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найпростіший індуктор – це ізольований провідник, вміщений у середину металевої труби. Провідник може бути скру­чений у спіраль.</a:t>
            </a:r>
          </a:p>
        </p:txBody>
      </p:sp>
    </p:spTree>
    <p:extLst>
      <p:ext uri="{BB962C8B-B14F-4D97-AF65-F5344CB8AC3E}">
        <p14:creationId xmlns:p14="http://schemas.microsoft.com/office/powerpoint/2010/main" val="25351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uiExpand="1" build="p" animBg="1"/>
      <p:bldP spid="7" grpId="0" uiExpand="1" build="p" animBg="1"/>
      <p:bldP spid="9" grpId="0" build="p" animBg="1"/>
      <p:bldP spid="10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Способи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електронагрівання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та класифікація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електронагрівних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пристроїв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11382" y="710239"/>
            <a:ext cx="8928100" cy="115364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Індукційні установки поділяють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на: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низької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(промис­лової) частоти (50 Гц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середньої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частоти (150...10000 Гц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високої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частоти (від 60 кГц до 100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МГц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).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07950" y="1867734"/>
            <a:ext cx="8912876" cy="8658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Чим більша частота струму індуктора, тим на меншу глибину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проника-ють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струми в деталь, тому струми високої частоти викори­стовують для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по-верхневого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нагрівання і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загартовування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шийок валів машин.</a:t>
            </a:r>
          </a:p>
        </p:txBody>
      </p:sp>
      <p:sp>
        <p:nvSpPr>
          <p:cNvPr id="7" name="Прямокутник 5"/>
          <p:cNvSpPr/>
          <p:nvPr/>
        </p:nvSpPr>
        <p:spPr>
          <a:xfrm>
            <a:off x="118994" y="2753496"/>
            <a:ext cx="8912876" cy="865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Діелектричне нагрівання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Під впливом електричного поля в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матеріа-лах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 поганою електропровідністю заряди, зв'язані міжмолекулярними силами, орієнтуються або зміщуються в напря­мі електричного поля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Прямокутник 5"/>
          <p:cNvSpPr/>
          <p:nvPr/>
        </p:nvSpPr>
        <p:spPr>
          <a:xfrm>
            <a:off x="126606" y="3640288"/>
            <a:ext cx="8912876" cy="57605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Зміщення зв'язаних зарядів під дією електричного поля називають поляриза­цією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9" name="Прямокутник 5"/>
          <p:cNvSpPr/>
          <p:nvPr/>
        </p:nvSpPr>
        <p:spPr>
          <a:xfrm>
            <a:off x="107950" y="4232287"/>
            <a:ext cx="8912876" cy="863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Якщо електричне поле змінне, то відбувається безперервне зміщення зарядів. Енергія, яка витрачається на поляризацію мо­лекул не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провідни-кових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матеріалів, виділяється у вигляді теплоти.</a:t>
            </a:r>
          </a:p>
        </p:txBody>
      </p:sp>
      <p:sp>
        <p:nvSpPr>
          <p:cNvPr id="10" name="Прямокутник 5"/>
          <p:cNvSpPr/>
          <p:nvPr/>
        </p:nvSpPr>
        <p:spPr>
          <a:xfrm>
            <a:off x="96521" y="5118633"/>
            <a:ext cx="8912876" cy="14388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нагріванні в полі конденсатора матеріалів з поганою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електричною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провідністю теплота виділяється одночасно по всьому об'єму матеріалу. При цьому швидке нагрівання внутрішніх шарів матеріалу призводить до утворення градієнтів температури і тиску, на­правлених до зовнішньої поверхні тіла. Це сприяє швидкому ви­даленню надлишкової вологості.</a:t>
            </a:r>
          </a:p>
        </p:txBody>
      </p:sp>
    </p:spTree>
    <p:extLst>
      <p:ext uri="{BB962C8B-B14F-4D97-AF65-F5344CB8AC3E}">
        <p14:creationId xmlns:p14="http://schemas.microsoft.com/office/powerpoint/2010/main" val="212933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build="p" animBg="1"/>
      <p:bldP spid="7" grpId="0" build="p" animBg="1"/>
      <p:bldP spid="8" grpId="0" uiExpand="1" build="p" animBg="1"/>
      <p:bldP spid="9" grpId="0" build="p" animBg="1"/>
      <p:bldP spid="10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Способи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електронагрівання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та класифікація </a:t>
            </a:r>
            <a:r>
              <a:rPr lang="uk-UA" sz="24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електронагрівних</a:t>
            </a: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пристроїв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11382" y="710239"/>
            <a:ext cx="8928100" cy="11510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Високочастотне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сушіння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с/г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продуктів – це дуже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перспек­тивний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метод сушіння. Електрична енергія перетворюється в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теплоту безпосередньо у продуктах </a:t>
            </a:r>
            <a:r>
              <a:rPr lang="uk-UA" sz="2200" smtClean="0">
                <a:latin typeface="Calibri" pitchFamily="34" charset="0"/>
                <a:cs typeface="Calibri" pitchFamily="34" charset="0"/>
              </a:rPr>
              <a:t>що нагріваються.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високочастотному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нагріванні можна досягти високої кон­центрації потужності в одиниці об'єму.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07950" y="1867734"/>
            <a:ext cx="8912876" cy="8658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У с/г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діелектричне нагрівання може набути широкого застосування для сушіння зерна, овочів, фруктів, дезінсекції зерна, пастеризації 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стериліза-ції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молока, стерилізації ово­чів і фруктів у банках при консервуванні тощо.</a:t>
            </a:r>
          </a:p>
        </p:txBody>
      </p:sp>
      <p:sp>
        <p:nvSpPr>
          <p:cNvPr id="7" name="Прямокутник 5"/>
          <p:cNvSpPr/>
          <p:nvPr/>
        </p:nvSpPr>
        <p:spPr>
          <a:xfrm>
            <a:off x="118994" y="2753496"/>
            <a:ext cx="8912876" cy="863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Інтенсивне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нагрівання діелектриків можливе лише в електрич­ному полі високої частоти (від 0,5 до 100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МГц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). Тому для діелек­тричного нагрівання застосовують спеціальні генератори.</a:t>
            </a:r>
            <a:endParaRPr lang="uk-UA" sz="2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118994" y="3627618"/>
            <a:ext cx="8912876" cy="677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недоліків діелектричного нагрівання слід віднести складність 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висо-ку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spc="-50" dirty="0">
                <a:latin typeface="Calibri" pitchFamily="34" charset="0"/>
                <a:cs typeface="Calibri" pitchFamily="34" charset="0"/>
              </a:rPr>
              <a:t>вартість обладнання, необхідність висококваліфікованого обслуговування.</a:t>
            </a:r>
            <a:endParaRPr lang="uk-UA" sz="2200" spc="-5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01079" y="4357553"/>
            <a:ext cx="8912876" cy="101566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Інфрачервоне нагрівання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Інфрачервоні промені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проника­ють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органіч-ну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речовину на деяку глибину, і нагрівання речовини відбувається відразу на всій глибині проникання променів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Прямокутник 5"/>
          <p:cNvSpPr/>
          <p:nvPr/>
        </p:nvSpPr>
        <p:spPr>
          <a:xfrm>
            <a:off x="126606" y="5373216"/>
            <a:ext cx="8912876" cy="13542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 numCol="1">
            <a:spAutoFit/>
          </a:bodyPr>
          <a:lstStyle/>
          <a:p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Інфрачервоні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промені можна досить точно сфокусувати на пев­ний об'єкт або його частину за допомогою відбивачів і екранів. При цьому можна досягти дуже високої інтенсивності нагрівання з ви­соким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енерге-тичним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коефіцієнтом корисної дії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   </a:t>
            </a:r>
            <a:endParaRPr lang="uk-UA" sz="2200" spc="-5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8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  <p:bldP spid="8" grpId="0" build="p" animBg="1"/>
      <p:bldP spid="9" grpId="0" build="p" animBg="1"/>
      <p:bldP spid="10" grpId="0" build="p" animBg="1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2978</TotalTime>
  <Words>4960</Words>
  <Application>Microsoft Office PowerPoint</Application>
  <PresentationFormat>Экран (4:3)</PresentationFormat>
  <Paragraphs>299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Воздушный поток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</dc:creator>
  <cp:lastModifiedBy>Master</cp:lastModifiedBy>
  <cp:revision>281</cp:revision>
  <dcterms:created xsi:type="dcterms:W3CDTF">2016-01-31T14:57:37Z</dcterms:created>
  <dcterms:modified xsi:type="dcterms:W3CDTF">2021-04-14T07:54:37Z</dcterms:modified>
</cp:coreProperties>
</file>