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67" r:id="rId7"/>
    <p:sldId id="262" r:id="rId8"/>
    <p:sldId id="29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АСИНХРОННІ ДВИГУНИ</a:t>
            </a:r>
            <a:endParaRPr lang="uk-UA" sz="2800" b="1" i="1" spc="-1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7338" y="476672"/>
            <a:ext cx="8569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7950" y="548680"/>
            <a:ext cx="8928100" cy="6192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ПЛАН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1. Будова і принцип роботи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2. Механічна характеристика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3. Пусковий режим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4. Регулювання частоти обертання асинхронних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5. Режими роботи асинхронних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6. Однофазний асинхронний двигун;</a:t>
            </a:r>
          </a:p>
          <a:p>
            <a:pPr marL="355600" indent="-355600"/>
            <a:r>
              <a:rPr lang="uk-UA" sz="2400" i="1" dirty="0">
                <a:latin typeface="Arial" pitchFamily="34" charset="0"/>
                <a:cs typeface="Arial" pitchFamily="34" charset="0"/>
              </a:rPr>
              <a:t>7. Робота трифазного асинхронного двигуна в однофазному режимі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1. Електропривод: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Посіб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./ О.ІО.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П.І. Савченко, В.В. Савченко,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Лавріненко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В.В.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Козирський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Хандола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І.П.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Ільїчов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; За ред. О.Ю.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Синявського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- К.: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Аграр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Медіа Груп, 2013.-586 с.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ISBN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978-617-646-201-9;</a:t>
            </a: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Б.В.Зайцев, О.С.Марченко та ін.; Ред.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– К. : Вища освіта, 2001. – 288 c.. – ISBN 966-95995-2-0.</a:t>
            </a:r>
          </a:p>
        </p:txBody>
      </p:sp>
    </p:spTree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79613" y="1557338"/>
          <a:ext cx="3740150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Visio" r:id="rId3" imgW="4906962" imgH="6238875" progId="Visio.Drawing.11">
                  <p:embed/>
                </p:oleObj>
              </mc:Choice>
              <mc:Fallback>
                <p:oleObj name="Visio" r:id="rId3" imgW="4906962" imgH="6238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557338"/>
                        <a:ext cx="3740150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28"/>
          <p:cNvSpPr>
            <a:spLocks noChangeArrowheads="1"/>
          </p:cNvSpPr>
          <p:nvPr/>
        </p:nvSpPr>
        <p:spPr bwMode="auto">
          <a:xfrm rot="5400000" flipH="1">
            <a:off x="1987550" y="2811463"/>
            <a:ext cx="3671888" cy="2246312"/>
          </a:xfrm>
          <a:prstGeom prst="parallelogram">
            <a:avLst>
              <a:gd name="adj" fmla="val 456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323850" y="549275"/>
            <a:ext cx="8569325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i="1" dirty="0">
                <a:solidFill>
                  <a:schemeClr val="tx2"/>
                </a:solidFill>
              </a:rPr>
              <a:t>Принцип дії асинхронних електродвигунів</a:t>
            </a:r>
            <a:endParaRPr lang="ru-RU" b="1" i="1" dirty="0">
              <a:solidFill>
                <a:schemeClr val="tx2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95575" y="2436813"/>
            <a:ext cx="2400300" cy="2957512"/>
            <a:chOff x="1148" y="2607"/>
            <a:chExt cx="969" cy="1199"/>
          </a:xfrm>
        </p:grpSpPr>
        <p:graphicFrame>
          <p:nvGraphicFramePr>
            <p:cNvPr id="9244" name="Object 3"/>
            <p:cNvGraphicFramePr>
              <a:graphicFrameLocks noChangeAspect="1"/>
            </p:cNvGraphicFramePr>
            <p:nvPr/>
          </p:nvGraphicFramePr>
          <p:xfrm>
            <a:off x="1616" y="2607"/>
            <a:ext cx="50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0" name="Visio" r:id="rId5" imgW="1224711" imgH="810922" progId="Visio.Drawing.11">
                    <p:embed/>
                  </p:oleObj>
                </mc:Choice>
                <mc:Fallback>
                  <p:oleObj name="Visio" r:id="rId5" imgW="1224711" imgH="81092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607"/>
                          <a:ext cx="50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5" name="Object 4"/>
            <p:cNvGraphicFramePr>
              <a:graphicFrameLocks noChangeAspect="1"/>
            </p:cNvGraphicFramePr>
            <p:nvPr/>
          </p:nvGraphicFramePr>
          <p:xfrm>
            <a:off x="1148" y="3484"/>
            <a:ext cx="48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1" name="Visio" r:id="rId7" imgW="1224711" imgH="810922" progId="Visio.Drawing.11">
                    <p:embed/>
                  </p:oleObj>
                </mc:Choice>
                <mc:Fallback>
                  <p:oleObj name="Visio" r:id="rId7" imgW="1224711" imgH="81092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3484"/>
                          <a:ext cx="483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>
            <a:grpSpLocks/>
          </p:cNvGrpSpPr>
          <p:nvPr/>
        </p:nvGrpSpPr>
        <p:grpSpPr bwMode="auto">
          <a:xfrm flipH="1" flipV="1">
            <a:off x="2843213" y="5254625"/>
            <a:ext cx="1011237" cy="479425"/>
            <a:chOff x="1619" y="3507"/>
            <a:chExt cx="408" cy="231"/>
          </a:xfrm>
        </p:grpSpPr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 flipV="1">
              <a:off x="1619" y="3602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 flipH="1" flipV="1">
              <a:off x="1619" y="3507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E, I</a:t>
              </a:r>
              <a:endParaRPr lang="ru-RU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78063" y="2224088"/>
            <a:ext cx="1573212" cy="400050"/>
            <a:chOff x="975" y="2466"/>
            <a:chExt cx="635" cy="193"/>
          </a:xfrm>
        </p:grpSpPr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 flipH="1" flipV="1">
              <a:off x="1247" y="2659"/>
              <a:ext cx="3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41" name="Text Box 21"/>
            <p:cNvSpPr txBox="1">
              <a:spLocks noChangeArrowheads="1"/>
            </p:cNvSpPr>
            <p:nvPr/>
          </p:nvSpPr>
          <p:spPr bwMode="auto">
            <a:xfrm>
              <a:off x="975" y="2466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chemeClr val="folHlink"/>
                  </a:solidFill>
                </a:rPr>
                <a:t>F</a:t>
              </a:r>
              <a:r>
                <a:rPr lang="uk-UA" b="1" i="1" baseline="-25000">
                  <a:solidFill>
                    <a:schemeClr val="folHlink"/>
                  </a:solidFill>
                </a:rPr>
                <a:t>ем</a:t>
              </a:r>
              <a:endParaRPr lang="ru-RU" b="1" i="1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51275" y="4891088"/>
            <a:ext cx="1798638" cy="366712"/>
            <a:chOff x="1622" y="3562"/>
            <a:chExt cx="726" cy="177"/>
          </a:xfrm>
        </p:grpSpPr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 flipV="1">
              <a:off x="1622" y="3734"/>
              <a:ext cx="3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1940" y="3562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chemeClr val="folHlink"/>
                  </a:solidFill>
                </a:rPr>
                <a:t>F</a:t>
              </a:r>
              <a:r>
                <a:rPr lang="uk-UA" b="1" i="1" baseline="-25000">
                  <a:solidFill>
                    <a:schemeClr val="folHlink"/>
                  </a:solidFill>
                </a:rPr>
                <a:t>ем</a:t>
              </a:r>
              <a:endParaRPr lang="ru-RU" b="1" i="1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-449969" flipH="1" flipV="1">
            <a:off x="3792538" y="2184400"/>
            <a:ext cx="1011237" cy="366713"/>
            <a:chOff x="1221" y="2655"/>
            <a:chExt cx="408" cy="177"/>
          </a:xfrm>
        </p:grpSpPr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flipH="1">
              <a:off x="1300" y="2655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 flipH="1" flipV="1">
              <a:off x="1221" y="2655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E, I</a:t>
              </a:r>
              <a:endParaRPr lang="ru-RU" b="1" i="1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7" descr="asynchronous_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256213" cy="5081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4" name="Rectangle 83"/>
          <p:cNvSpPr>
            <a:spLocks noChangeArrowheads="1"/>
          </p:cNvSpPr>
          <p:nvPr/>
        </p:nvSpPr>
        <p:spPr bwMode="auto">
          <a:xfrm>
            <a:off x="1403350" y="981075"/>
            <a:ext cx="6048375" cy="5473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1906588" y="1125538"/>
            <a:ext cx="5184775" cy="5111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00" y="10800"/>
                </a:moveTo>
                <a:cubicBezTo>
                  <a:pt x="4500" y="14279"/>
                  <a:pt x="7321" y="17100"/>
                  <a:pt x="10800" y="17100"/>
                </a:cubicBezTo>
                <a:cubicBezTo>
                  <a:pt x="14279" y="17100"/>
                  <a:pt x="17100" y="14279"/>
                  <a:pt x="17100" y="10800"/>
                </a:cubicBezTo>
                <a:cubicBezTo>
                  <a:pt x="17100" y="7321"/>
                  <a:pt x="14279" y="4500"/>
                  <a:pt x="10800" y="4500"/>
                </a:cubicBezTo>
                <a:cubicBezTo>
                  <a:pt x="7321" y="4500"/>
                  <a:pt x="4500" y="7321"/>
                  <a:pt x="450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381375" y="1270000"/>
            <a:ext cx="2284413" cy="4824413"/>
            <a:chOff x="1557" y="210"/>
            <a:chExt cx="1439" cy="3039"/>
          </a:xfrm>
        </p:grpSpPr>
        <p:sp>
          <p:nvSpPr>
            <p:cNvPr id="9232" name="Freeform 31"/>
            <p:cNvSpPr>
              <a:spLocks/>
            </p:cNvSpPr>
            <p:nvPr/>
          </p:nvSpPr>
          <p:spPr bwMode="auto">
            <a:xfrm>
              <a:off x="1557" y="2582"/>
              <a:ext cx="1439" cy="667"/>
            </a:xfrm>
            <a:custGeom>
              <a:avLst/>
              <a:gdLst>
                <a:gd name="T0" fmla="*/ 0 w 1439"/>
                <a:gd name="T1" fmla="*/ 504 h 667"/>
                <a:gd name="T2" fmla="*/ 731 w 1439"/>
                <a:gd name="T3" fmla="*/ 666 h 667"/>
                <a:gd name="T4" fmla="*/ 1432 w 1439"/>
                <a:gd name="T5" fmla="*/ 496 h 667"/>
                <a:gd name="T6" fmla="*/ 1439 w 1439"/>
                <a:gd name="T7" fmla="*/ 51 h 667"/>
                <a:gd name="T8" fmla="*/ 734 w 1439"/>
                <a:gd name="T9" fmla="*/ 189 h 667"/>
                <a:gd name="T10" fmla="*/ 13 w 1439"/>
                <a:gd name="T11" fmla="*/ 51 h 667"/>
                <a:gd name="T12" fmla="*/ 15 w 1439"/>
                <a:gd name="T13" fmla="*/ 488 h 667"/>
                <a:gd name="T14" fmla="*/ 0 w 1439"/>
                <a:gd name="T15" fmla="*/ 504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9"/>
                <a:gd name="T25" fmla="*/ 0 h 667"/>
                <a:gd name="T26" fmla="*/ 1439 w 1439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9" h="667">
                  <a:moveTo>
                    <a:pt x="0" y="504"/>
                  </a:moveTo>
                  <a:cubicBezTo>
                    <a:pt x="122" y="531"/>
                    <a:pt x="492" y="667"/>
                    <a:pt x="731" y="666"/>
                  </a:cubicBezTo>
                  <a:cubicBezTo>
                    <a:pt x="970" y="665"/>
                    <a:pt x="1314" y="599"/>
                    <a:pt x="1432" y="496"/>
                  </a:cubicBezTo>
                  <a:lnTo>
                    <a:pt x="1439" y="51"/>
                  </a:lnTo>
                  <a:cubicBezTo>
                    <a:pt x="1323" y="0"/>
                    <a:pt x="972" y="189"/>
                    <a:pt x="734" y="189"/>
                  </a:cubicBezTo>
                  <a:cubicBezTo>
                    <a:pt x="496" y="189"/>
                    <a:pt x="133" y="2"/>
                    <a:pt x="13" y="51"/>
                  </a:cubicBezTo>
                  <a:lnTo>
                    <a:pt x="15" y="488"/>
                  </a:lnTo>
                  <a:cubicBezTo>
                    <a:pt x="15" y="488"/>
                    <a:pt x="0" y="504"/>
                    <a:pt x="0" y="50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233" name="Freeform 32"/>
            <p:cNvSpPr>
              <a:spLocks/>
            </p:cNvSpPr>
            <p:nvPr/>
          </p:nvSpPr>
          <p:spPr bwMode="auto">
            <a:xfrm flipV="1">
              <a:off x="1557" y="210"/>
              <a:ext cx="1439" cy="667"/>
            </a:xfrm>
            <a:custGeom>
              <a:avLst/>
              <a:gdLst>
                <a:gd name="T0" fmla="*/ 0 w 1439"/>
                <a:gd name="T1" fmla="*/ 504 h 667"/>
                <a:gd name="T2" fmla="*/ 731 w 1439"/>
                <a:gd name="T3" fmla="*/ 666 h 667"/>
                <a:gd name="T4" fmla="*/ 1432 w 1439"/>
                <a:gd name="T5" fmla="*/ 496 h 667"/>
                <a:gd name="T6" fmla="*/ 1439 w 1439"/>
                <a:gd name="T7" fmla="*/ 51 h 667"/>
                <a:gd name="T8" fmla="*/ 734 w 1439"/>
                <a:gd name="T9" fmla="*/ 189 h 667"/>
                <a:gd name="T10" fmla="*/ 13 w 1439"/>
                <a:gd name="T11" fmla="*/ 51 h 667"/>
                <a:gd name="T12" fmla="*/ 15 w 1439"/>
                <a:gd name="T13" fmla="*/ 488 h 667"/>
                <a:gd name="T14" fmla="*/ 0 w 1439"/>
                <a:gd name="T15" fmla="*/ 504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9"/>
                <a:gd name="T25" fmla="*/ 0 h 667"/>
                <a:gd name="T26" fmla="*/ 1439 w 1439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9" h="667">
                  <a:moveTo>
                    <a:pt x="0" y="504"/>
                  </a:moveTo>
                  <a:cubicBezTo>
                    <a:pt x="122" y="531"/>
                    <a:pt x="492" y="667"/>
                    <a:pt x="731" y="666"/>
                  </a:cubicBezTo>
                  <a:cubicBezTo>
                    <a:pt x="970" y="665"/>
                    <a:pt x="1314" y="599"/>
                    <a:pt x="1432" y="496"/>
                  </a:cubicBezTo>
                  <a:lnTo>
                    <a:pt x="1439" y="51"/>
                  </a:lnTo>
                  <a:cubicBezTo>
                    <a:pt x="1323" y="0"/>
                    <a:pt x="972" y="189"/>
                    <a:pt x="734" y="189"/>
                  </a:cubicBezTo>
                  <a:cubicBezTo>
                    <a:pt x="496" y="189"/>
                    <a:pt x="133" y="2"/>
                    <a:pt x="13" y="51"/>
                  </a:cubicBezTo>
                  <a:lnTo>
                    <a:pt x="15" y="488"/>
                  </a:lnTo>
                  <a:cubicBezTo>
                    <a:pt x="15" y="488"/>
                    <a:pt x="0" y="504"/>
                    <a:pt x="0" y="504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234" name="Text Box 33"/>
            <p:cNvSpPr txBox="1">
              <a:spLocks noChangeArrowheads="1"/>
            </p:cNvSpPr>
            <p:nvPr/>
          </p:nvSpPr>
          <p:spPr bwMode="auto">
            <a:xfrm>
              <a:off x="2154" y="300"/>
              <a:ext cx="318" cy="36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N</a:t>
              </a:r>
              <a:endParaRPr lang="ru-RU" sz="3200" b="1"/>
            </a:p>
          </p:txBody>
        </p:sp>
        <p:sp>
          <p:nvSpPr>
            <p:cNvPr id="9235" name="Text Box 34"/>
            <p:cNvSpPr txBox="1">
              <a:spLocks noChangeArrowheads="1"/>
            </p:cNvSpPr>
            <p:nvPr/>
          </p:nvSpPr>
          <p:spPr bwMode="auto">
            <a:xfrm>
              <a:off x="2154" y="2795"/>
              <a:ext cx="318" cy="3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S</a:t>
              </a:r>
              <a:endParaRPr lang="ru-RU" sz="3200" b="1"/>
            </a:p>
          </p:txBody>
        </p:sp>
      </p:grpSp>
      <p:pic>
        <p:nvPicPr>
          <p:cNvPr id="31" name="Picture 8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0972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503238"/>
            <a:ext cx="8928100" cy="3077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Величину електромагнітного моменту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можна визначити за залежністю: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8000" y="1872000"/>
            <a:ext cx="8912423" cy="7871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Напрямок обертання магнітного поля статора, а отже, і напрямок обертання ротора залежать від порядку чергування фаз напруги, що підводиться до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обмот-ки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статора.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73006"/>
              </p:ext>
            </p:extLst>
          </p:nvPr>
        </p:nvGraphicFramePr>
        <p:xfrm>
          <a:off x="2915816" y="811015"/>
          <a:ext cx="2239840" cy="45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Формула" r:id="rId3" imgW="1040948" imgH="215806" progId="Equation.3">
                  <p:embed/>
                </p:oleObj>
              </mc:Choice>
              <mc:Fallback>
                <p:oleObj name="Формула" r:id="rId3" imgW="104094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811015"/>
                        <a:ext cx="2239840" cy="4577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4"/>
          <p:cNvSpPr/>
          <p:nvPr/>
        </p:nvSpPr>
        <p:spPr>
          <a:xfrm>
            <a:off x="123627" y="1307241"/>
            <a:ext cx="8928100" cy="5238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постійний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коефіцієнт;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магнітний потік обмоток двигуна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струм в обмотках ротора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кут зсуву фаз між струмом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та ЕРС ротора.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93787" y="2708920"/>
            <a:ext cx="8912423" cy="787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Частота обертання ротора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названа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асинхронною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завжди менша частоти обертання поля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тому що тільки в цьому випадку відбувається наведення ЕРС в обмотці ротора асинхронного двигуна.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1670" y="3573016"/>
            <a:ext cx="8912423" cy="525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Величина, що характеризує різницю частот обертання ротора й обертового поля статора, називається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ковзанням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93787" y="4128247"/>
            <a:ext cx="891242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Ковзання є дуже важливим параметром асинхронної машини, його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виража-ють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частках одиниці або у відсотках: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49239"/>
              </p:ext>
            </p:extLst>
          </p:nvPr>
        </p:nvGraphicFramePr>
        <p:xfrm>
          <a:off x="4283968" y="4436023"/>
          <a:ext cx="4104456" cy="45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Формула" r:id="rId5" imgW="2209680" imgH="241200" progId="Equation.3">
                  <p:embed/>
                </p:oleObj>
              </mc:Choice>
              <mc:Fallback>
                <p:oleObj name="Формула" r:id="rId5" imgW="22096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6023"/>
                        <a:ext cx="4104456" cy="4533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5"/>
          <p:cNvSpPr/>
          <p:nvPr/>
        </p:nvSpPr>
        <p:spPr>
          <a:xfrm>
            <a:off x="108000" y="4896000"/>
            <a:ext cx="8912423" cy="78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кутова швидкість двигуна,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рівна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πn/30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синхронна кутова швидкість асинхронного двигуна, що визначається за формулою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2πf/p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7" name="Прямокутник 5"/>
          <p:cNvSpPr/>
          <p:nvPr/>
        </p:nvSpPr>
        <p:spPr>
          <a:xfrm>
            <a:off x="93787" y="5709656"/>
            <a:ext cx="8912423" cy="1047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Зі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збільшенням навантажувального моменту на валу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 частота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обер-тання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зменшується. Отже, ковзання асинхронного двигуна залежить від механічного навантаження на валу двигуна і може змінюватися в діапазоні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0&lt;S&lt;1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2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Механічна характеристика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2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Залежність між обертовим моментом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 кутовою швидкістю його валу,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називається </a:t>
            </a:r>
            <a:r>
              <a:rPr lang="uk-UA" sz="2000" i="1" u="sng" dirty="0" smtClean="0">
                <a:latin typeface="Calibri" pitchFamily="34" charset="0"/>
                <a:cs typeface="Calibri" pitchFamily="34" charset="0"/>
              </a:rPr>
              <a:t>механічною характеристикою.</a:t>
            </a:r>
            <a:endParaRPr lang="uk-UA" sz="20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5502" y="4961538"/>
            <a:ext cx="8912423" cy="2616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Механічна характеристика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має п'ять характерних точок.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90025" y="1028766"/>
            <a:ext cx="3527947" cy="13080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Це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рівняння дещо громіздке й незручне у користуванні,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то-му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практичних розрахунках частіше користуються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приблиз-ною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формулою </a:t>
            </a:r>
            <a:r>
              <a:rPr lang="uk-UA" sz="2000" i="1" u="sng" dirty="0" err="1" smtClean="0">
                <a:latin typeface="Calibri" pitchFamily="34" charset="0"/>
                <a:cs typeface="Calibri" pitchFamily="34" charset="0"/>
              </a:rPr>
              <a:t>Клосса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92695" y="5235215"/>
            <a:ext cx="8912423" cy="2639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Точка 1 - синхронна швидкість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0 і М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= 0.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12022"/>
              </p:ext>
            </p:extLst>
          </p:nvPr>
        </p:nvGraphicFramePr>
        <p:xfrm>
          <a:off x="467544" y="2365912"/>
          <a:ext cx="2359480" cy="123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Формула" r:id="rId3" imgW="1193800" imgH="622300" progId="Equation.3">
                  <p:embed/>
                </p:oleObj>
              </mc:Choice>
              <mc:Fallback>
                <p:oleObj name="Формула" r:id="rId3" imgW="1193800" imgH="622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65912"/>
                        <a:ext cx="2359480" cy="12349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4"/>
          <p:cNvSpPr/>
          <p:nvPr/>
        </p:nvSpPr>
        <p:spPr>
          <a:xfrm>
            <a:off x="92695" y="3645024"/>
            <a:ext cx="8928100" cy="1308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 обертовий момент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елект-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родвигуна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критичний 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момент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критич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ковзання асинхронного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двигуна;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допоміжний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коефіцієнт. </a:t>
            </a:r>
          </a:p>
          <a:p>
            <a:pPr hangingPunct="0"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Для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двигунів значної потужності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приймається рівним нулю.</a:t>
            </a:r>
          </a:p>
        </p:txBody>
      </p:sp>
      <p:pic>
        <p:nvPicPr>
          <p:cNvPr id="13" name="Picture 19" descr="Двзм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23" y="1017166"/>
            <a:ext cx="5400154" cy="3419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4" name="Прямокутник 4"/>
          <p:cNvSpPr/>
          <p:nvPr/>
        </p:nvSpPr>
        <p:spPr>
          <a:xfrm>
            <a:off x="92695" y="5499133"/>
            <a:ext cx="8928100" cy="1280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Точка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2 - номінальне навантаження,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i="1" u="sng" dirty="0" err="1" smtClean="0">
                <a:latin typeface="Calibri" pitchFamily="34" charset="0"/>
                <a:cs typeface="Calibri" pitchFamily="34" charset="0"/>
              </a:rPr>
              <a:t>Номіналь-ний</a:t>
            </a:r>
            <a:r>
              <a:rPr lang="uk-UA" sz="20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момент</a:t>
            </a:r>
            <a:r>
              <a:rPr lang="uk-UA" sz="2000" u="sng" dirty="0">
                <a:latin typeface="Calibri" pitchFamily="34" charset="0"/>
                <a:cs typeface="Calibri" pitchFamily="34" charset="0"/>
              </a:rPr>
              <a:t> двигуна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[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]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(це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найбільший момент, розвиваючи який двигун може працювати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тривалий час не перегріваючись)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він вираховується за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каталож-ними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даними двигуна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ω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9550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>
              <a:lnSpc>
                <a:spcPct val="80000"/>
              </a:lnSpc>
            </a:pPr>
            <a:r>
              <a:rPr lang="uk-UA" sz="2000" spc="-6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spc="-6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spc="-6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spc="-60" dirty="0">
                <a:latin typeface="Calibri" pitchFamily="34" charset="0"/>
                <a:cs typeface="Calibri" pitchFamily="34" charset="0"/>
              </a:rPr>
              <a:t>- номінальна потужність двигуна, кВт</a:t>
            </a:r>
            <a:r>
              <a:rPr lang="uk-UA" sz="2000" spc="-6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spc="-6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uk-UA" sz="2000" i="1" spc="-60" baseline="-25000" dirty="0" smtClean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spc="-60" dirty="0">
                <a:latin typeface="Calibri" pitchFamily="34" charset="0"/>
                <a:cs typeface="Calibri" pitchFamily="34" charset="0"/>
              </a:rPr>
              <a:t>- номінальна кутова швидкість, рад/сек.</a:t>
            </a:r>
          </a:p>
        </p:txBody>
      </p:sp>
    </p:spTree>
    <p:extLst>
      <p:ext uri="{BB962C8B-B14F-4D97-AF65-F5344CB8AC3E}">
        <p14:creationId xmlns:p14="http://schemas.microsoft.com/office/powerpoint/2010/main" val="327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Механічна характеристика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263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3 – критична,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та 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= 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0024" y="767156"/>
            <a:ext cx="8946026" cy="7848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цій точці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розвиває максимальний (критичний) момент, який визначає перевантажувальну здатність двигуна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що вибирається з довідників і для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асинхронних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двигунів знаходиться у межах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= 1,7-2,2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Прямокутник 4"/>
          <p:cNvSpPr/>
          <p:nvPr/>
        </p:nvSpPr>
        <p:spPr>
          <a:xfrm>
            <a:off x="98987" y="1551986"/>
            <a:ext cx="8946026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Максимальний момент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називається критичним, тому що на механічній характеристиці він поділяє зони стійкої та нестійкої роботи двигуна.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107950" y="2077792"/>
            <a:ext cx="8946026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Дільницю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механічної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0 &lt; S &lt;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називають зоною стійкої роботи двигуна, коли при перевантаженнях двигун сповільнюється, але автоматично розвиває більший момент, який дозволяє долати це пікове навантаження.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8987" y="2866081"/>
            <a:ext cx="8946026" cy="104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Дільницю механічної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 межах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&lt; S &lt; 1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називають зоною нестійкої роботи двигуна, коли будь-яке перевантаження, що супроводжується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сповільне-нням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двигуна, призводить до зменшення обертового моменту двигуна та його зупинки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107950" y="3912521"/>
            <a:ext cx="8946026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4 - “провал моменту” - спостерігається при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0,7 &lt;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&lt; 0,85 коли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роз-виває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процесі розгону найменший (мінімальний) момент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 =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mіn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mіn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“Провал” кривої моменту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i="1" dirty="0" err="1" smtClean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 smtClean="0">
                <a:latin typeface="Calibri" pitchFamily="34" charset="0"/>
                <a:cs typeface="Calibri" pitchFamily="34" charset="0"/>
              </a:rPr>
              <a:t>mіn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ускладнює процес розгону двигуна і може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вик-ликати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“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застрявання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 ротора на малій частоті обертання.</a:t>
            </a:r>
          </a:p>
        </p:txBody>
      </p:sp>
      <p:sp>
        <p:nvSpPr>
          <p:cNvPr id="11" name="Прямокутник 4"/>
          <p:cNvSpPr/>
          <p:nvPr/>
        </p:nvSpPr>
        <p:spPr>
          <a:xfrm>
            <a:off x="107950" y="4958961"/>
            <a:ext cx="8946026" cy="2639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5 - пускова,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 S = 1 і 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= 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Прямокутник 4"/>
          <p:cNvSpPr/>
          <p:nvPr/>
        </p:nvSpPr>
        <p:spPr>
          <a:xfrm>
            <a:off x="127339" y="5243320"/>
            <a:ext cx="8946026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Потужність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яку споживає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мережі при номінальному навантаженні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(кВт):</a:t>
            </a:r>
          </a:p>
          <a:p>
            <a:pPr>
              <a:lnSpc>
                <a:spcPct val="85000"/>
              </a:lnSpc>
            </a:pPr>
            <a:r>
              <a:rPr lang="uk-UA" sz="2400" i="1" dirty="0" smtClean="0"/>
              <a:t>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/ η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 smtClean="0"/>
              <a:t>,</a:t>
            </a:r>
          </a:p>
          <a:p>
            <a:pPr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 номінальний ККД двигуна.</a:t>
            </a:r>
          </a:p>
        </p:txBody>
      </p:sp>
      <p:sp>
        <p:nvSpPr>
          <p:cNvPr id="13" name="Прямокутник 4"/>
          <p:cNvSpPr/>
          <p:nvPr/>
        </p:nvSpPr>
        <p:spPr>
          <a:xfrm>
            <a:off x="90024" y="6080472"/>
            <a:ext cx="89460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  Різниця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між споживаною та номінальною потужностями складає втрати у двигуні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(кВт):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17344"/>
              </p:ext>
            </p:extLst>
          </p:nvPr>
        </p:nvGraphicFramePr>
        <p:xfrm>
          <a:off x="2195736" y="6342082"/>
          <a:ext cx="4995828" cy="39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Формула" r:id="rId3" imgW="2717800" imgH="215900" progId="Equation.3">
                  <p:embed/>
                </p:oleObj>
              </mc:Choice>
              <mc:Fallback>
                <p:oleObj name="Формула" r:id="rId3" imgW="27178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6342082"/>
                        <a:ext cx="4995828" cy="3992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9" descr="Двзм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91" y="500855"/>
            <a:ext cx="5400154" cy="3419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074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Пусковий режим асинхронного двигуна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7871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Одним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найбільш шкідливих режимів роботи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є пусковий режим, при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яко-му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він споживає великий пусковий струм, що призводить до швидкого його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пере-грівання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 значного падіння напруги 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мережі.</a:t>
            </a:r>
            <a:endParaRPr lang="uk-UA" sz="20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290377"/>
            <a:ext cx="8946026" cy="677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Пусковий струм двигуна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(А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):    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кратність пускового струму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i="1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uk-UA" sz="2000" i="1" baseline="-25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5-10)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вибирається 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довідників.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4"/>
          <p:cNvSpPr/>
          <p:nvPr/>
        </p:nvSpPr>
        <p:spPr>
          <a:xfrm>
            <a:off x="106048" y="2005482"/>
            <a:ext cx="8946026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Значне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зростання пускового струму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пов'язане з тим, що при підключенні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його статора до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мережі у ньому утворюється обертове магнітне поле, яке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миттє-во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набирає своєї синхронної швидкості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1000-3000 об/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а ротор унаслідок інертності в першу мить нерухомий, при цьому витки обмотки його 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пере-тинають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велику кількість силових ліній обертового магнітного поля статора й у них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великий пусковий струм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98987" y="3599216"/>
            <a:ext cx="8946026" cy="1046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Далі ротор зрушує з місця і починає наздоганяти обертове магнітне поле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стато-ра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при цьому витки його обмоток перетинають все менше силових ліній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оберто-вого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магнітного поля й струм у них зменшується до величини, що відповідає навантаженню двигуна.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98987" y="4671939"/>
            <a:ext cx="8946026" cy="2092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 Зменшення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шкідливих наслідків від пускових режимів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досягнути: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зменшенні величини пускових струмів шляхом запуску двигунів при пониженій фазній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напрузі;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використання двигуна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фазним ротором (при цьому зменшується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кратність пускового струму до величини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= 2-3,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зростає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величина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пускового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моменту);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зменшенні часу запуску двигуна шляхом запускання двигуна без навантаження в холосту чи використовуючи для з'єднання двигуна з робочими машинами відцентрові муфти. </a:t>
            </a:r>
          </a:p>
        </p:txBody>
      </p:sp>
    </p:spTree>
    <p:extLst>
      <p:ext uri="{BB962C8B-B14F-4D97-AF65-F5344CB8AC3E}">
        <p14:creationId xmlns:p14="http://schemas.microsoft.com/office/powerpoint/2010/main" val="27512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8" grpId="0" animBg="1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Регулювання частоти обертання </a:t>
            </a:r>
            <a:r>
              <a:rPr lang="uk-UA" sz="2800" b="1" i="1" u="sng" dirty="0" smtClean="0">
                <a:solidFill>
                  <a:schemeClr val="accent1"/>
                </a:solidFill>
              </a:rPr>
              <a:t>АД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Частоту обертання ротора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регулювати зміною якої-небудь із трьох величин: ковзання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частоти струму в обмотці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числа полюсів в обмотці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556792"/>
            <a:ext cx="8946026" cy="16927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Регулювати частоту обертання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зміною ковзання </a:t>
            </a:r>
            <a:r>
              <a:rPr lang="uk-UA" sz="2200" b="1" i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трьома способами: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зміною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напруги, що підводиться до обмоток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статора;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порушенням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симетрії цієї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напруги;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зміною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активного опору обмотки ротора. </a:t>
            </a:r>
          </a:p>
        </p:txBody>
      </p:sp>
      <p:sp>
        <p:nvSpPr>
          <p:cNvPr id="7" name="Прямокутник 4"/>
          <p:cNvSpPr/>
          <p:nvPr/>
        </p:nvSpPr>
        <p:spPr>
          <a:xfrm>
            <a:off x="90024" y="3284984"/>
            <a:ext cx="8946026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Регулювання частоти обертання зміною ковзання відбувається тільки в навантаженому двигуні. У режимі холостого ходу ковзання, а отже, і частота обертання залишаються практично незмінними.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4"/>
          <p:cNvSpPr/>
          <p:nvPr/>
        </p:nvSpPr>
        <p:spPr>
          <a:xfrm>
            <a:off x="97912" y="4335487"/>
            <a:ext cx="8946026" cy="1015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Регулювання частоти обертання зміною активного опору в колі ротора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Цей спосіб регулювання частоти обертання можливий лише у двигунах із фазним ротором.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65038" y="5445224"/>
            <a:ext cx="8946026" cy="10156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АД,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побудовані для різних значень активного опору кола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ротора,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показують, що зі збільшенням активного опору ротора зростає критичне ковзання, а критичний момент лишається незмінним.</a:t>
            </a:r>
          </a:p>
        </p:txBody>
      </p:sp>
    </p:spTree>
    <p:extLst>
      <p:ext uri="{BB962C8B-B14F-4D97-AF65-F5344CB8AC3E}">
        <p14:creationId xmlns:p14="http://schemas.microsoft.com/office/powerpoint/2010/main" val="1494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1" y="3933056"/>
            <a:ext cx="4347343" cy="5255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Переваги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регулювання зміною додаткового опору в колі ротора: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4261" y="4558185"/>
            <a:ext cx="392178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плавність регулювання;</a:t>
            </a: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зростання пускового моменту.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8403" y="4857085"/>
            <a:ext cx="50135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Недоліки даного способу регулювання:</a:t>
            </a:r>
            <a:endParaRPr lang="ru-RU" sz="20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5341094"/>
            <a:ext cx="2807866" cy="1308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>
            <a:spAutoFit/>
          </a:bodyPr>
          <a:lstStyle/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значні втрати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енергії;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великі розміри та вартість реостата;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м’якість механічних характеристик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Регулювання частоти обертання </a:t>
            </a:r>
            <a:r>
              <a:rPr lang="uk-UA" sz="2800" b="1" i="1" u="sng" dirty="0" smtClean="0">
                <a:solidFill>
                  <a:schemeClr val="accent1"/>
                </a:solidFill>
              </a:rPr>
              <a:t>АД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4"/>
          <p:cNvSpPr/>
          <p:nvPr/>
        </p:nvSpPr>
        <p:spPr>
          <a:xfrm>
            <a:off x="107951" y="466154"/>
            <a:ext cx="4464050" cy="338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навантажувальний момент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зміниться з М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М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 зміна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частоти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обертання при виведеному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реостаті (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коли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складе з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до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 при введеному реостаті (коли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ця зміна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складатиме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 видно з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останньому випадку зміна частоти обертання значно більша, що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призводить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різкого сповільнення двигуна.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1" descr="Двзм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04572"/>
            <a:ext cx="4464050" cy="4292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87824" y="5265940"/>
            <a:ext cx="604822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>
            <a:spAutoFit/>
          </a:bodyPr>
          <a:lstStyle/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залежність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діапазону регулювання від навантаження;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регулювання швидкості на холостому ході практично неможливе;</a:t>
            </a:r>
          </a:p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зменшення кутової швидкості ротора супроводжується зменшенням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потужності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двигуна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animBg="1"/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107950" y="476250"/>
            <a:ext cx="8928100" cy="7871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Регулювати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 такий спосіб можна при зменшенні напруги живлення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U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цьому момент двигуна змінюється пропорційно квадрату напруги і відповідно змінюються механічні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характеристики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663" cy="433388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chemeClr val="tx2"/>
                </a:solidFill>
              </a:rPr>
              <a:t>Регулювання частоти обертів АД зміною напруги</a:t>
            </a:r>
            <a:endParaRPr lang="ru-RU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1077" y="996521"/>
            <a:ext cx="4680074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Регулювання ковзання s у цьому випадку можливо в межах 0 &lt; s &lt; 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кр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61076" y="1704546"/>
            <a:ext cx="4674973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одержання досить великого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діапа-зону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регулювання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швидкості необхідно, щоб активний опір кола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 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відпо-відно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кр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були достатньо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великі.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5847" y="5117182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Перевага:</a:t>
            </a: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03848" y="5147959"/>
            <a:ext cx="259228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плавність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регулювання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19867"/>
            <a:ext cx="1285884" cy="369332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Недоліки:</a:t>
            </a:r>
            <a:endParaRPr lang="ru-RU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2358" y="5601031"/>
            <a:ext cx="4181689" cy="1141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збільшуються втрати в двигуні;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знижується ККД;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невеликий пусковий момент;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вузький діапазон регулювань 1,3:1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5" descr="Двзм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350534"/>
            <a:ext cx="4206097" cy="3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4366177" y="2864486"/>
            <a:ext cx="4674974" cy="1569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Даний метод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застосовується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системах вентиляції тваринницьких ферм типу “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Клі-мат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”, “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Кліматика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”, у яких для розширення діапазону регулювання використовуються спеціальні двигуни 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підвищеним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критич-ним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ковзанням.</a:t>
            </a:r>
          </a:p>
        </p:txBody>
      </p:sp>
      <p:pic>
        <p:nvPicPr>
          <p:cNvPr id="4113" name="Picture 19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0800"/>
            <a:ext cx="3104406" cy="28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740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10" grpId="0" animBg="1"/>
      <p:bldP spid="12" grpId="0" uiExpand="1" build="p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433387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uk-UA" sz="2400" b="1" i="1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Регулювання частоти обертів зміною числа пар полюсів</a:t>
            </a:r>
            <a:endParaRPr lang="ru-RU" sz="2400" b="1" i="1" spc="-5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620713"/>
            <a:ext cx="8785225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indent="179388"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   Такий спосіб регулювання використовується зазвичай для двигунів з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ко-роткозамкненим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ротором, тому що при цьому потрібно змінювати р тільки для обмотки статора. </a:t>
            </a:r>
            <a:endParaRPr lang="ru-RU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79388" y="2276475"/>
            <a:ext cx="8785225" cy="1230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marL="263525" indent="-263525"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1) застосуванням на статорі декількох обмоток, що розміщені в спільних пазах і мають різні числа пар полюсів;</a:t>
            </a:r>
          </a:p>
          <a:p>
            <a:pPr marL="263525" indent="-263525" eaLnBrk="0" hangingPunct="0"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2) застосуванням обмотки спеціального типу, що дозволяє одержати різні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зна-чення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р </a:t>
            </a:r>
            <a:r>
              <a:rPr lang="uk-UA" sz="2000">
                <a:latin typeface="Calibri" pitchFamily="34" charset="0"/>
                <a:cs typeface="Calibri" pitchFamily="34" charset="0"/>
              </a:rPr>
              <a:t>шляхом </a:t>
            </a:r>
            <a:r>
              <a:rPr lang="uk-UA" sz="2000" smtClean="0">
                <a:latin typeface="Calibri" pitchFamily="34" charset="0"/>
                <a:cs typeface="Calibri" pitchFamily="34" charset="0"/>
              </a:rPr>
              <a:t>зміни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(переключення) схеми з’єднання обмотки.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300663"/>
            <a:ext cx="8785225" cy="70802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Двигуни зі зміною числа пар полюсів називаються </a:t>
            </a:r>
            <a:r>
              <a:rPr lang="uk-UA" sz="2000" b="1" i="1" dirty="0" err="1">
                <a:latin typeface="Calibri" pitchFamily="34" charset="0"/>
                <a:cs typeface="Calibri" pitchFamily="34" charset="0"/>
              </a:rPr>
              <a:t>багатошвидкісними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Такого типу АД випускають на 2, 3 або 4 швидкості обертання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6021388"/>
            <a:ext cx="8785225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Слід зауважити, що у сучасних електроприводах даний спосіб регулювання частоти обертів знаходить обмежене використання.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4" name="Прямокутник 8"/>
          <p:cNvSpPr>
            <a:spLocks noChangeArrowheads="1"/>
          </p:cNvSpPr>
          <p:nvPr/>
        </p:nvSpPr>
        <p:spPr bwMode="auto">
          <a:xfrm>
            <a:off x="179388" y="3500438"/>
            <a:ext cx="8785225" cy="184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Застосування декількох обмоток невигідно, тому що при цьому через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обме-женість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місця в пазах переріз провідників кожної з обмоток потрібно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зменшува-ти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що призводить до зниження потужності двигуна. Використання обмоток з перемиканням числа пар полюсів викликає ускладнення комутаційної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апарату-ри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особливо якщо за допомогою однієї обмотки бажають отримати більше двох швидкостей обертання. Трохи погіршуються енергетичні показники двигунів.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9388" y="1557338"/>
            <a:ext cx="8785225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Даний спосіб дозволяє ступінчате регулювання частоти обертів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АД відповідно до формули: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60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f/p.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120" y="1916832"/>
            <a:ext cx="440704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0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 </a:t>
            </a:r>
            <a:r>
              <a:rPr lang="uk-UA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можна двома способами:</a:t>
            </a:r>
            <a:endParaRPr lang="ru-RU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56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88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849" grpId="0" uiExpand="1" build="p" animBg="1"/>
      <p:bldP spid="7" grpId="0" animBg="1"/>
      <p:bldP spid="8" grpId="0" animBg="1"/>
      <p:bldP spid="1127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05862" cy="439737"/>
          </a:xfrm>
        </p:spPr>
        <p:txBody>
          <a:bodyPr lIns="0" rIns="0"/>
          <a:lstStyle/>
          <a:p>
            <a:pPr marL="0" indent="0" eaLnBrk="1" hangingPunct="1">
              <a:buNone/>
              <a:defRPr/>
            </a:pPr>
            <a:r>
              <a:rPr lang="uk-UA" sz="2400" b="1" i="1" spc="-100" dirty="0" smtClean="0">
                <a:latin typeface="Calibri" pitchFamily="34" charset="0"/>
                <a:cs typeface="Calibri" pitchFamily="34" charset="0"/>
              </a:rPr>
              <a:t>Регулювання частоти обертів АД зміною частоти струму живлення </a:t>
            </a:r>
            <a:endParaRPr lang="ru-RU" sz="2400" b="1" i="1" spc="-1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278" y="1391856"/>
            <a:ext cx="885666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tabLst>
                <a:tab pos="2065338" algn="l"/>
              </a:tabLs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зміною частоти буде змінюватися і максимальний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момент, тому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збереження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незмінними перевантажувальної здатності, коефіцієнта потужності і ККД двигуна на потрібному рівні необхідно одночасно зі зміною частоти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напругу живлення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54" y="2924944"/>
            <a:ext cx="4428492" cy="2677656"/>
          </a:xfrm>
          <a:prstGeom prst="rect">
            <a:avLst/>
          </a:prstGeom>
          <a:solidFill>
            <a:schemeClr val="accent5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Якщо частота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обертання АД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регулюється за умови </a:t>
            </a:r>
            <a:r>
              <a:rPr lang="uk-UA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сталості моменту навантаження (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 підведену до двигуна напругу необхідно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пропорційно зміні частоти струму, так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щоб: 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8248"/>
              </p:ext>
            </p:extLst>
          </p:nvPr>
        </p:nvGraphicFramePr>
        <p:xfrm>
          <a:off x="1187624" y="5733256"/>
          <a:ext cx="19510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Формула" r:id="rId3" imgW="1015920" imgH="241200" progId="Equation.3">
                  <p:embed/>
                </p:oleObj>
              </mc:Choice>
              <mc:Fallback>
                <p:oleObj name="Формула" r:id="rId3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733256"/>
                        <a:ext cx="1951037" cy="465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Прямокутник 12"/>
          <p:cNvSpPr>
            <a:spLocks noChangeArrowheads="1"/>
          </p:cNvSpPr>
          <p:nvPr/>
        </p:nvSpPr>
        <p:spPr bwMode="auto">
          <a:xfrm>
            <a:off x="99483" y="557742"/>
            <a:ext cx="88784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Цей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спосіб регулювання (частотне регулювання) також заснований на зміні синхронної частоти обертання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f/p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8" descr="Двзм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60" y="2869184"/>
            <a:ext cx="4382620" cy="38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736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Трифазний 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винайшов російський інженер-винахідник М. О.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Доліво-Добровольський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1889 р.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0985" y="1340768"/>
            <a:ext cx="89281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Цей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 має значні переваги над іншими електричними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ма-шинами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проста  конструкція, компактність, висока надійність,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 має потреби в збудженні.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10985" y="2492896"/>
            <a:ext cx="8928100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Ці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переваги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дозволили широко застосовувати їх 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промисло-вості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сільському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господарстві та інших галузях народного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госпо-дарства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всіх країн світу.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07950" y="3636000"/>
            <a:ext cx="8928100" cy="944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складається з двох основних частин, розділених повітряним зазором: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нерухомого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статора й обертового ротора. Кожна з цих частин має осердя й обмотку.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7950" y="4644000"/>
            <a:ext cx="8928100" cy="1258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Обмотка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статора включається в мережу і є немовби би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первин-ною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 обмотка ротора – вторинною, тому що енергія в неї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надхо-дить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 обмотки статора за рахунок магнітного зв'язку між цими обмотками, як у трансформатора.</a:t>
            </a:r>
          </a:p>
        </p:txBody>
      </p:sp>
      <p:sp>
        <p:nvSpPr>
          <p:cNvPr id="10" name="Прямокутник 8"/>
          <p:cNvSpPr/>
          <p:nvPr/>
        </p:nvSpPr>
        <p:spPr>
          <a:xfrm>
            <a:off x="80236" y="5949280"/>
            <a:ext cx="8928100" cy="738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За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своєю конструкцією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поділяються на два види: двигуни з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короткозамкнутим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ротором і двигуни з фазним ротором.</a:t>
            </a:r>
          </a:p>
        </p:txBody>
      </p:sp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6812" cy="360362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Переваги та недоліки частотного регулювання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589" y="2677325"/>
            <a:ext cx="45999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Переваги частотного регулювання:</a:t>
            </a:r>
            <a:endParaRPr lang="ru-RU" sz="20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6435" y="3212976"/>
            <a:ext cx="4752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можливість отримувати великий пусковий момент (рівний критичному);</a:t>
            </a:r>
            <a:endParaRPr lang="ru-RU" sz="2000" dirty="0">
              <a:latin typeface="Calibri" pitchFamily="34" charset="0"/>
            </a:endParaRP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плавність регулювання;</a:t>
            </a:r>
            <a:endParaRPr lang="ru-RU" sz="2000" dirty="0">
              <a:latin typeface="Calibri" pitchFamily="34" charset="0"/>
            </a:endParaRP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точність регулювання;</a:t>
            </a: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широкий діапазон </a:t>
            </a:r>
            <a:r>
              <a:rPr lang="uk-UA" sz="2000" dirty="0" smtClean="0">
                <a:latin typeface="Calibri" pitchFamily="34" charset="0"/>
              </a:rPr>
              <a:t>регулювання 12:1.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55385"/>
            <a:ext cx="4007957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Недоліки даного способу регулювання:</a:t>
            </a:r>
            <a:endParaRPr lang="ru-RU" sz="20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7" y="5661248"/>
            <a:ext cx="364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</a:rPr>
              <a:t>  порівняно висока вартість;</a:t>
            </a: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</a:rPr>
              <a:t>  складність регулювання.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227" name="Picture 13" descr="Altivar%20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t="961" r="19226" b="1923"/>
          <a:stretch>
            <a:fillRect/>
          </a:stretch>
        </p:blipFill>
        <p:spPr bwMode="auto">
          <a:xfrm>
            <a:off x="5003800" y="620713"/>
            <a:ext cx="4032696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кутник 7"/>
          <p:cNvSpPr>
            <a:spLocks noChangeArrowheads="1"/>
          </p:cNvSpPr>
          <p:nvPr/>
        </p:nvSpPr>
        <p:spPr bwMode="auto">
          <a:xfrm>
            <a:off x="107504" y="835290"/>
            <a:ext cx="4896296" cy="163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/>
              <a:t>        Пристрої частотного регулювання асинхронними двигунами типів ТПЧ-15, </a:t>
            </a:r>
            <a:r>
              <a:rPr lang="uk-UA" sz="2000" dirty="0" err="1"/>
              <a:t>ТПЧ</a:t>
            </a:r>
            <a:r>
              <a:rPr lang="uk-UA" sz="2000" dirty="0"/>
              <a:t>-30, </a:t>
            </a:r>
            <a:r>
              <a:rPr lang="uk-UA" sz="2000" dirty="0" err="1"/>
              <a:t>ТПЧ</a:t>
            </a:r>
            <a:r>
              <a:rPr lang="uk-UA" sz="2000" dirty="0"/>
              <a:t>-60, </a:t>
            </a:r>
            <a:r>
              <a:rPr lang="uk-UA" sz="2000" dirty="0" err="1"/>
              <a:t>ТПЧ</a:t>
            </a:r>
            <a:r>
              <a:rPr lang="uk-UA" sz="2000" dirty="0"/>
              <a:t>-100, розраховані для підключення асинхронних приводів потужністю 15-100 кВт.</a:t>
            </a:r>
          </a:p>
        </p:txBody>
      </p:sp>
    </p:spTree>
    <p:extLst>
      <p:ext uri="{BB962C8B-B14F-4D97-AF65-F5344CB8AC3E}">
        <p14:creationId xmlns:p14="http://schemas.microsoft.com/office/powerpoint/2010/main" val="33735674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  <p:bldP spid="92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7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великого числа можливих способів гальмування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розглянемо три, що становлять найбільший інтерес для сільського господарства.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117774"/>
            <a:ext cx="8946026" cy="13542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Гальмування з рекуперацією енергії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полягає у тому, що двигун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пері-од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гальмування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переводиться у режим асинхронного генератора, який виробляє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активну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електричну енергію і подає її у мережу, а реактивну енергію, що необхідна для створення магнітних полів, споживає з мережі.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107950" y="2564904"/>
            <a:ext cx="8946026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Для переведення АД у цей режим, необхідно за допомогою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зовнішніх сил чи запасу кінетичної енергії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обертати ротор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попередньому напрямі зі швидкістю,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що більша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синхронну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при цьому АД розвиватиме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галь-мівний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0024" y="3947666"/>
            <a:ext cx="8946026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цього режиму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природнім продовженням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характе-ристик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рушійного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режиму.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4"/>
          <p:cNvSpPr/>
          <p:nvPr/>
        </p:nvSpPr>
        <p:spPr>
          <a:xfrm>
            <a:off x="90024" y="4653136"/>
            <a:ext cx="894602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Рекуперативне гальмування використовують при гарячому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обкатуван-ні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автотракторних двигунів після ремонту.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 фазним ротором,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рані-ше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приводив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рух відремонтований автотракторний двигун, при наданні йому з боку останнього кутової швидкості, більшої від синхронної,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почи-нає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працювати у рекуперативному гальмівному режимі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завантажувати-ме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відремонтований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автотракторний двигун.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950" y="116632"/>
            <a:ext cx="8946026" cy="6657597"/>
            <a:chOff x="107950" y="116632"/>
            <a:chExt cx="8946026" cy="6657597"/>
          </a:xfrm>
        </p:grpSpPr>
        <p:pic>
          <p:nvPicPr>
            <p:cNvPr id="10" name="Picture 31" descr="Двзм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16632"/>
              <a:ext cx="6888559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</p:pic>
        <p:sp>
          <p:nvSpPr>
            <p:cNvPr id="11" name="Прямокутник 4"/>
            <p:cNvSpPr/>
            <p:nvPr/>
          </p:nvSpPr>
          <p:spPr>
            <a:xfrm>
              <a:off x="107950" y="4653136"/>
              <a:ext cx="8946026" cy="21210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 hangingPunct="0">
                <a:lnSpc>
                  <a:spcPct val="85000"/>
                </a:lnSpc>
              </a:pP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А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– гальмівний спуск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&gt;0 (збігаються із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гальму-ванням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0); А’ –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гальмів-ний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спуск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 (збігаються із гальмуванням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0); В – динамічне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гальмува-ння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В’ – динамічне гальмування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 – гальмування з рекуперацією енергії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С’ – гальмування з 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рекуперацією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енергії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’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</a:t>
              </a:r>
              <a:endParaRPr lang="uk-UA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8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863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b="1" i="1" u="sng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Це такий режим, при якому ротор двигуна під дією зовнішніх сил чи за інерцією обертається у напрямі,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про-тилежному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обертанню магнітного поля статора.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9074" y="1428431"/>
            <a:ext cx="8946026" cy="11536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можна здійснити двома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шляхами:</a:t>
            </a:r>
          </a:p>
          <a:p>
            <a:pPr marL="342900" indent="-342900" hangingPunct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гальмівний спуск;</a:t>
            </a:r>
          </a:p>
          <a:p>
            <a:pPr marL="342900" indent="-342900" hangingPunct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при перемиканні фаз обмоток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статора на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зворотне обертання на ходу двигуна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107950" y="2582080"/>
            <a:ext cx="8946026" cy="865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режимі гальмівного спуску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працює тоді, коли він включений для обертання в одному напрямку, але під дією навантаження (наприклад, великої ваги вантажу) обертається у іншому.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109074" y="3447958"/>
            <a:ext cx="8946026" cy="864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відповідають даному режиму, розміщенні у ІІ квадранті при прямому попередньому обертанні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і в ІV квадранті при зворотному попередньому обертанні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90024" y="4365104"/>
            <a:ext cx="8946026" cy="11536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при перемиканні фаз обмоток на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зво-ротне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обертання на ходу двигуна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засноване на тому, що в результаті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пе-ремикання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фаз змінюється напрям обертання магнітного поля статора, 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створюється гальмівний момент, обертання ротора при цьому </a:t>
            </a:r>
            <a:r>
              <a:rPr lang="uk-UA" sz="2200" spc="-60" dirty="0" smtClean="0">
                <a:latin typeface="Calibri" pitchFamily="34" charset="0"/>
                <a:cs typeface="Calibri" pitchFamily="34" charset="0"/>
              </a:rPr>
              <a:t>сповільнюється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" name="Прямокутник 4"/>
          <p:cNvSpPr/>
          <p:nvPr/>
        </p:nvSpPr>
        <p:spPr>
          <a:xfrm>
            <a:off x="98987" y="5521407"/>
            <a:ext cx="8946026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Коли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кутова швидкість ротора наблизиться до нуля, його необхідно відключити від мережі, а то він почне обертатись у зворотному напрямі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hangingPunct="0"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характеристики названого режиму розміщені у ІV та ІІ квадрантах. </a:t>
            </a:r>
            <a:endParaRPr lang="uk-UA" sz="2200" spc="-6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950" y="116632"/>
            <a:ext cx="8946026" cy="6657597"/>
            <a:chOff x="107950" y="116632"/>
            <a:chExt cx="8946026" cy="6657597"/>
          </a:xfrm>
        </p:grpSpPr>
        <p:pic>
          <p:nvPicPr>
            <p:cNvPr id="13" name="Picture 31" descr="Двзм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16632"/>
              <a:ext cx="6888559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</p:pic>
        <p:sp>
          <p:nvSpPr>
            <p:cNvPr id="14" name="Прямокутник 4"/>
            <p:cNvSpPr/>
            <p:nvPr/>
          </p:nvSpPr>
          <p:spPr>
            <a:xfrm>
              <a:off x="107950" y="4653136"/>
              <a:ext cx="8946026" cy="21210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 hangingPunct="0">
                <a:lnSpc>
                  <a:spcPct val="85000"/>
                </a:lnSpc>
              </a:pP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А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– гальмівний спуск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&gt;0 (збігаються із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гальму-ванням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0); А’ –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гальмів-ний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спуск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 (збігаються із гальмуванням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0); В – динамічне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гальмува-ння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В’ – динамічне гальмування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 – гальмування з рекуперацією енергії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С’ – гальмування з 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рекуперацією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енергії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’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</a:t>
              </a:r>
              <a:endParaRPr lang="uk-UA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4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941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b="1" i="1" u="sng" dirty="0">
                <a:latin typeface="Calibri" pitchFamily="34" charset="0"/>
                <a:cs typeface="Calibri" pitchFamily="34" charset="0"/>
              </a:rPr>
              <a:t>Динамічне гальмування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Це такий режим, при якому фазні обмотки статора двигуна відключаються від мережі змінного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стру-му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хоча б на одну з них подається понижена постійна напруга.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556792"/>
            <a:ext cx="8946026" cy="1255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Постійний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струм, що протікає по обмотці, створює нерухоме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маг-нітне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поле. Під його дією, в обмотках ротора, що обертається за інерцією,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струм. Взаємодія цього струму з магнітним потоком зумовлює виникнення гальмівного моменту.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98987" y="2924944"/>
            <a:ext cx="8946026" cy="1255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режиму динамічного гальмування знаходяться у ІV та ІІ квадрантах. Вони проходять через початок координат,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ос-кільки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кутовій швидкості, рівній нулю, гальмівний момент у цьому режимі також рівний нулю.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8987" y="4221088"/>
            <a:ext cx="8946026" cy="25142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Характерною несправністю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чи лінії його живлення є “обрив фази”, коли одна або дві фазні обмотки двигуна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виявляють-ся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відключеними. При цьому зменшується сумарний магнітний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по-тік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Ф, але, оскільки при цьому навантаження двигуна і,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від-повідно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електромагнітний момент, який він розвиває, лишаються незмінними, то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зростає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струм у роторі двигуна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Це зростання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від-бувається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 рахунок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сповільнення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ротора двигуна й зростання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ве-личини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ковзання S, унаслідок чого двигун починає посилено гудіти.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7950" y="116632"/>
            <a:ext cx="8946026" cy="6657597"/>
            <a:chOff x="107950" y="116632"/>
            <a:chExt cx="8946026" cy="6657597"/>
          </a:xfrm>
        </p:grpSpPr>
        <p:pic>
          <p:nvPicPr>
            <p:cNvPr id="11" name="Picture 31" descr="Двзм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16632"/>
              <a:ext cx="6888559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</p:pic>
        <p:sp>
          <p:nvSpPr>
            <p:cNvPr id="12" name="Прямокутник 4"/>
            <p:cNvSpPr/>
            <p:nvPr/>
          </p:nvSpPr>
          <p:spPr>
            <a:xfrm>
              <a:off x="107950" y="4653136"/>
              <a:ext cx="8946026" cy="21210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 hangingPunct="0">
                <a:lnSpc>
                  <a:spcPct val="85000"/>
                </a:lnSpc>
              </a:pP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А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– гальмівний спуск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&gt;0 (збігаються із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гальму-ванням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0); А’ –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гальмів-ний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спуск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 (збігаються із гальмуванням </a:t>
              </a:r>
              <a:r>
                <a:rPr lang="uk-UA" i="1" dirty="0" err="1">
                  <a:latin typeface="Calibri" pitchFamily="34" charset="0"/>
                  <a:cs typeface="Calibri" pitchFamily="34" charset="0"/>
                </a:rPr>
                <a:t>противмиканням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0); В – динамічне </a:t>
              </a:r>
              <a:r>
                <a:rPr lang="uk-UA" i="1" dirty="0" err="1" smtClean="0">
                  <a:latin typeface="Calibri" pitchFamily="34" charset="0"/>
                  <a:cs typeface="Calibri" pitchFamily="34" charset="0"/>
                </a:rPr>
                <a:t>гальмува-ння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В’ – динамічне гальмування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 – гальмування з рекуперацією енергії при прямому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С’ – гальмування з </a:t>
              </a:r>
              <a:r>
                <a:rPr lang="uk-UA" i="1" dirty="0" smtClean="0">
                  <a:latin typeface="Calibri" pitchFamily="34" charset="0"/>
                  <a:cs typeface="Calibri" pitchFamily="34" charset="0"/>
                </a:rPr>
                <a:t>рекуперацією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енергії при зворотному попередньому обертанні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&gt; 0; 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’ – рушійний режим при ω</a:t>
              </a:r>
              <a:r>
                <a:rPr lang="uk-UA" i="1" baseline="-25000" dirty="0">
                  <a:latin typeface="Calibri" pitchFamily="34" charset="0"/>
                  <a:cs typeface="Calibri" pitchFamily="34" charset="0"/>
                </a:rPr>
                <a:t>П </a:t>
              </a:r>
              <a:r>
                <a:rPr lang="uk-UA" i="1" dirty="0">
                  <a:latin typeface="Calibri" pitchFamily="34" charset="0"/>
                  <a:cs typeface="Calibri" pitchFamily="34" charset="0"/>
                </a:rPr>
                <a:t>&lt; 0</a:t>
              </a:r>
              <a:endParaRPr lang="uk-UA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912323" cy="1255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Привод від однофазної мережі змінного струму знаходить застосування у сільськогосподарському виробництві, фермерських господарствах,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пристро-ях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автоматики, у побуті та ін. 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1844824"/>
            <a:ext cx="6912323" cy="9417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За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своєю будовою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аналогічний трифазному 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складається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зі статора, у пазах якого розміщена однофазна обмотка, 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короткозамкнутого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ротора. 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" name="Picture 35" descr="Двзм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03238"/>
            <a:ext cx="2015778" cy="42332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Прямокутник 4"/>
          <p:cNvSpPr/>
          <p:nvPr/>
        </p:nvSpPr>
        <p:spPr>
          <a:xfrm>
            <a:off x="111795" y="2852936"/>
            <a:ext cx="6912323" cy="18835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Особливість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полягає в тому, що при включенні однофазної обмотки статора 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мережу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створюється не обертовий, а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пульсуючий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магнітний потік з амплітудою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змінюється від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+Ф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При цьому вісь магнітного потоку залишається нерухомою у просторі. 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121717" y="4821088"/>
            <a:ext cx="8924255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Для пояснення принципу дії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пульсуючий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розкла-демо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два обертових у протилежні сторони потоки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ко-жен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із яких дорівнює 0,5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Домовимося вважати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обертається в напрямку обертання ротора,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прямим,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зворотним.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255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Ці два обертових потоки перетинають витки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короткозамкнутої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обмотки ротора і створюють на роторі два обертових моменти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діють у протилежних напрямах. Результуючий момент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однофазного двигуна дорівнює сумі цих моментів (див.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мал.).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1" y="1844824"/>
            <a:ext cx="3095898" cy="15724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ω = 0 (S = 1)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моменти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рівні, а тому пусковий момент однофазного </a:t>
            </a:r>
            <a:r>
              <a:rPr lang="uk-UA" sz="2400" spc="-50" dirty="0">
                <a:latin typeface="Calibri" pitchFamily="34" charset="0"/>
                <a:cs typeface="Calibri" pitchFamily="34" charset="0"/>
              </a:rPr>
              <a:t>двигуна дорівнює нулю.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4"/>
          <p:cNvSpPr/>
          <p:nvPr/>
        </p:nvSpPr>
        <p:spPr>
          <a:xfrm>
            <a:off x="133525" y="3547566"/>
            <a:ext cx="3095898" cy="3157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9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Отже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 може самостійно зрушити з місця при підключенні його до мережі, а має потребу в первісному поштовху, тому, що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ли-ше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≠ 1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ротор двигуна діє обертовий момент  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М =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2" y="1844824"/>
            <a:ext cx="580662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336258" cy="17291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Щоб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цей момент з'явився, необхідно під час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пус-ку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 створити в ньому обертове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магнітне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по-ле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З цією метою на статорі двигуна крім робочої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обмотки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Р,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застосовують ще одну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пускову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Ці обмотки розташовують на статорі, так, щоб їх осі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бу-ли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зміщені одна відносно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одної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90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градусів.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5987" y="2260260"/>
            <a:ext cx="6408266" cy="14414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Крім того, струми в обмотках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по-винні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бути зсунуті по фазі один відносно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одного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Для цього в коло пускової обмотки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включають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фазозсу-ваючий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елемент (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у якості якого можуть бути застосовані активний опір, індуктивність чи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ємність.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Двзм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220"/>
            <a:ext cx="2591842" cy="314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9" name="Прямокутник 4"/>
          <p:cNvSpPr/>
          <p:nvPr/>
        </p:nvSpPr>
        <p:spPr>
          <a:xfrm>
            <a:off x="123652" y="3789040"/>
            <a:ext cx="3944292" cy="2511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досягненні частоти обертання, близької до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номі-нальної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пускову обмотку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відключають за допомогою реле. Таким чином, під час пуску двигун є двохфазним і має пусковий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момент,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 під час роботи – однофазним.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067944" y="3573015"/>
            <a:ext cx="4976143" cy="3168353"/>
            <a:chOff x="4283968" y="3573015"/>
            <a:chExt cx="4760119" cy="3168353"/>
          </a:xfrm>
        </p:grpSpPr>
        <p:pic>
          <p:nvPicPr>
            <p:cNvPr id="10" name="Picture 9" descr="Двзм1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693030"/>
              <a:ext cx="4760119" cy="304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11" name="Прямокутник 4"/>
            <p:cNvSpPr/>
            <p:nvPr/>
          </p:nvSpPr>
          <p:spPr>
            <a:xfrm rot="16200000">
              <a:off x="7117325" y="4484075"/>
              <a:ext cx="2449983" cy="627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uk-UA" sz="2400" dirty="0" smtClean="0">
                  <a:latin typeface="Calibri" pitchFamily="34" charset="0"/>
                  <a:cs typeface="Calibri" pitchFamily="34" charset="0"/>
                </a:rPr>
                <a:t>Відключення пускової обмотки</a:t>
              </a:r>
              <a:endParaRPr lang="uk-UA" sz="2400" i="1" u="sng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2200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Для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одержання обертового магнітного поля за допомогою двох обмоток на статорі, що зміщені одна відносно одної на 90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елект-ричних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градусів, необхідно дотримуватись таких умов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магнітні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потоки робочої й пускової обмоток повинні бути рівні і зсунуті в просторі один відносно одного на 90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ел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град;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струми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 обмотках статора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повинні бути зсунуті по фазі один відносно одного на 90°.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6334" y="2780928"/>
            <a:ext cx="8928100" cy="15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строгому дотриманні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зазначених умов обертове поле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ста-тора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круговим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що відповідає найбільшому обертовому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моменто-ві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При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частковому порушенні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якої-небудь з умов поле статора стає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еліптичним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містить зворотну складову. Зворотна складова поля створює гальмівний момент і погіршує пускові властивості двигуна.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4"/>
          <p:cNvSpPr/>
          <p:nvPr/>
        </p:nvSpPr>
        <p:spPr>
          <a:xfrm>
            <a:off x="107950" y="4437112"/>
            <a:ext cx="8928100" cy="2198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Активний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опір та індуктивність у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не забезпечують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одер-жання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фазового зсуву між струмами в 90°. Лише тільки 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забезпечує необхідний фазовий зсув. Значення цієї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єм-ності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вибирають таким, щоб струм пускової обмотки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момент пуску (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1) випереджав по фазі напругу на кут до 90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°. 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Застосування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ємності в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дозволяє одержати пусковий момент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(1,6 - 2,0) 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5832203" cy="2302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Асинхронні конденсаторні двигуни.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Асинх-ронний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конденсаторний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 має на статорі дві обмотки, що займають однакове число пазів і зсунуті в просторі одна відносно одної на 90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град. Одну з обмоток – головну – включають безпосередньо в однофазну мережу, а іншу – допоміжну – включають у цю ж мережу, але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че-рез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робочий конденсатор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 smtClean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107950" y="2852936"/>
            <a:ext cx="5976218" cy="863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У конденсаторному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двигуні допоміжна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обмот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після пуску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 відключається й залишається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включеною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протягом усього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4"/>
          <p:cNvSpPr/>
          <p:nvPr/>
        </p:nvSpPr>
        <p:spPr>
          <a:xfrm>
            <a:off x="126331" y="3730735"/>
            <a:ext cx="8909719" cy="1151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Таким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чином, якщо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закінчення процесу пуску працює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пуль-суючим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магнітним потоком статора, то конденсаторний двигун –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обер-товим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Тому конденсаторні двигуни за своїми властивостями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наближа-ються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трифазних двигунів.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4"/>
          <p:cNvSpPr/>
          <p:nvPr/>
        </p:nvSpPr>
        <p:spPr>
          <a:xfrm>
            <a:off x="126331" y="4907329"/>
            <a:ext cx="8909719" cy="1151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 ємність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забезпечує одержання кругового обертового поля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лише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одного, цілком визначеного режиму роботи двигуна. Якщо ж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змі-ниться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(навантаження), то зміняться і струм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і фазовий кут, а отже, і величина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відповідає круговому полю.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4"/>
          <p:cNvSpPr/>
          <p:nvPr/>
        </p:nvSpPr>
        <p:spPr>
          <a:xfrm>
            <a:off x="107949" y="6079930"/>
            <a:ext cx="8909719" cy="578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 двигуна відрізняється від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розрахункового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обер-тове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поле двигуна стає еліптичним і робочі властивості двигуна погіршуються.</a:t>
            </a:r>
            <a:endParaRPr lang="uk-UA" sz="2200" i="1" u="sng" spc="-6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40153" y="503238"/>
            <a:ext cx="3077516" cy="2853754"/>
            <a:chOff x="3428682" y="2347913"/>
            <a:chExt cx="2286635" cy="2162175"/>
          </a:xfrm>
          <a:solidFill>
            <a:schemeClr val="bg1"/>
          </a:solidFill>
        </p:grpSpPr>
        <p:pic>
          <p:nvPicPr>
            <p:cNvPr id="7" name="Picture 13" descr="Двзм1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82" y="2347913"/>
              <a:ext cx="2286635" cy="2162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444682" y="3379788"/>
              <a:ext cx="338455" cy="33147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uk-UA" sz="2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940153" y="503238"/>
            <a:ext cx="3077516" cy="2977562"/>
            <a:chOff x="3428682" y="2347913"/>
            <a:chExt cx="2286635" cy="2162175"/>
          </a:xfrm>
          <a:solidFill>
            <a:schemeClr val="bg1"/>
          </a:solidFill>
        </p:grpSpPr>
        <p:pic>
          <p:nvPicPr>
            <p:cNvPr id="12" name="Picture 13" descr="Двзм1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82" y="2347913"/>
              <a:ext cx="2286635" cy="2162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444682" y="3379788"/>
              <a:ext cx="338455" cy="33147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uk-UA" sz="2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Д</a:t>
              </a:r>
            </a:p>
          </p:txBody>
        </p:sp>
      </p:grpSp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5832203" cy="941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 Для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підвищення пускового моменту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паралельно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 ємності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включають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названу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пусковою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117140" y="1505801"/>
            <a:ext cx="5823013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Величину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вибирають, виходячи з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умо-ви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одержання кругового поля </a:t>
            </a:r>
            <a:r>
              <a:rPr lang="uk-UA" sz="2400" spc="-50" dirty="0">
                <a:latin typeface="Calibri" pitchFamily="34" charset="0"/>
                <a:cs typeface="Calibri" pitchFamily="34" charset="0"/>
              </a:rPr>
              <a:t>статора при пуску двигуна, тобто одержання найбільшого пускового моменту.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кутник 4"/>
          <p:cNvSpPr/>
          <p:nvPr/>
        </p:nvSpPr>
        <p:spPr>
          <a:xfrm>
            <a:off x="106834" y="2852936"/>
            <a:ext cx="5833320" cy="6278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Після закінчення пуску 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відключають.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4"/>
          <p:cNvSpPr/>
          <p:nvPr/>
        </p:nvSpPr>
        <p:spPr>
          <a:xfrm>
            <a:off x="117140" y="4077072"/>
            <a:ext cx="4059437" cy="1883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виборі типу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конден-сатора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варто пам'ятати, що його робоча напруга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визнача-ється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амплітудним значенням синусоїдальної напруги, прикладеної до конденсатора. 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164013" y="3480800"/>
            <a:ext cx="4873203" cy="3260568"/>
            <a:chOff x="4164013" y="3480800"/>
            <a:chExt cx="4873203" cy="3260568"/>
          </a:xfrm>
        </p:grpSpPr>
        <p:pic>
          <p:nvPicPr>
            <p:cNvPr id="16" name="Picture 18" descr="Двзм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480800"/>
              <a:ext cx="4873203" cy="3260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17" name="Прямокутник 4"/>
            <p:cNvSpPr/>
            <p:nvPr/>
          </p:nvSpPr>
          <p:spPr>
            <a:xfrm rot="16200000">
              <a:off x="7380000" y="4104278"/>
              <a:ext cx="1925837" cy="863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Відключення пускового конденсатора</a:t>
              </a:r>
              <a:endParaRPr lang="uk-UA" sz="2200" i="1" u="sng" spc="-5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6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synchronous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603250"/>
            <a:ext cx="12169775" cy="81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627313" y="115888"/>
            <a:ext cx="1359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tx2"/>
                </a:solidFill>
              </a:rPr>
              <a:t>Будова </a:t>
            </a:r>
            <a:r>
              <a:rPr lang="uk-UA" b="1" i="1" dirty="0" smtClean="0">
                <a:solidFill>
                  <a:schemeClr val="tx2"/>
                </a:solidFill>
              </a:rPr>
              <a:t>АД</a:t>
            </a:r>
            <a:endParaRPr lang="ru-RU" b="1" i="1" dirty="0">
              <a:solidFill>
                <a:schemeClr val="tx2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4463" y="549275"/>
            <a:ext cx="9251950" cy="6264275"/>
            <a:chOff x="0" y="346"/>
            <a:chExt cx="5828" cy="3946"/>
          </a:xfrm>
        </p:grpSpPr>
        <p:pic>
          <p:nvPicPr>
            <p:cNvPr id="4101" name="Picture 4" descr="asynchronous_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451"/>
              <a:ext cx="576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0" y="391"/>
              <a:ext cx="16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Обмотка ротора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3" name="Freeform 8"/>
            <p:cNvSpPr>
              <a:spLocks/>
            </p:cNvSpPr>
            <p:nvPr/>
          </p:nvSpPr>
          <p:spPr bwMode="auto">
            <a:xfrm>
              <a:off x="0" y="572"/>
              <a:ext cx="2508" cy="1402"/>
            </a:xfrm>
            <a:custGeom>
              <a:avLst/>
              <a:gdLst>
                <a:gd name="T0" fmla="*/ 0 w 2508"/>
                <a:gd name="T1" fmla="*/ 0 h 1402"/>
                <a:gd name="T2" fmla="*/ 1176 w 2508"/>
                <a:gd name="T3" fmla="*/ 4 h 1402"/>
                <a:gd name="T4" fmla="*/ 2508 w 2508"/>
                <a:gd name="T5" fmla="*/ 1402 h 1402"/>
                <a:gd name="T6" fmla="*/ 0 60000 65536"/>
                <a:gd name="T7" fmla="*/ 0 60000 65536"/>
                <a:gd name="T8" fmla="*/ 0 60000 65536"/>
                <a:gd name="T9" fmla="*/ 0 w 2508"/>
                <a:gd name="T10" fmla="*/ 0 h 1402"/>
                <a:gd name="T11" fmla="*/ 2508 w 2508"/>
                <a:gd name="T12" fmla="*/ 1402 h 1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" h="1402">
                  <a:moveTo>
                    <a:pt x="0" y="0"/>
                  </a:moveTo>
                  <a:lnTo>
                    <a:pt x="1176" y="4"/>
                  </a:lnTo>
                  <a:lnTo>
                    <a:pt x="2508" y="140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4286" y="3748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Обмотка статора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5" name="Freeform 10"/>
            <p:cNvSpPr>
              <a:spLocks/>
            </p:cNvSpPr>
            <p:nvPr/>
          </p:nvSpPr>
          <p:spPr bwMode="auto">
            <a:xfrm>
              <a:off x="3424" y="2704"/>
              <a:ext cx="2198" cy="1262"/>
            </a:xfrm>
            <a:custGeom>
              <a:avLst/>
              <a:gdLst>
                <a:gd name="T0" fmla="*/ 2198 w 2198"/>
                <a:gd name="T1" fmla="*/ 1262 h 1262"/>
                <a:gd name="T2" fmla="*/ 854 w 2198"/>
                <a:gd name="T3" fmla="*/ 1262 h 1262"/>
                <a:gd name="T4" fmla="*/ 0 w 2198"/>
                <a:gd name="T5" fmla="*/ 0 h 1262"/>
                <a:gd name="T6" fmla="*/ 0 60000 65536"/>
                <a:gd name="T7" fmla="*/ 0 60000 65536"/>
                <a:gd name="T8" fmla="*/ 0 60000 65536"/>
                <a:gd name="T9" fmla="*/ 0 w 2198"/>
                <a:gd name="T10" fmla="*/ 0 h 1262"/>
                <a:gd name="T11" fmla="*/ 2198 w 2198"/>
                <a:gd name="T12" fmla="*/ 1262 h 1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" h="1262">
                  <a:moveTo>
                    <a:pt x="2198" y="1262"/>
                  </a:moveTo>
                  <a:lnTo>
                    <a:pt x="854" y="126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6" name="Text Box 11"/>
            <p:cNvSpPr txBox="1">
              <a:spLocks noChangeArrowheads="1"/>
            </p:cNvSpPr>
            <p:nvPr/>
          </p:nvSpPr>
          <p:spPr bwMode="auto">
            <a:xfrm>
              <a:off x="0" y="709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Вентилятор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7" name="Freeform 12"/>
            <p:cNvSpPr>
              <a:spLocks/>
            </p:cNvSpPr>
            <p:nvPr/>
          </p:nvSpPr>
          <p:spPr bwMode="auto">
            <a:xfrm>
              <a:off x="0" y="935"/>
              <a:ext cx="1206" cy="433"/>
            </a:xfrm>
            <a:custGeom>
              <a:avLst/>
              <a:gdLst>
                <a:gd name="T0" fmla="*/ 0 w 1206"/>
                <a:gd name="T1" fmla="*/ 0 h 433"/>
                <a:gd name="T2" fmla="*/ 755 w 1206"/>
                <a:gd name="T3" fmla="*/ 4 h 433"/>
                <a:gd name="T4" fmla="*/ 1206 w 1206"/>
                <a:gd name="T5" fmla="*/ 433 h 433"/>
                <a:gd name="T6" fmla="*/ 0 60000 65536"/>
                <a:gd name="T7" fmla="*/ 0 60000 65536"/>
                <a:gd name="T8" fmla="*/ 0 60000 65536"/>
                <a:gd name="T9" fmla="*/ 0 w 1206"/>
                <a:gd name="T10" fmla="*/ 0 h 433"/>
                <a:gd name="T11" fmla="*/ 1206 w 1206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6" h="433">
                  <a:moveTo>
                    <a:pt x="0" y="0"/>
                  </a:moveTo>
                  <a:lnTo>
                    <a:pt x="755" y="4"/>
                  </a:lnTo>
                  <a:lnTo>
                    <a:pt x="1206" y="43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0" y="102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Вал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9" name="Freeform 14"/>
            <p:cNvSpPr>
              <a:spLocks/>
            </p:cNvSpPr>
            <p:nvPr/>
          </p:nvSpPr>
          <p:spPr bwMode="auto">
            <a:xfrm>
              <a:off x="0" y="1253"/>
              <a:ext cx="1446" cy="607"/>
            </a:xfrm>
            <a:custGeom>
              <a:avLst/>
              <a:gdLst>
                <a:gd name="T0" fmla="*/ 0 w 1446"/>
                <a:gd name="T1" fmla="*/ 0 h 607"/>
                <a:gd name="T2" fmla="*/ 755 w 1446"/>
                <a:gd name="T3" fmla="*/ 4 h 607"/>
                <a:gd name="T4" fmla="*/ 1446 w 1446"/>
                <a:gd name="T5" fmla="*/ 607 h 607"/>
                <a:gd name="T6" fmla="*/ 0 60000 65536"/>
                <a:gd name="T7" fmla="*/ 0 60000 65536"/>
                <a:gd name="T8" fmla="*/ 0 60000 65536"/>
                <a:gd name="T9" fmla="*/ 0 w 1446"/>
                <a:gd name="T10" fmla="*/ 0 h 607"/>
                <a:gd name="T11" fmla="*/ 1446 w 1446"/>
                <a:gd name="T12" fmla="*/ 607 h 6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6" h="607">
                  <a:moveTo>
                    <a:pt x="0" y="0"/>
                  </a:moveTo>
                  <a:lnTo>
                    <a:pt x="755" y="4"/>
                  </a:lnTo>
                  <a:lnTo>
                    <a:pt x="1446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0" name="Text Box 15"/>
            <p:cNvSpPr txBox="1">
              <a:spLocks noChangeArrowheads="1"/>
            </p:cNvSpPr>
            <p:nvPr/>
          </p:nvSpPr>
          <p:spPr bwMode="auto">
            <a:xfrm>
              <a:off x="22" y="3203"/>
              <a:ext cx="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Підшипники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1" name="Freeform 16"/>
            <p:cNvSpPr>
              <a:spLocks/>
            </p:cNvSpPr>
            <p:nvPr/>
          </p:nvSpPr>
          <p:spPr bwMode="auto">
            <a:xfrm>
              <a:off x="113" y="2016"/>
              <a:ext cx="1315" cy="1414"/>
            </a:xfrm>
            <a:custGeom>
              <a:avLst/>
              <a:gdLst>
                <a:gd name="T0" fmla="*/ 0 w 1315"/>
                <a:gd name="T1" fmla="*/ 555 h 1931"/>
                <a:gd name="T2" fmla="*/ 829 w 1315"/>
                <a:gd name="T3" fmla="*/ 554 h 1931"/>
                <a:gd name="T4" fmla="*/ 1315 w 1315"/>
                <a:gd name="T5" fmla="*/ 0 h 1931"/>
                <a:gd name="T6" fmla="*/ 0 60000 65536"/>
                <a:gd name="T7" fmla="*/ 0 60000 65536"/>
                <a:gd name="T8" fmla="*/ 0 60000 65536"/>
                <a:gd name="T9" fmla="*/ 0 w 1315"/>
                <a:gd name="T10" fmla="*/ 0 h 1931"/>
                <a:gd name="T11" fmla="*/ 1315 w 1315"/>
                <a:gd name="T12" fmla="*/ 1931 h 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1931">
                  <a:moveTo>
                    <a:pt x="0" y="1931"/>
                  </a:moveTo>
                  <a:lnTo>
                    <a:pt x="829" y="1927"/>
                  </a:lnTo>
                  <a:lnTo>
                    <a:pt x="13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2" name="Text Box 17"/>
            <p:cNvSpPr txBox="1">
              <a:spLocks noChangeArrowheads="1"/>
            </p:cNvSpPr>
            <p:nvPr/>
          </p:nvSpPr>
          <p:spPr bwMode="auto">
            <a:xfrm>
              <a:off x="0" y="3974"/>
              <a:ext cx="1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Магнітопровід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3" name="Freeform 18"/>
            <p:cNvSpPr>
              <a:spLocks/>
            </p:cNvSpPr>
            <p:nvPr/>
          </p:nvSpPr>
          <p:spPr bwMode="auto">
            <a:xfrm>
              <a:off x="113" y="2523"/>
              <a:ext cx="2631" cy="1659"/>
            </a:xfrm>
            <a:custGeom>
              <a:avLst/>
              <a:gdLst>
                <a:gd name="T0" fmla="*/ 0 w 2797"/>
                <a:gd name="T1" fmla="*/ 370 h 2736"/>
                <a:gd name="T2" fmla="*/ 738 w 2797"/>
                <a:gd name="T3" fmla="*/ 369 h 2736"/>
                <a:gd name="T4" fmla="*/ 2190 w 2797"/>
                <a:gd name="T5" fmla="*/ 0 h 2736"/>
                <a:gd name="T6" fmla="*/ 0 60000 65536"/>
                <a:gd name="T7" fmla="*/ 0 60000 65536"/>
                <a:gd name="T8" fmla="*/ 0 60000 65536"/>
                <a:gd name="T9" fmla="*/ 0 w 2797"/>
                <a:gd name="T10" fmla="*/ 0 h 2736"/>
                <a:gd name="T11" fmla="*/ 2797 w 2797"/>
                <a:gd name="T12" fmla="*/ 2736 h 2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7" h="2736">
                  <a:moveTo>
                    <a:pt x="0" y="2736"/>
                  </a:moveTo>
                  <a:lnTo>
                    <a:pt x="944" y="2732"/>
                  </a:lnTo>
                  <a:lnTo>
                    <a:pt x="279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4" name="Text Box 19"/>
            <p:cNvSpPr txBox="1">
              <a:spLocks noChangeArrowheads="1"/>
            </p:cNvSpPr>
            <p:nvPr/>
          </p:nvSpPr>
          <p:spPr bwMode="auto">
            <a:xfrm>
              <a:off x="0" y="1298"/>
              <a:ext cx="6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Кожух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5" name="Freeform 20"/>
            <p:cNvSpPr>
              <a:spLocks/>
            </p:cNvSpPr>
            <p:nvPr/>
          </p:nvSpPr>
          <p:spPr bwMode="auto">
            <a:xfrm>
              <a:off x="0" y="1525"/>
              <a:ext cx="755" cy="359"/>
            </a:xfrm>
            <a:custGeom>
              <a:avLst/>
              <a:gdLst>
                <a:gd name="T0" fmla="*/ 0 w 755"/>
                <a:gd name="T1" fmla="*/ 0 h 359"/>
                <a:gd name="T2" fmla="*/ 755 w 755"/>
                <a:gd name="T3" fmla="*/ 4 h 359"/>
                <a:gd name="T4" fmla="*/ 588 w 755"/>
                <a:gd name="T5" fmla="*/ 359 h 359"/>
                <a:gd name="T6" fmla="*/ 0 60000 65536"/>
                <a:gd name="T7" fmla="*/ 0 60000 65536"/>
                <a:gd name="T8" fmla="*/ 0 60000 65536"/>
                <a:gd name="T9" fmla="*/ 0 w 755"/>
                <a:gd name="T10" fmla="*/ 0 h 359"/>
                <a:gd name="T11" fmla="*/ 755 w 755"/>
                <a:gd name="T12" fmla="*/ 359 h 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5" h="359">
                  <a:moveTo>
                    <a:pt x="0" y="0"/>
                  </a:moveTo>
                  <a:lnTo>
                    <a:pt x="755" y="4"/>
                  </a:lnTo>
                  <a:lnTo>
                    <a:pt x="588" y="35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22" y="3566"/>
              <a:ext cx="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Корпус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7" name="Freeform 22"/>
            <p:cNvSpPr>
              <a:spLocks/>
            </p:cNvSpPr>
            <p:nvPr/>
          </p:nvSpPr>
          <p:spPr bwMode="auto">
            <a:xfrm>
              <a:off x="113" y="2682"/>
              <a:ext cx="1513" cy="1119"/>
            </a:xfrm>
            <a:custGeom>
              <a:avLst/>
              <a:gdLst>
                <a:gd name="T0" fmla="*/ 0 w 1513"/>
                <a:gd name="T1" fmla="*/ 1119 h 1119"/>
                <a:gd name="T2" fmla="*/ 829 w 1513"/>
                <a:gd name="T3" fmla="*/ 1117 h 1119"/>
                <a:gd name="T4" fmla="*/ 1513 w 1513"/>
                <a:gd name="T5" fmla="*/ 0 h 1119"/>
                <a:gd name="T6" fmla="*/ 0 60000 65536"/>
                <a:gd name="T7" fmla="*/ 0 60000 65536"/>
                <a:gd name="T8" fmla="*/ 0 60000 65536"/>
                <a:gd name="T9" fmla="*/ 0 w 1513"/>
                <a:gd name="T10" fmla="*/ 0 h 1119"/>
                <a:gd name="T11" fmla="*/ 1513 w 1513"/>
                <a:gd name="T12" fmla="*/ 1119 h 1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3" h="1119">
                  <a:moveTo>
                    <a:pt x="0" y="1119"/>
                  </a:moveTo>
                  <a:lnTo>
                    <a:pt x="829" y="1117"/>
                  </a:lnTo>
                  <a:lnTo>
                    <a:pt x="151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8" name="Text Box 23"/>
            <p:cNvSpPr txBox="1">
              <a:spLocks noChangeArrowheads="1"/>
            </p:cNvSpPr>
            <p:nvPr/>
          </p:nvSpPr>
          <p:spPr bwMode="auto">
            <a:xfrm>
              <a:off x="4513" y="346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Коробка виводів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9" name="Freeform 24"/>
            <p:cNvSpPr>
              <a:spLocks/>
            </p:cNvSpPr>
            <p:nvPr/>
          </p:nvSpPr>
          <p:spPr bwMode="auto">
            <a:xfrm>
              <a:off x="4308" y="572"/>
              <a:ext cx="1093" cy="190"/>
            </a:xfrm>
            <a:custGeom>
              <a:avLst/>
              <a:gdLst>
                <a:gd name="T0" fmla="*/ 1093 w 1093"/>
                <a:gd name="T1" fmla="*/ 0 h 190"/>
                <a:gd name="T2" fmla="*/ 338 w 1093"/>
                <a:gd name="T3" fmla="*/ 4 h 190"/>
                <a:gd name="T4" fmla="*/ 0 w 1093"/>
                <a:gd name="T5" fmla="*/ 190 h 190"/>
                <a:gd name="T6" fmla="*/ 0 60000 65536"/>
                <a:gd name="T7" fmla="*/ 0 60000 65536"/>
                <a:gd name="T8" fmla="*/ 0 60000 65536"/>
                <a:gd name="T9" fmla="*/ 0 w 1093"/>
                <a:gd name="T10" fmla="*/ 0 h 190"/>
                <a:gd name="T11" fmla="*/ 1093 w 1093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3" h="190">
                  <a:moveTo>
                    <a:pt x="1093" y="0"/>
                  </a:moveTo>
                  <a:lnTo>
                    <a:pt x="338" y="4"/>
                  </a:lnTo>
                  <a:lnTo>
                    <a:pt x="0" y="19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6863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Робота трифазного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 </a:t>
            </a:r>
            <a:r>
              <a:rPr lang="uk-UA" sz="2800" b="1" i="1" u="sng" dirty="0">
                <a:solidFill>
                  <a:schemeClr val="tx2"/>
                </a:solidFill>
              </a:rPr>
              <a:t>в однофазному режимі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944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Промисловість випускає однофазні електродвигуни порівняно невеликої потужності (до 0,8-1,5 кВт), тому виникає необхідність використання трифазних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 однофазній мережі.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7140" y="1493109"/>
            <a:ext cx="8918910" cy="62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цьому разі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даний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 включають як конденсаторний за однією зі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схем: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2126" y="2120972"/>
            <a:ext cx="8913874" cy="4620396"/>
            <a:chOff x="122126" y="2120972"/>
            <a:chExt cx="8913874" cy="4620396"/>
          </a:xfrm>
        </p:grpSpPr>
        <p:pic>
          <p:nvPicPr>
            <p:cNvPr id="8" name="Рисунок 7" descr="Елсхдв3.wm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4469"/>
            <a:stretch/>
          </p:blipFill>
          <p:spPr bwMode="auto">
            <a:xfrm>
              <a:off x="122126" y="2120972"/>
              <a:ext cx="6394090" cy="462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Елсхдв3.wm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" t="46226" r="63020" b="18653"/>
            <a:stretch/>
          </p:blipFill>
          <p:spPr bwMode="auto">
            <a:xfrm>
              <a:off x="6372200" y="2924944"/>
              <a:ext cx="2663800" cy="3564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84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Робота трифазного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 </a:t>
            </a:r>
            <a:r>
              <a:rPr lang="uk-UA" sz="2800" b="1" i="1" u="sng" dirty="0">
                <a:solidFill>
                  <a:schemeClr val="tx2"/>
                </a:solidFill>
              </a:rPr>
              <a:t>в однофазному режимі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7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робочої ємності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(мкФ) при частоті змінного струму 50 Гц можна орієнтовно визначити за однією з формул: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7897" y="1081345"/>
            <a:ext cx="26638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а: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2700∙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4"/>
          <p:cNvSpPr/>
          <p:nvPr/>
        </p:nvSpPr>
        <p:spPr>
          <a:xfrm>
            <a:off x="3131839" y="1098472"/>
            <a:ext cx="24748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б:</a:t>
            </a: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2800∙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i="1" u="sng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4"/>
          <p:cNvSpPr/>
          <p:nvPr/>
        </p:nvSpPr>
        <p:spPr>
          <a:xfrm>
            <a:off x="6012160" y="1098472"/>
            <a:ext cx="24748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в: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4800∙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u="sng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107950" y="1806358"/>
            <a:ext cx="8928100" cy="643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Тут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номінальний фазний струм в обмотці статора, А;</a:t>
            </a:r>
          </a:p>
          <a:p>
            <a:pPr>
              <a:lnSpc>
                <a:spcPct val="95000"/>
              </a:lnSpc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напруга однофазної мережі, В.</a:t>
            </a:r>
            <a:endParaRPr lang="uk-UA" sz="22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4"/>
          <p:cNvSpPr/>
          <p:nvPr/>
        </p:nvSpPr>
        <p:spPr>
          <a:xfrm>
            <a:off x="117897" y="2454572"/>
            <a:ext cx="8928100" cy="6017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значному навантаженні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валу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паралельно до робочої ємності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включають пускову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ємність: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(2,5…3,0)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кутник 4"/>
          <p:cNvSpPr/>
          <p:nvPr/>
        </p:nvSpPr>
        <p:spPr>
          <a:xfrm>
            <a:off x="117897" y="3064030"/>
            <a:ext cx="8928100" cy="8658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цьому разі пусковий момент стає рівним номінальному.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необхід-ності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подальшого збільшення пускового моменту потрібно прийняти ще більше значення пускової ємності.</a:t>
            </a:r>
          </a:p>
        </p:txBody>
      </p:sp>
      <p:sp>
        <p:nvSpPr>
          <p:cNvPr id="13" name="Прямокутник 4"/>
          <p:cNvSpPr/>
          <p:nvPr/>
        </p:nvSpPr>
        <p:spPr>
          <a:xfrm>
            <a:off x="117897" y="3974866"/>
            <a:ext cx="8928100" cy="57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Велике значення для надійної роботи асинхронного двигуна в якості конденсаторного має правильний вибір конденсатора за напругою.</a:t>
            </a:r>
          </a:p>
        </p:txBody>
      </p:sp>
      <p:sp>
        <p:nvSpPr>
          <p:cNvPr id="14" name="Прямокутник 4"/>
          <p:cNvSpPr/>
          <p:nvPr/>
        </p:nvSpPr>
        <p:spPr>
          <a:xfrm>
            <a:off x="117897" y="4563771"/>
            <a:ext cx="8928100" cy="863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включенні двигуна за схемою мал.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напруга на конденсаторі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до-рівнює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≈ 1,3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при включенні двигуна за схемами мал.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б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ця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нап-руга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дорівнює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≈ 1,15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Прямокутник 4"/>
          <p:cNvSpPr/>
          <p:nvPr/>
        </p:nvSpPr>
        <p:spPr>
          <a:xfrm>
            <a:off x="107950" y="5443945"/>
            <a:ext cx="8928100" cy="136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схемах конденсаторних двигунів, звичайно, застосовують паперові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конденсатори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металевому герметичному корпусі прямокутної форми типів КБГ-МН чи БГТ (термостійкі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 пускові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конденсатори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вико-ристовувати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менші за габаритами та дешевші електролітичні типу ЭП, що спеціально призначені для цієї мети (робоча напруга не менше 450 В).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Нерухома частина двигуна - статор складається з корпусу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трифазною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обмоткою. Корпус двигуна відливають з алюмінієвого сплаву чи з чавуну або роблять зварним.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6710" y="1628800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Даний 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має закрите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обдувне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виконання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поверхня його корпусу має ряд повздовжніх ребер, призначення яких полягає в тому, щоб збільшити поверхню охолодження двигуна.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0782" y="2751311"/>
            <a:ext cx="8928100" cy="1354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корпусі розташоване 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статора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має шихтовану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конструк-цію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штамповані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листи з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електротехнічної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сталі, яка має найменші втрати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перемагнічування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товщиною 0,3…0,5 мм, покриті шаром ізоляційного лаку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0782" y="422108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Така конструкція осердя сприяє значному зменшенню вихрових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стру-мів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Фуко, що виникають у процесі перемагнічування осердя обертовим магнітним полем.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75795" y="5301208"/>
            <a:ext cx="8928100" cy="13542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внутрішній поверхні осердя статора є повздовжні пази, у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роз-ташовані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пазові частини обмоток статора. Фазні обмотки виготовляють з ізольованого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мідного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проводу, який укладають у пази таким чином, щоб між їх серединами був кут 120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615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розточці статора розташована обертова частина двигуна – ротор, що складається з вала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короткозамкнутою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обмоткою.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0814" y="1147308"/>
            <a:ext cx="4275162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Така обмотка, названа «колесо білки», складається з ряду металевих (алюмінієвих чи мідних) стержнів,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розташованих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пазах осердя ротора, замкнутих із двох сторін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коротко-замикаючими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кільцями (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мал.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).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2993967"/>
            <a:ext cx="8928100" cy="1231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Осердя ротора також має шихтовану конструкцію, але листи ротора не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покри-ті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ізоляційним лаком, а мають на своїй поверхні тонку плівку окислу. Це є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достат-ньою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ізоляцією, що обмежує вихрові струми, тому що величина їх невелика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че-рез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малу частоту перемагнічування 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(декілька герців).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225073"/>
            <a:ext cx="658374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Короткозамкнута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обмотка ротора в більшості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двигунів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виконується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заливанням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зібраного 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розплав-леним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алюмінієвим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сплавом. При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цьому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одночасно зі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стер-жнями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обмотки відливаються коротко-замикаючі кільця 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вентиляційні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лопатки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(мал.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б).</a:t>
            </a:r>
          </a:p>
        </p:txBody>
      </p:sp>
      <p:pic>
        <p:nvPicPr>
          <p:cNvPr id="12" name="Picture 3"/>
          <p:cNvPicPr/>
          <p:nvPr/>
        </p:nvPicPr>
        <p:blipFill>
          <a:blip r:embed="rId3">
            <a:lum bright="1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0756"/>
            <a:ext cx="4671442" cy="1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37071"/>
              </p:ext>
            </p:extLst>
          </p:nvPr>
        </p:nvGraphicFramePr>
        <p:xfrm>
          <a:off x="6668651" y="4225279"/>
          <a:ext cx="2367399" cy="2269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769"/>
                <a:gridCol w="847534"/>
                <a:gridCol w="864096"/>
              </a:tblGrid>
              <a:tr h="311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Позначення виводів обмоток статора асинхронного двигуна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Номер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Початок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Кінець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5" name="Группа 14"/>
          <p:cNvGrpSpPr/>
          <p:nvPr/>
        </p:nvGrpSpPr>
        <p:grpSpPr>
          <a:xfrm>
            <a:off x="84758" y="5640603"/>
            <a:ext cx="6583747" cy="1048749"/>
            <a:chOff x="84758" y="5640603"/>
            <a:chExt cx="6583747" cy="1048749"/>
          </a:xfrm>
        </p:grpSpPr>
        <p:sp>
          <p:nvSpPr>
            <p:cNvPr id="10" name="Прямокутник 5"/>
            <p:cNvSpPr/>
            <p:nvPr/>
          </p:nvSpPr>
          <p:spPr>
            <a:xfrm>
              <a:off x="84758" y="5640603"/>
              <a:ext cx="6583747" cy="1048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uk-UA" sz="2000" dirty="0">
                  <a:latin typeface="Calibri" pitchFamily="34" charset="0"/>
                  <a:cs typeface="Calibri" pitchFamily="34" charset="0"/>
                </a:rPr>
                <a:t>    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Кінці обмоток фаз виводять на затискачі коробки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виво-дів</a:t>
              </a:r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Зазвичай асинхронні двигуни призначені для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включен-ня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в трифазну мережу на дві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різні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напруги, що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відрізняють-ся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в 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   разів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916172"/>
                </p:ext>
              </p:extLst>
            </p:nvPr>
          </p:nvGraphicFramePr>
          <p:xfrm>
            <a:off x="539552" y="6381328"/>
            <a:ext cx="308024" cy="308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Формула" r:id="rId4" imgW="215619" imgH="215619" progId="Equation.3">
                    <p:embed/>
                  </p:oleObj>
                </mc:Choice>
                <mc:Fallback>
                  <p:oleObj name="Формула" r:id="rId4" imgW="215619" imgH="21561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6381328"/>
                          <a:ext cx="308024" cy="3080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Інший різновид трифазних асинхронних двигунів –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двигуни з фазним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ротором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–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конструктивно відрізняються від розглянутого двигуна, головним чином, будовою ротора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548000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Статор цього двигуна також складається з корпуса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три-фазною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обмоткою. У нього є підшипникові щити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підшипниками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кочен-ня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корпуса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прикріплені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лапи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коробки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виводів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97003" y="2636912"/>
            <a:ext cx="8928100" cy="16927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 ротор має більш складну конструкцію. На валу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закріплене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ших-товане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трифазною обмоткою, виконаною аналогічно обмотці статора. Цю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обмотку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з'єднують зіркою, а її кінці приєднують до трьох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кон-тактних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кілець,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розташованих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валу й ізольованих одне від одного і від вала.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4352595"/>
            <a:ext cx="89281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здійснення електричного контакту з обмоткою обертового ротора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кожне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контактне кільце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накладають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звичайно, дві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щітки,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розташовані 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щіткотримачах.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85089" y="5414263"/>
            <a:ext cx="89281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Асинхронні двигуни з фазним ротором мають більш складну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конструк-цію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менш надійні, але вони мають кращі регулювальні і пускові властивості, ніж двигуни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короткозамкнутим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ротором.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9388" y="620713"/>
            <a:ext cx="8713787" cy="6127750"/>
            <a:chOff x="179388" y="620713"/>
            <a:chExt cx="8713787" cy="6127750"/>
          </a:xfrm>
        </p:grpSpPr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 t="6174" r="4099" b="1234"/>
            <a:stretch>
              <a:fillRect/>
            </a:stretch>
          </p:blipFill>
          <p:spPr bwMode="auto">
            <a:xfrm>
              <a:off x="611188" y="620713"/>
              <a:ext cx="7859712" cy="511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кутник 54"/>
            <p:cNvSpPr>
              <a:spLocks noChangeArrowheads="1"/>
            </p:cNvSpPr>
            <p:nvPr/>
          </p:nvSpPr>
          <p:spPr bwMode="auto">
            <a:xfrm>
              <a:off x="179388" y="5732463"/>
              <a:ext cx="8713787" cy="101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uk-UA" sz="2000" i="1" dirty="0"/>
                <a:t>1, 7 – підшипники; 2, 6 – підшипникові щити; 3 – корпус; 4 – осердя статора з обмоткою; 5 – осердя ротора; 8 – вал; 9 – коробка виводів; 10 – лапи; 11 – контактні кільця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192242" cy="1231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Умовне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позначення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 фазним ротором на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елект-ричних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схемах наведено на мал.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б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Обмотка 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цьо-го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 з'єднана з пусковим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реостатом,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створює в колі ротора додатковий опір R</a:t>
            </a:r>
            <a:r>
              <a:rPr lang="uk-UA" sz="2000" baseline="-25000" dirty="0">
                <a:latin typeface="Calibri" pitchFamily="34" charset="0"/>
                <a:cs typeface="Calibri" pitchFamily="34" charset="0"/>
              </a:rPr>
              <a:t>Д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2518" y="1772816"/>
            <a:ext cx="6197674" cy="12311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На корпусі  АД кріпиться табличка, на якій зазначені тип двигуна, назва заводу-виготовлювача, рік випуску і номінальні дані (корисна потужність, напруга, струм, коефіцієнт потужності, частота обертання, ККД та ін.).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3068960"/>
            <a:ext cx="6192242" cy="615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Принцип роботи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заснований на використанні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обертового магнітного поля статора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85171" y="3789039"/>
            <a:ext cx="8928100" cy="28777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Для того, щоб у статорі двигуна утворилось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обертове</a:t>
            </a:r>
          </a:p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магнітне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поле, необхідно дотримуватись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трьох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вимог:</a:t>
            </a:r>
          </a:p>
          <a:p>
            <a:pPr lvl="0"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середини обмоток статора двигуна повинні знаходитись під кутом 120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одна відносно одної (так вони встановлені при виготовленні двигунів на заводах);</a:t>
            </a:r>
          </a:p>
          <a:p>
            <a:pPr lvl="0"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струми в обмотках статора двигуна повинні бути зсунутими один відносно одного на третину періоду або на 120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якщо врахувати, що повний період, рівний 360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(таке співвідношення між струмами та напругами забезпечується при виробленні трифазного струму на електростанціях, що передається по трифазній мережі);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струми в усіх обмотках статора двигуна повинні протікати 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однаковому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нап-рямі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ця вимога повинна забезпечуватися при підключенні двигунів до мережі).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300192" y="503238"/>
            <a:ext cx="2738893" cy="3705417"/>
            <a:chOff x="6300192" y="503238"/>
            <a:chExt cx="2738893" cy="370541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300192" y="503238"/>
              <a:ext cx="2738893" cy="3705417"/>
              <a:chOff x="6300192" y="503238"/>
              <a:chExt cx="2738893" cy="3705417"/>
            </a:xfrm>
          </p:grpSpPr>
          <p:pic>
            <p:nvPicPr>
              <p:cNvPr id="11" name="Рисунок 10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503238"/>
                <a:ext cx="2738893" cy="2395058"/>
              </a:xfrm>
              <a:prstGeom prst="rect">
                <a:avLst/>
              </a:prstGeom>
            </p:spPr>
          </p:pic>
          <p:sp>
            <p:nvSpPr>
              <p:cNvPr id="6" name="Прямокутник 5"/>
              <p:cNvSpPr/>
              <p:nvPr/>
            </p:nvSpPr>
            <p:spPr>
              <a:xfrm>
                <a:off x="6300192" y="2898296"/>
                <a:ext cx="2738893" cy="1310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tIns="0" rIns="36000" bIns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Умовні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позначення </a:t>
                </a: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АД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на електричних схемах: а - з </a:t>
                </a:r>
                <a:r>
                  <a:rPr lang="uk-UA" sz="2000" i="1" spc="-30" dirty="0" err="1" smtClean="0">
                    <a:latin typeface="Calibri" pitchFamily="34" charset="0"/>
                    <a:cs typeface="Calibri" pitchFamily="34" charset="0"/>
                  </a:rPr>
                  <a:t>короткозамкнутим</a:t>
                </a: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ротором; б – з фазним ротором</a:t>
                </a:r>
                <a:endParaRPr lang="uk-UA" sz="2000" spc="-3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47945" y="1926704"/>
              <a:ext cx="2160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а)</a:t>
              </a:r>
              <a:endParaRPr lang="uk-UA" sz="2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6" y="2492896"/>
              <a:ext cx="2160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б)</a:t>
              </a:r>
              <a:endParaRPr lang="uk-UA" sz="2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6" name="Picture 7" descr="IMG_437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 b="15999"/>
          <a:stretch/>
        </p:blipFill>
        <p:spPr bwMode="auto">
          <a:xfrm>
            <a:off x="121423" y="130098"/>
            <a:ext cx="6192242" cy="28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74"/>
          <p:cNvGrpSpPr>
            <a:grpSpLocks/>
          </p:cNvGrpSpPr>
          <p:nvPr/>
        </p:nvGrpSpPr>
        <p:grpSpPr bwMode="auto">
          <a:xfrm rot="5400000" flipH="1">
            <a:off x="461789" y="688866"/>
            <a:ext cx="2768600" cy="3003550"/>
            <a:chOff x="890" y="2258"/>
            <a:chExt cx="1979" cy="1892"/>
          </a:xfrm>
        </p:grpSpPr>
        <p:sp>
          <p:nvSpPr>
            <p:cNvPr id="11280" name="Oval 37"/>
            <p:cNvSpPr>
              <a:spLocks noChangeArrowheads="1"/>
            </p:cNvSpPr>
            <p:nvPr/>
          </p:nvSpPr>
          <p:spPr bwMode="auto">
            <a:xfrm>
              <a:off x="929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1" name="Oval 38"/>
            <p:cNvSpPr>
              <a:spLocks noChangeArrowheads="1"/>
            </p:cNvSpPr>
            <p:nvPr/>
          </p:nvSpPr>
          <p:spPr bwMode="auto">
            <a:xfrm>
              <a:off x="154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2" name="Oval 39"/>
            <p:cNvSpPr>
              <a:spLocks noChangeArrowheads="1"/>
            </p:cNvSpPr>
            <p:nvPr/>
          </p:nvSpPr>
          <p:spPr bwMode="auto">
            <a:xfrm>
              <a:off x="216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3" name="Oval 40"/>
            <p:cNvSpPr>
              <a:spLocks noChangeArrowheads="1"/>
            </p:cNvSpPr>
            <p:nvPr/>
          </p:nvSpPr>
          <p:spPr bwMode="auto">
            <a:xfrm>
              <a:off x="929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4" name="Oval 41"/>
            <p:cNvSpPr>
              <a:spLocks noChangeArrowheads="1"/>
            </p:cNvSpPr>
            <p:nvPr/>
          </p:nvSpPr>
          <p:spPr bwMode="auto">
            <a:xfrm>
              <a:off x="154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5" name="Oval 42"/>
            <p:cNvSpPr>
              <a:spLocks noChangeArrowheads="1"/>
            </p:cNvSpPr>
            <p:nvPr/>
          </p:nvSpPr>
          <p:spPr bwMode="auto">
            <a:xfrm>
              <a:off x="216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6" name="Rectangle 43"/>
            <p:cNvSpPr>
              <a:spLocks noChangeArrowheads="1"/>
            </p:cNvSpPr>
            <p:nvPr/>
          </p:nvSpPr>
          <p:spPr bwMode="auto">
            <a:xfrm rot="5400000">
              <a:off x="856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С5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7" name="Rectangle 44"/>
            <p:cNvSpPr>
              <a:spLocks noChangeArrowheads="1"/>
            </p:cNvSpPr>
            <p:nvPr/>
          </p:nvSpPr>
          <p:spPr bwMode="auto">
            <a:xfrm rot="5400000">
              <a:off x="1449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С4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8" name="Rectangle 45"/>
            <p:cNvSpPr>
              <a:spLocks noChangeArrowheads="1"/>
            </p:cNvSpPr>
            <p:nvPr/>
          </p:nvSpPr>
          <p:spPr bwMode="auto">
            <a:xfrm rot="5400000">
              <a:off x="2115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С6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9" name="Rectangle 46"/>
            <p:cNvSpPr>
              <a:spLocks noChangeArrowheads="1"/>
            </p:cNvSpPr>
            <p:nvPr/>
          </p:nvSpPr>
          <p:spPr bwMode="auto">
            <a:xfrm rot="5400000">
              <a:off x="884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С3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90" name="Rectangle 47"/>
            <p:cNvSpPr>
              <a:spLocks noChangeArrowheads="1"/>
            </p:cNvSpPr>
            <p:nvPr/>
          </p:nvSpPr>
          <p:spPr bwMode="auto">
            <a:xfrm rot="5400000">
              <a:off x="1449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С2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91" name="Rectangle 48"/>
            <p:cNvSpPr>
              <a:spLocks noChangeArrowheads="1"/>
            </p:cNvSpPr>
            <p:nvPr/>
          </p:nvSpPr>
          <p:spPr bwMode="auto">
            <a:xfrm rot="16200000" flipV="1">
              <a:off x="2114" y="3882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>
                  <a:solidFill>
                    <a:schemeClr val="accent2"/>
                  </a:solidFill>
                </a:rPr>
                <a:t>С1</a:t>
              </a:r>
              <a:endParaRPr lang="ru-RU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292" name="Freeform 49"/>
            <p:cNvSpPr>
              <a:spLocks/>
            </p:cNvSpPr>
            <p:nvPr/>
          </p:nvSpPr>
          <p:spPr bwMode="auto">
            <a:xfrm>
              <a:off x="1020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3" name="Freeform 50"/>
            <p:cNvSpPr>
              <a:spLocks/>
            </p:cNvSpPr>
            <p:nvPr/>
          </p:nvSpPr>
          <p:spPr bwMode="auto">
            <a:xfrm flipH="1" flipV="1">
              <a:off x="1519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4" name="Arc 51"/>
            <p:cNvSpPr>
              <a:spLocks/>
            </p:cNvSpPr>
            <p:nvPr/>
          </p:nvSpPr>
          <p:spPr bwMode="auto">
            <a:xfrm rot="19221349" flipV="1">
              <a:off x="1180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5" name="Arc 52"/>
            <p:cNvSpPr>
              <a:spLocks/>
            </p:cNvSpPr>
            <p:nvPr/>
          </p:nvSpPr>
          <p:spPr bwMode="auto">
            <a:xfrm rot="19221349" flipV="1">
              <a:off x="1310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6" name="Arc 53"/>
            <p:cNvSpPr>
              <a:spLocks/>
            </p:cNvSpPr>
            <p:nvPr/>
          </p:nvSpPr>
          <p:spPr bwMode="auto">
            <a:xfrm rot="19221349" flipV="1">
              <a:off x="1440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7" name="Freeform 54"/>
            <p:cNvSpPr>
              <a:spLocks/>
            </p:cNvSpPr>
            <p:nvPr/>
          </p:nvSpPr>
          <p:spPr bwMode="auto">
            <a:xfrm>
              <a:off x="1643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8" name="Freeform 55"/>
            <p:cNvSpPr>
              <a:spLocks/>
            </p:cNvSpPr>
            <p:nvPr/>
          </p:nvSpPr>
          <p:spPr bwMode="auto">
            <a:xfrm flipH="1" flipV="1">
              <a:off x="2142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9" name="Arc 56"/>
            <p:cNvSpPr>
              <a:spLocks/>
            </p:cNvSpPr>
            <p:nvPr/>
          </p:nvSpPr>
          <p:spPr bwMode="auto">
            <a:xfrm rot="19221349" flipV="1">
              <a:off x="1803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0" name="Arc 57"/>
            <p:cNvSpPr>
              <a:spLocks/>
            </p:cNvSpPr>
            <p:nvPr/>
          </p:nvSpPr>
          <p:spPr bwMode="auto">
            <a:xfrm rot="19221349" flipV="1">
              <a:off x="1933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1" name="Arc 58"/>
            <p:cNvSpPr>
              <a:spLocks/>
            </p:cNvSpPr>
            <p:nvPr/>
          </p:nvSpPr>
          <p:spPr bwMode="auto">
            <a:xfrm rot="19221349" flipV="1">
              <a:off x="2063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2" name="Freeform 59"/>
            <p:cNvSpPr>
              <a:spLocks/>
            </p:cNvSpPr>
            <p:nvPr/>
          </p:nvSpPr>
          <p:spPr bwMode="auto">
            <a:xfrm>
              <a:off x="2259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03" name="Freeform 60"/>
            <p:cNvSpPr>
              <a:spLocks/>
            </p:cNvSpPr>
            <p:nvPr/>
          </p:nvSpPr>
          <p:spPr bwMode="auto">
            <a:xfrm>
              <a:off x="1017" y="3391"/>
              <a:ext cx="1852" cy="215"/>
            </a:xfrm>
            <a:custGeom>
              <a:avLst/>
              <a:gdLst>
                <a:gd name="T0" fmla="*/ 0 w 1852"/>
                <a:gd name="T1" fmla="*/ 215 h 215"/>
                <a:gd name="T2" fmla="*/ 4 w 1852"/>
                <a:gd name="T3" fmla="*/ 167 h 215"/>
                <a:gd name="T4" fmla="*/ 1848 w 1852"/>
                <a:gd name="T5" fmla="*/ 179 h 215"/>
                <a:gd name="T6" fmla="*/ 1852 w 1852"/>
                <a:gd name="T7" fmla="*/ 114 h 215"/>
                <a:gd name="T8" fmla="*/ 1741 w 1852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2"/>
                <a:gd name="T16" fmla="*/ 0 h 215"/>
                <a:gd name="T17" fmla="*/ 1852 w 185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2" h="215">
                  <a:moveTo>
                    <a:pt x="0" y="215"/>
                  </a:moveTo>
                  <a:lnTo>
                    <a:pt x="4" y="167"/>
                  </a:lnTo>
                  <a:lnTo>
                    <a:pt x="1848" y="179"/>
                  </a:lnTo>
                  <a:lnTo>
                    <a:pt x="1852" y="114"/>
                  </a:lnTo>
                  <a:lnTo>
                    <a:pt x="17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04" name="Arc 61"/>
            <p:cNvSpPr>
              <a:spLocks/>
            </p:cNvSpPr>
            <p:nvPr/>
          </p:nvSpPr>
          <p:spPr bwMode="auto">
            <a:xfrm rot="19221349" flipV="1">
              <a:off x="2419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5" name="Arc 62"/>
            <p:cNvSpPr>
              <a:spLocks/>
            </p:cNvSpPr>
            <p:nvPr/>
          </p:nvSpPr>
          <p:spPr bwMode="auto">
            <a:xfrm rot="19221349" flipV="1">
              <a:off x="2549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6" name="Arc 63"/>
            <p:cNvSpPr>
              <a:spLocks/>
            </p:cNvSpPr>
            <p:nvPr/>
          </p:nvSpPr>
          <p:spPr bwMode="auto">
            <a:xfrm rot="19221349" flipV="1">
              <a:off x="2679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1278" name="AutoShape 34"/>
          <p:cNvSpPr>
            <a:spLocks noChangeArrowheads="1"/>
          </p:cNvSpPr>
          <p:nvPr/>
        </p:nvSpPr>
        <p:spPr bwMode="auto">
          <a:xfrm rot="16200000" flipH="1">
            <a:off x="1671675" y="1532500"/>
            <a:ext cx="380186" cy="2021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9" name="AutoShape 35"/>
          <p:cNvSpPr>
            <a:spLocks noChangeArrowheads="1"/>
          </p:cNvSpPr>
          <p:nvPr/>
        </p:nvSpPr>
        <p:spPr bwMode="auto">
          <a:xfrm rot="16200000" flipH="1">
            <a:off x="1653418" y="643588"/>
            <a:ext cx="375919" cy="20620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1127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28155"/>
              </p:ext>
            </p:extLst>
          </p:nvPr>
        </p:nvGraphicFramePr>
        <p:xfrm flipH="1">
          <a:off x="2391257" y="652548"/>
          <a:ext cx="786089" cy="69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91257" y="652548"/>
                        <a:ext cx="786089" cy="694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AutoShape 65"/>
          <p:cNvSpPr>
            <a:spLocks noChangeArrowheads="1"/>
          </p:cNvSpPr>
          <p:nvPr/>
        </p:nvSpPr>
        <p:spPr bwMode="auto">
          <a:xfrm rot="10800000">
            <a:off x="7183064" y="1543607"/>
            <a:ext cx="519683" cy="22219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1127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74449"/>
              </p:ext>
            </p:extLst>
          </p:nvPr>
        </p:nvGraphicFramePr>
        <p:xfrm>
          <a:off x="7142998" y="806341"/>
          <a:ext cx="559749" cy="57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998" y="806341"/>
                        <a:ext cx="559749" cy="57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Рисунок 69" descr="Universal IE1 0.25kW Three Phase Motor 230V/400V 4P 71 B14 - AC Motors  (Three Phase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873" y="3584967"/>
            <a:ext cx="2855912" cy="336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 descr="Brook Crompton Series 10 IE2 2.2kW Three Phase Motor 230V/400V 2P 90L B14 -  AC Motors (Three Phase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5375" y="3592149"/>
            <a:ext cx="2855912" cy="3345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roup 74"/>
          <p:cNvGrpSpPr>
            <a:grpSpLocks/>
          </p:cNvGrpSpPr>
          <p:nvPr/>
        </p:nvGrpSpPr>
        <p:grpSpPr bwMode="auto">
          <a:xfrm rot="5400000" flipH="1">
            <a:off x="5264858" y="835061"/>
            <a:ext cx="2768600" cy="3003550"/>
            <a:chOff x="890" y="2258"/>
            <a:chExt cx="1979" cy="1892"/>
          </a:xfrm>
        </p:grpSpPr>
        <p:sp>
          <p:nvSpPr>
            <p:cNvPr id="74" name="Oval 37"/>
            <p:cNvSpPr>
              <a:spLocks noChangeArrowheads="1"/>
            </p:cNvSpPr>
            <p:nvPr/>
          </p:nvSpPr>
          <p:spPr bwMode="auto">
            <a:xfrm>
              <a:off x="929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54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6" name="Oval 39"/>
            <p:cNvSpPr>
              <a:spLocks noChangeArrowheads="1"/>
            </p:cNvSpPr>
            <p:nvPr/>
          </p:nvSpPr>
          <p:spPr bwMode="auto">
            <a:xfrm>
              <a:off x="216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929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8" name="Oval 41"/>
            <p:cNvSpPr>
              <a:spLocks noChangeArrowheads="1"/>
            </p:cNvSpPr>
            <p:nvPr/>
          </p:nvSpPr>
          <p:spPr bwMode="auto">
            <a:xfrm>
              <a:off x="154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9" name="Oval 42"/>
            <p:cNvSpPr>
              <a:spLocks noChangeArrowheads="1"/>
            </p:cNvSpPr>
            <p:nvPr/>
          </p:nvSpPr>
          <p:spPr bwMode="auto">
            <a:xfrm>
              <a:off x="216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 rot="5400000">
              <a:off x="856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С5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 rot="5400000">
              <a:off x="1449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С4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5400000">
              <a:off x="2115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С6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3" name="Rectangle 46"/>
            <p:cNvSpPr>
              <a:spLocks noChangeArrowheads="1"/>
            </p:cNvSpPr>
            <p:nvPr/>
          </p:nvSpPr>
          <p:spPr bwMode="auto">
            <a:xfrm rot="5400000">
              <a:off x="884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С3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 rot="5400000">
              <a:off x="1449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С2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 rot="16200000" flipV="1">
              <a:off x="2114" y="3882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>
                  <a:solidFill>
                    <a:schemeClr val="accent2"/>
                  </a:solidFill>
                </a:rPr>
                <a:t>С1</a:t>
              </a:r>
              <a:endParaRPr lang="ru-RU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1020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 flipH="1" flipV="1">
              <a:off x="1519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8" name="Arc 51"/>
            <p:cNvSpPr>
              <a:spLocks/>
            </p:cNvSpPr>
            <p:nvPr/>
          </p:nvSpPr>
          <p:spPr bwMode="auto">
            <a:xfrm rot="19221349" flipV="1">
              <a:off x="1180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" name="Arc 52"/>
            <p:cNvSpPr>
              <a:spLocks/>
            </p:cNvSpPr>
            <p:nvPr/>
          </p:nvSpPr>
          <p:spPr bwMode="auto">
            <a:xfrm rot="19221349" flipV="1">
              <a:off x="1310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0" name="Arc 53"/>
            <p:cNvSpPr>
              <a:spLocks/>
            </p:cNvSpPr>
            <p:nvPr/>
          </p:nvSpPr>
          <p:spPr bwMode="auto">
            <a:xfrm rot="19221349" flipV="1">
              <a:off x="1440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1" name="Freeform 54"/>
            <p:cNvSpPr>
              <a:spLocks/>
            </p:cNvSpPr>
            <p:nvPr/>
          </p:nvSpPr>
          <p:spPr bwMode="auto">
            <a:xfrm>
              <a:off x="1643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" name="Freeform 55"/>
            <p:cNvSpPr>
              <a:spLocks/>
            </p:cNvSpPr>
            <p:nvPr/>
          </p:nvSpPr>
          <p:spPr bwMode="auto">
            <a:xfrm flipH="1" flipV="1">
              <a:off x="2142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3" name="Arc 56"/>
            <p:cNvSpPr>
              <a:spLocks/>
            </p:cNvSpPr>
            <p:nvPr/>
          </p:nvSpPr>
          <p:spPr bwMode="auto">
            <a:xfrm rot="19221349" flipV="1">
              <a:off x="1803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" name="Arc 57"/>
            <p:cNvSpPr>
              <a:spLocks/>
            </p:cNvSpPr>
            <p:nvPr/>
          </p:nvSpPr>
          <p:spPr bwMode="auto">
            <a:xfrm rot="19221349" flipV="1">
              <a:off x="1933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5" name="Arc 58"/>
            <p:cNvSpPr>
              <a:spLocks/>
            </p:cNvSpPr>
            <p:nvPr/>
          </p:nvSpPr>
          <p:spPr bwMode="auto">
            <a:xfrm rot="19221349" flipV="1">
              <a:off x="2063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6" name="Freeform 59"/>
            <p:cNvSpPr>
              <a:spLocks/>
            </p:cNvSpPr>
            <p:nvPr/>
          </p:nvSpPr>
          <p:spPr bwMode="auto">
            <a:xfrm>
              <a:off x="2259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7" name="Freeform 60"/>
            <p:cNvSpPr>
              <a:spLocks/>
            </p:cNvSpPr>
            <p:nvPr/>
          </p:nvSpPr>
          <p:spPr bwMode="auto">
            <a:xfrm>
              <a:off x="1017" y="3391"/>
              <a:ext cx="1852" cy="215"/>
            </a:xfrm>
            <a:custGeom>
              <a:avLst/>
              <a:gdLst>
                <a:gd name="T0" fmla="*/ 0 w 1852"/>
                <a:gd name="T1" fmla="*/ 215 h 215"/>
                <a:gd name="T2" fmla="*/ 4 w 1852"/>
                <a:gd name="T3" fmla="*/ 167 h 215"/>
                <a:gd name="T4" fmla="*/ 1848 w 1852"/>
                <a:gd name="T5" fmla="*/ 179 h 215"/>
                <a:gd name="T6" fmla="*/ 1852 w 1852"/>
                <a:gd name="T7" fmla="*/ 114 h 215"/>
                <a:gd name="T8" fmla="*/ 1741 w 1852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2"/>
                <a:gd name="T16" fmla="*/ 0 h 215"/>
                <a:gd name="T17" fmla="*/ 1852 w 185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2" h="215">
                  <a:moveTo>
                    <a:pt x="0" y="215"/>
                  </a:moveTo>
                  <a:lnTo>
                    <a:pt x="4" y="167"/>
                  </a:lnTo>
                  <a:lnTo>
                    <a:pt x="1848" y="179"/>
                  </a:lnTo>
                  <a:lnTo>
                    <a:pt x="1852" y="114"/>
                  </a:lnTo>
                  <a:lnTo>
                    <a:pt x="17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8" name="Arc 61"/>
            <p:cNvSpPr>
              <a:spLocks/>
            </p:cNvSpPr>
            <p:nvPr/>
          </p:nvSpPr>
          <p:spPr bwMode="auto">
            <a:xfrm rot="19221349" flipV="1">
              <a:off x="2419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" name="Arc 62"/>
            <p:cNvSpPr>
              <a:spLocks/>
            </p:cNvSpPr>
            <p:nvPr/>
          </p:nvSpPr>
          <p:spPr bwMode="auto">
            <a:xfrm rot="19221349" flipV="1">
              <a:off x="2549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0" name="Arc 63"/>
            <p:cNvSpPr>
              <a:spLocks/>
            </p:cNvSpPr>
            <p:nvPr/>
          </p:nvSpPr>
          <p:spPr bwMode="auto">
            <a:xfrm rot="19221349" flipV="1">
              <a:off x="2679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1" name="AutoShape 34"/>
          <p:cNvSpPr>
            <a:spLocks noChangeArrowheads="1"/>
          </p:cNvSpPr>
          <p:nvPr/>
        </p:nvSpPr>
        <p:spPr bwMode="auto">
          <a:xfrm rot="16200000" flipH="1">
            <a:off x="1658503" y="2388775"/>
            <a:ext cx="380186" cy="2021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268016" y="167730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i="1" dirty="0" smtClean="0">
                <a:solidFill>
                  <a:srgbClr val="C00000"/>
                </a:solidFill>
              </a:rPr>
              <a:t>Схеми вмикання </a:t>
            </a:r>
            <a:r>
              <a:rPr lang="uk-UA" sz="2400" b="1" i="1" dirty="0">
                <a:solidFill>
                  <a:srgbClr val="C00000"/>
                </a:solidFill>
              </a:rPr>
              <a:t>статорних </a:t>
            </a:r>
            <a:r>
              <a:rPr lang="uk-UA" sz="2400" b="1" i="1" dirty="0" smtClean="0">
                <a:solidFill>
                  <a:srgbClr val="C00000"/>
                </a:solidFill>
              </a:rPr>
              <a:t>обмоток у клемній коробці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73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503238"/>
            <a:ext cx="8928100" cy="7854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включенні обмотки статора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в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мережу трифазного струму виникає обертове магнітне поле статора, частота обертання якого називається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синхрон-ною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і визначається виразом: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94298" y="1834497"/>
            <a:ext cx="8928100" cy="7854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Оскільки в Україні електростанції генерують змінний струм із частотою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50 Гц, то залежно від числа пар полюсів 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синхронна частота обертання магнітного поля статора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може набувати значень, що вказані у табл.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0026"/>
              </p:ext>
            </p:extLst>
          </p:nvPr>
        </p:nvGraphicFramePr>
        <p:xfrm>
          <a:off x="3660104" y="1000677"/>
          <a:ext cx="182379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Формула" r:id="rId3" imgW="774364" imgH="241195" progId="Equation.3">
                  <p:embed/>
                </p:oleObj>
              </mc:Choice>
              <mc:Fallback>
                <p:oleObj name="Формула" r:id="rId3" imgW="774364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104" y="1000677"/>
                        <a:ext cx="1823791" cy="5760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4"/>
          <p:cNvSpPr/>
          <p:nvPr/>
        </p:nvSpPr>
        <p:spPr>
          <a:xfrm>
            <a:off x="5508103" y="1310636"/>
            <a:ext cx="3514295" cy="5238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частота струму живлення;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число пар полюсів.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1471"/>
              </p:ext>
            </p:extLst>
          </p:nvPr>
        </p:nvGraphicFramePr>
        <p:xfrm>
          <a:off x="1115616" y="2619968"/>
          <a:ext cx="6400800" cy="62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1080120"/>
                <a:gridCol w="888132"/>
                <a:gridCol w="800100"/>
                <a:gridCol w="800100"/>
                <a:gridCol w="800100"/>
                <a:gridCol w="800100"/>
                <a:gridCol w="800100"/>
              </a:tblGrid>
              <a:tr h="316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2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3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4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5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6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uk-UA" sz="2000" i="1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об./хв.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3000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1500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1000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750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600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500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07950" y="3284984"/>
            <a:ext cx="8928100" cy="525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У сільському господарстві використовуються в основному АД із синхронними частотами обертання магнітного поля статора рівними 3000, 1500 чи 1000 об./хв.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07950" y="3844245"/>
            <a:ext cx="8928100" cy="525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Обертове поле статора зчіплюється як з обмоткою статора, так і з обмоткою ротора і наводить у них ЕРС.</a:t>
            </a:r>
          </a:p>
        </p:txBody>
      </p:sp>
      <p:sp>
        <p:nvSpPr>
          <p:cNvPr id="14" name="Прямокутник 5"/>
          <p:cNvSpPr/>
          <p:nvPr/>
        </p:nvSpPr>
        <p:spPr>
          <a:xfrm>
            <a:off x="107950" y="4375459"/>
            <a:ext cx="8928100" cy="525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Будучи ЕРС самоіндукції, вона діє зустрічно прикладеній до обмотки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статора напрузі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й обмежує значення струму 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цій обмотці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" name="Прямокутник 5"/>
          <p:cNvSpPr/>
          <p:nvPr/>
        </p:nvSpPr>
        <p:spPr>
          <a:xfrm>
            <a:off x="107950" y="4919160"/>
            <a:ext cx="8928100" cy="52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Обмотка ротора замкнута, тому ЕРС ротора породжує в стержнях обмотки ротора струми.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кутник 5"/>
          <p:cNvSpPr/>
          <p:nvPr/>
        </p:nvSpPr>
        <p:spPr>
          <a:xfrm>
            <a:off x="94298" y="5481068"/>
            <a:ext cx="8928100" cy="12311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Взаємодія цих струмів із полем статора створює на роторі електромагнітні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си-ли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напрямок яких визначають за правилом “лівої руки”. Сукупність сил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створює на роторі електромагнітний момент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приводить його в обертання з частотою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n &lt;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i="1" baseline="-25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сторону обертання поля статора.</a:t>
            </a:r>
          </a:p>
        </p:txBody>
      </p:sp>
    </p:spTree>
    <p:extLst>
      <p:ext uri="{BB962C8B-B14F-4D97-AF65-F5344CB8AC3E}">
        <p14:creationId xmlns:p14="http://schemas.microsoft.com/office/powerpoint/2010/main" val="26564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828</TotalTime>
  <Words>5099</Words>
  <Application>Microsoft Office PowerPoint</Application>
  <PresentationFormat>Экран (4:3)</PresentationFormat>
  <Paragraphs>297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Воздушный поток</vt:lpstr>
      <vt:lpstr>Формула</vt:lpstr>
      <vt:lpstr>Equation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Регулювання частоти обертів АД зміною напруги</vt:lpstr>
      <vt:lpstr>Регулювання частоти обертів зміною числа пар полюсів</vt:lpstr>
      <vt:lpstr>Регулювання частоти обертів АД зміною частоти струму живлення </vt:lpstr>
      <vt:lpstr>Переваги та недоліки частотного регулювання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70</cp:revision>
  <dcterms:created xsi:type="dcterms:W3CDTF">2016-01-31T14:57:37Z</dcterms:created>
  <dcterms:modified xsi:type="dcterms:W3CDTF">2021-04-15T06:07:19Z</dcterms:modified>
</cp:coreProperties>
</file>