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7"/>
  </p:notesMasterIdLst>
  <p:handoutMasterIdLst>
    <p:handoutMasterId r:id="rId28"/>
  </p:handoutMasterIdLst>
  <p:sldIdLst>
    <p:sldId id="270" r:id="rId2"/>
    <p:sldId id="256" r:id="rId3"/>
    <p:sldId id="257" r:id="rId4"/>
    <p:sldId id="272" r:id="rId5"/>
    <p:sldId id="258" r:id="rId6"/>
    <p:sldId id="273" r:id="rId7"/>
    <p:sldId id="260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3DE32A-ADED-40E3-A457-4EE43F78E3E9}">
          <p14:sldIdLst>
            <p14:sldId id="270"/>
            <p14:sldId id="256"/>
            <p14:sldId id="257"/>
            <p14:sldId id="272"/>
            <p14:sldId id="258"/>
            <p14:sldId id="273"/>
            <p14:sldId id="260"/>
            <p14:sldId id="262"/>
            <p14:sldId id="263"/>
            <p14:sldId id="264"/>
            <p14:sldId id="274"/>
            <p14:sldId id="265"/>
            <p14:sldId id="266"/>
            <p14:sldId id="267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</p14:sldIdLst>
        </p14:section>
        <p14:section name="Раздел без заголовка" id="{38ED47D5-7CF9-4C24-820E-B96D5CB6048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niwe" initials="d" lastIdx="1" clrIdx="0">
    <p:extLst>
      <p:ext uri="{19B8F6BF-5375-455C-9EA6-DF929625EA0E}">
        <p15:presenceInfo xmlns:p15="http://schemas.microsoft.com/office/powerpoint/2012/main" userId="dniwe" providerId="None"/>
      </p:ext>
    </p:extLst>
  </p:cmAuthor>
  <p:cmAuthor id="2" name="Леонід Ярошенко" initials="ЛЯ" lastIdx="4" clrIdx="1">
    <p:extLst>
      <p:ext uri="{19B8F6BF-5375-455C-9EA6-DF929625EA0E}">
        <p15:presenceInfo xmlns:p15="http://schemas.microsoft.com/office/powerpoint/2012/main" userId="96e695936489bc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A93A-FEF1-4C9B-958A-779F90B5021A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066A8-30B4-44A8-A7A1-20ADF424D91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94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C2E4-7BA9-4153-A577-86CDED03DF54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E820-4285-44AF-82AE-AD3E0AE5F0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1AD6-229D-4D3E-8AF0-52F13115F89C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3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AAC8-9AA9-4881-82A9-8EEEFACC49CE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35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1F42-2EFA-4A04-A36B-7AEEEDE8BFFF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5D12-9AB3-40E5-83F4-A1A27423E928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2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8295-E81A-48FE-BD39-D28DFDC1BAD2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994A-1600-4FC4-B2BC-0F4C818B0697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1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585-F742-450E-BE50-4B8F21B169EB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19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A998-7BFE-4D78-BF05-FA288FB1100C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0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9424-6C28-4E13-9F60-93B602CC5A1F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7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74A9-1F0F-424D-8111-48E5F7906E7E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6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A0CD-E5D9-463A-A120-6C647B69FBC6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93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EE4E-FB82-4AA0-BF06-A8FA561D0A5A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4E3F-4640-45C9-B500-C34077EEA5A0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06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A3DD2-F6E5-4C36-9CDF-A2EA9D82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0"/>
            <a:ext cx="8609428" cy="198354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Інтелектуалізація електроенергетичних систем (ЕЕС)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C2962E-396D-4FE7-B297-3C77F8A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</a:t>
            </a:fld>
            <a:endParaRPr lang="ru-RU"/>
          </a:p>
        </p:txBody>
      </p:sp>
      <p:pic>
        <p:nvPicPr>
          <p:cNvPr id="4" name="Picture 2" descr="Viessmann">
            <a:extLst>
              <a:ext uri="{FF2B5EF4-FFF2-40B4-BE49-F238E27FC236}">
                <a16:creationId xmlns:a16="http://schemas.microsoft.com/office/drawing/2014/main" id="{FBDAE804-04EB-BE30-B589-63407D11F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6115"/>
          <a:stretch/>
        </p:blipFill>
        <p:spPr bwMode="auto">
          <a:xfrm>
            <a:off x="628650" y="1946674"/>
            <a:ext cx="8078354" cy="47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07693B-8873-4AFA-B608-9048BE0A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10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4305D-2424-0E1F-918B-C67D3CEBA087}"/>
              </a:ext>
            </a:extLst>
          </p:cNvPr>
          <p:cNvSpPr txBox="1"/>
          <p:nvPr/>
        </p:nvSpPr>
        <p:spPr>
          <a:xfrm>
            <a:off x="64185" y="136524"/>
            <a:ext cx="9015629" cy="653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53816">
              <a:lnSpc>
                <a:spcPct val="105000"/>
              </a:lnSpc>
              <a:tabLst>
                <a:tab pos="472916" algn="l"/>
              </a:tabLst>
            </a:pPr>
            <a:r>
              <a:rPr lang="uk-UA" sz="2200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Господарська ефективність розвитку інтелектуальної</a:t>
            </a:r>
            <a:r>
              <a:rPr lang="uk-UA" sz="2200" b="1" i="1" kern="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endParaRPr lang="uk-UA" sz="2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05000"/>
              </a:lnSpc>
              <a:spcBef>
                <a:spcPts val="450"/>
              </a:spcBef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Господарська ефективність розвитку інтелектуальної енергетики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капіталовкладень,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масового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галузевого ефекту зниження (економії) витрат на функціонування і розвиток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енергосистеми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рахунок:</a:t>
            </a:r>
          </a:p>
          <a:p>
            <a:pPr indent="342900" algn="just">
              <a:lnSpc>
                <a:spcPct val="10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зниження капіталовкладень у</a:t>
            </a:r>
            <a:r>
              <a:rPr lang="uk-UA" sz="2200" spc="11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додаткові генеруючі потужності «загальносистемних»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електростанцій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навантаження,</a:t>
            </a:r>
            <a:r>
              <a:rPr lang="uk-UA" sz="2200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загального</a:t>
            </a:r>
            <a:r>
              <a:rPr lang="uk-UA" sz="2200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електроспоживання,</a:t>
            </a:r>
            <a:r>
              <a:rPr lang="uk-UA" sz="2200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розподіленої</a:t>
            </a:r>
            <a:r>
              <a:rPr lang="uk-UA" sz="2200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генерації,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потоків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потужності;</a:t>
            </a:r>
          </a:p>
          <a:p>
            <a:pPr indent="342900" algn="just">
              <a:lnSpc>
                <a:spcPct val="10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зниження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капіталовкладень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додаткове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міжсистемних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розподільчої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моніторингу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активного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існуючими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лініями,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попитом і розвитку розподіленої генерації у споживачів, що знижують вимоги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резервування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мережевих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потужностей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1B0BA4E4-E085-D55B-2EC8-9B32439D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7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FB41A9-7467-4CB7-9AAF-8A5E980B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868EE-FC84-527E-4278-1BC9A428CCED}"/>
              </a:ext>
            </a:extLst>
          </p:cNvPr>
          <p:cNvSpPr txBox="1"/>
          <p:nvPr/>
        </p:nvSpPr>
        <p:spPr>
          <a:xfrm>
            <a:off x="81868" y="155061"/>
            <a:ext cx="8980263" cy="662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паливних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рахунок покращеної оптимізації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 завантаження електростанцій, залучення розподіленої відновлюваної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генерації і скорочення загального електроспоживання (включаючи втрати 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мережах);</a:t>
            </a: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 експлуатаційних витрат у результаті переходу на нові типи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управління,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високою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автоматизацією.</a:t>
            </a: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Досвід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 в різних країнах світу показує, що її створення має оцінюватися не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як дуже складна інженерна задача, націлена на подолання конкретних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технічних,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управлінських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економічних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електроенергетиці.</a:t>
            </a:r>
          </a:p>
          <a:p>
            <a:pPr indent="336709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енергетичної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на основі концепції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неможливі без техніко-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обґрунтування,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лежить,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боку,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очікуваних ефектів різного типу, з іншого - оцінка витрат на впровадження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супутніх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комунікаційних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092D538D-598A-F8A9-1F50-118E58EF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5A6C89-F572-4F0B-9562-EF5174B7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12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5EB2D-511F-9A1B-8574-374F18192A52}"/>
              </a:ext>
            </a:extLst>
          </p:cNvPr>
          <p:cNvSpPr txBox="1"/>
          <p:nvPr/>
        </p:nvSpPr>
        <p:spPr>
          <a:xfrm>
            <a:off x="64185" y="136524"/>
            <a:ext cx="9015629" cy="667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03359" algn="just">
              <a:lnSpc>
                <a:spcPct val="120000"/>
              </a:lnSpc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Загальносистемні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ефекти,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значний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балансову</a:t>
            </a:r>
            <a:r>
              <a:rPr lang="uk-UA" sz="2200" b="1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ситуацію</a:t>
            </a:r>
            <a:r>
              <a:rPr lang="uk-UA" sz="2200" b="1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20000"/>
              </a:lnSpc>
              <a:spcBef>
                <a:spcPts val="900"/>
              </a:spcBef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інтелектуальних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електроенергетичних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(ІЕС)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супроводжуватися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загальносистемних ефектів, що мають значний вплив на балансову ситуацію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ЄЕС. Основні їх типи пов’язані з переходом до нової якості управління 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енергосистемі:</a:t>
            </a:r>
          </a:p>
          <a:p>
            <a:pPr indent="541735" algn="just">
              <a:lnSpc>
                <a:spcPct val="120000"/>
              </a:lnSpc>
              <a:buSzPts val="900"/>
              <a:buFont typeface="Times New Roman" panose="02020603050405020304" pitchFamily="18" charset="0"/>
              <a:buChar char="-"/>
              <a:tabLst>
                <a:tab pos="585311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ефекти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попитом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електроспоживання, зниження максимуму і ущільнення графіка навантаження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енергосистемі, а в ряді випадків супроводжуються і загальним зниженням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електроспоживання;</a:t>
            </a:r>
          </a:p>
          <a:p>
            <a:pPr indent="541735" algn="just">
              <a:lnSpc>
                <a:spcPct val="120000"/>
              </a:lnSpc>
              <a:buSzPts val="900"/>
              <a:buFont typeface="Times New Roman" panose="02020603050405020304" pitchFamily="18" charset="0"/>
              <a:buChar char="-"/>
              <a:tabLst>
                <a:tab pos="515779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ефекти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втратами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розподілі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скорочення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проводів і силового обладнання та зменшення навантажувальних втрат при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переході до інтелектуального управління режимами мережі, а також внаслідок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електроспоживання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попитом;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8B0891E1-D908-EA9A-BDC6-E0287C04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DCDF0B-59CF-40AC-B327-D9E73ABE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13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FC827-38E1-4797-E5EE-144CCC8E4140}"/>
              </a:ext>
            </a:extLst>
          </p:cNvPr>
          <p:cNvSpPr txBox="1"/>
          <p:nvPr/>
        </p:nvSpPr>
        <p:spPr>
          <a:xfrm>
            <a:off x="128371" y="136524"/>
            <a:ext cx="9015629" cy="655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1735" algn="just">
              <a:lnSpc>
                <a:spcPct val="120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ефекти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пропускними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здатностями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розподільчій</a:t>
            </a:r>
            <a:r>
              <a:rPr lang="uk-UA" sz="2200" spc="7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uk-UA" sz="2200" spc="7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uk-UA" sz="2200" spc="7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z="2200" spc="7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допустимих</a:t>
            </a:r>
            <a:r>
              <a:rPr lang="uk-UA" sz="22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перетоків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потужності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гнучких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автоматизованого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моніторингу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статичної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мережі;</a:t>
            </a:r>
          </a:p>
          <a:p>
            <a:pPr indent="541735" algn="just">
              <a:lnSpc>
                <a:spcPct val="120000"/>
              </a:lnSpc>
              <a:buSzPts val="900"/>
              <a:buFont typeface="Times New Roman" panose="02020603050405020304" pitchFamily="18" charset="0"/>
              <a:buChar char="-"/>
              <a:tabLst>
                <a:tab pos="5715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ефекти управління генерацією дозволяють досягти раціонального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великої і розподіленої генерації. Одним з важливих ефектів в цій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сфері є інтеграція в енергосистему великих обсягів розподіленої генерації 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керованості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потоками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електростанціях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нерегулярними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режимами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(вітрових,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ін.);</a:t>
            </a:r>
          </a:p>
          <a:p>
            <a:pPr indent="541735" algn="just">
              <a:lnSpc>
                <a:spcPct val="120000"/>
              </a:lnSpc>
              <a:buSzPts val="900"/>
              <a:buFont typeface="Times New Roman" panose="02020603050405020304" pitchFamily="18" charset="0"/>
              <a:buChar char="-"/>
              <a:tabLst>
                <a:tab pos="605790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ефекти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енергопостачання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ситуацій,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причиною прямого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недо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-відпуску електроенергії споживачам або неналежної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 поставки. При цьому, як наслідок, знижуються прямі економічні втрати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упущення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вигоди,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псування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сировини,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обладнання,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витратних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9200DEA2-ECEA-0D9D-446D-FF8A4538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0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64185" y="89047"/>
            <a:ext cx="9015629" cy="6679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попередньої оцінки можливих системних ефектів при створенні інтелектуальної електроенергетики були використані дані за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 пілотних проектів і більш комплексними програмами розвитку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зазначити,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багатьох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зберігається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вкрай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невизначеність очікуваних ефектів від впровадження елементів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Проте, узагальнення цільових установок або перших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дозволяють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уточнити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раніше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 в ЄЕС. Підсумкові параметри зміни балансових умов наведено 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табл.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відображають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розглянутих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пілотних проектів. Параметри для 2020 припускають реалізацію проекту ІЕС в обсязі 25 % від показників 2030. Параметри зміни балансових умов,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прийняті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ЄЕС.</a:t>
            </a:r>
          </a:p>
          <a:p>
            <a:pPr indent="342900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Спільний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балансові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призводить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також,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взаємного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посилення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(синергії).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встановленої потужності електростанцій виявляються більше, ніж розраховані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простої</a:t>
            </a:r>
            <a:r>
              <a:rPr lang="uk-UA" sz="22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2C665950-61B3-816A-6390-86379922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3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81EE6-AD4B-FB42-F6E5-BC7C08E146EE}"/>
              </a:ext>
            </a:extLst>
          </p:cNvPr>
          <p:cNvSpPr txBox="1"/>
          <p:nvPr/>
        </p:nvSpPr>
        <p:spPr>
          <a:xfrm>
            <a:off x="77429" y="136524"/>
            <a:ext cx="9002384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1.1. Параметри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 балансових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умов,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прийняті для оцінки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</a:t>
            </a:r>
            <a:r>
              <a:rPr lang="uk-UA" sz="24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ЄЕС, %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C1AC49A-FD22-6CF9-217E-ADDA7E859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00716"/>
              </p:ext>
            </p:extLst>
          </p:nvPr>
        </p:nvGraphicFramePr>
        <p:xfrm>
          <a:off x="77429" y="1044273"/>
          <a:ext cx="8989142" cy="5364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2547">
                  <a:extLst>
                    <a:ext uri="{9D8B030D-6E8A-4147-A177-3AD203B41FA5}">
                      <a16:colId xmlns:a16="http://schemas.microsoft.com/office/drawing/2014/main" val="3531880086"/>
                    </a:ext>
                  </a:extLst>
                </a:gridCol>
                <a:gridCol w="1318972">
                  <a:extLst>
                    <a:ext uri="{9D8B030D-6E8A-4147-A177-3AD203B41FA5}">
                      <a16:colId xmlns:a16="http://schemas.microsoft.com/office/drawing/2014/main" val="24020494"/>
                    </a:ext>
                  </a:extLst>
                </a:gridCol>
                <a:gridCol w="2038949">
                  <a:extLst>
                    <a:ext uri="{9D8B030D-6E8A-4147-A177-3AD203B41FA5}">
                      <a16:colId xmlns:a16="http://schemas.microsoft.com/office/drawing/2014/main" val="1733691398"/>
                    </a:ext>
                  </a:extLst>
                </a:gridCol>
                <a:gridCol w="1798674">
                  <a:extLst>
                    <a:ext uri="{9D8B030D-6E8A-4147-A177-3AD203B41FA5}">
                      <a16:colId xmlns:a16="http://schemas.microsoft.com/office/drawing/2014/main" val="3325667435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marL="127000" algn="ctr"/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27000" algn="ctr"/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Умова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Пілотні</a:t>
                      </a:r>
                      <a:r>
                        <a:rPr lang="uk-UA" sz="2200" b="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</a:t>
                      </a:r>
                      <a:r>
                        <a:rPr lang="uk-UA" sz="2200" b="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uk-UA" sz="2200" b="0" spc="-4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Grid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Цільові показники</a:t>
                      </a:r>
                      <a:r>
                        <a:rPr lang="uk-UA" sz="2200" b="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інтелектуальної</a:t>
                      </a:r>
                      <a:r>
                        <a:rPr lang="uk-UA" sz="2200" b="0" spc="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енергосистеми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2158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78654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</a:t>
                      </a:r>
                      <a:r>
                        <a:rPr lang="uk-UA" sz="2200" b="0" spc="33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прогнозованого максимуму</a:t>
                      </a:r>
                      <a:r>
                        <a:rPr lang="uk-UA" sz="2200" b="0" spc="3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навантаження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060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</a:t>
                      </a:r>
                      <a:r>
                        <a:rPr lang="uk-UA" sz="2200" b="0" spc="14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кінцевого електроспоживання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5-15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425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</a:t>
                      </a:r>
                      <a:r>
                        <a:rPr lang="uk-UA" sz="2200" b="0" spc="-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</a:t>
                      </a:r>
                      <a:r>
                        <a:rPr lang="uk-UA" sz="2200" b="0" spc="-3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2200" b="0" spc="-3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мережах</a:t>
                      </a:r>
                      <a:r>
                        <a:rPr lang="uk-UA" sz="2200" b="0" spc="-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(щодо звітного</a:t>
                      </a:r>
                      <a:r>
                        <a:rPr lang="uk-UA" sz="2200" b="0" spc="-3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рівня)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20-50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25316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</a:t>
                      </a:r>
                      <a:r>
                        <a:rPr lang="uk-UA" sz="2200" b="0" spc="-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необхідних</a:t>
                      </a:r>
                      <a:r>
                        <a:rPr lang="uk-UA" sz="2200" b="0" spc="-3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резервів</a:t>
                      </a:r>
                      <a:r>
                        <a:rPr lang="uk-UA" sz="2200" b="0" spc="-2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потужності</a:t>
                      </a:r>
                      <a:r>
                        <a:rPr lang="uk-UA" sz="2200" b="0" spc="-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2200" b="0" spc="-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генерації</a:t>
                      </a:r>
                      <a:r>
                        <a:rPr lang="uk-UA" sz="2200" b="0" spc="-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(щодо звітного</a:t>
                      </a:r>
                      <a:r>
                        <a:rPr lang="uk-UA" sz="2200" b="0" spc="-3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рівня)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2499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uk-UA" sz="2200" b="0" spc="-6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пропускної</a:t>
                      </a:r>
                      <a:r>
                        <a:rPr lang="uk-UA" sz="22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здатності міжсистемних</a:t>
                      </a:r>
                      <a:r>
                        <a:rPr lang="uk-UA" sz="2200" b="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зв’язків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ctr"/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19735"/>
                  </a:ext>
                </a:extLst>
              </a:tr>
            </a:tbl>
          </a:graphicData>
        </a:graphic>
      </p:graphicFrame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520BAAFD-BD22-1A2D-F59D-27193C71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16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64185" y="202067"/>
            <a:ext cx="9015629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рис.1 показана кількісна оцінка зміни балансових умов у ЄЕС до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2030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3592EA-976E-C251-B1F1-2834D12F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3" t="17037" r="55119" b="10370"/>
          <a:stretch/>
        </p:blipFill>
        <p:spPr bwMode="auto">
          <a:xfrm>
            <a:off x="251391" y="1178526"/>
            <a:ext cx="8774033" cy="5542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B395711-957B-525F-015E-F68CC6BA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17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64185" y="136524"/>
            <a:ext cx="9015629" cy="662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6709" algn="just">
              <a:lnSpc>
                <a:spcPct val="114000"/>
              </a:lnSpc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Вимоги</a:t>
            </a:r>
            <a:r>
              <a:rPr lang="uk-UA" sz="2200" b="1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uk-UA" sz="2200" b="1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електроенергетики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рамках концепції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різноманітність вимог усіх зацікавлених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сторін (держави, споживачів, регуляторів, енергетичних компаній, збутових 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комунальних організацій, власників, виробників обладнання та ін.) зведена 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званих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(цінностей)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електроенергетики,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сформульованих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як: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4000"/>
              </a:lnSpc>
            </a:pP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доступність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енергією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необхідна,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оплачуваної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якості;</a:t>
            </a: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надійність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протистояння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негативним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тотальних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відновлювальні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роботи,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швидке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відновлення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(самовідновлення)</a:t>
            </a: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економічність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оптимізація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тарифів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загальносистемних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витрат;</a:t>
            </a: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ефективність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максимізація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виробництві,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електроенергії;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78AB717D-DC59-D19F-75E6-C33BFC6F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6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18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64185" y="136524"/>
            <a:ext cx="9015629" cy="642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органічність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взаємодії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навколишнім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середовищем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можливе</a:t>
            </a:r>
            <a:r>
              <a:rPr lang="uk-UA" sz="24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негативних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екологічних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впливів;</a:t>
            </a:r>
          </a:p>
          <a:p>
            <a:pPr indent="34290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безпека – недопущення ситуацій в електроенергетиці, небезпечних для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навколишнього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середовища.</a:t>
            </a:r>
          </a:p>
          <a:p>
            <a:pPr indent="34290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Принципово новим тут є те, що всі висунуті ключові вимоги (цінності)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передбачається розглядати, як рівноправні, а ступінь їх пріоритетності, рівня і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 не є загальними, нормативно зафіксованими для всіх, і можуть</a:t>
            </a:r>
            <a:r>
              <a:rPr lang="uk-UA" sz="2400" spc="-17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визначатися та здійснюватися для кожного розглянутого суб’єкта енергетичних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енергокомпанія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регіон,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місто,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домогосподарство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 п.)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суті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індивідуально.</a:t>
            </a:r>
          </a:p>
          <a:p>
            <a:pPr indent="34290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такій постановці завдання розвитку енергетики з переважно балансової</a:t>
            </a:r>
            <a:r>
              <a:rPr lang="uk-UA" sz="2400" spc="-17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трансформується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створення,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споживачеві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суспільству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цілому,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свого</a:t>
            </a:r>
            <a:r>
              <a:rPr lang="uk-UA" sz="24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роду,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«меню»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енергетичних</a:t>
            </a:r>
            <a:r>
              <a:rPr lang="uk-UA" sz="24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5A134422-82B1-D5D3-577C-C016BA31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19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0" y="18537"/>
            <a:ext cx="9015629" cy="682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6709" algn="just">
              <a:lnSpc>
                <a:spcPct val="105000"/>
              </a:lnSpc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Функціональні</a:t>
            </a:r>
            <a:r>
              <a:rPr lang="uk-UA" sz="2200" b="1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200" b="1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uk-UA" sz="2200" b="1" spc="-4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0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(цінностей)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характеристик:</a:t>
            </a:r>
          </a:p>
          <a:p>
            <a:pPr marL="257175" indent="-257175" algn="just">
              <a:lnSpc>
                <a:spcPct val="105000"/>
              </a:lnSpc>
              <a:buFont typeface="+mj-lt"/>
              <a:buAutoNum type="arabicParenR"/>
              <a:tabLst>
                <a:tab pos="502444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Самовідновлення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збуреннях: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 повинні постійно підтримують свій технічний стан на необхідному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ідентифікації,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збурення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попередження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аварійного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пошкодження.</a:t>
            </a:r>
          </a:p>
          <a:p>
            <a:pPr marL="257175" indent="-257175" algn="just">
              <a:lnSpc>
                <a:spcPct val="105000"/>
              </a:lnSpc>
              <a:buFont typeface="+mj-lt"/>
              <a:buAutoNum type="arabicParenR"/>
              <a:tabLst>
                <a:tab pos="490538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Мотивація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споживача: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споживачами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споживчих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 (рівня надійності, якості тощо) одержуваної енергії на підставі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балансу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своїх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енергосистеми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використанням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цін,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обсягів,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надійності,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</a:p>
          <a:p>
            <a:pPr marL="257175" indent="-257175" algn="just">
              <a:lnSpc>
                <a:spcPct val="105000"/>
              </a:lnSpc>
              <a:buFont typeface="+mj-lt"/>
              <a:buAutoNum type="arabicParenR"/>
              <a:tabLst>
                <a:tab pos="472916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Опір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негативним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впливам: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спеціальних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 та живучості, що знижують фізичну та інформаційну вразливість всіх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складових</a:t>
            </a:r>
            <a:r>
              <a:rPr lang="uk-UA" sz="2200" spc="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енергосистеми</a:t>
            </a:r>
            <a:r>
              <a:rPr lang="uk-UA" sz="2200" spc="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uk-UA" sz="2200" spc="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запобіганню</a:t>
            </a:r>
            <a:r>
              <a:rPr lang="uk-UA" sz="2200" spc="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швидкому відновленню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AC04C226-768A-899E-7EF3-DBD79D26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053140C2-5EBB-4E1D-A259-FC66D864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47" y="2013049"/>
            <a:ext cx="8923907" cy="2831902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№ 1</a:t>
            </a:r>
          </a:p>
          <a:p>
            <a:pPr marL="326231" indent="0" algn="ctr">
              <a:spcBef>
                <a:spcPts val="1200"/>
              </a:spcBef>
              <a:buNone/>
            </a:pP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 ПИТАННЯ ІНТЕЛЕКТУАЛІЗАЦІЇ ЕЕС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2883" algn="l"/>
              </a:tabLs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Поточні тенденції розвитку ринків і технологій у сфері енергетики;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2883" algn="l"/>
              </a:tabLs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Господарська ефективність розвитку інтелектуальної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енергетики;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2883" algn="l"/>
              </a:tabLs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Загальносистемні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ефекти,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балансову</a:t>
            </a:r>
            <a:r>
              <a:rPr lang="uk-UA" sz="2400" i="1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ситуацію;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2883" algn="l"/>
              </a:tabLs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uk-UA" sz="2400" i="1" spc="-4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uk-UA" sz="2400" i="1" spc="-3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електроенергетики;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2883" algn="l"/>
              </a:tabLs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uk-UA" sz="2400" i="1" spc="-4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uk-UA" sz="2400" i="1" spc="-4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uk-UA" sz="2400" i="1" spc="-4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енергетики;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02883" algn="l"/>
              </a:tabLs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областей,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24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uk-UA" sz="2400" i="1" spc="-16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sz="2400" i="1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uk-UA" sz="2400" i="1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енергетики.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680D61-7489-46BA-B201-E38CE5DD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2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2AA3540-93C2-227D-5E9A-93637FA5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900" y="6356350"/>
            <a:ext cx="3086100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5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20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0" y="136524"/>
            <a:ext cx="9015629" cy="649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надійності та якості електроенергії шляхом переходу від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 - орієнтованого підходу (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System-based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approach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до забезпечення цих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властивостей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клієнтоорієнтованої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Customer-based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підтримці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рівнів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цінових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сегментах.</a:t>
            </a:r>
          </a:p>
          <a:p>
            <a:pPr algn="just">
              <a:lnSpc>
                <a:spcPct val="90000"/>
              </a:lnSpc>
              <a:buFont typeface="+mj-lt"/>
              <a:buAutoNum type="arabicParenR"/>
              <a:tabLst>
                <a:tab pos="537210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Різноманіття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електростанцій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акумулювання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-енергії (розподілена генерація): оптимальна інтеграція електростанцій і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акумулювання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потужностей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підключення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стандартизованими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приєднання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мікроенергосистем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стороні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користувачів.</a:t>
            </a:r>
          </a:p>
          <a:p>
            <a:pPr algn="just">
              <a:lnSpc>
                <a:spcPct val="90000"/>
              </a:lnSpc>
              <a:buFont typeface="+mj-lt"/>
              <a:buAutoNum type="arabicParenR"/>
              <a:tabLst>
                <a:tab pos="477679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ринків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споживача: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відкритий доступ на ринки електроенергії активного споживача і розподіленої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генерації,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роздрібного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ринку.</a:t>
            </a:r>
          </a:p>
          <a:p>
            <a:pPr lvl="0" algn="just">
              <a:lnSpc>
                <a:spcPct val="90000"/>
              </a:lnSpc>
              <a:buFont typeface="+mj-lt"/>
              <a:buAutoNum type="arabicParenR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Оптимізація управління активами: перехід до віддаленого моніторингу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виробничих активів в режимі реального часу, інтегрованому в корпоративні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управління, для підвищення ефективності оптимізації режимів роботи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вдосконалення процесів експлуатації, ремонтів та заміни обладнання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загальносистемних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B8213E7-A7DB-D86B-1281-F3BA9ACD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0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21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64185" y="136524"/>
            <a:ext cx="9015629" cy="662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984" indent="-676275" algn="just">
              <a:lnSpc>
                <a:spcPct val="114000"/>
              </a:lnSpc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Групи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ключових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областей,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b="1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uk-UA" sz="2200" b="1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sz="2200" b="1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uk-UA" sz="2200" b="1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висунутих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властивостей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розглядаються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ідентифікації забезпечення їх ключових (базових) технологічних областей 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базису,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вимагають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розвитку.</a:t>
            </a: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технологічним базисом розуміють сукупність технологій, що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забезпечувати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узгоджену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структуру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проміжних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кінцевих продуктів і послуг на певному етапі розвитку галузі. У концепції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формуванні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базису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розглядається,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необхідне</a:t>
            </a:r>
            <a:r>
              <a:rPr lang="uk-UA" sz="2200" spc="-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існуючої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технологічної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бази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мінімально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можливими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витратами.</a:t>
            </a:r>
          </a:p>
          <a:p>
            <a:pPr indent="342900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 цих проблем передбачається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нормативного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поля,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формованого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широкої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функцій,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взаємодій і т. д.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788FDB6C-E90B-9506-68FE-97EFF052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7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22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128372" y="136524"/>
            <a:ext cx="8897642" cy="260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Так, у США планується розробка більш 100 видів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стандартів. У їх</a:t>
            </a:r>
            <a:r>
              <a:rPr lang="uk-UA" sz="24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</a:t>
            </a:r>
            <a:r>
              <a:rPr lang="uk-UA" sz="24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розробникам</a:t>
            </a:r>
            <a:r>
              <a:rPr lang="uk-UA" sz="24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виробникам</a:t>
            </a:r>
            <a:r>
              <a:rPr lang="uk-UA" sz="24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надано</a:t>
            </a:r>
            <a:r>
              <a:rPr lang="uk-UA" sz="24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uk-UA" sz="24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z="24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uk-UA" sz="24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пропозицій,</a:t>
            </a:r>
            <a:r>
              <a:rPr lang="uk-UA" sz="24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користувачам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(енергетичним</a:t>
            </a:r>
            <a:r>
              <a:rPr lang="uk-UA" sz="24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компаніям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споживачам)</a:t>
            </a:r>
            <a:r>
              <a:rPr lang="uk-UA" sz="24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«своєї»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(принцип або ефект</a:t>
            </a:r>
            <a:r>
              <a:rPr lang="uk-UA" sz="24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пазла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Характеристики необхідні для досягнення ключових вимог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показані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A7EF81-C5F2-21E9-09C1-742428D97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" y="2743200"/>
            <a:ext cx="8872508" cy="3978276"/>
          </a:xfrm>
          <a:prstGeom prst="rect">
            <a:avLst/>
          </a:prstGeom>
        </p:spPr>
      </p:pic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706AD0-50AA-2110-8AFC-E529AADA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4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23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0" y="166568"/>
            <a:ext cx="9015629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нового,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базису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енергетики були сформовані п’ять груп ключових технологічних областей, що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забезпечують,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проривний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характер:</a:t>
            </a:r>
          </a:p>
          <a:p>
            <a:pPr indent="332185" algn="just">
              <a:buFont typeface="+mj-lt"/>
              <a:buAutoNum type="arabicParenR"/>
              <a:tabLst>
                <a:tab pos="392906" algn="l"/>
                <a:tab pos="472916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Вимірювальні прилади і пристрої, що включають, в першу чергу,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лічильники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-датчики;</a:t>
            </a:r>
          </a:p>
          <a:p>
            <a:pPr indent="332185" algn="just">
              <a:buFont typeface="+mj-lt"/>
              <a:buAutoNum type="arabicParenR"/>
              <a:tabLst>
                <a:tab pos="472916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Удосконалені</a:t>
            </a:r>
            <a:r>
              <a:rPr lang="uk-UA" sz="2200" spc="13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uk-UA" sz="2200" spc="13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управління:</a:t>
            </a:r>
            <a:r>
              <a:rPr lang="uk-UA" sz="22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розподілені</a:t>
            </a:r>
            <a:r>
              <a:rPr lang="uk-UA" sz="2200" spc="13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інтелектуальні</a:t>
            </a:r>
            <a:r>
              <a:rPr lang="uk-UA" sz="2200" spc="14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управління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аналітичні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 енергосистеми, що працюють в режимі реального часу і дозволяють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реалізувати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енергосистемою,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включаючи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активними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елементами;</a:t>
            </a:r>
          </a:p>
          <a:p>
            <a:pPr indent="332185" algn="just">
              <a:buFont typeface="+mj-lt"/>
              <a:buAutoNum type="arabicParenR"/>
              <a:tabLst>
                <a:tab pos="425291" algn="l"/>
                <a:tab pos="472916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мережі: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гнучкі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FACTS,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постійний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надпровідні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кабелі,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напівпровідникова,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силова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електроніка,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накопичувачі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</a:p>
          <a:p>
            <a:pPr indent="332185" algn="just">
              <a:buFont typeface="+mj-lt"/>
              <a:buAutoNum type="arabicParenR"/>
              <a:tabLst>
                <a:tab pos="425291" algn="l"/>
                <a:tab pos="472916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Інтегровані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інтерфейси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рішень,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попитом, розподілена система моніторингу і контролю (DMCS),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розподілена система поточного контролю за генерацією (DGMS), автоматична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вимірювання протікають процесів (AMOS), і т. д., а також нові методи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проектування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розвитку,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функціонування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енергосистеми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42F13CD7-EEC6-3A04-7DF8-D6F94485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8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24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569C6-A278-20FA-A395-741A1488B18F}"/>
              </a:ext>
            </a:extLst>
          </p:cNvPr>
          <p:cNvSpPr txBox="1"/>
          <p:nvPr/>
        </p:nvSpPr>
        <p:spPr>
          <a:xfrm>
            <a:off x="64185" y="136524"/>
            <a:ext cx="9015629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 algn="just">
              <a:lnSpc>
                <a:spcPct val="115000"/>
              </a:lnSpc>
              <a:buFont typeface="+mj-lt"/>
              <a:buAutoNum type="arabicParenR" startAt="5"/>
              <a:tabLst>
                <a:tab pos="472916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Інтегровані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комунікації,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дозволяють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перших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</a:t>
            </a:r>
            <a:r>
              <a:rPr lang="uk-UA" sz="24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 забезпечувати взаємозв’язок і взаємодію один з одним, що і представляє,</a:t>
            </a:r>
            <a:r>
              <a:rPr lang="uk-UA" sz="24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суті,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4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технологічну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систему.</a:t>
            </a:r>
          </a:p>
          <a:p>
            <a:pPr marL="554831" indent="323850" algn="ctr">
              <a:lnSpc>
                <a:spcPct val="115000"/>
              </a:lnSpc>
              <a:spcBef>
                <a:spcPts val="900"/>
              </a:spcBef>
              <a:tabLst>
                <a:tab pos="2098834" algn="l"/>
              </a:tabLst>
            </a:pP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Контрольні запитання</a:t>
            </a:r>
          </a:p>
          <a:p>
            <a:pPr marL="257175" indent="-257175" algn="just">
              <a:lnSpc>
                <a:spcPct val="115000"/>
              </a:lnSpc>
              <a:buFont typeface="+mj-lt"/>
              <a:buAutoNum type="arabicPeriod"/>
              <a:tabLst>
                <a:tab pos="472916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означає абревіатура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4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57175" indent="-257175" algn="just">
              <a:lnSpc>
                <a:spcPct val="115000"/>
              </a:lnSpc>
              <a:buFont typeface="+mj-lt"/>
              <a:buAutoNum type="arabicPeriod"/>
              <a:tabLst>
                <a:tab pos="472916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що перетворюється електрична мережа завдяки впровадженню концепції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57175" indent="-257175" algn="just">
              <a:lnSpc>
                <a:spcPct val="115000"/>
              </a:lnSpc>
              <a:buFont typeface="+mj-lt"/>
              <a:buAutoNum type="arabicPeriod"/>
              <a:tabLst>
                <a:tab pos="472916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Чим оснащуються електричні мережі для реалізації концепції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57175" indent="-257175" algn="just">
              <a:lnSpc>
                <a:spcPct val="115000"/>
              </a:lnSpc>
              <a:buFont typeface="+mj-lt"/>
              <a:buAutoNum type="arabicPeriod"/>
              <a:tabLst>
                <a:tab pos="472916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 вам відомі поточні тенденції розвитку ринків і технологій у сфері діяльності платформи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57175" indent="-257175" algn="just">
              <a:lnSpc>
                <a:spcPct val="115000"/>
              </a:lnSpc>
              <a:buFont typeface="+mj-lt"/>
              <a:buAutoNum type="arabicPeriod"/>
              <a:tabLst>
                <a:tab pos="472916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 чинники, визначають необхідність кардинальних перетворень в електроенергетиці?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50D815EB-ACD6-8A42-9E81-3B489350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F1EE6-FB12-41F3-8B48-75701B33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6" y="98536"/>
            <a:ext cx="7595107" cy="538090"/>
          </a:xfrm>
        </p:spPr>
        <p:txBody>
          <a:bodyPr>
            <a:normAutofit/>
          </a:bodyPr>
          <a:lstStyle/>
          <a:p>
            <a:pPr algn="ctr"/>
            <a:r>
              <a:rPr lang="uk-UA" sz="2700" b="1" dirty="0"/>
              <a:t>ЛІТЕРАТУРА</a:t>
            </a: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9BCAC-E131-4063-9FEE-AD872C09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98" y="636626"/>
            <a:ext cx="8911002" cy="42203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Стаднік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М.І.,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Видмиш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А.А.,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Штуць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А.А., Колісник М.А. Інтелектуальні системи в електроенергетиці. Теорія та практика: навчальний посібник. Вінниця: ТОВ «ТВОРИ», 2020. 332 с. ISBN 978-966-949-435-1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/>
              <a:tabLst>
                <a:tab pos="0" algn="l"/>
              </a:tabLs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Кириленко О.В. Інтелектуальні електричні мережі: елементи та режими: Інститут електродинаміки НАН України. К.: Інститут електродинаміки НАН України, 2016. 400 с. ISBN 978-966-02-7913-1.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Матвійчук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В.А.,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Рубаненко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О.Є.,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Рубаненко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О.О.,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Гунько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І.О.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Інтелектуалізація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електроенергетичних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Навчально-методичний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uk-UA" sz="2000" spc="6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2000" spc="6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uk-UA" sz="2000" spc="6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uk-UA" sz="2000" spc="6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uk-UA" sz="2000" spc="7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uk-UA" sz="2000" spc="6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«Магістр»</a:t>
            </a:r>
            <a:r>
              <a:rPr lang="uk-UA" sz="2000" spc="6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spc="6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uk-UA" sz="2000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 14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«Електрична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інженерія»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«Електроенергетика,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електротехніка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електромеханіка».</a:t>
            </a:r>
            <a:r>
              <a:rPr lang="uk-UA" sz="2000" i="1" spc="26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Вінниця:</a:t>
            </a:r>
            <a:r>
              <a:rPr lang="uk-UA" sz="2000" i="1" spc="26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Видавничий</a:t>
            </a:r>
            <a:r>
              <a:rPr lang="uk-UA" sz="2000" i="1" spc="26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uk-UA" sz="2000" i="1" spc="26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ВНАУ,</a:t>
            </a:r>
            <a:r>
              <a:rPr lang="uk-UA" sz="2000" i="1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  <a:r>
              <a:rPr lang="uk-UA" sz="2000" i="1" spc="25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uk-UA" sz="2000" spc="1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Інтелектуальна мережа [Електронний ресурс]. – Режим доступу: http://www.fskees.ru/press_center/media_on_fnc/?ELEMENT_ID=531.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Цифрова підстанція – важливий елемент інтелектуальної енергосистеми [Електронний ресурс].  Режим доступу: http://www.ikien.ru/data/Zamena/Prezent_En_B/Morgin.pptx.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Інфраструктура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перенесе світові мережі електропередачі із XIX у XXI вік [Електронний ресурс]. Режим доступу: http://www.cisco.com/web/RU/news/releases/txt/2009/092909.html.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161E8-7BA1-4B19-9E08-7DEF29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163D99-7A9A-5AA8-CC9C-F9DDE91A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D0103EC6-BA54-43FE-879B-18E57365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7" y="136524"/>
            <a:ext cx="8983666" cy="4193930"/>
          </a:xfrm>
        </p:spPr>
        <p:txBody>
          <a:bodyPr>
            <a:normAutofit/>
          </a:bodyPr>
          <a:lstStyle/>
          <a:p>
            <a:pPr marL="0" indent="541735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Штучний інтелект (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це область інформатики, яка займається розробкою інтелектуальних комп'ютерних систем, інтелектуальних комп'ютерних програм, які імітують роботу людського розуму. </a:t>
            </a:r>
          </a:p>
          <a:p>
            <a:pPr marL="0" indent="541735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 інтелектуальні системи повинні виконувати творчі функції, розумові операції, які традиційно вважаються прерогативою людини: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161C50-EB91-4EFF-B666-96023D6C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3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FBD8FA-3A48-BACB-5A95-C91F9CE62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97" y="3095982"/>
            <a:ext cx="7163653" cy="36254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40A20B-801F-E501-FD03-39B56B54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03C31B-9B66-4FF2-AFCD-DCCE43E3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4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6A0087-EF0B-4610-2F60-EBE8BA25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0B4CC-67CF-1B15-C9D7-E744C944152E}"/>
              </a:ext>
            </a:extLst>
          </p:cNvPr>
          <p:cNvSpPr txBox="1"/>
          <p:nvPr/>
        </p:nvSpPr>
        <p:spPr>
          <a:xfrm>
            <a:off x="147484" y="136524"/>
            <a:ext cx="8849032" cy="6679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Існує кілька напрямів створення штучного інтелекту: 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створення комп'ютерних систем, що імітують діяльність людини (наприклад, емоції, мовлення, жести, відчуття, творчість тощо); 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створення комп'ютерних систем на основі використання біологічних елементів (наприклад, нейрокомп'ютер,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біокомп'ютер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створення комп'ютерних систем, які імітують логічне мислення людини на основі використання систем логічного програмування (наприклад, мови Пролог,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Лісп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ін.); 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створення комп'ютерних систем, які будуть так званими інтелектуальними агентами, що сприймають навколишній світ за допомогою датчиків і впливають на об'єкти в навколишньому середовищі за допомогою деяких механізмів.</a:t>
            </a:r>
          </a:p>
          <a:p>
            <a:pPr indent="450215">
              <a:lnSpc>
                <a:spcPct val="115000"/>
              </a:lnSpc>
            </a:pPr>
            <a:r>
              <a:rPr lang="uk-UA" sz="2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Головними напрямами розвитку сучасної електроенергетики є вдосконалення інфраструктури, накладання на електричну мережу цифрового шару та модернізація бізнес ‒ процесів під час вироблення, передавання, розподілу, постачання та використання електроенергії, як це визначено концепцією </a:t>
            </a:r>
            <a:r>
              <a:rPr lang="uk-UA" sz="2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(розумна електромережа).</a:t>
            </a:r>
          </a:p>
        </p:txBody>
      </p:sp>
    </p:spTree>
    <p:extLst>
      <p:ext uri="{BB962C8B-B14F-4D97-AF65-F5344CB8AC3E}">
        <p14:creationId xmlns:p14="http://schemas.microsoft.com/office/powerpoint/2010/main" val="3665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A3CD35-05CC-43D1-BDD2-D0279326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99" y="136524"/>
            <a:ext cx="8969201" cy="6584952"/>
          </a:xfrm>
        </p:spPr>
        <p:txBody>
          <a:bodyPr>
            <a:noAutofit/>
          </a:bodyPr>
          <a:lstStyle/>
          <a:p>
            <a:pPr marL="0" indent="54173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Поточні тенденції розвитку ринків і технологій у сфері енергетики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173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останні десятиліття в передових країнах світу розвиваються технології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(розумна електромережа), що розглядаються як основа модернізації та інноваційного розвитку електроенергетики.</a:t>
            </a:r>
          </a:p>
          <a:p>
            <a:pPr marL="0" indent="54173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Новітні технології, застосовувані в мережах, засновані на адаптації характеристик обладнання залежно від режимної ситуації, активна взаємодія з генерацією та споживачами дозволяють створювати ефективно функціонуючу систему, в яку вбудовуються сучасні інформаційно-діагностичні системи, системи автоматизації управління всіма елементами, включеними в процеси виробництва, передачі, розподілу та споживання електроенергії.</a:t>
            </a:r>
          </a:p>
          <a:p>
            <a:pPr marL="0" indent="54173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Електрична мережа з пасивного пристрою передачі і розподілу електроенергії перетворюється в активний елемент, параметри і характеристики якої змінюються залежно від вимог режимів роботи в реальному часі, в якій всі суб’єкти електроенергетичного ринку (генерація, мережа, споживачі) приймають активну участь у процесах передачі і розподілу електроенергії.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1C2CD2-134F-47D8-8CD8-B01A60C7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5</a:t>
            </a:fld>
            <a:endParaRPr lang="ru-RU"/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A5C26600-99BD-DB5C-0516-1F1AF98B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6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03C31B-9B66-4FF2-AFCD-DCCE43E3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6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F9210-4461-FD19-54DA-1DF7A8910244}"/>
              </a:ext>
            </a:extLst>
          </p:cNvPr>
          <p:cNvSpPr txBox="1"/>
          <p:nvPr/>
        </p:nvSpPr>
        <p:spPr>
          <a:xfrm>
            <a:off x="98460" y="136524"/>
            <a:ext cx="8947079" cy="662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6709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реалізації цієї нової функції мережі оснащуються сучасними швидкодіючими пристроями силової електроніки та електричними машинами, системами, що забезпечують отримання інформації в режимі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on-line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режими роботи мережі і стан обладнання. У мережах і у споживача знаходять широке застосування різного роду накопичувачі (акумулятори) електричної енергії, а споживачі стають активними учасниками процесу розподілу та споживання електроенергії.</a:t>
            </a:r>
          </a:p>
          <a:p>
            <a:pPr indent="337661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 оснащуються сучасними системами автоматизації управління нормальними і аварійними режимами роботи, використовуються потужні комп’ютерні засоби для управління та оцінки стану режимів роботи.</a:t>
            </a:r>
          </a:p>
          <a:p>
            <a:pPr indent="336709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досягнення енергоефективності, зниження втрат, окрім застосування сучасного економічного обладнання та технологій застосовуються і проривні технології, такі як використання явища високотемпературної надпровідності.</a:t>
            </a:r>
          </a:p>
          <a:p>
            <a:pPr indent="336709" algn="just">
              <a:lnSpc>
                <a:spcPct val="114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ідеологами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виступили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країни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Європейського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Союзу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(ЄС),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прийняли</a:t>
            </a:r>
            <a:r>
              <a:rPr lang="uk-UA" sz="2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основу</a:t>
            </a:r>
            <a:r>
              <a:rPr lang="uk-UA" sz="2200" spc="-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своєї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національної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політики енергетичного та інноваційного розвитку.</a:t>
            </a:r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77AE70FE-727B-B376-BC02-356CE4E0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1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067CBE-11A3-43C4-8778-D51FB2DF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09" y="136524"/>
            <a:ext cx="8826782" cy="4239668"/>
          </a:xfrm>
        </p:spPr>
        <p:txBody>
          <a:bodyPr>
            <a:noAutofit/>
          </a:bodyPr>
          <a:lstStyle/>
          <a:p>
            <a:pPr marL="0" indent="541735" algn="just">
              <a:lnSpc>
                <a:spcPct val="120000"/>
              </a:lnSpc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реалізуються 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 та країнах Євросоюзу, Канаді, Австралії, Китаї та Кореї: так, наприклад,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 керівництва країни, а в країнах Європейського Союзу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електроенергетики</a:t>
            </a:r>
            <a:r>
              <a:rPr lang="uk-UA" sz="2200" spc="8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spc="8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uk-UA" sz="2200" spc="86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uk-UA" sz="2200" spc="86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створена</a:t>
            </a:r>
            <a:r>
              <a:rPr lang="uk-UA" sz="2200" spc="86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технологічна</a:t>
            </a:r>
            <a:r>
              <a:rPr lang="uk-UA" sz="2200" spc="86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  <a:r>
              <a:rPr lang="uk-UA" sz="2200" spc="86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uk-UA" sz="2200" spc="8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Grids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«Європейська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енергетична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майбутнього»,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енергетичної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uk-UA" sz="2200" spc="-26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200" spc="-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року.</a:t>
            </a:r>
          </a:p>
          <a:p>
            <a:pPr marL="0" indent="541735" algn="just">
              <a:lnSpc>
                <a:spcPct val="120000"/>
              </a:lnSpc>
              <a:buNone/>
            </a:pP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розглядається,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насамперед,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бачення її ролі і місця в сучасному і майбутньому суспільстві, визначальні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неї,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 і необхідного технологічного базису для реалізації, в якій новим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пристроям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інструментів.</a:t>
            </a:r>
          </a:p>
          <a:p>
            <a:pPr marL="0" indent="332185" algn="just">
              <a:lnSpc>
                <a:spcPct val="135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3B0C04-5C74-4A24-B3B6-165819EC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7</a:t>
            </a:fld>
            <a:endParaRPr lang="ru-RU"/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EE257EFA-CDCD-D877-DA08-1E5CFAC0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0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B84381-9C38-4F9F-B808-0BBAA5B4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" y="136524"/>
            <a:ext cx="8991323" cy="4926383"/>
          </a:xfrm>
        </p:spPr>
        <p:txBody>
          <a:bodyPr>
            <a:noAutofit/>
          </a:bodyPr>
          <a:lstStyle/>
          <a:p>
            <a:pPr marL="0" indent="541735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Причини виникнення нової концепції пов’язані, в першу чергу, з тим, що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uk-UA" sz="2200" spc="9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uk-UA" sz="2200" spc="9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прогнозований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sz="2200" spc="9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spc="9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uk-UA" sz="2200" spc="10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uk-UA" sz="2200" spc="9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характеризується виникненням цілого ряду факторів, що визначають необхідність кардинальних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електроенергетиці:</a:t>
            </a:r>
          </a:p>
          <a:p>
            <a:pPr marL="0" indent="541735" algn="just">
              <a:lnSpc>
                <a:spcPct val="115000"/>
              </a:lnSpc>
              <a:spcBef>
                <a:spcPts val="0"/>
              </a:spcBef>
              <a:buSzPts val="900"/>
              <a:buNone/>
              <a:tabLst>
                <a:tab pos="432435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постійне</a:t>
            </a:r>
            <a:r>
              <a:rPr lang="uk-UA" sz="2200" spc="-4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світі;</a:t>
            </a:r>
          </a:p>
          <a:p>
            <a:pPr marL="0" indent="541735" algn="just">
              <a:lnSpc>
                <a:spcPct val="115000"/>
              </a:lnSpc>
              <a:spcBef>
                <a:spcPts val="0"/>
              </a:spcBef>
              <a:buSzPts val="900"/>
              <a:buNone/>
              <a:tabLst>
                <a:tab pos="465773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необхідність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енергетичної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електроенергетики;</a:t>
            </a:r>
          </a:p>
          <a:p>
            <a:pPr marL="0" indent="541735" algn="just">
              <a:lnSpc>
                <a:spcPct val="115000"/>
              </a:lnSpc>
              <a:spcBef>
                <a:spcPts val="0"/>
              </a:spcBef>
              <a:buSzPts val="900"/>
              <a:buNone/>
              <a:tabLst>
                <a:tab pos="465773" algn="l"/>
              </a:tabLst>
            </a:pPr>
            <a:r>
              <a:rPr lang="uk-UA" sz="2200" spc="-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зниження</a:t>
            </a:r>
            <a:r>
              <a:rPr lang="uk-UA" sz="2200" spc="-4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uk-UA" sz="2200" spc="-3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енергопостачання;</a:t>
            </a:r>
          </a:p>
          <a:p>
            <a:pPr marL="0" indent="541735" algn="just">
              <a:lnSpc>
                <a:spcPct val="115000"/>
              </a:lnSpc>
              <a:spcBef>
                <a:spcPts val="0"/>
              </a:spcBef>
              <a:buSzPts val="900"/>
              <a:buNone/>
              <a:tabLst>
                <a:tab pos="465773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зростання вимог споживачів до надійності і якості електропостачання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поява прогресивних технологій в результаті НТП;</a:t>
            </a:r>
          </a:p>
          <a:p>
            <a:pPr marL="0" indent="541735" algn="just">
              <a:lnSpc>
                <a:spcPct val="115000"/>
              </a:lnSpc>
              <a:spcBef>
                <a:spcPts val="0"/>
              </a:spcBef>
              <a:buSzPts val="900"/>
              <a:buNone/>
              <a:tabLst>
                <a:tab pos="465773" algn="l"/>
              </a:tabLs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зміна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потужності.</a:t>
            </a:r>
          </a:p>
          <a:p>
            <a:pPr marL="0" indent="541735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Виходячи з цього, був проведений глибокий аналіз можливих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електроенергетики,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показали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серйозних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екстенсивної концепції, заснованої переважно на поліпшенні окремих видів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 і технологій, що мають навіть більш досконалі порівняно 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досягнутими</a:t>
            </a:r>
            <a:r>
              <a:rPr lang="uk-UA" sz="2200" spc="-1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характеристики.</a:t>
            </a:r>
          </a:p>
          <a:p>
            <a:pPr marL="0" indent="0">
              <a:lnSpc>
                <a:spcPct val="114000"/>
              </a:lnSpc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F8ED97-4573-42B8-99E1-634D7169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8</a:t>
            </a:fld>
            <a:endParaRPr lang="ru-RU"/>
          </a:p>
        </p:txBody>
      </p:sp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D553284C-F3C7-02F5-CEDB-2F2B592A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5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0AE512-3874-4B82-B739-9183DEEC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E3F-4640-45C9-B500-C34077EEA5A0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4A8F3-9166-2C94-C500-0FEC5743CBB2}"/>
              </a:ext>
            </a:extLst>
          </p:cNvPr>
          <p:cNvSpPr txBox="1"/>
          <p:nvPr/>
        </p:nvSpPr>
        <p:spPr>
          <a:xfrm>
            <a:off x="87399" y="136524"/>
            <a:ext cx="8969201" cy="6679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оцінками американського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Electro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Research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Institute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найближчі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 десятиліття в США на реалізацію проектів «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буде спрямовано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близько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160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млрд.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сумарні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сферу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перевищують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млрд.</a:t>
            </a:r>
            <a:r>
              <a:rPr lang="uk-UA" sz="2200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США.</a:t>
            </a:r>
          </a:p>
          <a:p>
            <a:pPr indent="342900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прогнозами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аналітиків,</a:t>
            </a:r>
            <a:r>
              <a:rPr lang="uk-UA" sz="2200" spc="-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трендами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spc="-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стануть: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</a:pP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енергетичних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систем;</a:t>
            </a:r>
          </a:p>
          <a:p>
            <a:pPr indent="342900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електроенергії;</a:t>
            </a:r>
          </a:p>
          <a:p>
            <a:pPr indent="342900" algn="just">
              <a:lnSpc>
                <a:spcPct val="115000"/>
              </a:lnSpc>
            </a:pP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балансу між обсягами вироблення і споживання електроенергії;</a:t>
            </a:r>
          </a:p>
          <a:p>
            <a:pPr indent="342900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електроенергетики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навколишнє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середовище.</a:t>
            </a:r>
            <a:r>
              <a:rPr lang="uk-UA" sz="2200" spc="2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подальша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енергетичної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на основі концепції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Grid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неможливі без розгорнутого техніко-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обгрунтування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лежить,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боку,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sz="2200" spc="-16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очікуваних ефектів різного типу, з іншого - оцінка витрат на впровадження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управління,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супутніх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комунікаційних</a:t>
            </a:r>
            <a:r>
              <a:rPr lang="uk-UA" sz="2200" spc="-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технологій.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547CA5B-8545-657B-2710-5DB68446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242</TotalTime>
  <Words>3028</Words>
  <Application>Microsoft Office PowerPoint</Application>
  <PresentationFormat>Екран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Інтелектуалізація електроенергетичних систем (ЕЕС)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</dc:title>
  <dc:creator>dniwe</dc:creator>
  <cp:lastModifiedBy>Леонід Ярошенко</cp:lastModifiedBy>
  <cp:revision>44</cp:revision>
  <cp:lastPrinted>2020-02-19T16:10:41Z</cp:lastPrinted>
  <dcterms:created xsi:type="dcterms:W3CDTF">2019-02-22T16:54:49Z</dcterms:created>
  <dcterms:modified xsi:type="dcterms:W3CDTF">2023-09-15T05:57:31Z</dcterms:modified>
</cp:coreProperties>
</file>