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38"/>
  </p:notesMasterIdLst>
  <p:handoutMasterIdLst>
    <p:handoutMasterId r:id="rId39"/>
  </p:handoutMasterIdLst>
  <p:sldIdLst>
    <p:sldId id="276" r:id="rId2"/>
    <p:sldId id="257" r:id="rId3"/>
    <p:sldId id="258" r:id="rId4"/>
    <p:sldId id="273" r:id="rId5"/>
    <p:sldId id="260" r:id="rId6"/>
    <p:sldId id="274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75" r:id="rId15"/>
    <p:sldId id="270" r:id="rId16"/>
    <p:sldId id="271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8" r:id="rId35"/>
    <p:sldId id="297" r:id="rId36"/>
    <p:sldId id="277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5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1E040-2145-4FAA-8988-B95A2806BC81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7BC5A-6C38-4FFB-B066-E4D87A80AB2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809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7C63E-8371-4E3E-93E9-837209319EE0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8B336-B18D-409A-9711-34D817B9A8A6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539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FDBD-35F4-4BC9-8572-D443BD39F620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762471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FDBD-35F4-4BC9-8572-D443BD39F620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029680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FDBD-35F4-4BC9-8572-D443BD39F620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03792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FDBD-35F4-4BC9-8572-D443BD39F620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998225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FDBD-35F4-4BC9-8572-D443BD39F620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195250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FDBD-35F4-4BC9-8572-D443BD39F620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244864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FDBD-35F4-4BC9-8572-D443BD39F620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098147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FDBD-35F4-4BC9-8572-D443BD39F620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816504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FDBD-35F4-4BC9-8572-D443BD39F620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552535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FDBD-35F4-4BC9-8572-D443BD39F620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981508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FDBD-35F4-4BC9-8572-D443BD39F620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566167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CFDBD-35F4-4BC9-8572-D443BD39F620}" type="datetime1">
              <a:rPr lang="ru-RU" smtClean="0"/>
              <a:t>13.09.2023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EDC6E-FF32-4A11-AD8C-27E5BCE7407F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8575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C0F12C-B035-451E-8C95-D447F9D57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723" y="136524"/>
            <a:ext cx="8760542" cy="1176082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ІНТЕЛЕКТУАЛІЗАЦІЯ ЕЛЕКТРОЕНЕРГЕТИЧНИХ СИСТЕМ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604A31F-A820-4F07-A865-1ADBB8DCE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pPr/>
              <a:t>1</a:t>
            </a:fld>
            <a:endParaRPr lang="ru-RU" dirty="0"/>
          </a:p>
        </p:txBody>
      </p:sp>
      <p:pic>
        <p:nvPicPr>
          <p:cNvPr id="1026" name="Picture 2" descr="ЭлектроВести - «Умные» сети: практические шаги в мире и стратегические  планы в Украине">
            <a:extLst>
              <a:ext uri="{FF2B5EF4-FFF2-40B4-BE49-F238E27FC236}">
                <a16:creationId xmlns:a16="http://schemas.microsoft.com/office/drawing/2014/main" id="{982F3D20-B161-0C72-FB19-72C99D0D23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312606"/>
            <a:ext cx="7763182" cy="5385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5529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D9D5403B-3AEB-4FEF-9063-BEFFAD515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10</a:t>
            </a:fld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048DA70-1C9C-F99C-0096-E1AB38188A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59" y="97642"/>
            <a:ext cx="7397976" cy="46434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E51C890-6CC9-B0BB-2208-C5F6D4B2AF2F}"/>
              </a:ext>
            </a:extLst>
          </p:cNvPr>
          <p:cNvSpPr txBox="1"/>
          <p:nvPr/>
        </p:nvSpPr>
        <p:spPr>
          <a:xfrm>
            <a:off x="135955" y="4741134"/>
            <a:ext cx="8872089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884" algn="ctr">
              <a:spcBef>
                <a:spcPts val="150"/>
              </a:spcBef>
            </a:pP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</a:t>
            </a:r>
            <a:r>
              <a:rPr lang="uk-UA" sz="2200" i="1" spc="-4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2.1</a:t>
            </a:r>
            <a:r>
              <a:rPr lang="uk-UA" sz="2200" i="1" spc="-3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‒</a:t>
            </a:r>
            <a:r>
              <a:rPr lang="uk-UA" sz="2200" i="1" spc="-3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uk-UA" sz="2200" i="1" spc="-3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чинники,</a:t>
            </a:r>
            <a:r>
              <a:rPr lang="uk-UA" sz="2200" i="1" spc="-3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uk-UA" sz="2200" i="1" spc="-3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uk-UA" sz="2200" i="1" spc="-3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uk-UA" sz="2200" i="1" spc="-3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uk-UA" sz="2200" i="1" spc="-169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200" i="1" spc="-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uk-UA" sz="2200" i="1" spc="-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електроенергетики</a:t>
            </a:r>
            <a:endParaRPr lang="uk-UA" sz="2200" i="1" dirty="0">
              <a:solidFill>
                <a:srgbClr val="2F549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884" algn="just"/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uk-UA" sz="2200" spc="-3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зазначити,</a:t>
            </a:r>
            <a:r>
              <a:rPr lang="uk-UA" sz="2200" spc="-26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uk-UA" sz="2200" spc="-26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публічно</a:t>
            </a:r>
            <a:r>
              <a:rPr lang="uk-UA" sz="2200" spc="-3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представлені</a:t>
            </a:r>
            <a:r>
              <a:rPr lang="uk-UA" sz="2200" spc="-26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uk-UA" sz="2200" spc="-26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uk-UA" sz="2200" spc="-3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розроблені</a:t>
            </a:r>
            <a:r>
              <a:rPr lang="uk-UA" sz="2200" spc="-3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підходи</a:t>
            </a:r>
            <a:r>
              <a:rPr lang="uk-UA" sz="2200" spc="-169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варіанти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концепції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сприймаються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щось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закінчене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нормативно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зафіксоване – їх формування, розвиток, конкретизація і апробація ставиться як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одне</a:t>
            </a:r>
            <a:r>
              <a:rPr lang="uk-UA" sz="2200" spc="-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2200" spc="-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uk-UA" sz="2200" spc="-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завдань.</a:t>
            </a:r>
            <a:endParaRPr lang="uk-UA" sz="2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90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AACA9292-DC39-4F8F-AC9B-1603CDD37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11</a:t>
            </a:fld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A48F6C0-42A7-9356-7788-4EB509AC3D95}"/>
              </a:ext>
            </a:extLst>
          </p:cNvPr>
          <p:cNvSpPr txBox="1"/>
          <p:nvPr/>
        </p:nvSpPr>
        <p:spPr>
          <a:xfrm>
            <a:off x="0" y="136524"/>
            <a:ext cx="9004824" cy="65117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36692" algn="just">
              <a:lnSpc>
                <a:spcPct val="110000"/>
              </a:lnSpc>
            </a:pPr>
            <a:r>
              <a:rPr lang="uk-UA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Вихідні</a:t>
            </a:r>
            <a:r>
              <a:rPr lang="uk-UA" sz="2200" b="1" spc="-4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положення</a:t>
            </a:r>
            <a:r>
              <a:rPr lang="uk-UA" sz="2200" b="1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концепції</a:t>
            </a:r>
            <a:r>
              <a:rPr lang="uk-UA" sz="2200" b="1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b="1" spc="-4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b="1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2200" b="1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кордоном</a:t>
            </a:r>
            <a:endParaRPr lang="uk-UA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884" algn="just">
              <a:lnSpc>
                <a:spcPct val="110000"/>
              </a:lnSpc>
              <a:spcBef>
                <a:spcPts val="900"/>
              </a:spcBef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Аналіз зарубіжного досвіду дозволив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сформулювати такі вихідні положення, які прийняті при розробці та розвитку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концепції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257162" indent="-257162" algn="just">
              <a:lnSpc>
                <a:spcPct val="110000"/>
              </a:lnSpc>
              <a:buSzPts val="1600"/>
              <a:buFont typeface="Times New Roman" panose="02020603050405020304" pitchFamily="18" charset="0"/>
              <a:buAutoNum type="arabicPeriod"/>
              <a:tabLst>
                <a:tab pos="610046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передбачає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системне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перетворення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електроенергетики</a:t>
            </a:r>
            <a:r>
              <a:rPr lang="uk-UA" sz="22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(енергосистеми)</a:t>
            </a:r>
            <a:r>
              <a:rPr lang="uk-UA" sz="2200" spc="-26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-26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всіх</a:t>
            </a:r>
            <a:r>
              <a:rPr lang="uk-UA" sz="2200" spc="-26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uk-UA" sz="2200" spc="-26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основних</a:t>
            </a:r>
            <a:r>
              <a:rPr lang="uk-UA" sz="2200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елементів:</a:t>
            </a:r>
            <a:r>
              <a:rPr lang="uk-UA" sz="2200" spc="-26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генерацію,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передачу</a:t>
            </a:r>
            <a:r>
              <a:rPr lang="uk-UA" sz="2200" spc="-26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</a:t>
            </a:r>
            <a:r>
              <a:rPr lang="uk-UA" sz="2200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(включаючи</a:t>
            </a:r>
            <a:r>
              <a:rPr lang="uk-UA" sz="2200" spc="-26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комунальну</a:t>
            </a:r>
            <a:r>
              <a:rPr lang="uk-UA" sz="2200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сферу),</a:t>
            </a:r>
            <a:r>
              <a:rPr lang="uk-UA" sz="2200" spc="-26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збут</a:t>
            </a:r>
            <a:r>
              <a:rPr lang="uk-UA" sz="2200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диспетчеризацію;</a:t>
            </a:r>
          </a:p>
          <a:p>
            <a:pPr marL="257162" indent="-257162" algn="just">
              <a:lnSpc>
                <a:spcPct val="110000"/>
              </a:lnSpc>
              <a:buSzPts val="1600"/>
              <a:buFont typeface="Times New Roman" panose="02020603050405020304" pitchFamily="18" charset="0"/>
              <a:buAutoNum type="arabicPeriod"/>
              <a:tabLst>
                <a:tab pos="618143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Енергетична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розглядається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майбутньому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подібна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мережі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Інтернет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інфраструктура,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призначена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підтримки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енергетичних,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інформаційних,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фінансових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взаємовідносин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між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усіма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суб’єктами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енергетичного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ринку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іншими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зацікавленими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сторонами;</a:t>
            </a:r>
          </a:p>
          <a:p>
            <a:pPr marL="257162" indent="-257162" algn="just">
              <a:lnSpc>
                <a:spcPct val="110000"/>
              </a:lnSpc>
              <a:buSzPts val="1600"/>
              <a:buFont typeface="Times New Roman" panose="02020603050405020304" pitchFamily="18" charset="0"/>
              <a:buAutoNum type="arabicPeriod"/>
              <a:tabLst>
                <a:tab pos="560995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електроенергетики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бути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спрямований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існуючих і створення нових функціональних властивостей енергосистеми і її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елементів,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забезпечують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найбільшою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мірою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досягнення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ключових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цінностей</a:t>
            </a:r>
            <a:r>
              <a:rPr lang="uk-UA" sz="2200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нової</a:t>
            </a:r>
            <a:r>
              <a:rPr lang="uk-UA" sz="2200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електроенергетики,</a:t>
            </a:r>
            <a:r>
              <a:rPr lang="uk-UA" sz="2200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вироблених</a:t>
            </a:r>
            <a:r>
              <a:rPr lang="uk-UA" sz="2200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результаті</a:t>
            </a:r>
            <a:r>
              <a:rPr lang="uk-UA" sz="2200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спільного</a:t>
            </a:r>
            <a:r>
              <a:rPr lang="uk-UA" sz="2200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бачення</a:t>
            </a:r>
            <a:r>
              <a:rPr lang="uk-UA" sz="2200" spc="-1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усіма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зацікавленими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сторонами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мети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шляхів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досягнення;</a:t>
            </a:r>
          </a:p>
        </p:txBody>
      </p:sp>
    </p:spTree>
    <p:extLst>
      <p:ext uri="{BB962C8B-B14F-4D97-AF65-F5344CB8AC3E}">
        <p14:creationId xmlns:p14="http://schemas.microsoft.com/office/powerpoint/2010/main" val="296677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B28C2A68-B9E1-4D3F-AB43-58DAB86DA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12</a:t>
            </a:fld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0F6125-DF60-AFDB-A67C-4033B2B012B4}"/>
              </a:ext>
            </a:extLst>
          </p:cNvPr>
          <p:cNvSpPr txBox="1"/>
          <p:nvPr/>
        </p:nvSpPr>
        <p:spPr>
          <a:xfrm>
            <a:off x="69588" y="136524"/>
            <a:ext cx="9004824" cy="6623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2154" indent="-132154" algn="just">
              <a:lnSpc>
                <a:spcPct val="114000"/>
              </a:lnSpc>
              <a:buSzPts val="1600"/>
              <a:buFont typeface="+mj-lt"/>
              <a:buAutoNum type="arabicPeriod" startAt="4"/>
              <a:tabLst>
                <a:tab pos="558613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мережа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розглядаються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основний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об’єкт</a:t>
            </a:r>
            <a:r>
              <a:rPr lang="uk-UA" sz="2200" spc="-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формування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нового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технологічного</a:t>
            </a:r>
            <a:r>
              <a:rPr lang="uk-UA" sz="2200" spc="-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базису,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дає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можливість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істотного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поліпшення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досягнутих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нових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функціональних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властивостей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енергосистеми;</a:t>
            </a:r>
          </a:p>
          <a:p>
            <a:pPr marL="132154" indent="-132154" algn="just">
              <a:lnSpc>
                <a:spcPct val="114000"/>
              </a:lnSpc>
              <a:buSzPts val="1600"/>
              <a:buFont typeface="+mj-lt"/>
              <a:buAutoNum type="arabicPeriod" startAt="4"/>
              <a:tabLst>
                <a:tab pos="567662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Розробка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комплексно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охоплює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напрямки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розвитку: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досліджень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практичного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тиражування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повинна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вестися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науковому,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нормативно-правовому,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технологічному,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технічному,</a:t>
            </a:r>
            <a:r>
              <a:rPr lang="uk-UA" sz="2200" spc="-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організаційному,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управлінському</a:t>
            </a:r>
            <a:r>
              <a:rPr lang="uk-UA" sz="2200" spc="-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інформаційному</a:t>
            </a:r>
            <a:r>
              <a:rPr lang="uk-UA" sz="2200" spc="-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рівнях.</a:t>
            </a:r>
          </a:p>
          <a:p>
            <a:pPr marL="132154" indent="-132154" algn="just">
              <a:lnSpc>
                <a:spcPct val="114000"/>
              </a:lnSpc>
              <a:buSzPts val="1600"/>
              <a:buFont typeface="+mj-lt"/>
              <a:buAutoNum type="arabicPeriod" startAt="4"/>
              <a:tabLst>
                <a:tab pos="559090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Реалізація концепції носить інноваційний характер і дає поштовх для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переходу до нової технологічної структури в електроенергетиці та в економіці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цілому.</a:t>
            </a:r>
          </a:p>
          <a:p>
            <a:pPr indent="342884" algn="just">
              <a:lnSpc>
                <a:spcPct val="114000"/>
              </a:lnSpc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Виходячи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цього,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проведений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глибокий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аналіз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шляхів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електроенергетики,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встановлено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наявність</a:t>
            </a:r>
            <a:r>
              <a:rPr lang="uk-UA" sz="2200" spc="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серйозних</a:t>
            </a:r>
            <a:r>
              <a:rPr lang="uk-UA" sz="2200" spc="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обмежень</a:t>
            </a:r>
            <a:r>
              <a:rPr lang="uk-UA" sz="2200" spc="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можливостей</a:t>
            </a:r>
            <a:r>
              <a:rPr lang="uk-UA" sz="2200" spc="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uk-UA" sz="2200" spc="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галузі,</a:t>
            </a:r>
            <a:r>
              <a:rPr lang="uk-UA" sz="2200" spc="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рамках колишньої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екстенсивної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концепції,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заснованої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переважно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поліпшенні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окремих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видів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обладнання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володіють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навіть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більш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досконалими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порівняно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досягнутими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сьогодні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функціями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характеристиками.</a:t>
            </a:r>
          </a:p>
        </p:txBody>
      </p:sp>
    </p:spTree>
    <p:extLst>
      <p:ext uri="{BB962C8B-B14F-4D97-AF65-F5344CB8AC3E}">
        <p14:creationId xmlns:p14="http://schemas.microsoft.com/office/powerpoint/2010/main" val="312225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3B52C32F-5E26-4707-8FC0-8C59C8FC9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13</a:t>
            </a:fld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11D2B4-98B5-CAAD-1CB2-48994E5627FC}"/>
              </a:ext>
            </a:extLst>
          </p:cNvPr>
          <p:cNvSpPr txBox="1"/>
          <p:nvPr/>
        </p:nvSpPr>
        <p:spPr>
          <a:xfrm>
            <a:off x="69588" y="48034"/>
            <a:ext cx="9004824" cy="66018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37643" algn="just"/>
            <a:r>
              <a:rPr lang="uk-UA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Функціональні</a:t>
            </a:r>
            <a:r>
              <a:rPr lang="uk-UA" sz="2200" b="1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характеристики</a:t>
            </a:r>
            <a:r>
              <a:rPr lang="uk-UA" sz="2200" b="1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b="1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endParaRPr lang="uk-UA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884" algn="just">
              <a:spcBef>
                <a:spcPts val="600"/>
              </a:spcBef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рамках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досягнення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ключових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вимог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spc="-4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(цінностей)</a:t>
            </a:r>
            <a:r>
              <a:rPr lang="uk-UA" sz="2200" spc="-4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spc="-4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передбачається</a:t>
            </a:r>
            <a:r>
              <a:rPr lang="uk-UA" sz="2200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spc="-4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</a:t>
            </a:r>
            <a:r>
              <a:rPr lang="uk-UA" sz="2200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аких</a:t>
            </a:r>
            <a:r>
              <a:rPr lang="uk-UA" sz="2200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функціональних</a:t>
            </a:r>
            <a:r>
              <a:rPr lang="uk-UA" sz="2200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характеристик:</a:t>
            </a:r>
          </a:p>
          <a:p>
            <a:pPr algn="just">
              <a:buFont typeface="+mj-lt"/>
              <a:buAutoNum type="arabicParenR"/>
              <a:tabLst>
                <a:tab pos="506705" algn="l"/>
              </a:tabLst>
            </a:pP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Самовідновлення</a:t>
            </a:r>
            <a:r>
              <a:rPr lang="uk-UA" sz="22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z="22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аварійних</a:t>
            </a:r>
            <a:r>
              <a:rPr lang="uk-UA" sz="22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збуреннях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енергосистема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елементи повинні постійно підтримувати свій технічний стан на необхідному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рівні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шляхом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ідентифікації,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аналізу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переходу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фактом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збурення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попередження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аварійного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пошкодження.</a:t>
            </a:r>
          </a:p>
          <a:p>
            <a:pPr algn="just">
              <a:buFont typeface="+mj-lt"/>
              <a:buAutoNum type="arabicParenR"/>
              <a:tabLst>
                <a:tab pos="472892" algn="l"/>
              </a:tabLst>
            </a:pP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Мотивація</a:t>
            </a:r>
            <a:r>
              <a:rPr lang="uk-UA" sz="2200" i="1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активної</a:t>
            </a:r>
            <a:r>
              <a:rPr lang="uk-UA" sz="2200" i="1" spc="-4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поведінки</a:t>
            </a:r>
            <a:r>
              <a:rPr lang="uk-UA" sz="2200" i="1" spc="-4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кінцевого</a:t>
            </a:r>
            <a:r>
              <a:rPr lang="uk-UA" sz="2200" i="1" spc="-4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споживача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забезпечення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можливості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самостійної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зміни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споживачами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обсягу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споживчих характеристик (рівня надійності, якості тощо) одержуваної енергії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підставі</a:t>
            </a:r>
            <a:r>
              <a:rPr lang="uk-UA" sz="2200" spc="-3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балансу</a:t>
            </a:r>
            <a:r>
              <a:rPr lang="uk-UA" sz="2200" spc="-3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своїх</a:t>
            </a:r>
            <a:r>
              <a:rPr lang="uk-UA" sz="2200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потреб</a:t>
            </a:r>
            <a:r>
              <a:rPr lang="uk-UA" sz="2200" spc="-3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-3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можливостей</a:t>
            </a:r>
            <a:r>
              <a:rPr lang="uk-UA" sz="2200" spc="-3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енергосистеми</a:t>
            </a:r>
            <a:r>
              <a:rPr lang="uk-UA" sz="2200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200" spc="-3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використанням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інформації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характеристики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цін,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обсягів,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надійності,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якості</a:t>
            </a:r>
            <a:r>
              <a:rPr lang="uk-UA" sz="2200" spc="-26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ін.</a:t>
            </a:r>
          </a:p>
          <a:p>
            <a:pPr algn="just">
              <a:buFont typeface="+mj-lt"/>
              <a:buAutoNum type="arabicParenR"/>
              <a:tabLst>
                <a:tab pos="472892" algn="l"/>
              </a:tabLst>
            </a:pP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Опір</a:t>
            </a:r>
            <a:r>
              <a:rPr lang="uk-UA" sz="22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негативним</a:t>
            </a:r>
            <a:r>
              <a:rPr lang="uk-UA" sz="22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впливам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наявність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методів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 стійкості та живучості, що знижують фізичну та інформаційну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вразливість всіх складових енергосистеми і сприяють як запобіганню, так 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швидкому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відновленню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аварій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вимог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енергетичної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безпеки.</a:t>
            </a:r>
          </a:p>
        </p:txBody>
      </p:sp>
    </p:spTree>
    <p:extLst>
      <p:ext uri="{BB962C8B-B14F-4D97-AF65-F5344CB8AC3E}">
        <p14:creationId xmlns:p14="http://schemas.microsoft.com/office/powerpoint/2010/main" val="338699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5E03B62-61F8-4212-8D11-1264A6CDB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14</a:t>
            </a:fld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A2F86C-E6D5-C263-7ABF-1A7EDECD3EEC}"/>
              </a:ext>
            </a:extLst>
          </p:cNvPr>
          <p:cNvSpPr txBox="1"/>
          <p:nvPr/>
        </p:nvSpPr>
        <p:spPr>
          <a:xfrm>
            <a:off x="117753" y="136524"/>
            <a:ext cx="8908493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+mj-lt"/>
              <a:buAutoNum type="arabicParenR" startAt="4"/>
              <a:tabLst>
                <a:tab pos="472892" algn="l"/>
              </a:tabLst>
            </a:pP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 надійності та якості електроенергії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шляхом переходу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системно-орієнтованого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підходу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 забезпечення</a:t>
            </a:r>
            <a:r>
              <a:rPr lang="uk-UA" sz="2200" spc="-26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цих</a:t>
            </a:r>
            <a:r>
              <a:rPr lang="uk-UA" sz="2200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властивостей</a:t>
            </a:r>
            <a:r>
              <a:rPr lang="uk-UA" sz="2200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200" spc="-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клієнто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-орієнтованої)</a:t>
            </a:r>
            <a:r>
              <a:rPr lang="uk-UA" sz="2200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підтримці</a:t>
            </a:r>
            <a:r>
              <a:rPr lang="uk-UA" sz="2200" spc="-3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різних</a:t>
            </a:r>
            <a:r>
              <a:rPr lang="uk-UA" sz="22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рівнів</a:t>
            </a:r>
            <a:r>
              <a:rPr lang="uk-UA" sz="2200" spc="-3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надійності</a:t>
            </a:r>
            <a:r>
              <a:rPr lang="uk-UA" sz="22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якості</a:t>
            </a:r>
            <a:r>
              <a:rPr lang="uk-UA" sz="2200" spc="-3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енергії</a:t>
            </a:r>
            <a:r>
              <a:rPr lang="uk-UA" sz="22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різни(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Customer-basedх</a:t>
            </a:r>
            <a:r>
              <a:rPr lang="uk-UA" sz="2200" spc="-3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цінових</a:t>
            </a:r>
            <a:r>
              <a:rPr lang="uk-UA" sz="22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сегментах.</a:t>
            </a:r>
          </a:p>
          <a:p>
            <a:pPr algn="just">
              <a:lnSpc>
                <a:spcPct val="95000"/>
              </a:lnSpc>
              <a:buFont typeface="+mj-lt"/>
              <a:buAutoNum type="arabicParenR" startAt="4"/>
              <a:tabLst>
                <a:tab pos="472892" algn="l"/>
              </a:tabLst>
            </a:pP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Різноманіття</a:t>
            </a:r>
            <a:r>
              <a:rPr lang="uk-UA" sz="22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типів</a:t>
            </a:r>
            <a:r>
              <a:rPr lang="uk-UA" sz="22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електростанцій</a:t>
            </a:r>
            <a:r>
              <a:rPr lang="uk-UA" sz="22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</a:t>
            </a:r>
            <a:r>
              <a:rPr lang="uk-UA" sz="22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акумулювання</a:t>
            </a:r>
            <a:r>
              <a:rPr lang="uk-UA" sz="22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електроенергії (розподілена генерація)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оптимальна інтеграція електростанцій і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акумулювання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електроенергії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різних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типів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потужностей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шляхом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підключення</a:t>
            </a:r>
            <a:r>
              <a:rPr lang="uk-UA" sz="2200" spc="10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z="2200" spc="9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200" spc="9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енергосистеми</a:t>
            </a:r>
            <a:r>
              <a:rPr lang="uk-UA" sz="2200" spc="9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2200" spc="10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стандартизованими</a:t>
            </a:r>
            <a:r>
              <a:rPr lang="uk-UA" sz="2200" spc="9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процедурами технічного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приєднання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перехід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«мікро-енергосистем»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стороні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кінцевих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користувачів.</a:t>
            </a:r>
          </a:p>
          <a:p>
            <a:pPr algn="just">
              <a:buFont typeface="+mj-lt"/>
              <a:buAutoNum type="arabicParenR" startAt="4"/>
              <a:tabLst>
                <a:tab pos="587663" algn="l"/>
              </a:tabLst>
            </a:pP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Розширення ринків потужності та енергії до кінцевого споживача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відкритий доступ на ринки електроенергії активного споживача і розподіленої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генерації,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сприяє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підвищенню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результативності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ефективності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роздрібного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ринку.</a:t>
            </a:r>
          </a:p>
          <a:p>
            <a:pPr algn="just">
              <a:buFont typeface="+mj-lt"/>
              <a:buAutoNum type="arabicParenR" startAt="4"/>
              <a:tabLst>
                <a:tab pos="573853" algn="l"/>
              </a:tabLst>
            </a:pP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Оптимізація</a:t>
            </a:r>
            <a:r>
              <a:rPr lang="uk-UA" sz="22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uk-UA" sz="22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активами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перехід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віддаленого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моніторингу виробничих активів в режимі реального часу, інтегрованому 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корпоративні системи управління, для підвищення ефективності оптимізації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режимів роботи та вдосконалення процесів експлуатації, ремонтів і заміни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обладнання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станом,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зниження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загальносистемних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витрат.</a:t>
            </a:r>
          </a:p>
        </p:txBody>
      </p:sp>
    </p:spTree>
    <p:extLst>
      <p:ext uri="{BB962C8B-B14F-4D97-AF65-F5344CB8AC3E}">
        <p14:creationId xmlns:p14="http://schemas.microsoft.com/office/powerpoint/2010/main" val="368501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69364EDC-7C16-49A2-A445-64FE7584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15</a:t>
            </a:fld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70131E-EAF8-1679-084B-411CDECC4CAD}"/>
              </a:ext>
            </a:extLst>
          </p:cNvPr>
          <p:cNvSpPr txBox="1"/>
          <p:nvPr/>
        </p:nvSpPr>
        <p:spPr>
          <a:xfrm>
            <a:off x="88718" y="168203"/>
            <a:ext cx="8966564" cy="6521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884" algn="just">
              <a:lnSpc>
                <a:spcPct val="135000"/>
              </a:lnSpc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Реалізація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висунутих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ключових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вимог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(цінностей)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здійснення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функціональних властивостей (принципових характеристик) розглядаються в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рамках концепції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позицій ідентифікації забезпечення їх ключових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(базових) технологічних областей і технологій або технологічного базису, що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вимагають</a:t>
            </a:r>
            <a:r>
              <a:rPr lang="uk-UA" sz="24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відповідного</a:t>
            </a:r>
            <a:r>
              <a:rPr lang="uk-UA" sz="24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інноваційного</a:t>
            </a:r>
            <a:r>
              <a:rPr lang="uk-UA" sz="24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розвитку.</a:t>
            </a:r>
          </a:p>
          <a:p>
            <a:pPr indent="342884" algn="just">
              <a:lnSpc>
                <a:spcPct val="135000"/>
              </a:lnSpc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 технологічним базисом розуміють сукупність технологій, що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дозволяють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забезпечувати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узгоджену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структуру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проміжних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кінцевих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продуктів і послуг на певному етапі розвитку галузі. У концепції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z="2400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формуванні</a:t>
            </a:r>
            <a:r>
              <a:rPr lang="uk-UA" sz="24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технологічного</a:t>
            </a:r>
            <a:r>
              <a:rPr lang="uk-UA" sz="2400" spc="-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базису</a:t>
            </a:r>
            <a:r>
              <a:rPr lang="uk-UA" sz="24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розглядається,</a:t>
            </a:r>
            <a:r>
              <a:rPr lang="uk-UA" sz="24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z="2400" spc="-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необхідне</a:t>
            </a:r>
            <a:r>
              <a:rPr lang="uk-UA" sz="24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питання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технологічної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наступності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переходу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існуючої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технологічної</a:t>
            </a:r>
            <a:r>
              <a:rPr lang="uk-UA" sz="2400" spc="-26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бази</a:t>
            </a:r>
            <a:r>
              <a:rPr lang="uk-UA" sz="2400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енергетики</a:t>
            </a:r>
            <a:r>
              <a:rPr lang="uk-UA" sz="2400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400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нової</a:t>
            </a:r>
            <a:r>
              <a:rPr lang="uk-UA" sz="2400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400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мінімально</a:t>
            </a:r>
            <a:r>
              <a:rPr lang="uk-UA" sz="2400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можливими</a:t>
            </a:r>
            <a:r>
              <a:rPr lang="uk-UA" sz="2400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витратами.</a:t>
            </a:r>
          </a:p>
        </p:txBody>
      </p:sp>
    </p:spTree>
    <p:extLst>
      <p:ext uri="{BB962C8B-B14F-4D97-AF65-F5344CB8AC3E}">
        <p14:creationId xmlns:p14="http://schemas.microsoft.com/office/powerpoint/2010/main" val="3430132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9DAA8F6-48B1-43E2-BE25-F6BD35FF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16</a:t>
            </a:fld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9180CD-D634-40CE-6BA6-E872E2855E6F}"/>
              </a:ext>
            </a:extLst>
          </p:cNvPr>
          <p:cNvSpPr txBox="1"/>
          <p:nvPr/>
        </p:nvSpPr>
        <p:spPr>
          <a:xfrm>
            <a:off x="69588" y="136524"/>
            <a:ext cx="9004824" cy="6468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37643" algn="just">
              <a:lnSpc>
                <a:spcPct val="105000"/>
              </a:lnSpc>
            </a:pPr>
            <a:r>
              <a:rPr lang="uk-UA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Базові</a:t>
            </a:r>
            <a:r>
              <a:rPr lang="uk-UA" sz="2200" b="1" spc="-4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підходи</a:t>
            </a:r>
            <a:r>
              <a:rPr lang="uk-UA" sz="2200" b="1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uk-UA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ключові</a:t>
            </a:r>
            <a:r>
              <a:rPr lang="uk-UA" sz="2200" b="1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вимоги</a:t>
            </a:r>
            <a:r>
              <a:rPr lang="uk-UA" sz="2200" b="1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b="1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концепції</a:t>
            </a:r>
            <a:r>
              <a:rPr lang="uk-UA" sz="2200" b="1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b="1" spc="-4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endParaRPr lang="uk-UA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884" algn="just">
              <a:lnSpc>
                <a:spcPct val="105000"/>
              </a:lnSpc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Реалізація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ключових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вимог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(цінностей)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ґрунтується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таких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базових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підходах:</a:t>
            </a:r>
          </a:p>
          <a:p>
            <a:pPr algn="just">
              <a:lnSpc>
                <a:spcPct val="105000"/>
              </a:lnSpc>
              <a:buFont typeface="+mj-lt"/>
              <a:buAutoNum type="arabicParenR"/>
              <a:tabLst>
                <a:tab pos="472892" algn="l"/>
              </a:tabLst>
            </a:pP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Орієнтація</a:t>
            </a:r>
            <a:r>
              <a:rPr lang="uk-UA" sz="22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вимоги</a:t>
            </a:r>
            <a:r>
              <a:rPr lang="uk-UA" sz="22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зацікавлених</a:t>
            </a:r>
            <a:r>
              <a:rPr lang="uk-UA" sz="22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сторін</a:t>
            </a:r>
            <a:r>
              <a:rPr lang="uk-UA" sz="22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клієнтоорієнтованість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Прийняття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рішень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щодо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функціонування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електроенергетики</a:t>
            </a:r>
            <a:r>
              <a:rPr lang="uk-UA" sz="2200" spc="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здійснюється</a:t>
            </a:r>
            <a:r>
              <a:rPr lang="uk-UA" sz="2200" spc="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основі</a:t>
            </a:r>
            <a:r>
              <a:rPr lang="uk-UA" sz="2200" spc="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балансу</a:t>
            </a:r>
            <a:r>
              <a:rPr lang="uk-UA" sz="2200" spc="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вимог усіх зацікавлених сторін з урахуванням очікуваних ними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вигод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витрат, де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споживачеві відведена ключова роль активного учасника і суб’єкта прийняття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рішень шляхом самостійного формування своїх вимог до обсягу одержуваної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електроенергії, якості та характеру її споживчих властивостей і енергетичних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послуг.</a:t>
            </a:r>
          </a:p>
          <a:p>
            <a:pPr indent="337643" algn="just">
              <a:lnSpc>
                <a:spcPct val="105000"/>
              </a:lnSpc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Таким чином, концепція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передбачає перехід до активного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споживача 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суті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стає,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одного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боку,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активним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суб’єктом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прийняття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рішень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щодо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функціонування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енергосистеми,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іншого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об’єктом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забезпечує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реалізацію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ключових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вимог.</a:t>
            </a:r>
          </a:p>
          <a:p>
            <a:pPr algn="just">
              <a:lnSpc>
                <a:spcPct val="105000"/>
              </a:lnSpc>
              <a:tabLst>
                <a:tab pos="536231" algn="l"/>
              </a:tabLst>
            </a:pP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2) Зростання</a:t>
            </a:r>
            <a:r>
              <a:rPr lang="uk-UA" sz="2200" i="1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ролі</a:t>
            </a:r>
            <a:r>
              <a:rPr lang="uk-UA" sz="2200" i="1" spc="-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управління,</a:t>
            </a:r>
            <a:r>
              <a:rPr lang="uk-UA" sz="2200" i="1" spc="-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z="2200" i="1" spc="-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основного</a:t>
            </a:r>
            <a:r>
              <a:rPr lang="uk-UA" sz="2200" i="1" spc="-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чинника</a:t>
            </a:r>
            <a:r>
              <a:rPr lang="uk-UA" sz="2200" i="1" spc="-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uk-UA" sz="2200" i="1" spc="-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i="1" spc="-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способу</a:t>
            </a:r>
            <a:r>
              <a:rPr lang="uk-UA" sz="2200" i="1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</a:t>
            </a:r>
            <a:r>
              <a:rPr lang="uk-UA" sz="2200" i="1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вимог</a:t>
            </a:r>
            <a:r>
              <a:rPr lang="uk-UA" sz="2200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(цінностей)</a:t>
            </a:r>
            <a:r>
              <a:rPr lang="uk-UA" sz="2200" spc="-4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200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відповідним</a:t>
            </a:r>
            <a:r>
              <a:rPr lang="uk-UA" sz="2200" spc="-4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різким</a:t>
            </a:r>
            <a:r>
              <a:rPr lang="uk-UA" sz="2200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підвищенням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керованості,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окремих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елементів,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енергосистеми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цілому.</a:t>
            </a:r>
          </a:p>
        </p:txBody>
      </p:sp>
    </p:spTree>
    <p:extLst>
      <p:ext uri="{BB962C8B-B14F-4D97-AF65-F5344CB8AC3E}">
        <p14:creationId xmlns:p14="http://schemas.microsoft.com/office/powerpoint/2010/main" val="168104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9DAA8F6-48B1-43E2-BE25-F6BD35FF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17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78B406-1E4A-5385-FE50-1BAE81E1C3C3}"/>
              </a:ext>
            </a:extLst>
          </p:cNvPr>
          <p:cNvSpPr txBox="1"/>
          <p:nvPr/>
        </p:nvSpPr>
        <p:spPr>
          <a:xfrm>
            <a:off x="121901" y="234968"/>
            <a:ext cx="8900197" cy="6623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37643" algn="just">
              <a:lnSpc>
                <a:spcPct val="114000"/>
              </a:lnSpc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Саме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зростання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ролі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розглядається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альтернатива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 вимог і функцій в електроенергетиці за рахунок нарощування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потужностей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зв’язків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(мереж),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стільки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через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покращення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традиційних фізичних, енергетичних і технологічних характеристик, скільки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шляхом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широкої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(глибокої)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адаптації,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впровадження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електроенергетиці рішень та інновацій, в тому числі з інших галузей, в першу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чергу,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інформаційно-комунікаційних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комп’ютерних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технологій.</a:t>
            </a:r>
          </a:p>
          <a:p>
            <a:pPr indent="332169" algn="just">
              <a:lnSpc>
                <a:spcPct val="114000"/>
              </a:lnSpc>
            </a:pP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3) Інформація виступає як головний засіб забезпечення ефективного</a:t>
            </a:r>
            <a:r>
              <a:rPr lang="uk-UA" sz="22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spc="-4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uk-UA" sz="2200" spc="-4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2200" spc="-4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spc="-4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z="2200" spc="-4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spc="-4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цьому</a:t>
            </a:r>
            <a:r>
              <a:rPr lang="uk-UA" sz="2200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принципово</a:t>
            </a:r>
            <a:r>
              <a:rPr lang="uk-UA" sz="2200" spc="-4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важливо</a:t>
            </a:r>
            <a:r>
              <a:rPr lang="uk-UA" sz="2200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підкреслити,</a:t>
            </a:r>
            <a:r>
              <a:rPr lang="uk-UA" sz="2200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управлінські та інформаційні зв’язки перетворюються на системо-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створюючий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чинник,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забезпечує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перехід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нової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якості: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енергетичної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spc="-4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</a:t>
            </a:r>
            <a:r>
              <a:rPr lang="uk-UA" sz="2200" spc="-4" dirty="0">
                <a:latin typeface="Times New Roman" panose="02020603050405020304" pitchFamily="18" charset="0"/>
                <a:ea typeface="Times New Roman" panose="02020603050405020304" pitchFamily="18" charset="0"/>
              </a:rPr>
              <a:t>-інформаційної</a:t>
            </a:r>
            <a:r>
              <a:rPr lang="uk-UA" sz="2200" spc="-3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spc="-4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системи.</a:t>
            </a:r>
            <a:r>
              <a:rPr lang="uk-UA" sz="2200" spc="-3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37643" algn="just">
              <a:lnSpc>
                <a:spcPct val="114000"/>
              </a:lnSpc>
            </a:pP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Енергоінформаційна</a:t>
            </a:r>
            <a:r>
              <a:rPr lang="uk-UA" sz="22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інфраструктура</a:t>
            </a:r>
            <a:r>
              <a:rPr lang="uk-UA" sz="2200" spc="-4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200" spc="-3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базою</a:t>
            </a:r>
            <a:r>
              <a:rPr lang="uk-UA" sz="22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комплексного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всією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енергетичною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системою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базі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z="2200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включаючи</a:t>
            </a:r>
            <a:r>
              <a:rPr lang="uk-UA" sz="2200" spc="-4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технологічну</a:t>
            </a:r>
            <a:r>
              <a:rPr lang="uk-UA" sz="2200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інтеграцію</a:t>
            </a:r>
            <a:r>
              <a:rPr lang="uk-UA" sz="2200" spc="-3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електричних</a:t>
            </a:r>
            <a:r>
              <a:rPr lang="uk-UA" sz="2200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-4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інформаційних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мереж.</a:t>
            </a:r>
          </a:p>
        </p:txBody>
      </p:sp>
    </p:spTree>
    <p:extLst>
      <p:ext uri="{BB962C8B-B14F-4D97-AF65-F5344CB8AC3E}">
        <p14:creationId xmlns:p14="http://schemas.microsoft.com/office/powerpoint/2010/main" val="240017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9DAA8F6-48B1-43E2-BE25-F6BD35FF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18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AE615F-DB47-9983-D126-A8F219CA64D2}"/>
              </a:ext>
            </a:extLst>
          </p:cNvPr>
          <p:cNvSpPr txBox="1"/>
          <p:nvPr/>
        </p:nvSpPr>
        <p:spPr>
          <a:xfrm>
            <a:off x="69588" y="125564"/>
            <a:ext cx="9004824" cy="6623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37643" algn="just">
              <a:lnSpc>
                <a:spcPct val="114000"/>
              </a:lnSpc>
            </a:pPr>
            <a:r>
              <a:rPr lang="uk-UA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5. Функціональні</a:t>
            </a:r>
            <a:r>
              <a:rPr lang="uk-UA" sz="2200" b="1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властивості</a:t>
            </a:r>
            <a:r>
              <a:rPr lang="uk-UA" sz="2200" b="1" spc="-3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енергосистеми</a:t>
            </a:r>
            <a:r>
              <a:rPr lang="uk-UA" sz="2200" b="1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b="1" spc="-3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базі</a:t>
            </a:r>
            <a:r>
              <a:rPr lang="uk-UA" sz="2200" b="1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b="1" spc="-3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endParaRPr lang="uk-UA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37643" algn="just">
              <a:lnSpc>
                <a:spcPct val="114000"/>
              </a:lnSpc>
              <a:tabLst>
                <a:tab pos="472892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Реалізація ключових вимог (цінностей) на основі розглянутих базових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підходів, можуть бути забезпечені як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шляхом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традиційних,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нових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функціональних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властивостей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енергосистеми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елементів.</a:t>
            </a:r>
          </a:p>
          <a:p>
            <a:pPr indent="337643" algn="just">
              <a:lnSpc>
                <a:spcPct val="114000"/>
              </a:lnSpc>
              <a:tabLst>
                <a:tab pos="472892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рамках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досягнення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ключових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вимог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(цін-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ностей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uk-UA" sz="2200" spc="-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передбачається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таких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функціональних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властивостей:</a:t>
            </a:r>
          </a:p>
          <a:p>
            <a:pPr marL="0" lvl="2" indent="332169" algn="just">
              <a:lnSpc>
                <a:spcPct val="114000"/>
              </a:lnSpc>
              <a:buFont typeface="+mj-lt"/>
              <a:buAutoNum type="arabicParenR"/>
              <a:tabLst>
                <a:tab pos="265496" algn="l"/>
                <a:tab pos="589331" algn="l"/>
              </a:tabLst>
            </a:pP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Самовідновлення</a:t>
            </a:r>
            <a:r>
              <a:rPr lang="uk-UA" sz="22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z="22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аварійних</a:t>
            </a:r>
            <a:r>
              <a:rPr lang="uk-UA" sz="22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ситуаціях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енергосистема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елементи повинні постійно підтримувати свій технічний стан на рівні, що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забезпечує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надійність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якість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електропостачання,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шляхом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ідентифікації,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аналізу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переходу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фактом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виникнення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ситуації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превентивного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(попереджувального)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появі.</a:t>
            </a:r>
          </a:p>
          <a:p>
            <a:pPr indent="337643" algn="just">
              <a:lnSpc>
                <a:spcPct val="114000"/>
              </a:lnSpc>
              <a:tabLst>
                <a:tab pos="472892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Самовідновлення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енергосистеми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повинне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максимально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мінімізувати</a:t>
            </a:r>
            <a:r>
              <a:rPr lang="uk-UA" sz="22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збої</a:t>
            </a:r>
            <a:r>
              <a:rPr lang="uk-UA" sz="22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(збурення)</a:t>
            </a:r>
            <a:r>
              <a:rPr lang="uk-UA" sz="22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2200" spc="-3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допомогою</a:t>
            </a:r>
            <a:r>
              <a:rPr lang="uk-UA" sz="2200" spc="-26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розгалужених</a:t>
            </a:r>
            <a:r>
              <a:rPr lang="uk-UA" sz="22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</a:t>
            </a:r>
            <a:r>
              <a:rPr lang="uk-UA" sz="22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збору</a:t>
            </a:r>
            <a:r>
              <a:rPr lang="uk-UA" sz="22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даних,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«розумних» пристроїв (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digital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devices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що реалізують спеціальні методи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 алгоритми підтримки і прийняття рішень, які засновані в першу чергу, на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розподілених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принципах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управління.</a:t>
            </a:r>
          </a:p>
        </p:txBody>
      </p:sp>
    </p:spTree>
    <p:extLst>
      <p:ext uri="{BB962C8B-B14F-4D97-AF65-F5344CB8AC3E}">
        <p14:creationId xmlns:p14="http://schemas.microsoft.com/office/powerpoint/2010/main" val="3972362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9DAA8F6-48B1-43E2-BE25-F6BD35FF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19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AAAD42-E480-84A7-09A7-0F92B31029AE}"/>
              </a:ext>
            </a:extLst>
          </p:cNvPr>
          <p:cNvSpPr txBox="1"/>
          <p:nvPr/>
        </p:nvSpPr>
        <p:spPr>
          <a:xfrm>
            <a:off x="69588" y="136524"/>
            <a:ext cx="9004824" cy="6623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37643" algn="just">
              <a:lnSpc>
                <a:spcPct val="114000"/>
              </a:lnSpc>
              <a:tabLst>
                <a:tab pos="472892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Діагностика стану обладнання та оцінка можливих ризиків його відмови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ґрунтується на вимірах, здійснених у режимі реального часу на обладнанні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електростанцій,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підстанцій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лініях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електропередачі.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цьому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пріоритетний контроль переводяться елементи системи, що мають найбільшу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ймовірність відмови. Аналіз наслідків аварій, можливих при даному режимі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роботи, здійснений в режимі реального часу, в енергосистемі на базі концепції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визначає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загальний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мережі,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дає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раннє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попередження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відмову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мережі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виробляє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список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негайних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дій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spc="-4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оперативно</a:t>
            </a:r>
            <a:r>
              <a:rPr lang="uk-UA" sz="2200" spc="-4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-диспетчерського</a:t>
            </a:r>
            <a:r>
              <a:rPr lang="uk-UA" sz="2200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персоналу,</a:t>
            </a:r>
            <a:r>
              <a:rPr lang="uk-UA" sz="2200" spc="-26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формує</a:t>
            </a:r>
            <a:r>
              <a:rPr lang="uk-UA" sz="2200" spc="-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виконує</a:t>
            </a:r>
            <a:r>
              <a:rPr lang="uk-UA" sz="2200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керуючі</a:t>
            </a:r>
            <a:r>
              <a:rPr lang="uk-UA" sz="2200" spc="-3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команди</a:t>
            </a:r>
            <a:r>
              <a:rPr lang="uk-UA" sz="2200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виконавчих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механізмів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електроенергетичної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системи.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337643" algn="just">
              <a:lnSpc>
                <a:spcPct val="114000"/>
              </a:lnSpc>
              <a:tabLst>
                <a:tab pos="472892" algn="l"/>
              </a:tabLst>
            </a:pPr>
            <a:r>
              <a:rPr lang="uk-UA" sz="22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2)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Мотивація активної поведінки кінцевого споживача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забезпечення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можливості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самостійної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зміни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споживачами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обсягу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функціональних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властивостей (рівня надійності, якості тощо) одержуваної електроенергії на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підставі балансу своїх потреб і можливостей енергосистеми з використанням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цін,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обсягів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поставок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електроенергії,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надійності,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якості</a:t>
            </a:r>
            <a:r>
              <a:rPr lang="uk-UA" sz="2200" spc="-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ін.</a:t>
            </a:r>
          </a:p>
        </p:txBody>
      </p:sp>
    </p:spTree>
    <p:extLst>
      <p:ext uri="{BB962C8B-B14F-4D97-AF65-F5344CB8AC3E}">
        <p14:creationId xmlns:p14="http://schemas.microsoft.com/office/powerpoint/2010/main" val="48962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0C77B6F-612B-4952-B99E-81DB34515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2</a:t>
            </a:fld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7D75D98-936F-3D9D-51F9-CE3D3BB6FF20}"/>
              </a:ext>
            </a:extLst>
          </p:cNvPr>
          <p:cNvSpPr txBox="1"/>
          <p:nvPr/>
        </p:nvSpPr>
        <p:spPr>
          <a:xfrm>
            <a:off x="155313" y="195903"/>
            <a:ext cx="8988687" cy="64661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Лекція № 2</a:t>
            </a:r>
          </a:p>
          <a:p>
            <a:pPr algn="ctr"/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554804" algn="ctr"/>
            <a:r>
              <a:rPr lang="uk-UA" sz="24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Тема: </a:t>
            </a:r>
          </a:p>
          <a:p>
            <a:pPr marL="554804" algn="ctr"/>
            <a:r>
              <a:rPr lang="uk-UA" sz="2400" b="1" kern="0" spc="-4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</a:t>
            </a:r>
            <a:r>
              <a:rPr lang="uk-UA" sz="2400" b="1" kern="0" spc="-4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kern="0" spc="-4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ЗАСАДИ</a:t>
            </a:r>
            <a:r>
              <a:rPr lang="uk-UA" sz="2400" b="1" kern="0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kern="0" spc="-4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uk-UA" sz="2400" b="1" kern="0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ІНТЕЛЕКТУАЛЬНИХ</a:t>
            </a:r>
            <a:r>
              <a:rPr lang="uk-UA" sz="2400" b="1" kern="0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</a:t>
            </a:r>
            <a:r>
              <a:rPr lang="uk-UA" sz="2400" b="1" kern="0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400" b="1" kern="0" spc="-1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ОСНОВІ</a:t>
            </a:r>
            <a:r>
              <a:rPr lang="uk-UA" sz="2400" b="1" kern="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400" b="1" kern="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</a:p>
          <a:p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uk-UA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uk-UA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</a:t>
            </a:r>
            <a:endParaRPr lang="uk-UA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57162" indent="-257162">
              <a:lnSpc>
                <a:spcPct val="115000"/>
              </a:lnSpc>
              <a:buFont typeface="+mj-lt"/>
              <a:buAutoNum type="arabicPeriod"/>
              <a:tabLst>
                <a:tab pos="202873" algn="l"/>
              </a:tabLst>
            </a:pP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Найвагоміші</a:t>
            </a:r>
            <a:r>
              <a:rPr lang="uk-UA" sz="24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фактори</a:t>
            </a:r>
            <a:r>
              <a:rPr lang="uk-UA" sz="24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4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електроенергетиці</a:t>
            </a:r>
            <a:r>
              <a:rPr lang="uk-UA" sz="24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4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ефекти</a:t>
            </a:r>
            <a:r>
              <a:rPr lang="uk-UA" sz="24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створення</a:t>
            </a:r>
            <a:r>
              <a:rPr lang="uk-UA" sz="2400" i="1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400" i="1" spc="-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57162" indent="-257162">
              <a:lnSpc>
                <a:spcPct val="115000"/>
              </a:lnSpc>
              <a:buFont typeface="+mj-lt"/>
              <a:buAutoNum type="arabicPeriod"/>
              <a:tabLst>
                <a:tab pos="202873" algn="l"/>
              </a:tabLst>
            </a:pP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Вихідні</a:t>
            </a:r>
            <a:r>
              <a:rPr lang="uk-UA" sz="2400" i="1" spc="-4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положення</a:t>
            </a:r>
            <a:r>
              <a:rPr lang="uk-UA" sz="2400" i="1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концепції</a:t>
            </a:r>
            <a:r>
              <a:rPr lang="uk-UA" sz="2400" i="1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400" i="1" spc="-4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400" i="1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2400" i="1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кордоном;</a:t>
            </a:r>
            <a:endParaRPr lang="uk-UA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57162" indent="-257162">
              <a:lnSpc>
                <a:spcPct val="115000"/>
              </a:lnSpc>
              <a:buFont typeface="+mj-lt"/>
              <a:buAutoNum type="arabicPeriod"/>
              <a:tabLst>
                <a:tab pos="202873" algn="l"/>
              </a:tabLst>
            </a:pP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Функціональні</a:t>
            </a:r>
            <a:r>
              <a:rPr lang="uk-UA" sz="2400" i="1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характеристики</a:t>
            </a:r>
            <a:r>
              <a:rPr lang="uk-UA" sz="2400" i="1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400" i="1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57162" indent="-257162">
              <a:lnSpc>
                <a:spcPct val="115000"/>
              </a:lnSpc>
              <a:buFont typeface="+mj-lt"/>
              <a:buAutoNum type="arabicPeriod"/>
              <a:tabLst>
                <a:tab pos="202873" algn="l"/>
              </a:tabLst>
            </a:pP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Базові</a:t>
            </a:r>
            <a:r>
              <a:rPr lang="uk-UA" sz="2400" i="1" spc="-4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підходи</a:t>
            </a:r>
            <a:r>
              <a:rPr lang="uk-UA" sz="2400" i="1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ключові</a:t>
            </a:r>
            <a:r>
              <a:rPr lang="uk-UA" sz="2400" i="1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вимоги</a:t>
            </a:r>
            <a:r>
              <a:rPr lang="uk-UA" sz="2400" i="1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400" i="1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концепції</a:t>
            </a:r>
            <a:r>
              <a:rPr lang="uk-UA" sz="2400" i="1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400" i="1" spc="-4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57162" indent="-257162">
              <a:lnSpc>
                <a:spcPct val="115000"/>
              </a:lnSpc>
              <a:buFont typeface="+mj-lt"/>
              <a:buAutoNum type="arabicPeriod"/>
              <a:tabLst>
                <a:tab pos="202873" algn="l"/>
              </a:tabLst>
            </a:pP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Функціональні</a:t>
            </a:r>
            <a:r>
              <a:rPr lang="uk-UA" sz="2400" i="1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властивості</a:t>
            </a:r>
            <a:r>
              <a:rPr lang="uk-UA" sz="2400" i="1" spc="-3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енергосистеми</a:t>
            </a:r>
            <a:r>
              <a:rPr lang="uk-UA" sz="2400" i="1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400" i="1" spc="-3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базі</a:t>
            </a:r>
            <a:r>
              <a:rPr lang="uk-UA" sz="2400" i="1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400" i="1" spc="-3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57162" indent="-257162">
              <a:lnSpc>
                <a:spcPct val="115000"/>
              </a:lnSpc>
              <a:buFont typeface="+mj-lt"/>
              <a:buAutoNum type="arabicPeriod"/>
              <a:tabLst>
                <a:tab pos="202873" algn="l"/>
              </a:tabLst>
            </a:pP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Групи</a:t>
            </a:r>
            <a:r>
              <a:rPr lang="uk-UA" sz="2400" i="1" spc="-4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</a:t>
            </a:r>
            <a:r>
              <a:rPr lang="uk-UA" sz="2400" i="1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400" i="1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Grids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57162" indent="-257162">
              <a:lnSpc>
                <a:spcPct val="115000"/>
              </a:lnSpc>
              <a:buFont typeface="+mj-lt"/>
              <a:buAutoNum type="arabicPeriod"/>
              <a:tabLst>
                <a:tab pos="202873" algn="l"/>
              </a:tabLst>
            </a:pP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Технології</a:t>
            </a:r>
            <a:r>
              <a:rPr lang="uk-UA" sz="24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оперативного</a:t>
            </a:r>
            <a:r>
              <a:rPr lang="uk-UA" sz="24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контролю</a:t>
            </a:r>
            <a:r>
              <a:rPr lang="uk-UA" sz="24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4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автономних</a:t>
            </a:r>
            <a:r>
              <a:rPr lang="uk-UA" sz="24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енергосистем.</a:t>
            </a:r>
            <a:endParaRPr lang="uk-UA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08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9DAA8F6-48B1-43E2-BE25-F6BD35FF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20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054EB1-7C2A-7A84-7087-A0F50D43573D}"/>
              </a:ext>
            </a:extLst>
          </p:cNvPr>
          <p:cNvSpPr txBox="1"/>
          <p:nvPr/>
        </p:nvSpPr>
        <p:spPr>
          <a:xfrm>
            <a:off x="105309" y="89047"/>
            <a:ext cx="8933381" cy="66799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 indent="332169" algn="just">
              <a:lnSpc>
                <a:spcPct val="115000"/>
              </a:lnSpc>
              <a:tabLst>
                <a:tab pos="472892" algn="l"/>
                <a:tab pos="574806" algn="l"/>
              </a:tabLst>
            </a:pP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3) Опір</a:t>
            </a:r>
            <a:r>
              <a:rPr lang="uk-UA" sz="22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негативним</a:t>
            </a:r>
            <a:r>
              <a:rPr lang="uk-UA" sz="22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впливам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наявність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спеціальних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методів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 стійкості та живучості, що знижують фізичну та інформаційну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вразливість всіх складових енергосистеми і сприяють запобіганню та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швидкому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відновленню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ісля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аварій.</a:t>
            </a:r>
          </a:p>
          <a:p>
            <a:pPr indent="337643" algn="just">
              <a:lnSpc>
                <a:spcPct val="115000"/>
              </a:lnSpc>
              <a:tabLst>
                <a:tab pos="472892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Енергосистема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базі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буде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мати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здатність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діяти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відношенню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мінливих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системних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умов.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Вона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буде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відслідковувати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проблеми,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насуваються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ще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того,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вони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вплинуть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надійність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якість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електропостачання, з використанням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автоматичних перемикачів, «інтелектуальних» систем контролю,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облад-нання</a:t>
            </a:r>
            <a:r>
              <a:rPr lang="uk-UA" sz="22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200" spc="-26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альтернативного</a:t>
            </a:r>
            <a:r>
              <a:rPr lang="uk-UA" sz="22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електропостачання,</a:t>
            </a:r>
            <a:r>
              <a:rPr lang="uk-UA" sz="2200" spc="-26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засобів</a:t>
            </a:r>
            <a:r>
              <a:rPr lang="uk-UA" sz="22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візуалізації</a:t>
            </a:r>
            <a:r>
              <a:rPr lang="uk-UA" sz="2200" spc="-26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-26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т. п..</a:t>
            </a:r>
          </a:p>
          <a:p>
            <a:pPr indent="337643" algn="just">
              <a:lnSpc>
                <a:spcPct val="115000"/>
              </a:lnSpc>
              <a:tabLst>
                <a:tab pos="472892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 точки зору безпеки енергосистема на базі концепції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даватиме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гнучку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адекватну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відповідь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будь-які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несанкціоновані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втручання</a:t>
            </a:r>
            <a:r>
              <a:rPr lang="uk-UA" sz="2200" spc="-3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ззовні.</a:t>
            </a:r>
            <a:r>
              <a:rPr lang="uk-UA" sz="22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Алгоритми</a:t>
            </a:r>
            <a:r>
              <a:rPr lang="uk-UA" sz="2200" spc="-3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uk-UA" sz="22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захисту</a:t>
            </a:r>
            <a:r>
              <a:rPr lang="uk-UA" sz="2200" spc="-3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spc="-3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міститимуть</a:t>
            </a:r>
            <a:r>
              <a:rPr lang="uk-UA" sz="22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елементи</a:t>
            </a:r>
            <a:r>
              <a:rPr lang="uk-UA" sz="2200" spc="-1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стримування, запобігання, виявлення, відповіді і пом’якшення для мінімізації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нападу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мережу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впливу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економіку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цілому.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Низька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сприйнятливість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гнучкість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мережі,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зроблять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важкодоступною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терористичних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атак.</a:t>
            </a:r>
          </a:p>
        </p:txBody>
      </p:sp>
    </p:spTree>
    <p:extLst>
      <p:ext uri="{BB962C8B-B14F-4D97-AF65-F5344CB8AC3E}">
        <p14:creationId xmlns:p14="http://schemas.microsoft.com/office/powerpoint/2010/main" val="250349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9DAA8F6-48B1-43E2-BE25-F6BD35FF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21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F1453E-F7C8-CF06-815F-CDB22DDBCCA3}"/>
              </a:ext>
            </a:extLst>
          </p:cNvPr>
          <p:cNvSpPr txBox="1"/>
          <p:nvPr/>
        </p:nvSpPr>
        <p:spPr>
          <a:xfrm>
            <a:off x="69588" y="136524"/>
            <a:ext cx="9004824" cy="6468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97649" algn="just">
              <a:lnSpc>
                <a:spcPct val="105000"/>
              </a:lnSpc>
              <a:tabLst>
                <a:tab pos="472892" algn="l"/>
              </a:tabLst>
            </a:pP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4) Забезпечення надійності і якості електроенергії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шляхом переходу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z="2200" spc="6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системно-орієнтованого</a:t>
            </a:r>
            <a:r>
              <a:rPr lang="uk-UA" sz="2200" spc="6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підходу</a:t>
            </a:r>
            <a:r>
              <a:rPr lang="uk-UA" sz="2200" spc="6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system</a:t>
            </a:r>
            <a:r>
              <a:rPr lang="uk-UA" sz="2200" spc="6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200" spc="6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Based</a:t>
            </a:r>
            <a:r>
              <a:rPr lang="uk-UA" sz="2200" spc="6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Approach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uk-UA" sz="2200" spc="6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 забезпечення цих властивостей до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клієнтоорієнтованої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user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customer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)-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based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і підтримці різних рівнів надійності і якості електроенергії в різних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цінових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сегментах.</a:t>
            </a:r>
          </a:p>
          <a:p>
            <a:pPr indent="337643" algn="just">
              <a:lnSpc>
                <a:spcPct val="105000"/>
              </a:lnSpc>
              <a:tabLst>
                <a:tab pos="472892" algn="l"/>
              </a:tabLst>
            </a:pP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повинна дозволити значно поліпшити якість електроенергії та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надійність</a:t>
            </a:r>
            <a:r>
              <a:rPr lang="uk-UA" sz="2200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uk-UA" sz="2200" spc="-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поставок.</a:t>
            </a:r>
            <a:r>
              <a:rPr lang="uk-UA" sz="2200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Інтелектуальні</a:t>
            </a:r>
            <a:r>
              <a:rPr lang="uk-UA" sz="2200" spc="-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технології,</a:t>
            </a:r>
            <a:r>
              <a:rPr lang="uk-UA" sz="2200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200" spc="-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забезпечують</a:t>
            </a:r>
            <a:r>
              <a:rPr lang="uk-UA" sz="2200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двосторонні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комунікації, та інтегровані в мережу, дозволять енергетичним компаніям більш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динамічно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визначати,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локалізувати,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ізолювати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відновлювати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електропостачання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відстані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(віддалено)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без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залучення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«польових»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працівників.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Очікується,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реалізація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знизити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екстрені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виклики</a:t>
            </a:r>
            <a:r>
              <a:rPr lang="uk-UA" sz="2200" spc="-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50 %.</a:t>
            </a:r>
          </a:p>
          <a:p>
            <a:pPr indent="337643" algn="just">
              <a:lnSpc>
                <a:spcPct val="105000"/>
              </a:lnSpc>
              <a:tabLst>
                <a:tab pos="472892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Енергетична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базі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повинна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володіти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можливістю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диференціювати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послуги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електропостачання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допомогою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пропозиції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різних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рівнів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надійності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якості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електропостачання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різною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ціною,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забезпечуючи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режимі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реального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моніторинг,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діагностику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швидку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реакцію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зміни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надійності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якості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електропостачання.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62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9DAA8F6-48B1-43E2-BE25-F6BD35FF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22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9201BE-8EAA-4CB4-D445-C6D76D47A337}"/>
              </a:ext>
            </a:extLst>
          </p:cNvPr>
          <p:cNvSpPr txBox="1"/>
          <p:nvPr/>
        </p:nvSpPr>
        <p:spPr>
          <a:xfrm>
            <a:off x="139176" y="136524"/>
            <a:ext cx="9004824" cy="6623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37643" algn="just">
              <a:lnSpc>
                <a:spcPct val="114000"/>
              </a:lnSpc>
              <a:tabLst>
                <a:tab pos="472892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Рівень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надійності</a:t>
            </a:r>
            <a:r>
              <a:rPr lang="uk-UA" sz="2200" spc="3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електропостачання</a:t>
            </a:r>
            <a:r>
              <a:rPr lang="uk-UA" sz="2200" spc="3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uk-UA" sz="2200" spc="3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варіюватися</a:t>
            </a:r>
            <a:r>
              <a:rPr lang="uk-UA" sz="2200" spc="3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z="2200" spc="3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«стандартного»</a:t>
            </a:r>
            <a:r>
              <a:rPr lang="uk-UA" sz="2200" spc="3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 «преміум», залежно від уподобань споживача. Забезпечення різних рівнів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надійності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електропостачання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потребують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особливого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фокусування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усуненні неполадок в мережі.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повинна забезпечувати можливість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швидко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визначати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причину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джерело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надійністю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якістю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електропостачання, а також можливість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динамічно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або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автономно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усувати цю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проблему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швидко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-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ефективно.</a:t>
            </a:r>
          </a:p>
          <a:p>
            <a:pPr indent="397649" algn="just">
              <a:lnSpc>
                <a:spcPct val="114000"/>
              </a:lnSpc>
              <a:tabLst>
                <a:tab pos="472892" algn="l"/>
              </a:tabLst>
            </a:pP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5) Різноманіття</a:t>
            </a:r>
            <a:r>
              <a:rPr lang="uk-UA" sz="22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типів</a:t>
            </a:r>
            <a:r>
              <a:rPr lang="uk-UA" sz="22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електростанцій</a:t>
            </a:r>
            <a:r>
              <a:rPr lang="uk-UA" sz="22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</a:t>
            </a:r>
            <a:r>
              <a:rPr lang="uk-UA" sz="22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акумулювання</a:t>
            </a:r>
            <a:r>
              <a:rPr lang="uk-UA" sz="22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електроенергії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(розподілена генерація): оптимальна інтеграція електростанцій і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акумулювання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електроенергії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різних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типів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потужностей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шляхом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підключення</a:t>
            </a:r>
            <a:r>
              <a:rPr lang="uk-UA" sz="2200" spc="10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z="2200" spc="9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200" spc="9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енергосистеми</a:t>
            </a:r>
            <a:r>
              <a:rPr lang="uk-UA" sz="2200" spc="9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2200" spc="10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стандартизованими</a:t>
            </a:r>
            <a:r>
              <a:rPr lang="uk-UA" sz="2200" spc="9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процедурами технічного приєднання та перехід до створення «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мікромереж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на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стороні</a:t>
            </a:r>
            <a:r>
              <a:rPr lang="uk-UA" sz="2200" spc="-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кінцевих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користувачів.</a:t>
            </a:r>
          </a:p>
          <a:p>
            <a:pPr indent="337643" algn="just">
              <a:lnSpc>
                <a:spcPct val="114000"/>
              </a:lnSpc>
              <a:tabLst>
                <a:tab pos="472892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Вдосконалені стандарти технічного приєднання дозволять підключати до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електрогенеруючі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джерела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будь-якому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рівні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напруги,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стане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додатковим</a:t>
            </a:r>
            <a:r>
              <a:rPr lang="uk-UA" sz="2200" spc="-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стимулом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розподілених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джерел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електроенергії.</a:t>
            </a:r>
          </a:p>
        </p:txBody>
      </p:sp>
    </p:spTree>
    <p:extLst>
      <p:ext uri="{BB962C8B-B14F-4D97-AF65-F5344CB8AC3E}">
        <p14:creationId xmlns:p14="http://schemas.microsoft.com/office/powerpoint/2010/main" val="49243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9DAA8F6-48B1-43E2-BE25-F6BD35FF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23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B9B252-7315-503A-7BE1-865771D7F600}"/>
              </a:ext>
            </a:extLst>
          </p:cNvPr>
          <p:cNvSpPr txBox="1"/>
          <p:nvPr/>
        </p:nvSpPr>
        <p:spPr>
          <a:xfrm>
            <a:off x="69588" y="136524"/>
            <a:ext cx="9004824" cy="6768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37643" algn="just">
              <a:lnSpc>
                <a:spcPct val="110000"/>
              </a:lnSpc>
              <a:tabLst>
                <a:tab pos="472892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споживачів,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приймають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рішення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щодо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послуг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енергопостачальних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організацій,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керуються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критерієм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ефективності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корисності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повинні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бути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створені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всі</a:t>
            </a:r>
            <a:r>
              <a:rPr lang="uk-UA" sz="2200" spc="-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умови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створення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власних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генеруючих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-3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акумулюючих</a:t>
            </a:r>
            <a:r>
              <a:rPr lang="uk-UA" sz="22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потужностей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z="2200" spc="-3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першу</a:t>
            </a:r>
            <a:r>
              <a:rPr lang="uk-UA" sz="2200" spc="-3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чергу,</a:t>
            </a:r>
            <a:r>
              <a:rPr lang="uk-UA" sz="22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екологічно-чистих</a:t>
            </a:r>
            <a:r>
              <a:rPr lang="uk-UA" sz="2200" spc="-3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джерел</a:t>
            </a:r>
            <a:r>
              <a:rPr lang="uk-UA" sz="22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енергії,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такі як вітрові,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біо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та сонячні електростанції, які розглядаються як ключові 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електроенергетики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майбутнього.</a:t>
            </a:r>
          </a:p>
          <a:p>
            <a:pPr indent="337643" algn="just">
              <a:lnSpc>
                <a:spcPct val="110000"/>
              </a:lnSpc>
              <a:tabLst>
                <a:tab pos="472892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Енергетична система на базі концепції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повинна спростити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взаємозв’язок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розподіленої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генерації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зберігання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електроенергії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допомогою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стандартизованого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взаємозв’язку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мережа-генерація,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близького концепції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Plug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Play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(«підключи і працюй»), застосовуваної 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сучасних комп’ютерних системах. Поширення розподіленої генерації створить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нові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виклики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мережі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завдяки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своїй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більш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мобільній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природі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менш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стабільним характеристикам, які можуть породжувати перебої і різкі зниження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напруги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мережі.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Відповідь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ці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виклики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бути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дана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допомогою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більш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інтенсивного</a:t>
            </a:r>
            <a:r>
              <a:rPr lang="uk-UA" sz="2200" spc="12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залучення</a:t>
            </a:r>
            <a:r>
              <a:rPr lang="uk-UA" sz="2200" spc="12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інформації,</a:t>
            </a:r>
            <a:r>
              <a:rPr lang="uk-UA" sz="2200" spc="12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двосторонньої</a:t>
            </a:r>
            <a:r>
              <a:rPr lang="uk-UA" sz="2200" spc="12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комунікації, «інтелектуального»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контролю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правильної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конфігурації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розподіленої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генерації,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зберігання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попитом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електроенергію.</a:t>
            </a:r>
          </a:p>
        </p:txBody>
      </p:sp>
    </p:spTree>
    <p:extLst>
      <p:ext uri="{BB962C8B-B14F-4D97-AF65-F5344CB8AC3E}">
        <p14:creationId xmlns:p14="http://schemas.microsoft.com/office/powerpoint/2010/main" val="1700461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9DAA8F6-48B1-43E2-BE25-F6BD35FF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24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91AB39-2D11-4443-2AB4-2554437D635B}"/>
              </a:ext>
            </a:extLst>
          </p:cNvPr>
          <p:cNvSpPr txBox="1"/>
          <p:nvPr/>
        </p:nvSpPr>
        <p:spPr>
          <a:xfrm>
            <a:off x="69588" y="136524"/>
            <a:ext cx="9004824" cy="64005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32169" algn="just">
              <a:lnSpc>
                <a:spcPct val="125000"/>
              </a:lnSpc>
              <a:buFont typeface="+mj-lt"/>
              <a:buAutoNum type="arabicParenR" startAt="6"/>
              <a:tabLst>
                <a:tab pos="472892" algn="l"/>
                <a:tab pos="532898" algn="l"/>
              </a:tabLst>
            </a:pP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Розширення</a:t>
            </a:r>
            <a:r>
              <a:rPr lang="uk-UA" sz="22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ринків</a:t>
            </a:r>
            <a:r>
              <a:rPr lang="uk-UA" sz="22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електроенергії</a:t>
            </a:r>
            <a:r>
              <a:rPr lang="uk-UA" sz="22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потужності</a:t>
            </a:r>
            <a:r>
              <a:rPr lang="uk-UA" sz="22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2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кінцевого</a:t>
            </a:r>
            <a:r>
              <a:rPr lang="uk-UA" sz="22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споживача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відкритий доступ на ринки електроенергії активного споживача 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розподіленої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генерації,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сприяє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підвищенню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результативності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ефективності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роздрібного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ринку.</a:t>
            </a:r>
          </a:p>
          <a:p>
            <a:pPr indent="337643" algn="just">
              <a:lnSpc>
                <a:spcPct val="125000"/>
              </a:lnSpc>
              <a:tabLst>
                <a:tab pos="472892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Енергосистема на базі концепції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надає великі можливості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виходу на ринок, як споживачів, так і виробників за рахунок збільшення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пропускної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спроможності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магістральних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мереж,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ініціатив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колективного</a:t>
            </a:r>
            <a:r>
              <a:rPr lang="uk-UA" sz="2200" spc="13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uk-UA" sz="2200" spc="1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споживанням,</a:t>
            </a:r>
            <a:r>
              <a:rPr lang="uk-UA" sz="2200" spc="1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розташуванню</a:t>
            </a:r>
            <a:r>
              <a:rPr lang="uk-UA" sz="2200" spc="1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розподілених</a:t>
            </a:r>
            <a:r>
              <a:rPr lang="uk-UA" sz="2200" spc="12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джерел енергії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розподільних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мережах,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ближче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споживачів.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цьому,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зміна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статусу споживача як учасника ринкових відносин, зумовлене можливістю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створення ним власних джерел електропостачання, направлено на розвиток 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електроенергетиці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конкурентного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середовища,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стимулювання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галузі до зміни підходів і бізнес-моделей, тривалий час вживаних ними, але не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досить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ефективних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-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сучасних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умовах.</a:t>
            </a:r>
          </a:p>
        </p:txBody>
      </p:sp>
    </p:spTree>
    <p:extLst>
      <p:ext uri="{BB962C8B-B14F-4D97-AF65-F5344CB8AC3E}">
        <p14:creationId xmlns:p14="http://schemas.microsoft.com/office/powerpoint/2010/main" val="24258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9DAA8F6-48B1-43E2-BE25-F6BD35FF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25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2B41B6-37AA-693E-823A-E9674F7D69AA}"/>
              </a:ext>
            </a:extLst>
          </p:cNvPr>
          <p:cNvSpPr txBox="1"/>
          <p:nvPr/>
        </p:nvSpPr>
        <p:spPr>
          <a:xfrm>
            <a:off x="69588" y="136524"/>
            <a:ext cx="9004824" cy="65571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buFont typeface="+mj-lt"/>
              <a:buAutoNum type="arabicParenR" startAt="7"/>
              <a:tabLst>
                <a:tab pos="472892" algn="l"/>
                <a:tab pos="575756" algn="l"/>
              </a:tabLst>
            </a:pP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Оптимізація</a:t>
            </a:r>
            <a:r>
              <a:rPr lang="uk-UA" sz="22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uk-UA" sz="22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активами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перехід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віддаленого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моніторингу виробничих активів в режимі реального часу, інтегрованому 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корпоративні системи управління, для підвищення ефективності оптимізації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режимів роботи та вдосконалення процесів експлуатації, ремонтів та заміни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обладнання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станом,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наслідок,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зниження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загальносистемних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витрат.</a:t>
            </a:r>
          </a:p>
          <a:p>
            <a:pPr indent="337643" algn="just">
              <a:lnSpc>
                <a:spcPct val="120000"/>
              </a:lnSpc>
              <a:tabLst>
                <a:tab pos="472892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Розвинена система інформації та баз даних різко збільшить можливості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оптимізації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режимів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роботи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вдосконаленню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процесів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експлуатації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обладнання,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дасть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можливість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проектувальникам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інженерам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приймати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оптимальні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рішення,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тому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числі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інвестиційні.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Сукупність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змін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дозволить підвищити ефективність управління як капітальними витратами, так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витратами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технічне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ремонти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обладнання.</a:t>
            </a:r>
          </a:p>
          <a:p>
            <a:pPr indent="337643" algn="just">
              <a:lnSpc>
                <a:spcPct val="120000"/>
              </a:lnSpc>
              <a:tabLst>
                <a:tab pos="472892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Енергосистема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базі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буде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використовувати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динамічні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дані,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одержувані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устаткування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датчиків,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щоб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оптимізувати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пропускну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здатність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мереж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знизити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ймовірність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аварії.</a:t>
            </a:r>
          </a:p>
        </p:txBody>
      </p:sp>
    </p:spTree>
    <p:extLst>
      <p:ext uri="{BB962C8B-B14F-4D97-AF65-F5344CB8AC3E}">
        <p14:creationId xmlns:p14="http://schemas.microsoft.com/office/powerpoint/2010/main" val="1960363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9DAA8F6-48B1-43E2-BE25-F6BD35FF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26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A6350D-17C6-6D05-FEDA-2E0217BE5329}"/>
              </a:ext>
            </a:extLst>
          </p:cNvPr>
          <p:cNvSpPr txBox="1"/>
          <p:nvPr/>
        </p:nvSpPr>
        <p:spPr>
          <a:xfrm>
            <a:off x="105309" y="528825"/>
            <a:ext cx="8933381" cy="47303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37643" algn="just">
              <a:lnSpc>
                <a:spcPct val="115000"/>
              </a:lnSpc>
              <a:tabLst>
                <a:tab pos="472892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Вона знизить системні втрати, мінімізує простої і резервні потужності,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скоротить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капітальні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витрати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витрати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допомогою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оптимізації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генеруючих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мережевих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ресурсів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коригування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графіка</a:t>
            </a:r>
            <a:r>
              <a:rPr lang="uk-UA" sz="24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навантаження.</a:t>
            </a:r>
          </a:p>
          <a:p>
            <a:pPr indent="337643" algn="just">
              <a:lnSpc>
                <a:spcPct val="115000"/>
              </a:lnSpc>
              <a:tabLst>
                <a:tab pos="472892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Інформація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мережі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дозволить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запобігти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більшості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аварій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набагато швидше провести ремонтні роботи, коли аварія все ж таки трапилася.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Інженери і проектувальники матимуть необхідну інформацію, щоб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будувати «те, що потрібно і там, де потрібно»; продовжити життя активів;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проводити</a:t>
            </a:r>
            <a:r>
              <a:rPr lang="uk-UA" sz="2400" spc="-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ремонт</a:t>
            </a:r>
            <a:r>
              <a:rPr lang="uk-UA" sz="2400" spc="-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обладнання</a:t>
            </a:r>
            <a:r>
              <a:rPr lang="uk-UA" sz="2400" spc="-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4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того,</a:t>
            </a:r>
            <a:r>
              <a:rPr lang="uk-UA" sz="2400" spc="-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z="2400" spc="-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воно</a:t>
            </a:r>
            <a:r>
              <a:rPr lang="uk-UA" sz="2400" spc="-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несподівано</a:t>
            </a:r>
            <a:r>
              <a:rPr lang="uk-UA" sz="24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вийде</a:t>
            </a:r>
            <a:r>
              <a:rPr lang="uk-UA" sz="24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4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ладу.</a:t>
            </a:r>
          </a:p>
        </p:txBody>
      </p:sp>
    </p:spTree>
    <p:extLst>
      <p:ext uri="{BB962C8B-B14F-4D97-AF65-F5344CB8AC3E}">
        <p14:creationId xmlns:p14="http://schemas.microsoft.com/office/powerpoint/2010/main" val="2124892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9DAA8F6-48B1-43E2-BE25-F6BD35FF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27</a:t>
            </a:fld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41AE47-3AA8-64FD-7EEE-48A041A4D96C}"/>
              </a:ext>
            </a:extLst>
          </p:cNvPr>
          <p:cNvSpPr txBox="1"/>
          <p:nvPr/>
        </p:nvSpPr>
        <p:spPr>
          <a:xfrm>
            <a:off x="69588" y="136524"/>
            <a:ext cx="9004824" cy="6608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37643" algn="just">
              <a:lnSpc>
                <a:spcPct val="114000"/>
              </a:lnSpc>
              <a:spcBef>
                <a:spcPts val="450"/>
              </a:spcBef>
            </a:pPr>
            <a:r>
              <a:rPr lang="uk-UA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6. Групи</a:t>
            </a:r>
            <a:r>
              <a:rPr lang="uk-UA" sz="2200" b="1" spc="-4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</a:t>
            </a:r>
            <a:r>
              <a:rPr lang="uk-UA" sz="2200" b="1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b="1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Grids</a:t>
            </a:r>
            <a:endParaRPr lang="uk-UA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884" algn="just">
              <a:lnSpc>
                <a:spcPct val="114000"/>
              </a:lnSpc>
              <a:spcBef>
                <a:spcPts val="1350"/>
              </a:spcBef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Моніторинг активності в сфері електромереж показує, що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рівень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інноваційності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прийнятих рішень в розподільному комплексі вищий ніж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області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передачі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електроенергії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високою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напругою.</a:t>
            </a:r>
          </a:p>
          <a:p>
            <a:pPr indent="342884" algn="just">
              <a:lnSpc>
                <a:spcPct val="114000"/>
              </a:lnSpc>
              <a:spcBef>
                <a:spcPts val="450"/>
              </a:spcBef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 пояснюється цілою сукупністю чинників, і насамперед, це наслідок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необхідності приєднання ВДЕ і розподіленої генерації, а також безпосереднім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зв’язком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споживачем.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884" algn="just">
              <a:lnSpc>
                <a:spcPct val="114000"/>
              </a:lnSpc>
              <a:spcBef>
                <a:spcPts val="450"/>
              </a:spcBef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Проте,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мережі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високої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найважливішою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складовою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підтверджується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широким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спектром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пілотних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проектів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інноваційних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рішень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цій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області. 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даний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секторі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магістральних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мереж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найбільше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поширення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отримали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групи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вказані  у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табл. 2.2.</a:t>
            </a:r>
          </a:p>
          <a:p>
            <a:pPr indent="342884" algn="just">
              <a:lnSpc>
                <a:spcPct val="114000"/>
              </a:lnSpc>
              <a:spcBef>
                <a:spcPts val="450"/>
              </a:spcBef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частиною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впровадження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автономних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енергосистем,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якої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підключення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експлуатація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розподіленої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генерації,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запобігаючи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впливу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якість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електропостачання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безпеку.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638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9DAA8F6-48B1-43E2-BE25-F6BD35FF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28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666C17-F305-AC82-2EA8-EF7A40533C4C}"/>
              </a:ext>
            </a:extLst>
          </p:cNvPr>
          <p:cNvSpPr txBox="1"/>
          <p:nvPr/>
        </p:nvSpPr>
        <p:spPr>
          <a:xfrm>
            <a:off x="155313" y="176275"/>
            <a:ext cx="898868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884" algn="ctr"/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Таблиця</a:t>
            </a:r>
            <a:r>
              <a:rPr lang="uk-UA" sz="24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2.2 -</a:t>
            </a:r>
            <a:r>
              <a:rPr lang="uk-UA" sz="24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Ключові</a:t>
            </a:r>
            <a:r>
              <a:rPr lang="uk-UA" sz="24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технології,</a:t>
            </a:r>
            <a:r>
              <a:rPr lang="uk-UA" sz="24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4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розвиваються</a:t>
            </a:r>
            <a:r>
              <a:rPr lang="uk-UA" sz="24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4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секторі</a:t>
            </a:r>
            <a:r>
              <a:rPr lang="uk-UA" sz="24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магістральних</a:t>
            </a:r>
            <a:r>
              <a:rPr lang="uk-UA" sz="2400" i="1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мереж</a:t>
            </a:r>
          </a:p>
        </p:txBody>
      </p:sp>
      <p:graphicFrame>
        <p:nvGraphicFramePr>
          <p:cNvPr id="5" name="Таблиця 4">
            <a:extLst>
              <a:ext uri="{FF2B5EF4-FFF2-40B4-BE49-F238E27FC236}">
                <a16:creationId xmlns:a16="http://schemas.microsoft.com/office/drawing/2014/main" id="{0264A7B5-70B5-3AA3-7D7A-0FD09B7BFC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382546"/>
              </p:ext>
            </p:extLst>
          </p:nvPr>
        </p:nvGraphicFramePr>
        <p:xfrm>
          <a:off x="85725" y="1007272"/>
          <a:ext cx="8972550" cy="508114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110988">
                  <a:extLst>
                    <a:ext uri="{9D8B030D-6E8A-4147-A177-3AD203B41FA5}">
                      <a16:colId xmlns:a16="http://schemas.microsoft.com/office/drawing/2014/main" val="3884415805"/>
                    </a:ext>
                  </a:extLst>
                </a:gridCol>
                <a:gridCol w="5861562">
                  <a:extLst>
                    <a:ext uri="{9D8B030D-6E8A-4147-A177-3AD203B41FA5}">
                      <a16:colId xmlns:a16="http://schemas.microsoft.com/office/drawing/2014/main" val="1294488062"/>
                    </a:ext>
                  </a:extLst>
                </a:gridCol>
              </a:tblGrid>
              <a:tr h="288163">
                <a:tc rowSpan="6">
                  <a:txBody>
                    <a:bodyPr/>
                    <a:lstStyle/>
                    <a:p>
                      <a:pPr marL="127000" algn="ctr">
                        <a:lnSpc>
                          <a:spcPct val="114000"/>
                        </a:lnSpc>
                      </a:pPr>
                      <a:r>
                        <a:rPr lang="uk-UA" sz="22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Інноваційні</a:t>
                      </a:r>
                      <a:r>
                        <a:rPr lang="uk-UA" sz="2200" b="0" i="1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b="0" i="1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компоненти </a:t>
                      </a:r>
                      <a:r>
                        <a:rPr lang="uk-UA" sz="2200" b="0" i="1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2200" b="0" i="1" spc="-2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технології</a:t>
                      </a:r>
                      <a:endParaRPr lang="uk-UA" sz="22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14000"/>
                        </a:lnSpc>
                      </a:pPr>
                      <a:r>
                        <a:rPr lang="uk-UA" sz="22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Технології</a:t>
                      </a:r>
                      <a:r>
                        <a:rPr lang="uk-UA" sz="2200" b="0" i="1" spc="-5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акумулювання</a:t>
                      </a:r>
                      <a:r>
                        <a:rPr lang="uk-UA" sz="2200" b="0" i="1" spc="-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електроенергії</a:t>
                      </a:r>
                      <a:endParaRPr lang="uk-UA" sz="22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749056"/>
                  </a:ext>
                </a:extLst>
              </a:tr>
              <a:tr h="28816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14000"/>
                        </a:lnSpc>
                      </a:pPr>
                      <a:r>
                        <a:rPr lang="uk-UA" sz="2200" b="0" i="1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Технології</a:t>
                      </a:r>
                      <a:r>
                        <a:rPr lang="uk-UA" sz="2200" b="0" i="1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b="0" i="1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надпровідності</a:t>
                      </a:r>
                      <a:endParaRPr lang="uk-UA" sz="22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5993922"/>
                  </a:ext>
                </a:extLst>
              </a:tr>
              <a:tr h="28816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14000"/>
                        </a:lnSpc>
                      </a:pPr>
                      <a:r>
                        <a:rPr lang="uk-UA" sz="2200" b="0" i="1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Струмо-обмежуючі</a:t>
                      </a:r>
                      <a:r>
                        <a:rPr lang="uk-UA" sz="2200" b="0" i="1" spc="-4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b="0" i="1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пристрої</a:t>
                      </a:r>
                      <a:endParaRPr lang="uk-UA" sz="22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0998996"/>
                  </a:ext>
                </a:extLst>
              </a:tr>
              <a:tr h="28816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14000"/>
                        </a:lnSpc>
                      </a:pPr>
                      <a:r>
                        <a:rPr lang="uk-UA" sz="2200" b="0" i="1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Технології</a:t>
                      </a:r>
                      <a:r>
                        <a:rPr lang="uk-UA" sz="2200" b="0" i="1" spc="-5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цифрової</a:t>
                      </a:r>
                      <a:r>
                        <a:rPr lang="uk-UA" sz="2200" b="0" i="1" spc="-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підстанції</a:t>
                      </a:r>
                      <a:endParaRPr lang="uk-UA" sz="22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1461968"/>
                  </a:ext>
                </a:extLst>
              </a:tr>
              <a:tr h="45604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14000"/>
                        </a:lnSpc>
                      </a:pPr>
                      <a:r>
                        <a:rPr lang="uk-UA" sz="22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Технології</a:t>
                      </a:r>
                      <a:r>
                        <a:rPr lang="uk-UA" sz="2200" b="0" i="1" spc="-6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передачі</a:t>
                      </a:r>
                      <a:r>
                        <a:rPr lang="uk-UA" sz="2200" b="0" i="1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електроенергії</a:t>
                      </a:r>
                      <a:r>
                        <a:rPr lang="uk-UA" sz="2200" b="0" i="1" spc="-6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постійним</a:t>
                      </a:r>
                      <a:r>
                        <a:rPr lang="uk-UA" sz="2200" b="0" i="1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струмом</a:t>
                      </a:r>
                      <a:endParaRPr lang="uk-UA" sz="22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7829919"/>
                  </a:ext>
                </a:extLst>
              </a:tr>
              <a:tr h="45604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14000"/>
                        </a:lnSpc>
                      </a:pPr>
                      <a:r>
                        <a:rPr lang="uk-UA" sz="22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Технології</a:t>
                      </a:r>
                      <a:r>
                        <a:rPr lang="uk-UA" sz="2200" b="0" i="1" spc="-4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керованих</a:t>
                      </a:r>
                      <a:r>
                        <a:rPr lang="uk-UA" sz="2200" b="0" i="1" spc="-4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електропередач</a:t>
                      </a:r>
                      <a:r>
                        <a:rPr lang="uk-UA" sz="2200" b="0" i="1" spc="-4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змінного</a:t>
                      </a:r>
                      <a:r>
                        <a:rPr lang="uk-UA" sz="2200" b="0" i="1" spc="-4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струму</a:t>
                      </a:r>
                      <a:endParaRPr lang="uk-UA" sz="22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4355726"/>
                  </a:ext>
                </a:extLst>
              </a:tr>
              <a:tr h="288163">
                <a:tc rowSpan="2">
                  <a:txBody>
                    <a:bodyPr/>
                    <a:lstStyle/>
                    <a:p>
                      <a:pPr marL="127000" algn="ctr">
                        <a:lnSpc>
                          <a:spcPct val="114000"/>
                        </a:lnSpc>
                      </a:pPr>
                      <a:r>
                        <a:rPr lang="uk-UA" sz="2200" b="0" i="1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Системи </a:t>
                      </a:r>
                      <a:r>
                        <a:rPr lang="uk-UA" sz="22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моніторингу і</a:t>
                      </a:r>
                      <a:r>
                        <a:rPr lang="uk-UA" sz="2200" b="0" i="1" spc="-22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захисту</a:t>
                      </a:r>
                      <a:r>
                        <a:rPr lang="uk-UA" sz="2200" b="0" i="1" spc="-3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</a:t>
                      </a:r>
                      <a:r>
                        <a:rPr lang="uk-UA" sz="2200" b="0" i="1" spc="-3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зовнішніх пошкоджень</a:t>
                      </a:r>
                      <a:endParaRPr lang="uk-UA" sz="22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14000"/>
                        </a:lnSpc>
                      </a:pPr>
                      <a:r>
                        <a:rPr lang="uk-UA" sz="22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Технології</a:t>
                      </a:r>
                      <a:r>
                        <a:rPr lang="uk-UA" sz="2200" b="0" i="1" spc="-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контролю</a:t>
                      </a:r>
                      <a:r>
                        <a:rPr lang="uk-UA" sz="2200" b="0" i="1" spc="-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uk-UA" sz="2200" b="0" i="1" spc="-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захисту</a:t>
                      </a:r>
                      <a:r>
                        <a:rPr lang="uk-UA" sz="2200" b="0" i="1" spc="-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</a:t>
                      </a:r>
                      <a:r>
                        <a:rPr lang="uk-UA" sz="2200" b="0" i="1" spc="-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зовнішніх</a:t>
                      </a:r>
                      <a:r>
                        <a:rPr lang="uk-UA" sz="2200" b="0" i="1" spc="-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дій</a:t>
                      </a:r>
                      <a:endParaRPr lang="uk-UA" sz="22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471803"/>
                  </a:ext>
                </a:extLst>
              </a:tr>
              <a:tr h="62547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14000"/>
                        </a:lnSpc>
                      </a:pPr>
                      <a:r>
                        <a:rPr lang="uk-UA" sz="22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Технології</a:t>
                      </a:r>
                      <a:r>
                        <a:rPr lang="uk-UA" sz="2200" b="0" i="1" spc="-4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моніторингу</a:t>
                      </a:r>
                      <a:r>
                        <a:rPr lang="uk-UA" sz="2200" b="0" i="1" spc="-4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uk-UA" sz="2200" b="0" i="1" spc="-4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діагностики</a:t>
                      </a:r>
                      <a:r>
                        <a:rPr lang="uk-UA" sz="2200" b="0" i="1" spc="-4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електричних</a:t>
                      </a:r>
                      <a:r>
                        <a:rPr lang="uk-UA" sz="2200" b="0" i="1" spc="-4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мереж</a:t>
                      </a:r>
                      <a:endParaRPr lang="uk-UA" sz="22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0787532"/>
                  </a:ext>
                </a:extLst>
              </a:tr>
              <a:tr h="600901">
                <a:tc rowSpan="2">
                  <a:txBody>
                    <a:bodyPr/>
                    <a:lstStyle/>
                    <a:p>
                      <a:pPr marL="127000" algn="ctr">
                        <a:lnSpc>
                          <a:spcPct val="114000"/>
                        </a:lnSpc>
                      </a:pPr>
                      <a:r>
                        <a:rPr lang="uk-UA" sz="22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127000" algn="ctr">
                        <a:lnSpc>
                          <a:spcPct val="114000"/>
                        </a:lnSpc>
                      </a:pPr>
                      <a:r>
                        <a:rPr lang="uk-UA" sz="22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Системи</a:t>
                      </a:r>
                      <a:r>
                        <a:rPr lang="uk-UA" sz="2200" b="0" i="1" spc="-4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управління</a:t>
                      </a:r>
                      <a:endParaRPr lang="uk-UA" sz="22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14000"/>
                        </a:lnSpc>
                      </a:pPr>
                      <a:r>
                        <a:rPr lang="uk-UA" sz="22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Технології</a:t>
                      </a:r>
                      <a:r>
                        <a:rPr lang="uk-UA" sz="2200" b="0" i="1" spc="-4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адаптивного</a:t>
                      </a:r>
                      <a:r>
                        <a:rPr lang="uk-UA" sz="2200" b="0" i="1" spc="-4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автоматизованого</a:t>
                      </a:r>
                      <a:r>
                        <a:rPr lang="uk-UA" sz="2200" b="0" i="1" spc="-4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</a:p>
                    <a:p>
                      <a:pPr marL="127000">
                        <a:lnSpc>
                          <a:spcPct val="114000"/>
                        </a:lnSpc>
                      </a:pPr>
                      <a:r>
                        <a:rPr lang="uk-UA" sz="22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автоматичного</a:t>
                      </a:r>
                      <a:r>
                        <a:rPr lang="uk-UA" sz="2200" b="0" i="1" spc="-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управління</a:t>
                      </a:r>
                      <a:endParaRPr lang="uk-UA" sz="22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4912030"/>
                  </a:ext>
                </a:extLst>
              </a:tr>
              <a:tr h="28816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14000"/>
                        </a:lnSpc>
                      </a:pPr>
                      <a:r>
                        <a:rPr lang="uk-UA" sz="22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Технології</a:t>
                      </a:r>
                      <a:r>
                        <a:rPr lang="uk-UA" sz="2200" b="0" i="1" spc="-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інтелектуального</a:t>
                      </a:r>
                      <a:r>
                        <a:rPr lang="uk-UA" sz="2200" b="0" i="1" spc="-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2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управління</a:t>
                      </a:r>
                      <a:endParaRPr lang="uk-UA" sz="22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0557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613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9DAA8F6-48B1-43E2-BE25-F6BD35FF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29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661FB6-8F8E-BAE4-1252-CC4EC52E0D67}"/>
              </a:ext>
            </a:extLst>
          </p:cNvPr>
          <p:cNvSpPr txBox="1"/>
          <p:nvPr/>
        </p:nvSpPr>
        <p:spPr>
          <a:xfrm>
            <a:off x="69588" y="136524"/>
            <a:ext cx="9004824" cy="65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884" algn="just"/>
            <a:r>
              <a:rPr lang="uk-UA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7. Технології</a:t>
            </a:r>
            <a:r>
              <a:rPr lang="uk-UA" sz="2200" b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оперативного</a:t>
            </a:r>
            <a:r>
              <a:rPr lang="uk-UA" sz="2200" b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контролю</a:t>
            </a:r>
            <a:r>
              <a:rPr lang="uk-UA" sz="2200" b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200" b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автономних</a:t>
            </a:r>
            <a:r>
              <a:rPr lang="uk-UA" sz="2200" b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енергосистем</a:t>
            </a:r>
            <a:endParaRPr lang="uk-UA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884" algn="just"/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Були проведені демонстраційні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випробування, які підтвердили, що в результаті застосування розробленого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методу ізольоване функціонування всієї мережі низької напруги може тривати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аварій,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допускаючи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відключень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побутових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споживачів.</a:t>
            </a:r>
          </a:p>
          <a:p>
            <a:pPr algn="just">
              <a:buSzPts val="1600"/>
              <a:tabLst>
                <a:tab pos="474321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1) «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Strong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». Проект китайської мережевої компанії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State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спільно з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McKinsey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State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планує розгорнути систему Смарт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Грід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в яку з в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нього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входить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передача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надвисокої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(UHV)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удосконаленими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обліковими приладами (AMI) і модернізованими мережевими пристроями.</a:t>
            </a:r>
          </a:p>
          <a:p>
            <a:pPr indent="342884" algn="just"/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Пристроям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мережі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надається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увага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короткостроковому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періоді,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оскільки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Китай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планує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розвинути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передачі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надвисокій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напрузі, щоб поліпшити передачу з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енергонадлишкових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центральних і західних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районів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енергодефіцитні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райони</a:t>
            </a:r>
            <a:r>
              <a:rPr lang="uk-UA" sz="2200" spc="-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узбережжя.</a:t>
            </a:r>
          </a:p>
          <a:p>
            <a:pPr indent="342884" algn="just"/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Журнал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Transmission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&amp;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Distribution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World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консалтингова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компанія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Black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&amp;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Veatch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провели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глобальне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дослідження,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спрямоване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оцінку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спрямованості</a:t>
            </a:r>
            <a:r>
              <a:rPr lang="uk-UA" sz="2200" spc="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електромережних</a:t>
            </a:r>
            <a:r>
              <a:rPr lang="uk-UA" sz="2200" spc="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компаній</a:t>
            </a:r>
            <a:r>
              <a:rPr lang="uk-UA" sz="2200" spc="4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галузі</a:t>
            </a:r>
            <a:r>
              <a:rPr lang="uk-UA" sz="2200" spc="4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uk-UA" sz="2200" spc="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spc="3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spc="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Black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</a:t>
            </a:r>
            <a:r>
              <a:rPr lang="uk-UA" sz="2200" spc="-26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Veatch</a:t>
            </a:r>
            <a:r>
              <a:rPr lang="uk-UA" sz="2200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uk-UA" sz="2200" spc="-26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&amp;</a:t>
            </a:r>
            <a:r>
              <a:rPr lang="uk-UA" sz="2200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uk-UA" sz="2200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World</a:t>
            </a:r>
            <a:r>
              <a:rPr lang="uk-UA" sz="2200" spc="-26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опитали</a:t>
            </a:r>
            <a:r>
              <a:rPr lang="uk-UA" sz="2200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представників</a:t>
            </a:r>
            <a:r>
              <a:rPr lang="uk-UA" sz="2200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91</a:t>
            </a:r>
            <a:r>
              <a:rPr lang="uk-UA" sz="2200" spc="-26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компанії).</a:t>
            </a:r>
          </a:p>
        </p:txBody>
      </p:sp>
    </p:spTree>
    <p:extLst>
      <p:ext uri="{BB962C8B-B14F-4D97-AF65-F5344CB8AC3E}">
        <p14:creationId xmlns:p14="http://schemas.microsoft.com/office/powerpoint/2010/main" val="1714782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E2C80E1-0470-43B1-B1BF-2BD73ED8C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3</a:t>
            </a:fld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BF45C6-A9EA-1E7B-B096-4BB0BD7FAB94}"/>
              </a:ext>
            </a:extLst>
          </p:cNvPr>
          <p:cNvSpPr txBox="1"/>
          <p:nvPr/>
        </p:nvSpPr>
        <p:spPr>
          <a:xfrm>
            <a:off x="69588" y="136524"/>
            <a:ext cx="9004824" cy="65571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07665" indent="-270974" algn="just">
              <a:lnSpc>
                <a:spcPct val="120000"/>
              </a:lnSpc>
            </a:pPr>
            <a:r>
              <a:rPr lang="uk-UA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Найвагоміші</a:t>
            </a:r>
            <a:r>
              <a:rPr lang="uk-UA" sz="2200" b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фактори</a:t>
            </a:r>
            <a:r>
              <a:rPr lang="uk-UA" sz="2200" b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b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електроенергетиці</a:t>
            </a:r>
            <a:r>
              <a:rPr lang="uk-UA" sz="2200" b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b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ефекти</a:t>
            </a:r>
            <a:r>
              <a:rPr lang="uk-UA" sz="2200" b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створення</a:t>
            </a:r>
            <a:r>
              <a:rPr lang="uk-UA" sz="2200" b="1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b="1" spc="-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endParaRPr lang="uk-UA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884" algn="just">
              <a:lnSpc>
                <a:spcPct val="120000"/>
              </a:lnSpc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Інтелектуальна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енергетика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справедливо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розглядається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цілісна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технологічна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платформа,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відповідає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енергетичним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потребам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нової,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інноваційної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економіки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21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століття,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запитам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постіндустріального суспільства, вимогам сталого розвитку (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sustainable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development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 Саме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тому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все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більшої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актуальності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набуває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оцінка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званих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зовнішніх,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екстремальних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ефектів,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очікуваних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Ефекти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впровадження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енергосистеми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1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базі</a:t>
            </a:r>
            <a:r>
              <a:rPr lang="uk-UA" sz="2200" spc="1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концепції</a:t>
            </a:r>
            <a:r>
              <a:rPr lang="uk-UA" sz="2200" spc="1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spc="1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spc="1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показані</a:t>
            </a:r>
            <a:r>
              <a:rPr lang="uk-UA" sz="2200" spc="1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таблиці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2.1.</a:t>
            </a:r>
          </a:p>
          <a:p>
            <a:pPr indent="342884" algn="just">
              <a:lnSpc>
                <a:spcPct val="120000"/>
              </a:lnSpc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Дані ефекти акцентують увагу на тому, якою мірою створення ІЕС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відповідає соціальному запиту суспільства та економіки до нових стандартів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енергопостачання,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тому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повинні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стати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складовою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частиною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розгорнутого техніко-економічного обґрунтування створення інтелектуальної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енергетики,</a:t>
            </a:r>
            <a:r>
              <a:rPr lang="uk-UA" sz="2200" spc="-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доповнюючи</a:t>
            </a:r>
            <a:r>
              <a:rPr lang="uk-UA" sz="2200" spc="-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технологічні</a:t>
            </a:r>
            <a:r>
              <a:rPr lang="uk-UA" sz="2200" spc="-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-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прямі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економічні</a:t>
            </a:r>
            <a:r>
              <a:rPr lang="uk-UA" sz="2200" spc="-3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ефекти.</a:t>
            </a:r>
          </a:p>
        </p:txBody>
      </p:sp>
    </p:spTree>
    <p:extLst>
      <p:ext uri="{BB962C8B-B14F-4D97-AF65-F5344CB8AC3E}">
        <p14:creationId xmlns:p14="http://schemas.microsoft.com/office/powerpoint/2010/main" val="165824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9DAA8F6-48B1-43E2-BE25-F6BD35FF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30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B5D1D0-4E7A-3BA2-8D8C-946B1BECBADA}"/>
              </a:ext>
            </a:extLst>
          </p:cNvPr>
          <p:cNvSpPr txBox="1"/>
          <p:nvPr/>
        </p:nvSpPr>
        <p:spPr>
          <a:xfrm>
            <a:off x="69588" y="136524"/>
            <a:ext cx="9004824" cy="6768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884" algn="just">
              <a:lnSpc>
                <a:spcPct val="110000"/>
              </a:lnSpc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Близько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80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%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респондентів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планують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реалізовувати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проекти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створенню</a:t>
            </a:r>
            <a:r>
              <a:rPr lang="uk-UA" sz="2200" spc="-26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інтелектуальної</a:t>
            </a:r>
            <a:r>
              <a:rPr lang="uk-UA" sz="2200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мережі,</a:t>
            </a:r>
            <a:r>
              <a:rPr lang="uk-UA" sz="22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вважаючи</a:t>
            </a:r>
            <a:r>
              <a:rPr lang="uk-UA" sz="2200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підвищення</a:t>
            </a:r>
            <a:r>
              <a:rPr lang="uk-UA" sz="2200" spc="-26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надійності</a:t>
            </a:r>
            <a:r>
              <a:rPr lang="uk-UA" sz="2200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головним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чинником,</a:t>
            </a:r>
            <a:r>
              <a:rPr lang="uk-UA" sz="2200" spc="-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200" spc="-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зумовлює</a:t>
            </a:r>
            <a:r>
              <a:rPr lang="uk-UA" sz="2200" spc="-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актуальність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цього</a:t>
            </a:r>
            <a:r>
              <a:rPr lang="uk-UA" sz="2200" spc="-23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завдання,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-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зниження</a:t>
            </a:r>
            <a:r>
              <a:rPr lang="uk-UA" sz="22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операційних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витрат другого за значимістю фактором. Близько 23 % респондентів вказали,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200" spc="-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вони</a:t>
            </a:r>
            <a:r>
              <a:rPr lang="uk-UA" sz="2200" spc="-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планують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витратити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реалізацію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проектів</a:t>
            </a:r>
            <a:r>
              <a:rPr lang="uk-UA" sz="2200" spc="-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spc="-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млн.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дол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21 % заявили обсяг інвестицій від 1 до 5 млн.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дол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342884" algn="just">
              <a:lnSpc>
                <a:spcPct val="110000"/>
              </a:lnSpc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Переважна більшість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опитаних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(79 %)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назвали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автоматизованого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комерційного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обліку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енергоресурсів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першочерговим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завданням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шляху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uk-UA" sz="2200" spc="-26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відзначається</a:t>
            </a:r>
            <a:r>
              <a:rPr lang="uk-UA" sz="2200" spc="-26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висока</a:t>
            </a:r>
            <a:r>
              <a:rPr lang="uk-UA" sz="2200" spc="-26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позиція</a:t>
            </a:r>
            <a:r>
              <a:rPr lang="uk-UA" sz="2200" spc="-26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</a:t>
            </a:r>
            <a:r>
              <a:rPr lang="uk-UA" sz="2200" spc="-26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автоматизації</a:t>
            </a:r>
            <a:r>
              <a:rPr lang="uk-UA" sz="2200" spc="-26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розподільних</a:t>
            </a:r>
            <a:r>
              <a:rPr lang="uk-UA" sz="2200" spc="-26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мереж</a:t>
            </a:r>
            <a:r>
              <a:rPr lang="uk-UA" sz="2200" spc="-26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-1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моніторингу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навантаження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рейтингу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інтелектуальних</a:t>
            </a:r>
            <a:r>
              <a:rPr lang="uk-UA" sz="22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мереж.</a:t>
            </a:r>
          </a:p>
          <a:p>
            <a:pPr indent="342884" algn="just">
              <a:lnSpc>
                <a:spcPct val="110000"/>
              </a:lnSpc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Концепція</a:t>
            </a:r>
            <a:r>
              <a:rPr lang="uk-UA" sz="2200" spc="-26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spc="-26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spc="-26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uk-UA" sz="2200" spc="-26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uk-UA" sz="2200" spc="-26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меж</a:t>
            </a:r>
            <a:r>
              <a:rPr lang="uk-UA" sz="2200" spc="-26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між</a:t>
            </a:r>
            <a:r>
              <a:rPr lang="uk-UA" sz="2200" spc="-1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передачею і розподілом електроенергії тому що в перспективі буде поступово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стиратися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межа,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базується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режимах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роботи.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884" algn="just">
              <a:lnSpc>
                <a:spcPct val="110000"/>
              </a:lnSpc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зарубіжними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країнами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впровадження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сфері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магістральних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мереж:</a:t>
            </a:r>
          </a:p>
        </p:txBody>
      </p:sp>
    </p:spTree>
    <p:extLst>
      <p:ext uri="{BB962C8B-B14F-4D97-AF65-F5344CB8AC3E}">
        <p14:creationId xmlns:p14="http://schemas.microsoft.com/office/powerpoint/2010/main" val="378839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9DAA8F6-48B1-43E2-BE25-F6BD35FF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31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647544-C360-1859-3AFF-52690B2BDEF2}"/>
              </a:ext>
            </a:extLst>
          </p:cNvPr>
          <p:cNvSpPr txBox="1"/>
          <p:nvPr/>
        </p:nvSpPr>
        <p:spPr>
          <a:xfrm>
            <a:off x="110840" y="89224"/>
            <a:ext cx="8922320" cy="6768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indent="342884" algn="just">
              <a:lnSpc>
                <a:spcPct val="110000"/>
              </a:lnSpc>
              <a:buSzPts val="900"/>
              <a:buFont typeface="Times New Roman" panose="02020603050405020304" pitchFamily="18" charset="0"/>
              <a:buChar char="-"/>
              <a:tabLst>
                <a:tab pos="396696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оцінка безпеки магістральних електромереж в режимі реального часу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інноваційні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рішення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потреб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аналізу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безпеки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режимі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реального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енергосистем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високим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навантаженням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динамічних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розрахунках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прийнятті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рішень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режимі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реального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часу;</a:t>
            </a:r>
          </a:p>
          <a:p>
            <a:pPr marL="0" lvl="1" indent="342884" algn="just">
              <a:lnSpc>
                <a:spcPct val="110000"/>
              </a:lnSpc>
              <a:buSzPts val="900"/>
              <a:buFont typeface="Times New Roman" panose="02020603050405020304" pitchFamily="18" charset="0"/>
              <a:buChar char="-"/>
              <a:tabLst>
                <a:tab pos="396696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оцінка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передавальних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електромереж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нові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прийоми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 якості і точності даних про енергосистемі в режимі реального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часу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(наприклад,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більш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широке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технології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WAMS);</a:t>
            </a:r>
          </a:p>
          <a:p>
            <a:pPr marL="0" lvl="1" indent="342884" algn="just">
              <a:lnSpc>
                <a:spcPct val="110000"/>
              </a:lnSpc>
              <a:buSzPts val="900"/>
              <a:buFont typeface="Times New Roman" panose="02020603050405020304" pitchFamily="18" charset="0"/>
              <a:buChar char="-"/>
              <a:tabLst>
                <a:tab pos="396696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підвищення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безпеки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передавальних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електромереж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нові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прийоми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підвищенні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безпеки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електромереж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не-перевищення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встановлених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меж</a:t>
            </a:r>
            <a:r>
              <a:rPr lang="uk-UA" sz="22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функціональної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стабільності;</a:t>
            </a:r>
          </a:p>
          <a:p>
            <a:pPr indent="342884" algn="just">
              <a:lnSpc>
                <a:spcPct val="110000"/>
              </a:lnSpc>
            </a:pP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Візуалізація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подання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комплексних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критичних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умов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через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інтерфейс користувача. В останні роки до здійснення програм і проектів 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напрямку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охоплюють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широкий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спектр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завдань,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приступила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переважна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більшість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індустріально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розвинених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країн,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багато</a:t>
            </a:r>
            <a:r>
              <a:rPr lang="uk-UA" sz="2200" spc="16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країн,</a:t>
            </a:r>
            <a:r>
              <a:rPr lang="uk-UA" sz="2200" spc="1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200" spc="1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розвиваються.</a:t>
            </a:r>
            <a:r>
              <a:rPr lang="uk-UA" sz="2200" spc="1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Наймасштабніші</a:t>
            </a:r>
            <a:r>
              <a:rPr lang="uk-UA" sz="2200" spc="1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  <a:r>
              <a:rPr lang="uk-UA" sz="2200" spc="16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1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проекти</a:t>
            </a:r>
            <a:r>
              <a:rPr lang="uk-UA" sz="2200" spc="16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розроблені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здійснюються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США,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Канаді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країнах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Євросоюзу. </a:t>
            </a:r>
          </a:p>
        </p:txBody>
      </p:sp>
    </p:spTree>
    <p:extLst>
      <p:ext uri="{BB962C8B-B14F-4D97-AF65-F5344CB8AC3E}">
        <p14:creationId xmlns:p14="http://schemas.microsoft.com/office/powerpoint/2010/main" val="3110808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9DAA8F6-48B1-43E2-BE25-F6BD35FF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32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A615F6-46DC-F680-426C-9CB7F7132F69}"/>
              </a:ext>
            </a:extLst>
          </p:cNvPr>
          <p:cNvSpPr txBox="1"/>
          <p:nvPr/>
        </p:nvSpPr>
        <p:spPr>
          <a:xfrm>
            <a:off x="69588" y="136524"/>
            <a:ext cx="9004824" cy="65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884" algn="just"/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Масштаби, спрямованість, інтенсивність і темпи цієї діяльності 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різних країнах не однакові, в чому вони визначаються ступенем різнорідності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елементів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енергетичної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функцій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взаємодія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споживачами,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характерними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методами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об’єднання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єдину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енергосистему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малих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джерел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енергії,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включаючи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нетрадиційні,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іншими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факторами.</a:t>
            </a:r>
          </a:p>
          <a:p>
            <a:pPr indent="342884" algn="just"/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більшості країн, основним ініціатором робіт та інвестицій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виступає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держава. Практично у всіх країнах стимулювання інноваційної активності в сфері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інтелектуальної енергетики здійснюється у форматі державно - приватного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партнерства. </a:t>
            </a:r>
          </a:p>
          <a:p>
            <a:pPr indent="342884" algn="just"/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цьому держава не тільки формує сприятливе регулятивне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поле, але і в значних обсягах безпосередньо фінансово підтримує конкретні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 і проекти, задаючи тим самим темпи та напрями технологічного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оновлення</a:t>
            </a:r>
            <a:r>
              <a:rPr lang="uk-UA" sz="2200" spc="-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галузі.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Так,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200" spc="-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2019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р.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найбільш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великі</a:t>
            </a:r>
            <a:r>
              <a:rPr lang="uk-UA" sz="2200" spc="-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державні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інвестиції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 «інтелектуальної»</a:t>
            </a:r>
            <a:r>
              <a:rPr lang="uk-UA" sz="2200" spc="1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електроенергетики</a:t>
            </a:r>
            <a:r>
              <a:rPr lang="uk-UA" sz="2200" spc="1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були виділені урядами Китаю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(17,3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млрд.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дол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США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(17,1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млрд.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дол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Японії,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Південної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Кореї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Іспанії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(кожна - близько 2 млрд.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дол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.) Європейський Союз виділив 12 млрд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дол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на 9 -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річну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програму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НДДКР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області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4407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9DAA8F6-48B1-43E2-BE25-F6BD35FF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33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D8B593-5535-E381-B111-9FE173552731}"/>
              </a:ext>
            </a:extLst>
          </p:cNvPr>
          <p:cNvSpPr txBox="1"/>
          <p:nvPr/>
        </p:nvSpPr>
        <p:spPr>
          <a:xfrm>
            <a:off x="69588" y="136524"/>
            <a:ext cx="9074412" cy="6623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884" algn="just">
              <a:lnSpc>
                <a:spcPct val="114000"/>
              </a:lnSpc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США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державне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фінансування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інтелектуальної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енергетики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законодавчо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частиною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прийнятого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Конгресом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комплексу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заходів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стимулювання національної економіки. Обсяг державних інвестицій в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збільшується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майже</a:t>
            </a:r>
            <a:r>
              <a:rPr lang="uk-UA" sz="2200" spc="-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%</a:t>
            </a:r>
            <a:r>
              <a:rPr lang="uk-UA" sz="2200" spc="-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рік.</a:t>
            </a:r>
          </a:p>
          <a:p>
            <a:pPr indent="342884" algn="just">
              <a:lnSpc>
                <a:spcPct val="114000"/>
              </a:lnSpc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Канаді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активно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підтримує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лише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частину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які відносяться до «чистої», відновлюваної енергетики. На федеральному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рівні діє програма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ecoENERGY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розвитку відновлюваної (вітрової, океанічної,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геотермальної, сонячної,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біо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та гідроенергетики) з бюджетом близько 1,5 млрд</a:t>
            </a:r>
            <a:r>
              <a:rPr lang="uk-UA" sz="2200" spc="-16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дол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342884" algn="just">
              <a:lnSpc>
                <a:spcPct val="114000"/>
              </a:lnSpc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Економічна</a:t>
            </a:r>
            <a:r>
              <a:rPr lang="uk-UA" sz="2200" spc="26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підтримка</a:t>
            </a:r>
            <a:r>
              <a:rPr lang="uk-UA" sz="2200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відновлюваної</a:t>
            </a:r>
            <a:r>
              <a:rPr lang="uk-UA" sz="2200" spc="26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енергетики</a:t>
            </a:r>
            <a:r>
              <a:rPr lang="uk-UA" sz="2200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регіональному</a:t>
            </a:r>
            <a:r>
              <a:rPr lang="uk-UA" sz="2200" spc="19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рівні носить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непрямий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здійснюється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через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тарифи.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Разом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тим,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інші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напрямки інтелектуальної енергетики в Канаді не мають прямої державної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підтримки та зініціюються і реалізуються як комерційні проекти енергетичних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компаній. Найбільш великими прикладами таких проектів є масова установка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інтелектуальних лічильників; при цьому витрати мережевих організації з їх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встановлення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згодом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включаються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тарифи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постачання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електроенергії</a:t>
            </a:r>
            <a:r>
              <a:rPr lang="uk-UA" sz="22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споживачам.</a:t>
            </a:r>
          </a:p>
        </p:txBody>
      </p:sp>
    </p:spTree>
    <p:extLst>
      <p:ext uri="{BB962C8B-B14F-4D97-AF65-F5344CB8AC3E}">
        <p14:creationId xmlns:p14="http://schemas.microsoft.com/office/powerpoint/2010/main" val="402500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9DAA8F6-48B1-43E2-BE25-F6BD35FF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34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0109A6-85F1-8D7C-46A9-10BCE864DEA3}"/>
              </a:ext>
            </a:extLst>
          </p:cNvPr>
          <p:cNvSpPr txBox="1"/>
          <p:nvPr/>
        </p:nvSpPr>
        <p:spPr>
          <a:xfrm>
            <a:off x="88717" y="512512"/>
            <a:ext cx="8966565" cy="5275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884" algn="just">
              <a:lnSpc>
                <a:spcPct val="110000"/>
              </a:lnSpc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рівні Європейського союзу прийнята програма НДДКР з розвитку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загальноєвропейських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мереж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European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Electricity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Initiative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EEGI)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фінансується спільно за рахунок централізованих коштів Євросоюзу, країн-членів</a:t>
            </a:r>
            <a:r>
              <a:rPr lang="uk-UA" sz="24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4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учасників</a:t>
            </a:r>
            <a:r>
              <a:rPr lang="uk-UA" sz="2400" spc="-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ринку:</a:t>
            </a:r>
          </a:p>
          <a:p>
            <a:pPr marL="0" lvl="1" indent="342884" algn="just">
              <a:lnSpc>
                <a:spcPct val="110000"/>
              </a:lnSpc>
              <a:buSzPts val="900"/>
              <a:buFont typeface="Times New Roman" panose="02020603050405020304" pitchFamily="18" charset="0"/>
              <a:buChar char="-"/>
              <a:tabLst>
                <a:tab pos="440986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з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коштів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Європейського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Союзу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фінансується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65-70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%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частині розвитку магістральних мереж, а також 30-40 % у частині розвитку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розподільних</a:t>
            </a:r>
            <a:r>
              <a:rPr lang="uk-UA" sz="24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мереж;</a:t>
            </a:r>
          </a:p>
          <a:p>
            <a:pPr marL="0" lvl="1" indent="342884" algn="just">
              <a:lnSpc>
                <a:spcPct val="110000"/>
              </a:lnSpc>
              <a:buSzPts val="900"/>
              <a:buFont typeface="Times New Roman" panose="02020603050405020304" pitchFamily="18" charset="0"/>
              <a:buChar char="-"/>
              <a:tabLst>
                <a:tab pos="432414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країни- члени ЄС фінансують 40-50% програми в частині розвитку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розподільних</a:t>
            </a:r>
            <a:r>
              <a:rPr lang="uk-UA" sz="24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мереж;</a:t>
            </a:r>
          </a:p>
          <a:p>
            <a:pPr marL="0" lvl="1" indent="342884" algn="just">
              <a:lnSpc>
                <a:spcPct val="105000"/>
              </a:lnSpc>
              <a:buSzPts val="900"/>
              <a:buFont typeface="Times New Roman" panose="02020603050405020304" pitchFamily="18" charset="0"/>
              <a:buChar char="-"/>
              <a:tabLst>
                <a:tab pos="420985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з тарифних джерел фінансується 25-30 % програми в частині розвитку</a:t>
            </a:r>
            <a:r>
              <a:rPr lang="uk-UA" sz="2400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магістральних</a:t>
            </a:r>
            <a:r>
              <a:rPr lang="uk-UA" sz="24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мереж</a:t>
            </a:r>
            <a:r>
              <a:rPr lang="uk-UA" sz="24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4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10-30 %</a:t>
            </a:r>
            <a:r>
              <a:rPr lang="uk-UA" sz="24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4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частині</a:t>
            </a:r>
            <a:r>
              <a:rPr lang="uk-UA" sz="24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uk-UA" sz="2400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розподільних;</a:t>
            </a:r>
          </a:p>
          <a:p>
            <a:pPr marL="0" lvl="1" indent="342884" algn="just">
              <a:lnSpc>
                <a:spcPct val="105000"/>
              </a:lnSpc>
              <a:buSzPts val="900"/>
              <a:buFont typeface="Times New Roman" panose="02020603050405020304" pitchFamily="18" charset="0"/>
              <a:buChar char="-"/>
              <a:tabLst>
                <a:tab pos="409079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інвестиції</a:t>
            </a:r>
            <a:r>
              <a:rPr lang="uk-UA" sz="2400" spc="-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незалежних</a:t>
            </a:r>
            <a:r>
              <a:rPr lang="uk-UA" sz="2400" spc="-3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учасників</a:t>
            </a:r>
            <a:r>
              <a:rPr lang="uk-UA" sz="2400" spc="-3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ринку</a:t>
            </a:r>
            <a:r>
              <a:rPr lang="uk-UA" sz="2400" spc="-3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складають</a:t>
            </a:r>
            <a:r>
              <a:rPr lang="uk-UA" sz="2400" spc="-3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5-15 %.</a:t>
            </a:r>
          </a:p>
        </p:txBody>
      </p:sp>
    </p:spTree>
    <p:extLst>
      <p:ext uri="{BB962C8B-B14F-4D97-AF65-F5344CB8AC3E}">
        <p14:creationId xmlns:p14="http://schemas.microsoft.com/office/powerpoint/2010/main" val="303016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9DAA8F6-48B1-43E2-BE25-F6BD35FF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35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BDD422-A49C-0623-6D50-52F4DD064D8E}"/>
              </a:ext>
            </a:extLst>
          </p:cNvPr>
          <p:cNvSpPr txBox="1"/>
          <p:nvPr/>
        </p:nvSpPr>
        <p:spPr>
          <a:xfrm>
            <a:off x="85727" y="972466"/>
            <a:ext cx="8988687" cy="3901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54804" indent="323834" algn="ctr">
              <a:spcBef>
                <a:spcPts val="900"/>
              </a:spcBef>
              <a:tabLst>
                <a:tab pos="2098729" algn="l"/>
              </a:tabLst>
            </a:pPr>
            <a:r>
              <a:rPr lang="uk-UA" sz="24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Контрольні запитання</a:t>
            </a:r>
          </a:p>
          <a:p>
            <a:pPr marL="257162" indent="-257162" algn="just">
              <a:spcBef>
                <a:spcPts val="900"/>
              </a:spcBef>
              <a:buFont typeface="+mj-lt"/>
              <a:buAutoNum type="arabicPeriod"/>
              <a:tabLst>
                <a:tab pos="472892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Які вам відомі початкові положення, прийняті при розробці і розвитку концепції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 кордоном?</a:t>
            </a:r>
          </a:p>
          <a:p>
            <a:pPr marL="257162" indent="-257162" algn="just">
              <a:buFont typeface="+mj-lt"/>
              <a:buAutoNum type="arabicPeriod"/>
              <a:tabLst>
                <a:tab pos="472892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Які вам відомі групи ключових вимог (цінностей) нової електроенергетики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 marL="257162" indent="-257162" algn="just">
              <a:buFont typeface="+mj-lt"/>
              <a:buAutoNum type="arabicPeriod"/>
              <a:tabLst>
                <a:tab pos="472892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 яких ключових вимог (цінностей) передбачається в рамках концепції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 marL="257162" indent="-257162" algn="just">
              <a:buFont typeface="+mj-lt"/>
              <a:buAutoNum type="arabicPeriod"/>
              <a:tabLst>
                <a:tab pos="472892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Які п’ять груп ключових технологічних областей забезпечують, проривний характер у створенні нового, інноваційного технологічного базису енергетики?</a:t>
            </a:r>
          </a:p>
        </p:txBody>
      </p:sp>
    </p:spTree>
    <p:extLst>
      <p:ext uri="{BB962C8B-B14F-4D97-AF65-F5344CB8AC3E}">
        <p14:creationId xmlns:p14="http://schemas.microsoft.com/office/powerpoint/2010/main" val="275726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3F1EE6-FB12-41F3-8B48-75701B334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243" y="136524"/>
            <a:ext cx="7595107" cy="53809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09BCAC-E131-4063-9FEE-AD872C094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499" y="590355"/>
            <a:ext cx="8911002" cy="422030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uk-UA" sz="1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Стаднік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М.І., </a:t>
            </a:r>
            <a:r>
              <a:rPr lang="uk-UA" sz="1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Видмиш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А.А., </a:t>
            </a:r>
            <a:r>
              <a:rPr lang="uk-UA" sz="1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Штуць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А.А., Колісник М.А. Інтелектуальні системи в електроенергетиці. Теорія та практика: навчальний посібник. Вінниця: ТОВ «ТВОРИ», 2020. 332 с. ISBN 978-966-949-435-1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AutoNum type="arabicPeriod"/>
              <a:tabLst>
                <a:tab pos="0" algn="l"/>
              </a:tabLst>
            </a:pPr>
            <a:r>
              <a:rPr lang="uk-UA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Кириленко О.В. Інтелектуальні електричні мережі: елементи та режими: Інститут електродинаміки НАН України. К.: Інститут електродинаміки НАН України, 2016. 400 с. ISBN 978-966-02-7913-1.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Матвійчук</a:t>
            </a:r>
            <a:r>
              <a:rPr lang="uk-UA" sz="1800" spc="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В.А.,</a:t>
            </a:r>
            <a:r>
              <a:rPr lang="uk-UA" sz="1800" spc="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Рубаненко</a:t>
            </a:r>
            <a:r>
              <a:rPr lang="uk-UA" sz="1800" spc="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О.Є.,</a:t>
            </a:r>
            <a:r>
              <a:rPr lang="uk-UA" sz="1800" spc="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Рубаненко</a:t>
            </a:r>
            <a:r>
              <a:rPr lang="uk-UA" sz="1800" spc="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О.О.,</a:t>
            </a:r>
            <a:r>
              <a:rPr lang="uk-UA" sz="1800" spc="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Гунько</a:t>
            </a:r>
            <a:r>
              <a:rPr lang="uk-UA" sz="1800" spc="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І.О.</a:t>
            </a:r>
            <a:r>
              <a:rPr lang="uk-UA" sz="1800" spc="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Інтелектуалізація</a:t>
            </a:r>
            <a:r>
              <a:rPr lang="uk-UA" sz="1800" spc="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електроенергетичних</a:t>
            </a:r>
            <a:r>
              <a:rPr lang="uk-UA" sz="1800" spc="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систем.</a:t>
            </a:r>
            <a:r>
              <a:rPr lang="uk-UA" sz="1800" spc="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Навчально-методичний</a:t>
            </a:r>
            <a:r>
              <a:rPr lang="uk-UA" sz="1800" spc="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посібник</a:t>
            </a:r>
            <a:r>
              <a:rPr lang="uk-UA" sz="1800" spc="68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uk-UA" sz="1800" spc="6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uk-UA" sz="1800" spc="6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uk-UA" sz="1800" spc="6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uk-UA" sz="1800" spc="7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uk-UA" sz="1800" spc="6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«Магістр»</a:t>
            </a:r>
            <a:r>
              <a:rPr lang="uk-UA" sz="1800" spc="6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1800" spc="6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uk-UA" sz="1800" spc="7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знань 14</a:t>
            </a:r>
            <a:r>
              <a:rPr lang="uk-UA" sz="1800" spc="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«Електрична</a:t>
            </a:r>
            <a:r>
              <a:rPr lang="uk-UA" sz="1800" spc="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інженерія»</a:t>
            </a:r>
            <a:r>
              <a:rPr lang="uk-UA" sz="1800" spc="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спеціальністю</a:t>
            </a:r>
            <a:r>
              <a:rPr lang="uk-UA" sz="1800" spc="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141</a:t>
            </a:r>
            <a:r>
              <a:rPr lang="uk-UA" sz="1800" spc="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«Електроенергетика,</a:t>
            </a:r>
            <a:r>
              <a:rPr lang="uk-UA" sz="1800" spc="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електротехніка</a:t>
            </a:r>
            <a:r>
              <a:rPr lang="uk-UA" sz="1800" spc="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1800" spc="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електромеханіка».</a:t>
            </a:r>
            <a:r>
              <a:rPr lang="uk-UA" sz="1800" i="1" spc="26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Вінниця:</a:t>
            </a:r>
            <a:r>
              <a:rPr lang="uk-UA" sz="1800" i="1" spc="26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Видавничий</a:t>
            </a:r>
            <a:r>
              <a:rPr lang="uk-UA" sz="1800" i="1" spc="26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центр</a:t>
            </a:r>
            <a:r>
              <a:rPr lang="uk-UA" sz="1800" i="1" spc="263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ВНАУ,</a:t>
            </a:r>
            <a:r>
              <a:rPr lang="uk-UA" sz="1800" i="1" spc="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2019.</a:t>
            </a:r>
            <a:r>
              <a:rPr lang="uk-UA" sz="1800" i="1" spc="259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109</a:t>
            </a:r>
            <a:r>
              <a:rPr lang="uk-UA" sz="1800" spc="1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с.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Інтелектуальна мережа [Електронний ресурс]. – Режим доступу: http://www.fskees.ru/press_center/media_on_fnc/?ELEMENT_ID=531.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Цифрова підстанція – важливий елемент інтелектуальної енергосистеми [Електронний ресурс].  Режим доступу: http://www.ikien.ru/data/Zamena/Prezent_En_B/Morgin.pptx.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Інфраструктура </a:t>
            </a: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Smart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Grid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перенесе світові мережі електропередачі із XIX у XXI вік [Електронний ресурс]. Режим доступу: http://www.cisco.com/web/RU/news/releases/txt/2009/092909.html.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FF161E8-7BA1-4B19-9E08-7DEF29FCC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4E3F-4640-45C9-B500-C34077EEA5A0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34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 dir="ou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я 7">
            <a:extLst>
              <a:ext uri="{FF2B5EF4-FFF2-40B4-BE49-F238E27FC236}">
                <a16:creationId xmlns:a16="http://schemas.microsoft.com/office/drawing/2014/main" id="{5315AE19-F7B6-2D92-31EE-70299E503B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758988"/>
              </p:ext>
            </p:extLst>
          </p:nvPr>
        </p:nvGraphicFramePr>
        <p:xfrm>
          <a:off x="69588" y="1230610"/>
          <a:ext cx="9004825" cy="5486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14270">
                  <a:extLst>
                    <a:ext uri="{9D8B030D-6E8A-4147-A177-3AD203B41FA5}">
                      <a16:colId xmlns:a16="http://schemas.microsoft.com/office/drawing/2014/main" val="3922489837"/>
                    </a:ext>
                  </a:extLst>
                </a:gridCol>
                <a:gridCol w="737419">
                  <a:extLst>
                    <a:ext uri="{9D8B030D-6E8A-4147-A177-3AD203B41FA5}">
                      <a16:colId xmlns:a16="http://schemas.microsoft.com/office/drawing/2014/main" val="299853485"/>
                    </a:ext>
                  </a:extLst>
                </a:gridCol>
                <a:gridCol w="1541207">
                  <a:extLst>
                    <a:ext uri="{9D8B030D-6E8A-4147-A177-3AD203B41FA5}">
                      <a16:colId xmlns:a16="http://schemas.microsoft.com/office/drawing/2014/main" val="2506067786"/>
                    </a:ext>
                  </a:extLst>
                </a:gridCol>
                <a:gridCol w="1548581">
                  <a:extLst>
                    <a:ext uri="{9D8B030D-6E8A-4147-A177-3AD203B41FA5}">
                      <a16:colId xmlns:a16="http://schemas.microsoft.com/office/drawing/2014/main" val="2407384590"/>
                    </a:ext>
                  </a:extLst>
                </a:gridCol>
                <a:gridCol w="1663348">
                  <a:extLst>
                    <a:ext uri="{9D8B030D-6E8A-4147-A177-3AD203B41FA5}">
                      <a16:colId xmlns:a16="http://schemas.microsoft.com/office/drawing/2014/main" val="250025644"/>
                    </a:ext>
                  </a:extLst>
                </a:gridCol>
              </a:tblGrid>
              <a:tr h="246888"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864573"/>
                  </a:ext>
                </a:extLst>
              </a:tr>
              <a:tr h="987552"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Параметри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Базис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Енергетична</a:t>
                      </a:r>
                      <a:r>
                        <a:rPr lang="uk-UA" sz="2000" b="0" spc="-2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 без</a:t>
                      </a:r>
                      <a:r>
                        <a:rPr lang="uk-UA" sz="2000" b="0" spc="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Smart Grid (сценарій</a:t>
                      </a:r>
                      <a:r>
                        <a:rPr lang="uk-UA" sz="2000" b="0" spc="-6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Енергетична</a:t>
                      </a:r>
                      <a:r>
                        <a:rPr lang="uk-UA" sz="2000" b="0" spc="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</a:t>
                      </a:r>
                      <a:r>
                        <a:rPr lang="uk-UA" sz="2000" b="0" spc="-6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uk-UA" sz="2000" b="0" spc="-6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базі</a:t>
                      </a:r>
                      <a:r>
                        <a:rPr lang="uk-UA" sz="2000" b="0" spc="-22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Smart Grid (сценарій</a:t>
                      </a:r>
                      <a:r>
                        <a:rPr lang="uk-UA" sz="2000" b="0" spc="-6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Відношення</a:t>
                      </a:r>
                      <a:r>
                        <a:rPr lang="uk-UA" sz="2000" b="0" spc="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показників</a:t>
                      </a:r>
                      <a:r>
                        <a:rPr lang="uk-UA" sz="2000" b="0" spc="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сценарію</a:t>
                      </a:r>
                      <a:r>
                        <a:rPr lang="uk-UA" sz="2000" b="0" spc="-5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uk-UA" sz="2000" b="0" spc="-5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сценарію</a:t>
                      </a:r>
                      <a:r>
                        <a:rPr lang="uk-UA" sz="2000" b="0" spc="-2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509971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Споживання електро-енергії</a:t>
                      </a:r>
                      <a:r>
                        <a:rPr lang="uk-UA" sz="2000" b="0" spc="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(млрд.</a:t>
                      </a:r>
                      <a:r>
                        <a:rPr lang="uk-UA" sz="2000" b="0" spc="-5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кВт*год)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3800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5800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4900-5200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10-15%</a:t>
                      </a:r>
                    </a:p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зниження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8792788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Зниження</a:t>
                      </a:r>
                      <a:r>
                        <a:rPr lang="uk-UA" sz="2000" b="0" spc="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інтенсивності</a:t>
                      </a:r>
                      <a:r>
                        <a:rPr lang="uk-UA" sz="2000" b="0" spc="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системи</a:t>
                      </a:r>
                      <a:r>
                        <a:rPr lang="uk-UA" sz="2000" b="0" spc="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розподілу (кВт*год/$ВВП)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0,41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0,28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29 % зниження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1079189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Зниження</a:t>
                      </a:r>
                      <a:r>
                        <a:rPr lang="uk-UA" sz="2000" b="0" spc="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попиту</a:t>
                      </a:r>
                      <a:r>
                        <a:rPr lang="uk-UA" sz="2000" b="0" spc="-5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uk-UA" sz="2000" b="0" spc="-5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пікове</a:t>
                      </a:r>
                      <a:r>
                        <a:rPr lang="uk-UA" sz="2000" b="0" spc="-22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навантаження (%)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6 %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15 %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25 %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66 % зростання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3592116"/>
                  </a:ext>
                </a:extLst>
              </a:tr>
              <a:tr h="111569"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Викиди СО</a:t>
                      </a:r>
                      <a:r>
                        <a:rPr lang="uk-UA" sz="2000" b="0" spc="-1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uk-UA" sz="2000" b="0" spc="-14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</a:t>
                      </a:r>
                      <a:r>
                        <a:rPr lang="uk-UA" sz="2000" b="0" spc="-2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 вуглецю)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590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uk-UA" sz="2000" b="0" spc="-1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зниження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1269001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Рівень</a:t>
                      </a:r>
                      <a:r>
                        <a:rPr lang="uk-UA" sz="2000" b="0" spc="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зростання</a:t>
                      </a:r>
                      <a:r>
                        <a:rPr lang="uk-UA" sz="2000" b="0" spc="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продуктивності (%/рік)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28 % зростання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0282075"/>
                  </a:ext>
                </a:extLst>
              </a:tr>
              <a:tr h="283783"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Реальний ВВП</a:t>
                      </a:r>
                      <a:r>
                        <a:rPr lang="uk-UA" sz="2000" b="0" spc="-22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(млрд.</a:t>
                      </a:r>
                      <a:r>
                        <a:rPr lang="uk-UA" sz="2000" b="0" spc="-5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доларів)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9200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20700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24300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17 % зростання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5762801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Вартість втрат</a:t>
                      </a:r>
                      <a:r>
                        <a:rPr lang="uk-UA" sz="2000" b="0" spc="-22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 аварій для</a:t>
                      </a:r>
                      <a:r>
                        <a:rPr lang="uk-UA" sz="2000" b="0" spc="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бізнесу</a:t>
                      </a:r>
                      <a:r>
                        <a:rPr lang="uk-UA" sz="2000" b="0" spc="-4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(billions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uk-UA" sz="2000" b="0" spc="-2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dollars)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90 % зниження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4780749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24F828F-366C-46FA-8291-B77113F84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4</a:t>
            </a:fld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26F229-AD42-54CC-9C33-22AE2A3C3CD0}"/>
              </a:ext>
            </a:extLst>
          </p:cNvPr>
          <p:cNvSpPr txBox="1"/>
          <p:nvPr/>
        </p:nvSpPr>
        <p:spPr>
          <a:xfrm>
            <a:off x="0" y="322861"/>
            <a:ext cx="9074412" cy="9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884" algn="just">
              <a:lnSpc>
                <a:spcPct val="115000"/>
              </a:lnSpc>
            </a:pP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Таблиця 2.1. Ефекти від впровадження енергосистеми на базі концепції</a:t>
            </a:r>
            <a:r>
              <a:rPr lang="uk-UA" sz="2400" i="1" spc="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400" i="1" spc="-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endParaRPr lang="uk-UA" sz="24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39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1AC6EF5-F0F6-4513-90E9-585BA9BE2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5</a:t>
            </a:fld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607E44-8C81-D4C0-7479-4122C99B34C6}"/>
              </a:ext>
            </a:extLst>
          </p:cNvPr>
          <p:cNvSpPr txBox="1"/>
          <p:nvPr/>
        </p:nvSpPr>
        <p:spPr>
          <a:xfrm>
            <a:off x="69588" y="0"/>
            <a:ext cx="9004824" cy="6623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884" algn="just">
              <a:lnSpc>
                <a:spcPct val="114000"/>
              </a:lnSpc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Інтелектуалізація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приносить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багато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позитивних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ефектів, а саме:</a:t>
            </a:r>
            <a:endParaRPr lang="uk-UA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97649">
              <a:lnSpc>
                <a:spcPct val="114000"/>
              </a:lnSpc>
              <a:buSzPts val="1600"/>
              <a:tabLst>
                <a:tab pos="476702" algn="l"/>
              </a:tabLst>
            </a:pPr>
            <a:r>
              <a:rPr lang="uk-UA" sz="2200" i="1" spc="-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1) Зниження</a:t>
            </a:r>
            <a:r>
              <a:rPr lang="uk-UA" sz="2200" i="1" spc="-3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spc="-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екологічного</a:t>
            </a:r>
            <a:r>
              <a:rPr lang="uk-UA" sz="2200" i="1" spc="-26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навантаження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884" algn="just">
              <a:lnSpc>
                <a:spcPct val="114000"/>
              </a:lnSpc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Створення нових технологічних можливостей для масштабного розвитку</a:t>
            </a:r>
            <a:r>
              <a:rPr lang="uk-UA" sz="2200" spc="-169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відновлюваної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енергетики,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підвищення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енергоефективності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передачі,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розподілі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кінцевому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споживанні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електроенергії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потенційно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забезпечити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помітне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зниження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органічного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палива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електроенергетиці а, отже - зниження викидів забруднюючих речовин і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парникових</a:t>
            </a:r>
            <a:r>
              <a:rPr lang="uk-UA" sz="2200" spc="-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газів. Застосування нових технологій в мережевому комплексі дозволяє також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знизити рівні електромагнітного випромінювання при передачі та розподілі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електроенергії та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значне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скорочення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обсягів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відчужуваної</a:t>
            </a:r>
            <a:r>
              <a:rPr lang="uk-UA" sz="2200" spc="-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землі.</a:t>
            </a:r>
            <a:endParaRPr lang="uk-UA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97649">
              <a:lnSpc>
                <a:spcPct val="114000"/>
              </a:lnSpc>
              <a:buSzPts val="1600"/>
              <a:tabLst>
                <a:tab pos="555756" algn="l"/>
              </a:tabLst>
            </a:pP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2) Інноваційний</a:t>
            </a:r>
            <a:r>
              <a:rPr lang="uk-UA" sz="2200" i="1" spc="-3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імпульс</a:t>
            </a:r>
            <a:r>
              <a:rPr lang="uk-UA" sz="2200" i="1" spc="-26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200" i="1" spc="-26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економіки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884" algn="just">
              <a:lnSpc>
                <a:spcPct val="114000"/>
              </a:lnSpc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інтелектуальної</a:t>
            </a:r>
            <a:r>
              <a:rPr lang="uk-UA" sz="2200" spc="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енергетики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формує</a:t>
            </a:r>
            <a:r>
              <a:rPr lang="uk-UA" sz="2200" spc="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масовий</a:t>
            </a:r>
            <a:r>
              <a:rPr lang="uk-UA" sz="2200" spc="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попит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науково-дослідні роботи для створення інноваційних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продуктів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енерго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-машинобудування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електротехнічної</a:t>
            </a:r>
            <a:r>
              <a:rPr lang="uk-UA" sz="2200" spc="-169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промисловості</a:t>
            </a:r>
            <a:r>
              <a:rPr lang="uk-UA" sz="2200" spc="-26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(розробка</a:t>
            </a:r>
            <a:r>
              <a:rPr lang="uk-UA" sz="2200" spc="-26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-2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освоєння</a:t>
            </a:r>
            <a:r>
              <a:rPr lang="uk-UA" sz="2200" spc="-26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нових</a:t>
            </a:r>
            <a:r>
              <a:rPr lang="uk-UA" sz="2200" spc="-2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</a:t>
            </a:r>
            <a:r>
              <a:rPr lang="uk-UA" sz="2200" spc="-169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відновлюваної енергетики, зберігання електроенергії). </a:t>
            </a:r>
            <a:endParaRPr lang="uk-UA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64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D6B9A50-421C-447B-9EB5-4DFE84E68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6</a:t>
            </a:fld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E50768-264B-6FC9-EB50-7B8581EEE3B4}"/>
              </a:ext>
            </a:extLst>
          </p:cNvPr>
          <p:cNvSpPr txBox="1"/>
          <p:nvPr/>
        </p:nvSpPr>
        <p:spPr>
          <a:xfrm>
            <a:off x="69588" y="136524"/>
            <a:ext cx="9004824" cy="65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57162" indent="-257162" algn="just">
              <a:buSzPts val="1600"/>
              <a:buFont typeface="Times New Roman" panose="02020603050405020304" pitchFamily="18" charset="0"/>
              <a:buAutoNum type="arabicParenR" startAt="3"/>
              <a:tabLst>
                <a:tab pos="548613" algn="l"/>
              </a:tabLst>
            </a:pP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Підвищення</a:t>
            </a:r>
            <a:r>
              <a:rPr lang="uk-UA" sz="2200" i="1" spc="-4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енергетичної</a:t>
            </a:r>
            <a:r>
              <a:rPr lang="uk-UA" sz="2200" i="1" spc="-4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безпеки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884" algn="just"/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Найбільш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очевидним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значущим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ефектом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цій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сфері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підвищення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надійності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енергопостачання.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Інтеграція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оперативність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генерацією, мережами і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кінцевим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попитом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дозволяють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значно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знизити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ймовірність</a:t>
            </a:r>
            <a:r>
              <a:rPr lang="uk-UA" sz="2200" spc="-169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порушень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енергопостачання,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частоту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тривалість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відключень.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Наявність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джерел розподіленої генерації, максимально наближених до споживача, різні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форми</a:t>
            </a:r>
            <a:r>
              <a:rPr lang="uk-UA" sz="2200" spc="-26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акумулювання</a:t>
            </a:r>
            <a:r>
              <a:rPr lang="uk-UA" sz="2200" spc="-2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електроенергії,</a:t>
            </a:r>
            <a:r>
              <a:rPr lang="uk-UA" sz="2200" spc="-2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</a:t>
            </a:r>
            <a:r>
              <a:rPr lang="uk-UA" sz="2200" spc="-2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мікромереж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z="2200" spc="-19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підвищують</a:t>
            </a:r>
            <a:r>
              <a:rPr lang="uk-UA" sz="2200" spc="-26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рівень</a:t>
            </a:r>
            <a:r>
              <a:rPr lang="uk-UA" sz="2200" spc="-16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локальної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енергозабезпеченості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створюючи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можливості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оперативного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переходу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споживачів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автономного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енергопостачання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разі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системних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аварій.</a:t>
            </a:r>
            <a:endParaRPr lang="uk-UA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884" algn="just"/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Ключовим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економічним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показником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оцінки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даного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ефекту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зниження економічних збитків у різних категорій споживачів, пов’язаних з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упущеною вигодою або збільшеними виробничими витратами при порушенні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нормального</a:t>
            </a:r>
            <a:r>
              <a:rPr lang="uk-UA" sz="2200" spc="-1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режиму</a:t>
            </a:r>
            <a:r>
              <a:rPr lang="uk-UA" sz="2200" spc="-1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виробничої</a:t>
            </a:r>
            <a:r>
              <a:rPr lang="uk-UA" sz="2200" spc="-1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sz="2200" spc="-1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комерційної</a:t>
            </a:r>
            <a:r>
              <a:rPr lang="uk-UA" sz="2200" spc="-1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діяльності.</a:t>
            </a:r>
            <a:endParaRPr lang="uk-UA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884" algn="just"/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Крім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цього,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інтенсивне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залучення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локальних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(насамперед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відновлюваних)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енергоресурсів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створенні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дозволяє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знизити</a:t>
            </a:r>
            <a:r>
              <a:rPr lang="uk-UA" sz="2200" spc="-169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рівень залежності від зовнішніх поставок (чи імпорту) органічного палива або</a:t>
            </a:r>
            <a:r>
              <a:rPr lang="uk-UA" sz="2200" spc="-169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електроенергії</a:t>
            </a:r>
            <a:r>
              <a:rPr lang="uk-UA" sz="2200" spc="-1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-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рівні</a:t>
            </a:r>
            <a:r>
              <a:rPr lang="uk-UA" sz="2200" spc="-1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окремих</a:t>
            </a:r>
            <a:r>
              <a:rPr lang="uk-UA" sz="22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регіонів</a:t>
            </a:r>
            <a:r>
              <a:rPr lang="uk-UA" sz="2200" spc="-1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sz="2200" spc="-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країни</a:t>
            </a:r>
            <a:r>
              <a:rPr lang="uk-UA" sz="2200" spc="-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-1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цілому.</a:t>
            </a:r>
            <a:endParaRPr lang="uk-UA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77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90B37A2-358D-4EE9-91E9-4BC92942B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7</a:t>
            </a:fld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D8C4C2-3975-B097-E94B-DDDE4729194A}"/>
              </a:ext>
            </a:extLst>
          </p:cNvPr>
          <p:cNvSpPr txBox="1"/>
          <p:nvPr/>
        </p:nvSpPr>
        <p:spPr>
          <a:xfrm>
            <a:off x="0" y="136524"/>
            <a:ext cx="8905272" cy="65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SzPts val="1600"/>
              <a:tabLst>
                <a:tab pos="521944" algn="l"/>
              </a:tabLst>
            </a:pP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4) Поліпшення</a:t>
            </a:r>
            <a:r>
              <a:rPr lang="uk-UA" sz="2200" i="1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умов</a:t>
            </a:r>
            <a:r>
              <a:rPr lang="uk-UA" sz="2200" i="1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200" i="1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економічної</a:t>
            </a:r>
            <a:r>
              <a:rPr lang="uk-UA" sz="2200" i="1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інтеграції</a:t>
            </a:r>
            <a:r>
              <a:rPr lang="uk-UA" sz="2200" i="1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i="1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конкуренції</a:t>
            </a:r>
            <a:endParaRPr lang="uk-UA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75036" algn="just">
              <a:tabLst>
                <a:tab pos="521944" algn="l"/>
              </a:tabLst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Підвищення</a:t>
            </a:r>
            <a:r>
              <a:rPr lang="uk-UA" sz="2200" spc="-1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гнучкості</a:t>
            </a:r>
            <a:r>
              <a:rPr lang="uk-UA" sz="2200" spc="-1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режимів</a:t>
            </a:r>
            <a:r>
              <a:rPr lang="uk-UA" sz="2200" spc="-1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функціонування</a:t>
            </a:r>
            <a:r>
              <a:rPr lang="uk-UA" sz="2200" spc="-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мережевої інфраструктури,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нові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засоби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пропускними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можливостями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потоками</a:t>
            </a:r>
            <a:r>
              <a:rPr lang="uk-UA" sz="2200" spc="6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потужності</a:t>
            </a:r>
            <a:r>
              <a:rPr lang="uk-UA" sz="2200" spc="6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дозволяють</a:t>
            </a:r>
            <a:r>
              <a:rPr lang="uk-UA" sz="2200" spc="6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подолати</a:t>
            </a:r>
            <a:r>
              <a:rPr lang="uk-UA" sz="2200" spc="6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існуючі</a:t>
            </a:r>
            <a:r>
              <a:rPr lang="uk-UA" sz="2200" spc="56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обмеження</a:t>
            </a:r>
            <a:r>
              <a:rPr lang="uk-UA" sz="2200" spc="56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200" spc="56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тіснішої комерційної взаємодії оптових ринків електроенергії і перейти до нового</a:t>
            </a:r>
            <a:r>
              <a:rPr lang="uk-UA" sz="2200" spc="-169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етапу економічної інтеграції в електроенергетиці, формування більших об’єднаних</a:t>
            </a:r>
            <a:r>
              <a:rPr lang="uk-UA" sz="2200" spc="-3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ринків</a:t>
            </a:r>
            <a:r>
              <a:rPr lang="uk-UA" sz="2200" spc="-3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-3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національному</a:t>
            </a:r>
            <a:r>
              <a:rPr lang="uk-UA" sz="2200" spc="-3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-3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транснаціональному</a:t>
            </a:r>
            <a:r>
              <a:rPr lang="uk-UA" sz="2200" spc="-3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масштабах</a:t>
            </a:r>
            <a:r>
              <a:rPr lang="uk-UA" sz="2200" spc="-3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(зокрема формування</a:t>
            </a:r>
            <a:r>
              <a:rPr lang="uk-UA" sz="2200" spc="-4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єдиного</a:t>
            </a:r>
            <a:r>
              <a:rPr lang="uk-UA" sz="2200" spc="-3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електроенергетичного</a:t>
            </a:r>
            <a:r>
              <a:rPr lang="uk-UA" sz="2200" spc="-4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ринку</a:t>
            </a:r>
            <a:r>
              <a:rPr lang="uk-UA" sz="2200" spc="-3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ЄС).</a:t>
            </a:r>
            <a:endParaRPr lang="uk-UA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884" algn="just"/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Впровадження інтелектуальних систем обліку електроенергії, розвиток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можливостей</a:t>
            </a:r>
            <a:r>
              <a:rPr lang="uk-UA" sz="2200" spc="-3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двосторонньої</a:t>
            </a:r>
            <a:r>
              <a:rPr lang="uk-UA" sz="2200" spc="-26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комунікації</a:t>
            </a:r>
            <a:r>
              <a:rPr lang="uk-UA" sz="2200" spc="-3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-26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автоматизація</a:t>
            </a:r>
            <a:r>
              <a:rPr lang="uk-UA" sz="2200" spc="-3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спільного</a:t>
            </a:r>
            <a:r>
              <a:rPr lang="uk-UA" sz="2200" spc="-26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uk-UA" sz="2200" spc="-169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режимами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передачі,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розподілу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споживання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електроенергії,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розподіленої генерації роблять реальним якісно нове, динамічне ціноутворення</a:t>
            </a:r>
            <a:r>
              <a:rPr lang="uk-UA" sz="2200" spc="-169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кінцевих споживачів і забезпечують можливості їх активного включення у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формування кривої попиту на ринку. В цілому, перехід до інтелектуальної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електроенергетики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необхідною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умовою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запуску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повномасштабної конкуренції на рівні кінцевих споживачів. Це в підсумку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відбивається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зниженні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середньої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вартості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електроенергії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оптимізації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фінансових</a:t>
            </a:r>
            <a:r>
              <a:rPr lang="uk-UA" sz="2200" spc="-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витрат</a:t>
            </a:r>
            <a:r>
              <a:rPr lang="uk-UA" sz="2200" spc="-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споживачів.</a:t>
            </a:r>
            <a:endParaRPr lang="uk-UA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71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CF80CB8-5F0E-48E1-8D7F-64D0FEC0B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8</a:t>
            </a:fld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FF7D04-AD6E-B8FE-6478-F4F089F44641}"/>
              </a:ext>
            </a:extLst>
          </p:cNvPr>
          <p:cNvSpPr txBox="1"/>
          <p:nvPr/>
        </p:nvSpPr>
        <p:spPr>
          <a:xfrm>
            <a:off x="139176" y="136524"/>
            <a:ext cx="9004824" cy="64939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57162" indent="-257162" algn="just">
              <a:lnSpc>
                <a:spcPct val="105000"/>
              </a:lnSpc>
              <a:buSzPts val="1600"/>
              <a:buFont typeface="Times New Roman" panose="02020603050405020304" pitchFamily="18" charset="0"/>
              <a:buAutoNum type="arabicParenR" startAt="5"/>
              <a:tabLst>
                <a:tab pos="546231" algn="l"/>
              </a:tabLst>
            </a:pPr>
            <a:r>
              <a:rPr lang="uk-UA" sz="2200" i="1" spc="-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uk-UA" sz="2200" i="1" spc="-4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продуктивності</a:t>
            </a:r>
            <a:r>
              <a:rPr lang="uk-UA" sz="2200" i="1" spc="-4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2200" i="1" spc="-4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uk-UA" sz="2200" i="1" spc="-3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endParaRPr lang="uk-UA" sz="2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884" algn="just">
              <a:lnSpc>
                <a:spcPct val="105000"/>
              </a:lnSpc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Активне</a:t>
            </a:r>
            <a:r>
              <a:rPr lang="uk-UA" sz="2200" spc="-4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впровадження</a:t>
            </a:r>
            <a:r>
              <a:rPr lang="uk-UA" sz="2200" spc="-3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автоматизованих</a:t>
            </a:r>
            <a:r>
              <a:rPr lang="uk-UA" sz="2200" spc="-3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</a:t>
            </a:r>
            <a:r>
              <a:rPr lang="uk-UA" sz="2200" spc="-3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віддаленого</a:t>
            </a:r>
            <a:r>
              <a:rPr lang="uk-UA" sz="2200" spc="-4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контролю</a:t>
            </a:r>
            <a:r>
              <a:rPr lang="uk-UA" sz="2200" spc="-3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управління у сфері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Smart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Grid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(цифрові підстанції, датчики, інтелектуальні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лічильники і т. д.), нові типи технічних пристроїв із зниженими показниками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аварійності,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збільшеним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експлуатаційним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ресурсом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дозволяють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помітно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скоротити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чисельність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обслуговуючого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персоналу.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Одночасно з цим, створюється більш безпечне і комфортне середовище для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виробничого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персоналу,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електроенергетиці,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пристроїв</a:t>
            </a:r>
            <a:r>
              <a:rPr lang="uk-UA" sz="2200" spc="-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200" spc="-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кінцевих</a:t>
            </a:r>
            <a:r>
              <a:rPr lang="uk-UA" sz="2200" spc="-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споживачів.</a:t>
            </a:r>
            <a:endParaRPr lang="uk-UA" sz="2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37643" algn="just">
              <a:lnSpc>
                <a:spcPct val="105000"/>
              </a:lnSpc>
              <a:spcBef>
                <a:spcPts val="150"/>
              </a:spcBef>
            </a:pPr>
            <a:r>
              <a:rPr lang="uk-UA" sz="22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Найвагомішими</a:t>
            </a:r>
            <a:r>
              <a:rPr lang="uk-UA" sz="2200" b="1" i="1" spc="-3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чинниками</a:t>
            </a:r>
            <a:r>
              <a:rPr lang="uk-UA" sz="2200" b="1" i="1" spc="-3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uk-UA" sz="2200" b="1" i="1" spc="-3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uk-UA" sz="2200" b="1" i="1" spc="-3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швидкість</a:t>
            </a:r>
            <a:r>
              <a:rPr lang="uk-UA" sz="2200" b="1" i="1" spc="-3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uk-UA" sz="2200" b="1" i="1" spc="-3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Smart</a:t>
            </a:r>
            <a:r>
              <a:rPr lang="uk-UA" sz="2200" b="1" i="1" spc="-3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Grid</a:t>
            </a:r>
            <a:r>
              <a:rPr lang="uk-UA" sz="22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є:</a:t>
            </a:r>
            <a:endParaRPr lang="uk-UA" sz="2200" b="1" i="1" dirty="0">
              <a:solidFill>
                <a:srgbClr val="2F549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342884" algn="just">
              <a:lnSpc>
                <a:spcPct val="105000"/>
              </a:lnSpc>
              <a:buSzPts val="900"/>
              <a:buFont typeface="Times New Roman" panose="02020603050405020304" pitchFamily="18" charset="0"/>
              <a:buChar char="-"/>
              <a:tabLst>
                <a:tab pos="0" algn="l"/>
              </a:tabLst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обмеженість можливості подальшого нарощування, як обсягів, так і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підвищення ефективності генеруючих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потужностей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(в силу вичерпності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довгостроковій перспективі не поновлюваних видів палива, а також і появи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істотних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екологічних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обмежень),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стримування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мережевої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інфраструктури, в першу чергу, в районах з високою густиною населення, зростаючими</a:t>
            </a:r>
            <a:r>
              <a:rPr lang="uk-UA" sz="2200" spc="-2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техногенними</a:t>
            </a:r>
            <a:r>
              <a:rPr lang="uk-UA" sz="2200" spc="-2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2200" spc="-26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інфраструктурними</a:t>
            </a:r>
            <a:r>
              <a:rPr lang="uk-UA" sz="2200" spc="-26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uk-UA" sz="2200" spc="-23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розвитку;</a:t>
            </a:r>
            <a:endParaRPr lang="uk-UA" sz="2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30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F78C977-7E0C-40BF-A620-CFCD203A4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DC6E-FF32-4A11-AD8C-27E5BCE7407F}" type="slidenum">
              <a:rPr lang="ru-RU" smtClean="0"/>
              <a:t>9</a:t>
            </a:fld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13ED1D-A898-DB70-EAE4-AF5C90E330F5}"/>
              </a:ext>
            </a:extLst>
          </p:cNvPr>
          <p:cNvSpPr txBox="1"/>
          <p:nvPr/>
        </p:nvSpPr>
        <p:spPr>
          <a:xfrm>
            <a:off x="94248" y="125564"/>
            <a:ext cx="8955503" cy="65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indent="475036" algn="just">
              <a:buSzPts val="900"/>
              <a:buFont typeface="Times New Roman" panose="02020603050405020304" pitchFamily="18" charset="0"/>
              <a:buChar char="-"/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низький потенціал підвищення ефективності використання ресурсів</a:t>
            </a:r>
            <a:r>
              <a:rPr lang="uk-UA" sz="2200" spc="-169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існуюча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технологічна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база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енергетики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практично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вичерпала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можливості</a:t>
            </a:r>
            <a:r>
              <a:rPr lang="uk-UA" sz="2200" spc="-169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підвищення</a:t>
            </a:r>
            <a:r>
              <a:rPr lang="uk-UA" sz="2200" spc="-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продуктивності</a:t>
            </a:r>
            <a:r>
              <a:rPr lang="uk-UA" sz="2200" spc="-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обладнання);</a:t>
            </a:r>
            <a:endParaRPr lang="uk-UA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1" indent="541708" algn="just">
              <a:buSzPts val="900"/>
              <a:buFont typeface="Times New Roman" panose="02020603050405020304" pitchFamily="18" charset="0"/>
              <a:buChar char="-"/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обмеженість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інвестиційних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ресурсів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будівництва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нових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енергетичних</a:t>
            </a:r>
            <a:r>
              <a:rPr lang="uk-UA" sz="2200" spc="-1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об’єктів</a:t>
            </a:r>
            <a:r>
              <a:rPr lang="uk-UA" sz="2200" spc="-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-1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uk-UA" sz="2200" spc="-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мережевої</a:t>
            </a:r>
            <a:r>
              <a:rPr lang="uk-UA" sz="2200" spc="-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інфраструктури.</a:t>
            </a:r>
            <a:endParaRPr lang="uk-UA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884" algn="just"/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чинники,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визначаються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необхідність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змін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електроенергетики</a:t>
            </a:r>
            <a:r>
              <a:rPr lang="uk-UA" sz="2200" spc="-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показані</a:t>
            </a:r>
            <a:r>
              <a:rPr lang="uk-UA" sz="2200" spc="-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-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рис.</a:t>
            </a:r>
            <a:r>
              <a:rPr lang="uk-UA" sz="2200" spc="-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2.1.</a:t>
            </a:r>
            <a:endParaRPr lang="uk-UA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884" algn="just"/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Результати досліджень показали, що врахування всіх чинників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uk-UA" sz="2200" spc="176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електроенергетики</a:t>
            </a:r>
            <a:r>
              <a:rPr lang="uk-UA" sz="2200" spc="176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176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майбутньому</a:t>
            </a:r>
            <a:r>
              <a:rPr lang="uk-UA" sz="2200" spc="176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вимагає</a:t>
            </a:r>
            <a:r>
              <a:rPr lang="uk-UA" sz="2200" spc="176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зміни</a:t>
            </a:r>
            <a:r>
              <a:rPr lang="uk-UA" sz="2200" spc="176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принципів</a:t>
            </a:r>
            <a:r>
              <a:rPr lang="uk-UA" sz="2200" spc="176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 механізмів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функціонування,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здатних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забезпечити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суспільний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розвиток,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проривне підвищення споживчих властивостей та ефективності використання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енергії.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884" algn="just"/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Ці результати спонукали розробку нової концепції інноваційного розвитку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електроенергетики, яка, з одного боку, відповідала б сучасним поглядам, меті</a:t>
            </a:r>
            <a:r>
              <a:rPr lang="uk-UA" sz="2200" spc="-169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 цінностям соціального і суспільного розвитку, що формуються і очікуваними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потребами людей і суспільства в цілому, а, з іншого, максимально враховувала</a:t>
            </a:r>
            <a:r>
              <a:rPr lang="uk-UA" sz="2200" spc="-169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 тенденції та напрямки науково-технічного прогресу у всіх галузях,</a:t>
            </a:r>
            <a:r>
              <a:rPr lang="uk-UA" sz="2200" spc="4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сферах</a:t>
            </a:r>
            <a:r>
              <a:rPr lang="uk-UA" sz="2200" spc="-19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життя</a:t>
            </a:r>
            <a:r>
              <a:rPr lang="uk-UA" sz="2200" spc="-19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-19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</a:t>
            </a:r>
            <a:r>
              <a:rPr lang="uk-UA" sz="2200" spc="-19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суспільства.</a:t>
            </a:r>
            <a:r>
              <a:rPr lang="uk-UA" sz="2200" spc="-19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Такою</a:t>
            </a:r>
            <a:r>
              <a:rPr lang="uk-UA" sz="22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концепцією</a:t>
            </a:r>
            <a:r>
              <a:rPr lang="uk-UA" sz="2200" spc="-19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-19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стала</a:t>
            </a:r>
            <a:r>
              <a:rPr lang="uk-UA" sz="2200" spc="-3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Smart</a:t>
            </a:r>
            <a:r>
              <a:rPr lang="uk-UA" sz="22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Grid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50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322</TotalTime>
  <Words>4776</Words>
  <Application>Microsoft Office PowerPoint</Application>
  <PresentationFormat>Екран (4:3)</PresentationFormat>
  <Paragraphs>250</Paragraphs>
  <Slides>36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Times New Roman</vt:lpstr>
      <vt:lpstr>Тема Office</vt:lpstr>
      <vt:lpstr>ІНТЕЛЕКТУАЛІЗАЦІЯ ЕЛЕКТРОЕНЕРГЕТИЧНИХ СИСТЕМ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ЛІТЕРАТУРА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dniwe</dc:creator>
  <cp:lastModifiedBy>Леонід Ярошенко</cp:lastModifiedBy>
  <cp:revision>33</cp:revision>
  <cp:lastPrinted>2020-02-19T16:12:14Z</cp:lastPrinted>
  <dcterms:created xsi:type="dcterms:W3CDTF">2019-02-26T11:45:23Z</dcterms:created>
  <dcterms:modified xsi:type="dcterms:W3CDTF">2023-09-13T06:24:44Z</dcterms:modified>
</cp:coreProperties>
</file>