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37"/>
  </p:notesMasterIdLst>
  <p:handoutMasterIdLst>
    <p:handoutMasterId r:id="rId38"/>
  </p:handoutMasterIdLst>
  <p:sldIdLst>
    <p:sldId id="276" r:id="rId2"/>
    <p:sldId id="257" r:id="rId3"/>
    <p:sldId id="258" r:id="rId4"/>
    <p:sldId id="273" r:id="rId5"/>
    <p:sldId id="260" r:id="rId6"/>
    <p:sldId id="274" r:id="rId7"/>
    <p:sldId id="262" r:id="rId8"/>
    <p:sldId id="263" r:id="rId9"/>
    <p:sldId id="264" r:id="rId10"/>
    <p:sldId id="266" r:id="rId11"/>
    <p:sldId id="267" r:id="rId12"/>
    <p:sldId id="265" r:id="rId13"/>
    <p:sldId id="268" r:id="rId14"/>
    <p:sldId id="275" r:id="rId15"/>
    <p:sldId id="270" r:id="rId16"/>
    <p:sldId id="271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88" r:id="rId28"/>
    <p:sldId id="289" r:id="rId29"/>
    <p:sldId id="290" r:id="rId30"/>
    <p:sldId id="291" r:id="rId31"/>
    <p:sldId id="292" r:id="rId32"/>
    <p:sldId id="293" r:id="rId33"/>
    <p:sldId id="294" r:id="rId34"/>
    <p:sldId id="298" r:id="rId35"/>
    <p:sldId id="277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56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41E040-2145-4FAA-8988-B95A2806BC81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67BC5A-6C38-4FFB-B066-E4D87A80AB2F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48093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77C63E-8371-4E3E-93E9-837209319EE0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C8B336-B18D-409A-9711-34D817B9A8A6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6539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CFDBD-35F4-4BC9-8572-D443BD39F620}" type="datetime1">
              <a:rPr lang="ru-RU" smtClean="0"/>
              <a:t>13.09.2023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DC6E-FF32-4A11-AD8C-27E5BCE7407F}" type="slidenum">
              <a:rPr lang="ru-RU" smtClean="0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7624719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CFDBD-35F4-4BC9-8572-D443BD39F620}" type="datetime1">
              <a:rPr lang="ru-RU" smtClean="0"/>
              <a:t>13.09.2023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DC6E-FF32-4A11-AD8C-27E5BCE7407F}" type="slidenum">
              <a:rPr lang="ru-RU" smtClean="0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0296803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CFDBD-35F4-4BC9-8572-D443BD39F620}" type="datetime1">
              <a:rPr lang="ru-RU" smtClean="0"/>
              <a:t>13.09.2023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DC6E-FF32-4A11-AD8C-27E5BCE7407F}" type="slidenum">
              <a:rPr lang="ru-RU" smtClean="0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037927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CFDBD-35F4-4BC9-8572-D443BD39F620}" type="datetime1">
              <a:rPr lang="ru-RU" smtClean="0"/>
              <a:t>13.09.2023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DC6E-FF32-4A11-AD8C-27E5BCE7407F}" type="slidenum">
              <a:rPr lang="ru-RU" smtClean="0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9982251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CFDBD-35F4-4BC9-8572-D443BD39F620}" type="datetime1">
              <a:rPr lang="ru-RU" smtClean="0"/>
              <a:t>13.09.2023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DC6E-FF32-4A11-AD8C-27E5BCE7407F}" type="slidenum">
              <a:rPr lang="ru-RU" smtClean="0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1952503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CFDBD-35F4-4BC9-8572-D443BD39F620}" type="datetime1">
              <a:rPr lang="ru-RU" smtClean="0"/>
              <a:t>13.09.2023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DC6E-FF32-4A11-AD8C-27E5BCE7407F}" type="slidenum">
              <a:rPr lang="ru-RU" smtClean="0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2448641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CFDBD-35F4-4BC9-8572-D443BD39F620}" type="datetime1">
              <a:rPr lang="ru-RU" smtClean="0"/>
              <a:t>13.09.2023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DC6E-FF32-4A11-AD8C-27E5BCE7407F}" type="slidenum">
              <a:rPr lang="ru-RU" smtClean="0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0981479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CFDBD-35F4-4BC9-8572-D443BD39F620}" type="datetime1">
              <a:rPr lang="ru-RU" smtClean="0"/>
              <a:t>13.09.2023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DC6E-FF32-4A11-AD8C-27E5BCE7407F}" type="slidenum">
              <a:rPr lang="ru-RU" smtClean="0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8165049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CFDBD-35F4-4BC9-8572-D443BD39F620}" type="datetime1">
              <a:rPr lang="ru-RU" smtClean="0"/>
              <a:t>13.09.2023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DC6E-FF32-4A11-AD8C-27E5BCE7407F}" type="slidenum">
              <a:rPr lang="ru-RU" smtClean="0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5525351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CFDBD-35F4-4BC9-8572-D443BD39F620}" type="datetime1">
              <a:rPr lang="ru-RU" smtClean="0"/>
              <a:t>13.09.2023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DC6E-FF32-4A11-AD8C-27E5BCE7407F}" type="slidenum">
              <a:rPr lang="ru-RU" smtClean="0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9815086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CFDBD-35F4-4BC9-8572-D443BD39F620}" type="datetime1">
              <a:rPr lang="ru-RU" smtClean="0"/>
              <a:t>13.09.2023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DC6E-FF32-4A11-AD8C-27E5BCE7407F}" type="slidenum">
              <a:rPr lang="ru-RU" smtClean="0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5661672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CFDBD-35F4-4BC9-8572-D443BD39F620}" type="datetime1">
              <a:rPr lang="ru-RU" smtClean="0"/>
              <a:t>13.09.2023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EDC6E-FF32-4A11-AD8C-27E5BCE7407F}" type="slidenum">
              <a:rPr lang="ru-RU" smtClean="0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8575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0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C0F12C-B035-451E-8C95-D447F9D57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599" y="147484"/>
            <a:ext cx="8797413" cy="1076632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ІНТЕЛЕКТУАЛІЗАЦІЯ ЕЛЕКТРОЕНЕРГЕТИЧНИХ СИСТЕМ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604A31F-A820-4F07-A865-1ADBB8DCE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03AEDC6E-FF32-4A11-AD8C-27E5BCE7407F}" type="slidenum">
              <a:rPr lang="ru-RU" smtClean="0"/>
              <a:pPr/>
              <a:t>1</a:t>
            </a:fld>
            <a:endParaRPr lang="ru-RU" dirty="0"/>
          </a:p>
        </p:txBody>
      </p:sp>
      <p:pic>
        <p:nvPicPr>
          <p:cNvPr id="1028" name="Picture 4" descr="Загальна структура, включаючи генерацію, передачу та розподіл електроенергії, а також накопичення електроенергії та споживачів для впровадження технології Smart Grid (SG) на заміну традиційній системі електромережі.">
            <a:extLst>
              <a:ext uri="{FF2B5EF4-FFF2-40B4-BE49-F238E27FC236}">
                <a16:creationId xmlns:a16="http://schemas.microsoft.com/office/drawing/2014/main" id="{7D86C012-30D9-4B96-2A26-5FDFD654E0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8" y="1099984"/>
            <a:ext cx="8793523" cy="5197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5529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4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D9D5403B-3AEB-4FEF-9063-BEFFAD515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DC6E-FF32-4A11-AD8C-27E5BCE7407F}" type="slidenum">
              <a:rPr lang="ru-RU" smtClean="0"/>
              <a:t>10</a:t>
            </a:fld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DC5F739-A4BD-8313-BE4D-D430F40DAA7F}"/>
              </a:ext>
            </a:extLst>
          </p:cNvPr>
          <p:cNvSpPr txBox="1"/>
          <p:nvPr/>
        </p:nvSpPr>
        <p:spPr>
          <a:xfrm>
            <a:off x="147483" y="142250"/>
            <a:ext cx="8878529" cy="65248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6213" lvl="0" indent="-176213" algn="just">
              <a:buSzPts val="900"/>
              <a:buFont typeface="Wingdings" panose="05000000000000000000" pitchFamily="2" charset="2"/>
              <a:buChar char="Ø"/>
              <a:tabLst>
                <a:tab pos="536575" algn="l"/>
              </a:tabLst>
            </a:pP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Реакторні</a:t>
            </a:r>
            <a:r>
              <a:rPr lang="uk-UA" sz="22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групи,</a:t>
            </a:r>
            <a:r>
              <a:rPr lang="uk-UA" sz="22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комутовані</a:t>
            </a:r>
            <a:r>
              <a:rPr lang="uk-UA" sz="22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вимикачами</a:t>
            </a:r>
            <a:r>
              <a:rPr lang="uk-UA" sz="22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(ВРГ);</a:t>
            </a:r>
          </a:p>
          <a:p>
            <a:pPr marL="176213" lvl="0" indent="-176213" algn="just">
              <a:buSzPts val="900"/>
              <a:buFont typeface="Wingdings" panose="05000000000000000000" pitchFamily="2" charset="2"/>
              <a:buChar char="Ø"/>
              <a:tabLst>
                <a:tab pos="536575" algn="l"/>
              </a:tabLst>
            </a:pP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Керований</a:t>
            </a:r>
            <a:r>
              <a:rPr lang="uk-UA" sz="22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шунтуючий</a:t>
            </a:r>
            <a:r>
              <a:rPr lang="uk-UA" sz="22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реактор</a:t>
            </a:r>
            <a:r>
              <a:rPr lang="uk-UA" sz="22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22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підмагнічування</a:t>
            </a:r>
            <a:r>
              <a:rPr lang="uk-UA" sz="22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постійним</a:t>
            </a:r>
            <a:r>
              <a:rPr lang="uk-UA" sz="22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струмом;</a:t>
            </a:r>
          </a:p>
          <a:p>
            <a:pPr marL="176213" lvl="0" indent="-176213" algn="just">
              <a:buSzPts val="900"/>
              <a:buFont typeface="Wingdings" panose="05000000000000000000" pitchFamily="2" charset="2"/>
              <a:buChar char="Ø"/>
              <a:tabLst>
                <a:tab pos="536575" algn="l"/>
              </a:tabLst>
            </a:pP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Статичні</a:t>
            </a:r>
            <a:r>
              <a:rPr lang="uk-UA" sz="22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тиристорні</a:t>
            </a:r>
            <a:r>
              <a:rPr lang="uk-UA" sz="22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компенсатори</a:t>
            </a:r>
            <a:r>
              <a:rPr lang="uk-UA" sz="22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(СПК);</a:t>
            </a:r>
          </a:p>
          <a:p>
            <a:pPr marL="176213" lvl="0" indent="-176213" algn="just">
              <a:buSzPts val="900"/>
              <a:buFont typeface="Wingdings" panose="05000000000000000000" pitchFamily="2" charset="2"/>
              <a:buChar char="Ø"/>
              <a:tabLst>
                <a:tab pos="536575" algn="l"/>
              </a:tabLst>
            </a:pP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Статичний</a:t>
            </a:r>
            <a:r>
              <a:rPr lang="uk-UA" sz="2200" spc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компенсатор</a:t>
            </a:r>
            <a:r>
              <a:rPr lang="uk-UA" sz="2200" spc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реактивної</a:t>
            </a:r>
            <a:r>
              <a:rPr lang="uk-UA" sz="2200" spc="1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потужності</a:t>
            </a:r>
            <a:r>
              <a:rPr lang="uk-UA" sz="2200" spc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2200" spc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базі</a:t>
            </a:r>
            <a:r>
              <a:rPr lang="uk-UA" sz="2200" spc="1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перетворювача</a:t>
            </a:r>
            <a:r>
              <a:rPr lang="uk-UA" sz="2200" spc="-2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напруги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(статки);</a:t>
            </a:r>
          </a:p>
          <a:p>
            <a:pPr marL="176213" lvl="0" indent="-176213" algn="just">
              <a:buSzPts val="900"/>
              <a:buFont typeface="Wingdings" panose="05000000000000000000" pitchFamily="2" charset="2"/>
              <a:buChar char="Ø"/>
              <a:tabLst>
                <a:tab pos="536575" algn="l"/>
              </a:tabLst>
            </a:pP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Електромашинні</a:t>
            </a:r>
            <a:r>
              <a:rPr lang="uk-UA" sz="22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пристрої,</a:t>
            </a:r>
            <a:r>
              <a:rPr lang="uk-UA" sz="22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асинхронізовані</a:t>
            </a:r>
            <a:r>
              <a:rPr lang="uk-UA" sz="22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компенсатори</a:t>
            </a:r>
            <a:r>
              <a:rPr lang="uk-UA" sz="22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(АСК).</a:t>
            </a:r>
          </a:p>
          <a:p>
            <a:pPr lvl="0" algn="just">
              <a:tabLst>
                <a:tab pos="450215" algn="l"/>
              </a:tabLst>
            </a:pP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9. Пристрої регулювання параметрів мережі:</a:t>
            </a:r>
          </a:p>
          <a:p>
            <a:pPr marL="176213" lvl="0" indent="-176213" algn="just">
              <a:buSzPts val="900"/>
              <a:buFont typeface="Wingdings" panose="05000000000000000000" pitchFamily="2" charset="2"/>
              <a:buChar char="Ø"/>
              <a:tabLst>
                <a:tab pos="671830" algn="l"/>
              </a:tabLst>
            </a:pPr>
            <a:r>
              <a:rPr lang="uk-UA" sz="22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Керовані</a:t>
            </a:r>
            <a:r>
              <a:rPr lang="uk-UA" sz="22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пристрої</a:t>
            </a:r>
            <a:r>
              <a:rPr lang="uk-UA" sz="22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поздовжньої</a:t>
            </a:r>
            <a:r>
              <a:rPr lang="uk-UA" sz="22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компенсації</a:t>
            </a:r>
            <a:r>
              <a:rPr lang="uk-UA" sz="22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(КППК);</a:t>
            </a:r>
            <a:r>
              <a:rPr lang="uk-UA" sz="2200" spc="-2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uk-UA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6213" lvl="0" indent="-176213" algn="just">
              <a:buSzPts val="900"/>
              <a:buFont typeface="Wingdings" panose="05000000000000000000" pitchFamily="2" charset="2"/>
              <a:buChar char="Ø"/>
              <a:tabLst>
                <a:tab pos="671830" algn="l"/>
              </a:tabLst>
            </a:pPr>
            <a:r>
              <a:rPr lang="uk-UA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Фазоповоротний</a:t>
            </a:r>
            <a:r>
              <a:rPr lang="uk-UA" sz="22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пристрій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(ФПП);</a:t>
            </a:r>
          </a:p>
          <a:p>
            <a:pPr marL="176213" lvl="0" indent="-176213" algn="just">
              <a:buSzPts val="900"/>
              <a:buFont typeface="Wingdings" panose="05000000000000000000" pitchFamily="2" charset="2"/>
              <a:buChar char="Ø"/>
            </a:pPr>
            <a:r>
              <a:rPr lang="uk-UA" sz="22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Пристрої</a:t>
            </a:r>
            <a:r>
              <a:rPr lang="uk-UA" sz="22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поздовжньо-</a:t>
            </a:r>
            <a:r>
              <a:rPr lang="uk-UA" sz="22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поперечного</a:t>
            </a:r>
            <a:r>
              <a:rPr lang="uk-UA" sz="22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включення;</a:t>
            </a:r>
          </a:p>
          <a:p>
            <a:pPr marL="176213" lvl="0" indent="-176213" algn="just">
              <a:buSzPts val="900"/>
              <a:buFont typeface="Wingdings" panose="05000000000000000000" pitchFamily="2" charset="2"/>
              <a:buChar char="Ø"/>
            </a:pPr>
            <a:r>
              <a:rPr lang="uk-UA" sz="22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Перетворювачі</a:t>
            </a:r>
            <a:r>
              <a:rPr lang="uk-UA" sz="22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виду</a:t>
            </a:r>
            <a:r>
              <a:rPr lang="uk-UA" sz="22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струму;</a:t>
            </a:r>
          </a:p>
          <a:p>
            <a:pPr marL="176213" lvl="0" indent="-176213" algn="just">
              <a:buSzPts val="900"/>
              <a:buFont typeface="Wingdings" panose="05000000000000000000" pitchFamily="2" charset="2"/>
              <a:buChar char="Ø"/>
            </a:pP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Пристрої</a:t>
            </a:r>
            <a:r>
              <a:rPr lang="uk-UA" sz="22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обмеження</a:t>
            </a:r>
            <a:r>
              <a:rPr lang="uk-UA" sz="22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струмів</a:t>
            </a:r>
            <a:r>
              <a:rPr lang="uk-UA" sz="22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к. з.;</a:t>
            </a:r>
          </a:p>
          <a:p>
            <a:pPr marL="176213" lvl="0" indent="-176213" algn="just">
              <a:buSzPts val="900"/>
              <a:buFont typeface="Wingdings" panose="05000000000000000000" pitchFamily="2" charset="2"/>
              <a:buChar char="Ø"/>
            </a:pPr>
            <a:r>
              <a:rPr lang="uk-UA" sz="22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Накопичувачі</a:t>
            </a:r>
            <a:r>
              <a:rPr lang="uk-UA" sz="22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електричної</a:t>
            </a:r>
            <a:r>
              <a:rPr lang="uk-UA" sz="22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енергії;</a:t>
            </a:r>
          </a:p>
          <a:p>
            <a:pPr marL="176213" lvl="0" indent="-176213" algn="just">
              <a:buSzPts val="900"/>
              <a:buFont typeface="Wingdings" panose="05000000000000000000" pitchFamily="2" charset="2"/>
              <a:buChar char="Ø"/>
            </a:pP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Надпровідні</a:t>
            </a:r>
            <a:r>
              <a:rPr lang="uk-UA" sz="22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силові</a:t>
            </a:r>
            <a:r>
              <a:rPr lang="uk-UA" sz="22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кабелі.</a:t>
            </a:r>
          </a:p>
          <a:p>
            <a:pPr indent="457200" algn="just"/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Інформаційні комплекси на базі сучасних технологій, що здійснюють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високоточне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визначення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збір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синхронізованих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режимних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параметрів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вузлах мережі в режимі реального часу і інтеграцію отриманих даних в єдиний</a:t>
            </a:r>
            <a:r>
              <a:rPr lang="uk-UA" sz="2200" spc="-2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інформаційний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простір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базі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спільних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інформаційних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моделей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(СІМ-</a:t>
            </a:r>
            <a:r>
              <a:rPr lang="uk-UA" sz="2200" spc="-2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моделей).</a:t>
            </a:r>
          </a:p>
        </p:txBody>
      </p:sp>
    </p:spTree>
    <p:extLst>
      <p:ext uri="{BB962C8B-B14F-4D97-AF65-F5344CB8AC3E}">
        <p14:creationId xmlns:p14="http://schemas.microsoft.com/office/powerpoint/2010/main" val="1372908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4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AACA9292-DC39-4F8F-AC9B-1603CDD37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DC6E-FF32-4A11-AD8C-27E5BCE7407F}" type="slidenum">
              <a:rPr lang="ru-RU" smtClean="0"/>
              <a:t>11</a:t>
            </a:fld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294BF15-B2EE-B07E-9241-8140D8E0ABB7}"/>
              </a:ext>
            </a:extLst>
          </p:cNvPr>
          <p:cNvSpPr txBox="1"/>
          <p:nvPr/>
        </p:nvSpPr>
        <p:spPr>
          <a:xfrm>
            <a:off x="117987" y="136858"/>
            <a:ext cx="8922774" cy="67197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</a:pPr>
            <a:r>
              <a:rPr lang="uk-UA" sz="2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uk-UA" sz="2200" b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Технологічні</a:t>
            </a:r>
            <a:r>
              <a:rPr lang="uk-UA" sz="2200" b="1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платформи</a:t>
            </a:r>
            <a:endParaRPr lang="uk-UA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20000"/>
              </a:lnSpc>
              <a:spcBef>
                <a:spcPts val="1200"/>
              </a:spcBef>
            </a:pP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«ТЕХНОЛОГІЧНІ</a:t>
            </a:r>
            <a:r>
              <a:rPr lang="uk-UA" sz="2200" spc="-3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ПЛАТОРМИ»</a:t>
            </a:r>
            <a:r>
              <a:rPr lang="uk-UA" sz="2200" spc="-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(ТП)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uk-UA" sz="2200" spc="-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термін,</a:t>
            </a:r>
            <a:r>
              <a:rPr lang="uk-UA" sz="2200" spc="-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запропонований</a:t>
            </a:r>
            <a:r>
              <a:rPr lang="uk-UA" sz="2200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Єврокомісією</a:t>
            </a:r>
            <a:r>
              <a:rPr lang="uk-UA" sz="2200" spc="-2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позначення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тематичних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напрямків,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рамках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сформульовано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будуть</a:t>
            </a:r>
            <a:r>
              <a:rPr lang="uk-UA" sz="22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сформульовані</a:t>
            </a:r>
            <a:r>
              <a:rPr lang="uk-UA" sz="22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пріоритети</a:t>
            </a:r>
            <a:r>
              <a:rPr lang="uk-UA" sz="22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Євросоюзу.</a:t>
            </a:r>
            <a:endParaRPr lang="uk-UA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20000"/>
              </a:lnSpc>
            </a:pP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 цією метою передбачається виділення істотних обсягів фінансування для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проведення дослідницьких робіт, безпосередньо пов’язаних з їх практичною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реалізацією</a:t>
            </a:r>
            <a:r>
              <a:rPr lang="uk-UA" sz="2200" spc="-4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підприємствами</a:t>
            </a:r>
            <a:r>
              <a:rPr lang="uk-UA" sz="2200" spc="-4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малого</a:t>
            </a:r>
            <a:r>
              <a:rPr lang="uk-UA" sz="2200" spc="-3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lang="uk-UA" sz="2200" spc="-4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середнього</a:t>
            </a:r>
            <a:r>
              <a:rPr lang="uk-UA" sz="2200" spc="-3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бізнесу</a:t>
            </a:r>
            <a:r>
              <a:rPr lang="uk-UA" sz="2200" spc="-4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lang="uk-UA" sz="2200" spc="-4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промисловістю.</a:t>
            </a:r>
            <a:endParaRPr lang="uk-UA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20000"/>
              </a:lnSpc>
            </a:pP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Особливістю «технологічних платформ» є їх формування, як результат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потреб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мети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стратегії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стійкого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ресурсно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-поновлюваного</a:t>
            </a:r>
            <a:r>
              <a:rPr lang="uk-UA" sz="22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uk-UA" sz="22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сучасного</a:t>
            </a:r>
            <a:r>
              <a:rPr lang="uk-UA" sz="22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суспільства.</a:t>
            </a:r>
            <a:endParaRPr lang="uk-UA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20000"/>
              </a:lnSpc>
              <a:spcBef>
                <a:spcPts val="200"/>
              </a:spcBef>
            </a:pPr>
            <a:r>
              <a:rPr lang="uk-UA" sz="22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Європейський</a:t>
            </a:r>
            <a:r>
              <a:rPr lang="uk-UA" sz="2200" b="1" i="1" spc="-5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досвід</a:t>
            </a:r>
            <a:r>
              <a:rPr lang="uk-UA" sz="2200" b="1" i="1" spc="-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ТП</a:t>
            </a:r>
            <a:endParaRPr lang="uk-UA" sz="2200" b="1" dirty="0">
              <a:solidFill>
                <a:srgbClr val="2F5496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20000"/>
              </a:lnSpc>
            </a:pP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«Технологічні платформи » були створені на пайовій основі за рахунок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об’єднання інтелектуальних і фінансових ресурсів Євросоюзу і найбільших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європейських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промислових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виробників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метою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активізації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наукових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досліджень.</a:t>
            </a:r>
            <a:endParaRPr lang="uk-UA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6778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4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B28C2A68-B9E1-4D3F-AB43-58DAB86DA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DC6E-FF32-4A11-AD8C-27E5BCE7407F}" type="slidenum">
              <a:rPr lang="ru-RU" smtClean="0"/>
              <a:t>12</a:t>
            </a:fld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B6F1BED-D256-52DF-93C9-544C500C5D79}"/>
              </a:ext>
            </a:extLst>
          </p:cNvPr>
          <p:cNvSpPr txBox="1"/>
          <p:nvPr/>
        </p:nvSpPr>
        <p:spPr>
          <a:xfrm>
            <a:off x="147483" y="132735"/>
            <a:ext cx="8893277" cy="64080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>
              <a:lnSpc>
                <a:spcPct val="104000"/>
              </a:lnSpc>
            </a:pP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Концепція</a:t>
            </a:r>
            <a:r>
              <a:rPr lang="uk-UA" sz="2200" spc="-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Технологічних</a:t>
            </a:r>
            <a:r>
              <a:rPr lang="uk-UA" sz="2200" spc="-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платформ</a:t>
            </a:r>
            <a:r>
              <a:rPr lang="uk-UA" sz="2200" spc="-4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ЄС</a:t>
            </a:r>
            <a:r>
              <a:rPr lang="uk-UA" sz="2200" spc="-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дозволяє</a:t>
            </a:r>
            <a:r>
              <a:rPr lang="uk-UA" sz="2200" spc="-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забезпечити:</a:t>
            </a:r>
            <a:endParaRPr lang="uk-UA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2913" lvl="1" indent="-266700" algn="just">
              <a:lnSpc>
                <a:spcPct val="104000"/>
              </a:lnSpc>
              <a:buSzPts val="900"/>
              <a:buFont typeface="Wingdings" panose="05000000000000000000" pitchFamily="2" charset="2"/>
              <a:buChar char="Ø"/>
              <a:tabLst>
                <a:tab pos="567055" algn="l"/>
              </a:tabLst>
            </a:pPr>
            <a:r>
              <a:rPr lang="uk-UA" sz="22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вибір</a:t>
            </a:r>
            <a:r>
              <a:rPr lang="uk-UA" sz="2200" spc="-4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стратегічних</a:t>
            </a:r>
            <a:r>
              <a:rPr lang="uk-UA" sz="2200" spc="-4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наукових</a:t>
            </a:r>
            <a:r>
              <a:rPr lang="uk-UA" sz="2200" spc="-4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напрямів;</a:t>
            </a:r>
            <a:endParaRPr lang="uk-UA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2913" lvl="1" indent="-266700" algn="just">
              <a:lnSpc>
                <a:spcPct val="104000"/>
              </a:lnSpc>
              <a:buSzPts val="900"/>
              <a:buFont typeface="Wingdings" panose="05000000000000000000" pitchFamily="2" charset="2"/>
              <a:buChar char="Ø"/>
              <a:tabLst>
                <a:tab pos="567055" algn="l"/>
              </a:tabLst>
            </a:pP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аналіз</a:t>
            </a:r>
            <a:r>
              <a:rPr lang="uk-UA" sz="2200" spc="-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ринкового</a:t>
            </a:r>
            <a:r>
              <a:rPr lang="uk-UA" sz="2200" spc="-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потенціалу</a:t>
            </a:r>
            <a:r>
              <a:rPr lang="uk-UA" sz="2200" spc="-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технологій;</a:t>
            </a:r>
            <a:endParaRPr lang="uk-UA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2913" lvl="1" indent="-266700" algn="just">
              <a:lnSpc>
                <a:spcPct val="104000"/>
              </a:lnSpc>
              <a:buSzPts val="900"/>
              <a:buFont typeface="Wingdings" panose="05000000000000000000" pitchFamily="2" charset="2"/>
              <a:buChar char="Ø"/>
              <a:tabLst>
                <a:tab pos="567055" algn="l"/>
              </a:tabLst>
            </a:pP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облік</a:t>
            </a:r>
            <a:r>
              <a:rPr lang="uk-UA" sz="22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точок</a:t>
            </a:r>
            <a:r>
              <a:rPr lang="uk-UA" sz="22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зору</a:t>
            </a:r>
            <a:r>
              <a:rPr lang="uk-UA" sz="22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всіх</a:t>
            </a:r>
            <a:r>
              <a:rPr lang="uk-UA" sz="22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зацікавлених</a:t>
            </a:r>
            <a:r>
              <a:rPr lang="uk-UA" sz="22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сторін:</a:t>
            </a:r>
            <a:r>
              <a:rPr lang="uk-UA" sz="22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держави,</a:t>
            </a:r>
            <a:r>
              <a:rPr lang="uk-UA" sz="22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промисловості,</a:t>
            </a:r>
            <a:r>
              <a:rPr lang="uk-UA" sz="2200" spc="-2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наукової</a:t>
            </a:r>
            <a:r>
              <a:rPr lang="uk-UA" sz="2200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спільноти,</a:t>
            </a:r>
            <a:r>
              <a:rPr lang="uk-UA" sz="22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контролюючих</a:t>
            </a:r>
            <a:r>
              <a:rPr lang="uk-UA" sz="22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органів,</a:t>
            </a:r>
            <a:r>
              <a:rPr lang="uk-UA" sz="22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користувачів</a:t>
            </a:r>
            <a:r>
              <a:rPr lang="uk-UA" sz="22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2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споживачів;</a:t>
            </a:r>
            <a:endParaRPr lang="uk-UA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2913" lvl="1" indent="-266700" algn="just">
              <a:lnSpc>
                <a:spcPct val="104000"/>
              </a:lnSpc>
              <a:buSzPts val="900"/>
              <a:buFont typeface="Wingdings" panose="05000000000000000000" pitchFamily="2" charset="2"/>
              <a:buChar char="Ø"/>
              <a:tabLst>
                <a:tab pos="567055" algn="l"/>
              </a:tabLst>
            </a:pP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активне</a:t>
            </a:r>
            <a:r>
              <a:rPr lang="uk-UA" sz="2200" spc="-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залучення</a:t>
            </a:r>
            <a:r>
              <a:rPr lang="uk-UA" sz="2200" spc="-4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всіх</a:t>
            </a:r>
            <a:r>
              <a:rPr lang="uk-UA" sz="2200" spc="-4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країн</a:t>
            </a:r>
            <a:r>
              <a:rPr lang="uk-UA" sz="2200" spc="-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Європейського</a:t>
            </a:r>
            <a:r>
              <a:rPr lang="uk-UA" sz="2200" spc="-4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союзу;</a:t>
            </a:r>
            <a:endParaRPr lang="uk-UA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2913" lvl="1" indent="-266700" algn="just">
              <a:lnSpc>
                <a:spcPct val="104000"/>
              </a:lnSpc>
              <a:buSzPts val="900"/>
              <a:buFont typeface="Wingdings" panose="05000000000000000000" pitchFamily="2" charset="2"/>
              <a:buChar char="Ø"/>
              <a:tabLst>
                <a:tab pos="567055" algn="l"/>
              </a:tabLst>
            </a:pP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мобілізацію</a:t>
            </a:r>
            <a:r>
              <a:rPr lang="uk-UA" sz="2200" spc="-5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громадських</a:t>
            </a:r>
            <a:r>
              <a:rPr lang="uk-UA" sz="2200" spc="-5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200" spc="-5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приватних</a:t>
            </a:r>
            <a:r>
              <a:rPr lang="uk-UA" sz="2200" spc="-5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джерел</a:t>
            </a:r>
            <a:r>
              <a:rPr lang="uk-UA" sz="2200" spc="-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фінансування.</a:t>
            </a:r>
            <a:endParaRPr lang="uk-UA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04000"/>
              </a:lnSpc>
            </a:pP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</a:t>
            </a:r>
            <a:r>
              <a:rPr lang="uk-UA" sz="2200" spc="-4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правило,</a:t>
            </a:r>
            <a:r>
              <a:rPr lang="uk-UA" sz="2200" spc="-4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формування</a:t>
            </a:r>
            <a:r>
              <a:rPr lang="uk-UA" sz="2200" spc="-4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ТП</a:t>
            </a:r>
            <a:r>
              <a:rPr lang="uk-UA" sz="2200" spc="-4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ініціює</a:t>
            </a:r>
            <a:r>
              <a:rPr lang="uk-UA" sz="2200" spc="-4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великий</a:t>
            </a:r>
            <a:r>
              <a:rPr lang="uk-UA" sz="2200" spc="-4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європейський</a:t>
            </a:r>
            <a:r>
              <a:rPr lang="uk-UA" sz="2200" spc="-4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бізнес,</a:t>
            </a:r>
            <a:r>
              <a:rPr lang="uk-UA" sz="2200" spc="-2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різного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роду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галузеві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об’єднання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промислових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виробників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т. п.,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представники</a:t>
            </a:r>
            <a:r>
              <a:rPr lang="uk-UA" sz="2200" spc="1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яких</a:t>
            </a:r>
            <a:r>
              <a:rPr lang="uk-UA" sz="2200" spc="1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входять</a:t>
            </a:r>
            <a:r>
              <a:rPr lang="uk-UA" sz="2200" spc="1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uk-UA" sz="2200" spc="1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т. зв.</a:t>
            </a:r>
            <a:r>
              <a:rPr lang="uk-UA" sz="2200" spc="1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Групи</a:t>
            </a:r>
            <a:r>
              <a:rPr lang="uk-UA" sz="2200" spc="1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Вищого</a:t>
            </a:r>
            <a:r>
              <a:rPr lang="uk-UA" sz="2200" spc="1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Рівня</a:t>
            </a:r>
            <a:r>
              <a:rPr lang="uk-UA" sz="2200" spc="1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uk-UA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High</a:t>
            </a:r>
            <a:r>
              <a:rPr lang="uk-UA" sz="2200" spc="1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Level</a:t>
            </a:r>
            <a:r>
              <a:rPr lang="uk-UA" sz="2200" spc="1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Group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endParaRPr lang="uk-UA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04000"/>
              </a:lnSpc>
            </a:pP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розробки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ТП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ініціатори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платформи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утворюють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Дорадчий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Комітет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uk-UA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Advisory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Committee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), в який входять представники ЄС, наукової спільноти,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дрібного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середнього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бізнесу,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організації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об’єднання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споживачів,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різні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недержавні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організації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ін.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uk-UA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04000"/>
              </a:lnSpc>
            </a:pP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Одночасно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формуються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Національні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Групи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Підтримки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uk-UA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National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Support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Groups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представників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зацікавлених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країн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регіонів.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uk-UA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225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4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3B52C32F-5E26-4707-8FC0-8C59C8FC9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DC6E-FF32-4A11-AD8C-27E5BCE7407F}" type="slidenum">
              <a:rPr lang="ru-RU" smtClean="0"/>
              <a:t>13</a:t>
            </a:fld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92F97E6-5D61-8414-88A6-272A6386AE9D}"/>
              </a:ext>
            </a:extLst>
          </p:cNvPr>
          <p:cNvSpPr txBox="1"/>
          <p:nvPr/>
        </p:nvSpPr>
        <p:spPr>
          <a:xfrm>
            <a:off x="117986" y="103239"/>
            <a:ext cx="8893279" cy="67687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>
              <a:lnSpc>
                <a:spcPct val="110000"/>
              </a:lnSpc>
            </a:pP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розробки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наукової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складової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ТП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створюється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Наукова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Рада</a:t>
            </a:r>
            <a:r>
              <a:rPr lang="uk-UA" sz="2200" spc="-2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uk-UA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Scientific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Council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),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куди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входять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провідні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експерти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даної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проблеми,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представляють</a:t>
            </a:r>
            <a:r>
              <a:rPr lang="uk-UA" sz="22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академічну</a:t>
            </a:r>
            <a:r>
              <a:rPr lang="uk-UA" sz="22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2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прикладну</a:t>
            </a:r>
            <a:r>
              <a:rPr lang="uk-UA" sz="22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науки.</a:t>
            </a:r>
            <a:endParaRPr lang="uk-UA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10000"/>
              </a:lnSpc>
            </a:pP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Основними</a:t>
            </a:r>
            <a:r>
              <a:rPr lang="uk-UA" sz="2200" spc="-4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завданнями</a:t>
            </a:r>
            <a:r>
              <a:rPr lang="uk-UA" sz="2200" spc="-3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створюваних</a:t>
            </a:r>
            <a:r>
              <a:rPr lang="uk-UA" sz="2200" spc="-3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200" spc="-4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ЄС</a:t>
            </a:r>
            <a:r>
              <a:rPr lang="uk-UA" sz="2200" spc="-3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ТП</a:t>
            </a:r>
            <a:r>
              <a:rPr lang="uk-UA" sz="2200" spc="-3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є:</a:t>
            </a:r>
            <a:endParaRPr lang="uk-UA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0000"/>
              </a:lnSpc>
              <a:buSzPts val="900"/>
              <a:buFont typeface="Wingdings" panose="05000000000000000000" pitchFamily="2" charset="2"/>
              <a:buChar char="Ø"/>
              <a:tabLst>
                <a:tab pos="523875" algn="l"/>
              </a:tabLst>
            </a:pP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пропаганда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просування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spc="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формованих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ТП,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їх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мети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завдань,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Європейському</a:t>
            </a:r>
            <a:r>
              <a:rPr lang="uk-UA" sz="22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суспільстві</a:t>
            </a:r>
            <a:r>
              <a:rPr lang="uk-UA" sz="22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22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структурах</a:t>
            </a:r>
            <a:r>
              <a:rPr lang="uk-UA" sz="22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Євросоюзу;</a:t>
            </a:r>
            <a:endParaRPr lang="uk-UA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0000"/>
              </a:lnSpc>
              <a:buSzPts val="900"/>
              <a:buFont typeface="Wingdings" panose="05000000000000000000" pitchFamily="2" charset="2"/>
              <a:buChar char="Ø"/>
              <a:tabLst>
                <a:tab pos="523875" algn="l"/>
              </a:tabLst>
            </a:pP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розробка Стратегічного Плану Досліджень (</a:t>
            </a:r>
            <a:r>
              <a:rPr lang="uk-UA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Strategic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Research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Agenda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-</a:t>
            </a:r>
            <a:r>
              <a:rPr lang="uk-UA" sz="2200" spc="-2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основного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документа,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якому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представлені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характеристики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проведених</a:t>
            </a:r>
            <a:r>
              <a:rPr lang="uk-UA" sz="2200" spc="-2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досліджень</a:t>
            </a:r>
            <a:r>
              <a:rPr lang="uk-UA" sz="22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2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рамках</a:t>
            </a:r>
            <a:r>
              <a:rPr lang="uk-UA" sz="22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даної</a:t>
            </a:r>
            <a:r>
              <a:rPr lang="uk-UA" sz="22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ТП;</a:t>
            </a:r>
            <a:endParaRPr lang="uk-UA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0000"/>
              </a:lnSpc>
              <a:buSzPts val="900"/>
              <a:buFont typeface="Wingdings" panose="05000000000000000000" pitchFamily="2" charset="2"/>
              <a:buChar char="Ø"/>
              <a:tabLst>
                <a:tab pos="523875" algn="l"/>
              </a:tabLst>
            </a:pP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розробка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Плану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Впровадження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uk-UA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Implementation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Plan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  <a:r>
              <a:rPr lang="uk-UA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Deployment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Strategy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uk-UA" sz="22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ТП.</a:t>
            </a:r>
            <a:endParaRPr lang="uk-UA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10000"/>
              </a:lnSpc>
            </a:pP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Перші європейські технологічні платформи виникли в 2001 р., всього їх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сформовано 38. Найбільша активність у формуванні платформ припадала на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2003-2006 рр.., що пов’язано з запуском механізму 7-ої Рамкової програми ЄС,</a:t>
            </a:r>
            <a:r>
              <a:rPr lang="uk-UA" sz="2200" spc="-2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якій ТП відіграли значну роль. </a:t>
            </a:r>
            <a:endParaRPr lang="uk-UA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10000"/>
              </a:lnSpc>
            </a:pP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Після 2008 р. нові ТП не обралися, оскільки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Єврокомісія,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щоб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уникнути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необґрунтованого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зростання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їх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числа,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приводить</a:t>
            </a:r>
            <a:r>
              <a:rPr lang="uk-UA" sz="2200" spc="-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uk-UA" sz="2200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дублювання</a:t>
            </a:r>
            <a:r>
              <a:rPr lang="uk-UA" sz="2200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НДДКР,</a:t>
            </a:r>
            <a:r>
              <a:rPr lang="uk-UA" sz="2200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стала</a:t>
            </a:r>
            <a:r>
              <a:rPr lang="uk-UA" sz="2200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активно</a:t>
            </a:r>
            <a:r>
              <a:rPr lang="uk-UA" sz="2200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стримувати</a:t>
            </a:r>
            <a:r>
              <a:rPr lang="uk-UA" sz="2200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цей</a:t>
            </a:r>
            <a:r>
              <a:rPr lang="uk-UA" sz="2200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процес.</a:t>
            </a:r>
            <a:endParaRPr lang="uk-UA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6996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4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5E03B62-61F8-4212-8D11-1264A6CDB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DC6E-FF32-4A11-AD8C-27E5BCE7407F}" type="slidenum">
              <a:rPr lang="ru-RU" smtClean="0"/>
              <a:t>14</a:t>
            </a:fld>
            <a:endParaRPr lang="ru-R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FD06056-E010-75EC-71A8-387144BD9060}"/>
              </a:ext>
            </a:extLst>
          </p:cNvPr>
          <p:cNvSpPr txBox="1"/>
          <p:nvPr/>
        </p:nvSpPr>
        <p:spPr>
          <a:xfrm>
            <a:off x="132735" y="48034"/>
            <a:ext cx="8893278" cy="66251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>
              <a:lnSpc>
                <a:spcPct val="115000"/>
              </a:lnSpc>
            </a:pP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2200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даний</a:t>
            </a:r>
            <a:r>
              <a:rPr lang="uk-UA" sz="2200" spc="-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</a:t>
            </a:r>
            <a:r>
              <a:rPr lang="uk-UA" sz="2200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2200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ЄС</a:t>
            </a:r>
            <a:r>
              <a:rPr lang="uk-UA" sz="2200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розпочато</a:t>
            </a:r>
            <a:r>
              <a:rPr lang="uk-UA" sz="2200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uk-UA" sz="2200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ТП</a:t>
            </a:r>
            <a:r>
              <a:rPr lang="uk-UA" sz="2200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нового</a:t>
            </a:r>
            <a:r>
              <a:rPr lang="uk-UA" sz="2200" spc="-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uk-UA" sz="2200" spc="-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uk-UA" sz="2200" spc="-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технологічних</a:t>
            </a:r>
            <a:r>
              <a:rPr lang="uk-UA" sz="2200" spc="-2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інноваційних платформ (ЄTIP), які об’єднуються в кластер ЄTП і працюють у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близькій</a:t>
            </a:r>
            <a:r>
              <a:rPr lang="uk-UA" sz="22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тематичній</a:t>
            </a:r>
            <a:r>
              <a:rPr lang="uk-UA" sz="22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області.</a:t>
            </a:r>
            <a:endParaRPr lang="uk-UA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15000"/>
              </a:lnSpc>
              <a:spcBef>
                <a:spcPts val="200"/>
              </a:spcBef>
            </a:pPr>
            <a:r>
              <a:rPr lang="uk-UA" sz="22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Принципи</a:t>
            </a:r>
            <a:r>
              <a:rPr lang="uk-UA" sz="2200" b="1" i="1" spc="-5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ЄТП</a:t>
            </a:r>
            <a:endParaRPr lang="uk-UA" sz="2200" b="1" dirty="0">
              <a:solidFill>
                <a:srgbClr val="2F5496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15000"/>
              </a:lnSpc>
              <a:tabLst>
                <a:tab pos="1323975" algn="l"/>
                <a:tab pos="2064385" algn="l"/>
                <a:tab pos="2304415" algn="l"/>
                <a:tab pos="3235960" algn="l"/>
              </a:tabLst>
            </a:pP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Технологічна платформа є добровільною, </a:t>
            </a:r>
            <a:r>
              <a:rPr lang="uk-UA" sz="22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само-фінансованою,</a:t>
            </a:r>
            <a:r>
              <a:rPr lang="uk-UA" sz="2200" spc="-2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самоврядною</a:t>
            </a:r>
            <a:r>
              <a:rPr lang="uk-UA" sz="22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організацією.</a:t>
            </a:r>
            <a:r>
              <a:rPr lang="uk-UA" sz="22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uk-UA" sz="22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ТП</a:t>
            </a:r>
            <a:r>
              <a:rPr lang="uk-UA" sz="22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спрямоване</a:t>
            </a:r>
            <a:r>
              <a:rPr lang="uk-UA" sz="22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на:</a:t>
            </a:r>
            <a:endParaRPr lang="uk-UA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SzPts val="900"/>
              <a:buFont typeface="Wingdings" panose="05000000000000000000" pitchFamily="2" charset="2"/>
              <a:buChar char="Ø"/>
              <a:tabLst>
                <a:tab pos="523875" algn="l"/>
              </a:tabLst>
            </a:pP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об’єднання</a:t>
            </a:r>
            <a:r>
              <a:rPr lang="uk-UA" sz="2200" spc="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зусиль</a:t>
            </a:r>
            <a:r>
              <a:rPr lang="uk-UA" sz="2200" spc="3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найбільш</a:t>
            </a:r>
            <a:r>
              <a:rPr lang="uk-UA" sz="2200" spc="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значущих</a:t>
            </a:r>
            <a:r>
              <a:rPr lang="uk-UA" sz="2200" spc="3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2200" spc="3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зацікавлених</a:t>
            </a:r>
            <a:r>
              <a:rPr lang="uk-UA" sz="2200" spc="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сторін</a:t>
            </a:r>
            <a:r>
              <a:rPr lang="uk-UA" sz="2200" spc="3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(держави,</a:t>
            </a:r>
            <a:r>
              <a:rPr lang="uk-UA" sz="2200" spc="-2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бізнесу,</a:t>
            </a:r>
            <a:r>
              <a:rPr lang="uk-UA" sz="22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науки).</a:t>
            </a:r>
            <a:endParaRPr lang="uk-UA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uk-UA" sz="2200" spc="6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роз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робки та реалізації довгострокових (стратегічних) пріоритетів</a:t>
            </a:r>
            <a:r>
              <a:rPr lang="uk-UA" sz="2200" spc="-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uk-UA" sz="2200" spc="-4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масштабах</a:t>
            </a:r>
            <a:r>
              <a:rPr lang="uk-UA" sz="2200" spc="-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певних</a:t>
            </a:r>
            <a:r>
              <a:rPr lang="uk-UA" sz="2200" spc="-4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секторів</a:t>
            </a:r>
            <a:r>
              <a:rPr lang="uk-UA" sz="2200" spc="-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економіки.</a:t>
            </a:r>
            <a:endParaRPr lang="uk-UA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SzPts val="900"/>
              <a:buFont typeface="Wingdings" panose="05000000000000000000" pitchFamily="2" charset="2"/>
              <a:buChar char="Ø"/>
              <a:tabLst>
                <a:tab pos="567055" algn="l"/>
              </a:tabLst>
            </a:pP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технологічна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модернізація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найбільш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перспективних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економіки</a:t>
            </a:r>
            <a:r>
              <a:rPr lang="uk-UA" sz="22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напрямках.</a:t>
            </a:r>
            <a:endParaRPr lang="uk-UA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10000"/>
              </a:lnSpc>
            </a:pP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Формування і функціонування технологічної платформи здійснюються </a:t>
            </a:r>
            <a:r>
              <a:rPr lang="uk-UA" sz="2200" spc="-2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uk-UA" sz="22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 таких</a:t>
            </a:r>
            <a:r>
              <a:rPr lang="uk-UA" sz="22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загальних</a:t>
            </a:r>
            <a:r>
              <a:rPr lang="uk-UA" sz="22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принципів:</a:t>
            </a:r>
            <a:endParaRPr lang="uk-UA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0000"/>
              </a:lnSpc>
              <a:buSzPts val="900"/>
              <a:buFont typeface="Wingdings" panose="05000000000000000000" pitchFamily="2" charset="2"/>
              <a:buChar char="Ø"/>
              <a:tabLst>
                <a:tab pos="569595" algn="l"/>
              </a:tabLst>
            </a:pP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спрямованість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вирішення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стратегічних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національної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економіки,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пріоритетних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державних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інтересів,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задоволення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найважливіших</a:t>
            </a:r>
            <a:r>
              <a:rPr lang="uk-UA" sz="22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суспільних</a:t>
            </a:r>
            <a:r>
              <a:rPr lang="uk-UA" sz="22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потреб;</a:t>
            </a:r>
            <a:endParaRPr lang="uk-UA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013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4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69364EDC-7C16-49A2-A445-64FE7584F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DC6E-FF32-4A11-AD8C-27E5BCE7407F}" type="slidenum">
              <a:rPr lang="ru-RU" smtClean="0"/>
              <a:t>15</a:t>
            </a:fld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8FC26F9-FE26-3124-477B-2AC77DC8093B}"/>
              </a:ext>
            </a:extLst>
          </p:cNvPr>
          <p:cNvSpPr txBox="1"/>
          <p:nvPr/>
        </p:nvSpPr>
        <p:spPr>
          <a:xfrm>
            <a:off x="103239" y="123314"/>
            <a:ext cx="8937521" cy="65505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6213" lvl="0" indent="-176213" algn="just">
              <a:lnSpc>
                <a:spcPct val="95000"/>
              </a:lnSpc>
              <a:buSzPts val="900"/>
              <a:buFont typeface="Wingdings" panose="05000000000000000000" pitchFamily="2" charset="2"/>
              <a:buChar char="Ø"/>
              <a:tabLst>
                <a:tab pos="265113" algn="l"/>
                <a:tab pos="568325" algn="l"/>
              </a:tabLst>
            </a:pP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значуще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представництво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інтересів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бізнесу,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ключових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виробників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споживачів</a:t>
            </a:r>
            <a:r>
              <a:rPr lang="uk-UA" sz="22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22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органах</a:t>
            </a:r>
            <a:r>
              <a:rPr lang="uk-UA" sz="22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uk-UA" sz="22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Технологічної</a:t>
            </a:r>
            <a:r>
              <a:rPr lang="uk-UA" sz="22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платформи;</a:t>
            </a:r>
            <a:endParaRPr lang="uk-UA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6213" lvl="0" indent="-176213" algn="just">
              <a:lnSpc>
                <a:spcPct val="95000"/>
              </a:lnSpc>
              <a:buSzPts val="900"/>
              <a:buFont typeface="Wingdings" panose="05000000000000000000" pitchFamily="2" charset="2"/>
              <a:buChar char="Ø"/>
              <a:tabLst>
                <a:tab pos="265113" algn="l"/>
                <a:tab pos="568325" algn="l"/>
              </a:tabLst>
            </a:pP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орієнтованість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досліджень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розробок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вирішення</a:t>
            </a:r>
            <a:r>
              <a:rPr lang="uk-UA" sz="2200" spc="-2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середньо</a:t>
            </a:r>
            <a:r>
              <a:rPr lang="uk-UA" sz="2200" spc="-3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2200" spc="-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довгострокових</a:t>
            </a:r>
            <a:r>
              <a:rPr lang="uk-UA" sz="2200" spc="-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uk-UA" sz="2200" spc="-4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соціально-економічного</a:t>
            </a:r>
            <a:r>
              <a:rPr lang="uk-UA" sz="2200" spc="-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uk-UA" sz="2200" spc="-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країни;</a:t>
            </a:r>
            <a:endParaRPr lang="uk-UA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6213" lvl="0" indent="-176213" algn="just">
              <a:lnSpc>
                <a:spcPct val="95000"/>
              </a:lnSpc>
              <a:buSzPts val="900"/>
              <a:buFont typeface="Wingdings" panose="05000000000000000000" pitchFamily="2" charset="2"/>
              <a:buChar char="Ø"/>
              <a:tabLst>
                <a:tab pos="265113" algn="l"/>
                <a:tab pos="568325" algn="l"/>
              </a:tabLst>
            </a:pP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широкий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спектр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розглянутих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технологічних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рішень,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орієнтація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опрацювання</a:t>
            </a:r>
            <a:r>
              <a:rPr lang="uk-UA" sz="22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uk-UA" sz="22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технологічних</a:t>
            </a:r>
            <a:r>
              <a:rPr lang="uk-UA" sz="22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альтернатив;</a:t>
            </a:r>
            <a:endParaRPr lang="uk-UA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6213" lvl="0" indent="-176213" algn="just">
              <a:lnSpc>
                <a:spcPct val="95000"/>
              </a:lnSpc>
              <a:buSzPts val="900"/>
              <a:buFont typeface="Wingdings" panose="05000000000000000000" pitchFamily="2" charset="2"/>
              <a:buChar char="Ø"/>
              <a:tabLst>
                <a:tab pos="265113" algn="l"/>
                <a:tab pos="568325" algn="l"/>
              </a:tabLst>
            </a:pP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розширення бізнесу - і наукової кооперації, включаючи міжнародну,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пошук кращих партнерів для вирішення поставлених перед ТП</a:t>
            </a:r>
            <a:r>
              <a:rPr lang="uk-UA" sz="22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завдань;</a:t>
            </a:r>
            <a:endParaRPr lang="uk-UA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6213" lvl="0" indent="-176213" algn="just">
              <a:lnSpc>
                <a:spcPct val="95000"/>
              </a:lnSpc>
              <a:buSzPts val="900"/>
              <a:buFont typeface="Wingdings" panose="05000000000000000000" pitchFamily="2" charset="2"/>
              <a:buChar char="Ø"/>
              <a:tabLst>
                <a:tab pos="265113" algn="l"/>
                <a:tab pos="568325" algn="l"/>
              </a:tabLst>
            </a:pP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залучення</a:t>
            </a:r>
            <a:r>
              <a:rPr lang="uk-UA" sz="2200" spc="-3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фінансових</a:t>
            </a:r>
            <a:r>
              <a:rPr lang="uk-UA" sz="2200" spc="-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коштів</a:t>
            </a:r>
            <a:r>
              <a:rPr lang="uk-UA" sz="2200" spc="-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uk-UA" sz="2200" spc="-3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uk-UA" sz="2200" spc="-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джерел;</a:t>
            </a:r>
            <a:endParaRPr lang="uk-UA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6213" lvl="0" indent="-176213" algn="just">
              <a:lnSpc>
                <a:spcPct val="95000"/>
              </a:lnSpc>
              <a:buSzPts val="900"/>
              <a:buFont typeface="Wingdings" panose="05000000000000000000" pitchFamily="2" charset="2"/>
              <a:buChar char="Ø"/>
              <a:tabLst>
                <a:tab pos="265113" algn="l"/>
                <a:tab pos="568325" algn="l"/>
              </a:tabLst>
            </a:pP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прозорі</a:t>
            </a:r>
            <a:r>
              <a:rPr lang="uk-UA" sz="2200" spc="-5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правила</a:t>
            </a:r>
            <a:r>
              <a:rPr lang="uk-UA" sz="2200" spc="-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участі,</a:t>
            </a:r>
            <a:r>
              <a:rPr lang="uk-UA" sz="2200" spc="-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відкритість</a:t>
            </a:r>
            <a:r>
              <a:rPr lang="uk-UA" sz="2200" spc="-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uk-UA" sz="2200" spc="-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входу</a:t>
            </a:r>
            <a:r>
              <a:rPr lang="uk-UA" sz="2200" spc="-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нових</a:t>
            </a:r>
            <a:r>
              <a:rPr lang="uk-UA" sz="2200" spc="-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учасників;</a:t>
            </a:r>
            <a:endParaRPr lang="uk-UA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6213" lvl="0" indent="-176213" algn="just">
              <a:lnSpc>
                <a:spcPct val="95000"/>
              </a:lnSpc>
              <a:buSzPts val="900"/>
              <a:buFont typeface="Wingdings" panose="05000000000000000000" pitchFamily="2" charset="2"/>
              <a:buChar char="Ø"/>
              <a:tabLst>
                <a:tab pos="265113" algn="l"/>
                <a:tab pos="568325" algn="l"/>
              </a:tabLst>
            </a:pP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ясність і публічність досягнутих результатів, використання сучасних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методів</a:t>
            </a:r>
            <a:r>
              <a:rPr lang="uk-UA" sz="22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інформаційного</a:t>
            </a:r>
            <a:r>
              <a:rPr lang="uk-UA" sz="22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обміну.</a:t>
            </a:r>
            <a:endParaRPr lang="uk-UA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722313" algn="just">
              <a:lnSpc>
                <a:spcPct val="95000"/>
              </a:lnSpc>
              <a:spcBef>
                <a:spcPts val="200"/>
              </a:spcBef>
              <a:tabLst>
                <a:tab pos="265113" algn="l"/>
                <a:tab pos="568325" algn="l"/>
              </a:tabLst>
            </a:pPr>
            <a:r>
              <a:rPr lang="uk-UA" sz="22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Мета</a:t>
            </a:r>
            <a:r>
              <a:rPr lang="uk-UA" sz="2200" b="1" i="1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завдання </a:t>
            </a:r>
            <a:r>
              <a:rPr lang="uk-UA" sz="22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ЄТП:</a:t>
            </a:r>
            <a:endParaRPr lang="uk-UA" sz="2200" b="1" dirty="0">
              <a:solidFill>
                <a:srgbClr val="2F5496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6213" lvl="0" indent="-176213" algn="just">
              <a:lnSpc>
                <a:spcPct val="95000"/>
              </a:lnSpc>
              <a:buSzPts val="900"/>
              <a:buFont typeface="Wingdings" panose="05000000000000000000" pitchFamily="2" charset="2"/>
              <a:buChar char="Ø"/>
              <a:tabLst>
                <a:tab pos="265113" algn="l"/>
                <a:tab pos="568325" algn="l"/>
              </a:tabLst>
            </a:pP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розширення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«горизонту»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можливих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напрямків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технологічної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модернізації та підвищення її результативності за рахунок розвитку науково-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виробничих</a:t>
            </a:r>
            <a:r>
              <a:rPr lang="uk-UA" sz="22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співдружностей.</a:t>
            </a:r>
            <a:endParaRPr lang="uk-UA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6213" lvl="0" indent="-176213" algn="just">
              <a:lnSpc>
                <a:spcPct val="95000"/>
              </a:lnSpc>
              <a:buSzPts val="900"/>
              <a:buFont typeface="Wingdings" panose="05000000000000000000" pitchFamily="2" charset="2"/>
              <a:buChar char="Ø"/>
              <a:tabLst>
                <a:tab pos="265113" algn="l"/>
                <a:tab pos="568325" algn="l"/>
              </a:tabLst>
            </a:pP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розширення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економіці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кола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потенційних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uk-UA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бенефіціарів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uk-UA" sz="2200" spc="-2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досліджень</a:t>
            </a:r>
            <a:r>
              <a:rPr lang="uk-UA" sz="22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22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розробок,</a:t>
            </a:r>
            <a:r>
              <a:rPr lang="uk-UA" sz="22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підтримуваних</a:t>
            </a:r>
            <a:r>
              <a:rPr lang="uk-UA" sz="22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державою.</a:t>
            </a:r>
            <a:endParaRPr lang="uk-UA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0132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4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19DAA8F6-48B1-43E2-BE25-F6BD35FF4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DC6E-FF32-4A11-AD8C-27E5BCE7407F}" type="slidenum">
              <a:rPr lang="ru-RU" smtClean="0"/>
              <a:t>16</a:t>
            </a:fld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0924946-F2D6-246A-E265-38DD96283595}"/>
              </a:ext>
            </a:extLst>
          </p:cNvPr>
          <p:cNvSpPr txBox="1"/>
          <p:nvPr/>
        </p:nvSpPr>
        <p:spPr>
          <a:xfrm>
            <a:off x="73742" y="132735"/>
            <a:ext cx="8952271" cy="65505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buSzPts val="900"/>
              <a:buFont typeface="Wingdings" panose="05000000000000000000" pitchFamily="2" charset="2"/>
              <a:buChar char="Ø"/>
              <a:tabLst>
                <a:tab pos="568960" algn="l"/>
              </a:tabLst>
            </a:pP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покращення</a:t>
            </a:r>
            <a:r>
              <a:rPr lang="uk-UA" sz="2200" spc="-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умов</a:t>
            </a:r>
            <a:r>
              <a:rPr lang="uk-UA" sz="2200" spc="-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uk-UA" sz="2200" spc="-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поширення</a:t>
            </a:r>
            <a:r>
              <a:rPr lang="uk-UA" sz="2200" spc="-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2200" spc="-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економіці</a:t>
            </a:r>
            <a:r>
              <a:rPr lang="uk-UA" sz="2200" spc="-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передових</a:t>
            </a:r>
            <a:r>
              <a:rPr lang="uk-UA" sz="2200" spc="-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технологій.</a:t>
            </a:r>
            <a:endParaRPr lang="uk-UA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SzPts val="900"/>
              <a:buFont typeface="Wingdings" panose="05000000000000000000" pitchFamily="2" charset="2"/>
              <a:buChar char="Ø"/>
              <a:tabLst>
                <a:tab pos="568960" algn="l"/>
              </a:tabLst>
            </a:pP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залучення</a:t>
            </a:r>
            <a:r>
              <a:rPr lang="uk-UA" sz="2200" spc="-4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додаткових</a:t>
            </a:r>
            <a:r>
              <a:rPr lang="uk-UA" sz="2200" spc="-4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недержавних</a:t>
            </a:r>
            <a:r>
              <a:rPr lang="uk-UA" sz="2200" spc="-4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uk-UA" sz="2200" spc="-4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2200" spc="-4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інноваційну</a:t>
            </a:r>
            <a:r>
              <a:rPr lang="uk-UA" sz="2200" spc="-4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сферу.</a:t>
            </a:r>
            <a:endParaRPr lang="uk-UA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SzPts val="900"/>
              <a:buFont typeface="Wingdings" panose="05000000000000000000" pitchFamily="2" charset="2"/>
              <a:buChar char="Ø"/>
              <a:tabLst>
                <a:tab pos="568960" algn="l"/>
              </a:tabLst>
            </a:pP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консолідація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пріоритетних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напрямах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інноваційного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розвитку.</a:t>
            </a:r>
            <a:endParaRPr lang="uk-UA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SzPts val="900"/>
              <a:buFont typeface="Wingdings" panose="05000000000000000000" pitchFamily="2" charset="2"/>
              <a:buChar char="Ø"/>
              <a:tabLst>
                <a:tab pos="538480" algn="l"/>
              </a:tabLst>
            </a:pP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селекція кращих технологій, формування «центрів переваги» в секторі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досліджень</a:t>
            </a:r>
            <a:r>
              <a:rPr lang="uk-UA" sz="22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22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розробок,</a:t>
            </a:r>
            <a:r>
              <a:rPr lang="uk-UA" sz="22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uk-UA" sz="22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uk-UA" sz="22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зв’язків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SzPts val="900"/>
              <a:buFont typeface="Wingdings" panose="05000000000000000000" pitchFamily="2" charset="2"/>
              <a:buChar char="Ø"/>
              <a:tabLst>
                <a:tab pos="538480" algn="l"/>
              </a:tabLst>
            </a:pP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розширення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можливостей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оцінкою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пріоритетності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соціально-економічного</a:t>
            </a:r>
            <a:r>
              <a:rPr lang="uk-UA" sz="22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uk-UA" sz="22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uk-UA" sz="22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науково-технологічних</a:t>
            </a:r>
            <a:r>
              <a:rPr lang="uk-UA" sz="22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напрямків.</a:t>
            </a:r>
            <a:endParaRPr lang="uk-UA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spcBef>
                <a:spcPts val="200"/>
              </a:spcBef>
            </a:pPr>
            <a:r>
              <a:rPr lang="uk-UA" sz="2200" b="1" i="1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uk-UA" sz="2200" b="1" i="1" spc="-4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b="1" i="1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технологічних</a:t>
            </a:r>
            <a:r>
              <a:rPr lang="uk-UA" sz="2200" b="1" i="1" spc="-4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платформ</a:t>
            </a:r>
            <a:endParaRPr lang="uk-UA" sz="2200" b="1" dirty="0">
              <a:solidFill>
                <a:srgbClr val="2F5496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uk-UA" sz="2200" spc="1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uk-UA" sz="2200" spc="1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нового</a:t>
            </a:r>
            <a:r>
              <a:rPr lang="uk-UA" sz="2200" spc="1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інноваційного</a:t>
            </a:r>
            <a:r>
              <a:rPr lang="uk-UA" sz="2200" spc="1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технологічного</a:t>
            </a:r>
            <a:r>
              <a:rPr lang="uk-UA" sz="2200" spc="1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базису</a:t>
            </a:r>
            <a:r>
              <a:rPr lang="uk-UA" sz="2200" spc="1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енергетики </a:t>
            </a:r>
            <a:r>
              <a:rPr lang="uk-UA" sz="22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передбачається</a:t>
            </a:r>
            <a:r>
              <a:rPr lang="uk-UA" sz="2200" spc="-5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розвивати</a:t>
            </a:r>
            <a:r>
              <a:rPr lang="uk-UA" sz="2200" spc="-5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п’ять</a:t>
            </a:r>
            <a:r>
              <a:rPr lang="uk-UA" sz="2200" spc="-5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груп</a:t>
            </a:r>
            <a:r>
              <a:rPr lang="uk-UA" sz="2200" spc="-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ключових</a:t>
            </a:r>
            <a:r>
              <a:rPr lang="uk-UA" sz="2200" spc="-5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проривних</a:t>
            </a:r>
            <a:r>
              <a:rPr lang="uk-UA" sz="2200" spc="-5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технологій:</a:t>
            </a:r>
            <a:endParaRPr lang="uk-UA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SzPts val="900"/>
              <a:buFont typeface="Wingdings" panose="05000000000000000000" pitchFamily="2" charset="2"/>
              <a:buChar char="Ø"/>
              <a:tabLst>
                <a:tab pos="567055" algn="l"/>
              </a:tabLst>
            </a:pP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вимірювальні прилади та пристрої, в першу чергу </a:t>
            </a:r>
            <a:r>
              <a:rPr lang="uk-UA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smart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-лічильники та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smart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-датчики;</a:t>
            </a:r>
            <a:endParaRPr lang="uk-UA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SzPts val="900"/>
              <a:buFont typeface="Wingdings" panose="05000000000000000000" pitchFamily="2" charset="2"/>
              <a:buChar char="Ø"/>
              <a:tabLst>
                <a:tab pos="567055" algn="l"/>
              </a:tabLst>
            </a:pP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вдосконалені методи управління: розподілені інтелектуальні системи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аналітичні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інструменти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підтримки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комунікацій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рівні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об’єктів енергосистеми, що працюють в режимі реального часу і дозволяють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реалізувати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нові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алгоритми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методики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енергосистемою,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включаючи</a:t>
            </a:r>
            <a:r>
              <a:rPr lang="uk-UA" sz="22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uk-UA" sz="22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uk-UA" sz="22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активними</a:t>
            </a:r>
            <a:r>
              <a:rPr lang="uk-UA" sz="22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елементами</a:t>
            </a:r>
            <a:endParaRPr lang="uk-UA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041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4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19DAA8F6-48B1-43E2-BE25-F6BD35FF4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DC6E-FF32-4A11-AD8C-27E5BCE7407F}" type="slidenum">
              <a:rPr lang="ru-RU" smtClean="0"/>
              <a:t>17</a:t>
            </a:fld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2F8D17-5900-C6E5-4843-1CC9BF66F2A9}"/>
              </a:ext>
            </a:extLst>
          </p:cNvPr>
          <p:cNvSpPr txBox="1"/>
          <p:nvPr/>
        </p:nvSpPr>
        <p:spPr>
          <a:xfrm>
            <a:off x="103239" y="29497"/>
            <a:ext cx="8922774" cy="65505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8900" lvl="0" indent="-88900" algn="just">
              <a:buSzPts val="900"/>
              <a:buFont typeface="Wingdings" panose="05000000000000000000" pitchFamily="2" charset="2"/>
              <a:buChar char="Ø"/>
              <a:tabLst>
                <a:tab pos="568325" algn="l"/>
              </a:tabLst>
            </a:pP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вдосконалені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технології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компоненти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електричної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мережі: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гнучкі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передачі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змінного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струму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FACTS,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надпровідні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кабелі,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напівпровідникова,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силова</a:t>
            </a:r>
            <a:r>
              <a:rPr lang="uk-UA" sz="22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електроніка,</a:t>
            </a:r>
            <a:r>
              <a:rPr lang="uk-UA" sz="22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накопичувачі;</a:t>
            </a:r>
            <a:endParaRPr lang="uk-UA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8900" lvl="0" indent="-88900" algn="just">
              <a:buSzPts val="900"/>
              <a:buFont typeface="Wingdings" panose="05000000000000000000" pitchFamily="2" charset="2"/>
              <a:buChar char="Ø"/>
              <a:tabLst>
                <a:tab pos="567690" algn="l"/>
              </a:tabLst>
            </a:pP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інтегровані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інтерфейси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підтримки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прийняття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рішень,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управління попитом, розподілена система моніторингу і контролю (DMCS),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розподілена система поточного контролю за генерацією (DGMS);</a:t>
            </a:r>
            <a:endParaRPr lang="uk-UA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8900" lvl="0" indent="-88900" algn="just">
              <a:buSzPts val="900"/>
              <a:buFont typeface="Wingdings" panose="05000000000000000000" pitchFamily="2" charset="2"/>
              <a:buChar char="Ø"/>
              <a:tabLst>
                <a:tab pos="567690" algn="l"/>
              </a:tabLst>
            </a:pP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автоматична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система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вимірювання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поточних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процесів, (AMOS),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нові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планування</a:t>
            </a:r>
            <a:r>
              <a:rPr lang="uk-UA" sz="2200" spc="-3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2200" spc="-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проектування</a:t>
            </a:r>
            <a:r>
              <a:rPr lang="uk-UA" sz="2200" spc="-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</a:t>
            </a:r>
            <a:r>
              <a:rPr lang="uk-UA" sz="2200" spc="-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розвитку,</a:t>
            </a:r>
            <a:r>
              <a:rPr lang="uk-UA" sz="2200" spc="-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</a:t>
            </a:r>
            <a:r>
              <a:rPr lang="uk-UA" sz="2200" spc="-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2200" spc="-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функціонування</a:t>
            </a:r>
            <a:r>
              <a:rPr lang="uk-UA" sz="2200" spc="-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енергосистеми</a:t>
            </a:r>
            <a:r>
              <a:rPr lang="uk-UA" sz="2200" spc="-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lang="uk-UA" sz="2200" spc="-2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uk-UA" sz="22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елементів;</a:t>
            </a:r>
            <a:endParaRPr lang="uk-UA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8900" lvl="0" indent="-88900" algn="just">
              <a:buSzPts val="900"/>
              <a:buFont typeface="Wingdings" panose="05000000000000000000" pitchFamily="2" charset="2"/>
              <a:buChar char="Ø"/>
              <a:tabLst>
                <a:tab pos="568325" algn="l"/>
              </a:tabLst>
            </a:pP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інтегровані комунікації, які дозволяють елементам перших чотирьох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груп</a:t>
            </a:r>
            <a:r>
              <a:rPr lang="uk-UA" sz="22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забезпечувати</a:t>
            </a:r>
            <a:r>
              <a:rPr lang="uk-UA" sz="22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взаємозв’язок</a:t>
            </a:r>
            <a:r>
              <a:rPr lang="uk-UA" sz="22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22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взаємодію</a:t>
            </a:r>
            <a:r>
              <a:rPr lang="uk-UA" sz="22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один</a:t>
            </a:r>
            <a:r>
              <a:rPr lang="uk-UA" sz="22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uk-UA" sz="22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одним.</a:t>
            </a:r>
            <a:endParaRPr lang="uk-UA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spcBef>
                <a:spcPts val="200"/>
              </a:spcBef>
            </a:pPr>
            <a:r>
              <a:rPr lang="uk-UA" sz="22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Першочергові</a:t>
            </a:r>
            <a:r>
              <a:rPr lang="uk-UA" sz="2200" b="1" i="1" spc="-3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заходи</a:t>
            </a:r>
            <a:r>
              <a:rPr lang="uk-UA" sz="2200" b="1" i="1" spc="-3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2200" b="1" i="1" spc="-3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рамках</a:t>
            </a:r>
            <a:r>
              <a:rPr lang="uk-UA" sz="2200" b="1" i="1" spc="-3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ТП</a:t>
            </a:r>
            <a:endParaRPr lang="uk-UA" sz="2200" b="1" dirty="0">
              <a:solidFill>
                <a:srgbClr val="2F5496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лінії організаційного розвитку технологічних платформ заплановані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акі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напрямки:</a:t>
            </a:r>
            <a:endParaRPr lang="uk-UA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організаційної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структури,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включаючи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робочих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груп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напрямками;</a:t>
            </a:r>
            <a:endParaRPr lang="uk-UA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міжплатформної</a:t>
            </a:r>
            <a:r>
              <a:rPr lang="uk-UA" sz="2200" spc="-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взаємодії;</a:t>
            </a:r>
            <a:endParaRPr lang="uk-UA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uk-UA" sz="2200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залучення</a:t>
            </a:r>
            <a:r>
              <a:rPr lang="uk-UA" sz="2200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2200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роботу</a:t>
            </a:r>
            <a:r>
              <a:rPr lang="uk-UA" sz="2200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ТП</a:t>
            </a:r>
            <a:r>
              <a:rPr lang="uk-UA" sz="2200" spc="-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стратегічних</a:t>
            </a:r>
            <a:r>
              <a:rPr lang="uk-UA" sz="2200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партнерів.</a:t>
            </a:r>
            <a:endParaRPr lang="uk-UA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17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4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19DAA8F6-48B1-43E2-BE25-F6BD35FF4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DC6E-FF32-4A11-AD8C-27E5BCE7407F}" type="slidenum">
              <a:rPr lang="ru-RU" smtClean="0"/>
              <a:t>18</a:t>
            </a:fld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82DF796-EF7B-6674-A268-2F9B9573B40D}"/>
              </a:ext>
            </a:extLst>
          </p:cNvPr>
          <p:cNvSpPr txBox="1"/>
          <p:nvPr/>
        </p:nvSpPr>
        <p:spPr>
          <a:xfrm>
            <a:off x="117987" y="117987"/>
            <a:ext cx="8922773" cy="66486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>
              <a:lnSpc>
                <a:spcPct val="114000"/>
              </a:lnSpc>
            </a:pP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Серед</a:t>
            </a:r>
            <a:r>
              <a:rPr lang="uk-UA" sz="2200" spc="-5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пріоритетів</a:t>
            </a:r>
            <a:r>
              <a:rPr lang="uk-UA" sz="2200" spc="-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uk-UA" sz="2200" spc="-5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лінії</a:t>
            </a:r>
            <a:r>
              <a:rPr lang="uk-UA" sz="2200" spc="-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uk-UA" sz="2200" spc="-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проектів</a:t>
            </a:r>
            <a:r>
              <a:rPr lang="uk-UA" sz="2200" spc="-5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виділяються:</a:t>
            </a:r>
            <a:endParaRPr lang="uk-UA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4000"/>
              </a:lnSpc>
              <a:buSzPts val="900"/>
              <a:buFont typeface="Wingdings" panose="05000000000000000000" pitchFamily="2" charset="2"/>
              <a:buChar char="Ø"/>
              <a:tabLst>
                <a:tab pos="567690" algn="l"/>
              </a:tabLst>
            </a:pP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концепція</a:t>
            </a:r>
            <a:r>
              <a:rPr lang="uk-UA" sz="2200" spc="-4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Smart</a:t>
            </a:r>
            <a:r>
              <a:rPr lang="uk-UA" sz="2200" spc="-3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Grid</a:t>
            </a:r>
            <a:r>
              <a:rPr lang="uk-UA" sz="2200" spc="-4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uk-UA" sz="2200" spc="-3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розподільних</a:t>
            </a:r>
            <a:r>
              <a:rPr lang="uk-UA" sz="2200" spc="-4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мереж.</a:t>
            </a:r>
            <a:endParaRPr lang="uk-UA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4000"/>
              </a:lnSpc>
              <a:buSzPts val="900"/>
              <a:buFont typeface="Wingdings" panose="05000000000000000000" pitchFamily="2" charset="2"/>
              <a:buChar char="Ø"/>
              <a:tabLst>
                <a:tab pos="567690" algn="l"/>
              </a:tabLst>
            </a:pP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комплексу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технічних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нормативно-методичного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uk-UA" sz="22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систем</a:t>
            </a:r>
            <a:r>
              <a:rPr lang="uk-UA" sz="22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uk-UA" sz="22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попитом</a:t>
            </a:r>
            <a:r>
              <a:rPr lang="uk-UA" sz="22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споживачів</a:t>
            </a:r>
            <a:r>
              <a:rPr lang="uk-UA" sz="22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електроенергії.</a:t>
            </a:r>
            <a:endParaRPr lang="uk-UA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дослідно-промислове використання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локальних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енергопостачання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базі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розподілених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джерел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електричної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теплової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енергії.</a:t>
            </a:r>
            <a:endParaRPr lang="uk-UA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14000"/>
              </a:lnSpc>
              <a:spcBef>
                <a:spcPts val="200"/>
              </a:spcBef>
            </a:pPr>
            <a:r>
              <a:rPr lang="uk-UA" sz="22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Сектори</a:t>
            </a:r>
            <a:r>
              <a:rPr lang="uk-UA" sz="2200" b="1" i="1" spc="-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економіки,</a:t>
            </a:r>
            <a:r>
              <a:rPr lang="uk-UA" sz="2200" b="1" i="1" spc="-4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2200" b="1" i="1" spc="-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uk-UA" sz="2200" b="1" i="1" spc="-4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затребувана</a:t>
            </a:r>
            <a:r>
              <a:rPr lang="uk-UA" sz="2200" b="1" i="1" spc="-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розподілена</a:t>
            </a:r>
            <a:r>
              <a:rPr lang="uk-UA" sz="2200" b="1" i="1" spc="-4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енергетика</a:t>
            </a:r>
            <a:endParaRPr lang="uk-UA" sz="2200" b="1" dirty="0">
              <a:solidFill>
                <a:srgbClr val="2F5496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6213" lvl="0" indent="-176213" algn="just">
              <a:lnSpc>
                <a:spcPct val="114000"/>
              </a:lnSpc>
              <a:buSzPts val="900"/>
              <a:buFont typeface="Wingdings" panose="05000000000000000000" pitchFamily="2" charset="2"/>
              <a:buChar char="Ø"/>
              <a:tabLst>
                <a:tab pos="538480" algn="l"/>
              </a:tabLst>
            </a:pPr>
            <a:r>
              <a:rPr lang="uk-UA" sz="22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важкодоступні</a:t>
            </a:r>
            <a:r>
              <a:rPr lang="uk-UA" sz="2200" spc="-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2200" spc="-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віддалені</a:t>
            </a:r>
            <a:r>
              <a:rPr lang="uk-UA" sz="2200" spc="-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місцевості,</a:t>
            </a:r>
            <a:r>
              <a:rPr lang="uk-UA" sz="2200" spc="-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</a:t>
            </a:r>
            <a:r>
              <a:rPr lang="uk-UA" sz="2200" spc="-4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енергозабезпечення</a:t>
            </a:r>
            <a:r>
              <a:rPr lang="uk-UA" sz="2200" spc="-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споживачів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традиційно</a:t>
            </a:r>
            <a:r>
              <a:rPr lang="uk-UA" sz="22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пов’язане</a:t>
            </a:r>
            <a:r>
              <a:rPr lang="uk-UA" sz="22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uk-UA" sz="22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дорожнечею</a:t>
            </a:r>
            <a:r>
              <a:rPr lang="uk-UA" sz="22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22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складністю</a:t>
            </a:r>
            <a:r>
              <a:rPr lang="uk-UA" sz="22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доставки</a:t>
            </a:r>
            <a:r>
              <a:rPr lang="uk-UA" sz="22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палива;</a:t>
            </a:r>
            <a:endParaRPr lang="uk-UA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6213" lvl="0" indent="-176213" algn="just">
              <a:lnSpc>
                <a:spcPct val="114000"/>
              </a:lnSpc>
              <a:buSzPts val="900"/>
              <a:buFont typeface="Wingdings" panose="05000000000000000000" pitchFamily="2" charset="2"/>
              <a:buChar char="Ø"/>
              <a:tabLst>
                <a:tab pos="538480" algn="l"/>
              </a:tabLst>
            </a:pP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нові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виробництва,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засновані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«цифрових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технологіях»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особливо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чутливі до якості електропостачання. У централізованій електричної мережі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складно забезпечити необхідний рівень якості електроенергії, але можливо в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локальній мережі на основі автономних джерел живлення (що не виключає</a:t>
            </a:r>
            <a:r>
              <a:rPr lang="uk-UA" sz="2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резервного</a:t>
            </a:r>
            <a:r>
              <a:rPr lang="uk-UA" sz="22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з’єднання</a:t>
            </a:r>
            <a:r>
              <a:rPr lang="uk-UA" sz="22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uk-UA" sz="22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загальною</a:t>
            </a:r>
            <a:r>
              <a:rPr lang="uk-UA" sz="22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мережею);</a:t>
            </a:r>
            <a:endParaRPr lang="uk-UA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2362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4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19DAA8F6-48B1-43E2-BE25-F6BD35FF4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DC6E-FF32-4A11-AD8C-27E5BCE7407F}" type="slidenum">
              <a:rPr lang="ru-RU" smtClean="0"/>
              <a:t>19</a:t>
            </a:fld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9FE619A-E914-4DEE-8532-6901A3FCC972}"/>
              </a:ext>
            </a:extLst>
          </p:cNvPr>
          <p:cNvSpPr txBox="1"/>
          <p:nvPr/>
        </p:nvSpPr>
        <p:spPr>
          <a:xfrm>
            <a:off x="117987" y="30926"/>
            <a:ext cx="8908026" cy="55659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buSzPts val="900"/>
              <a:buFont typeface="Wingdings" panose="05000000000000000000" pitchFamily="2" charset="2"/>
              <a:buChar char="Ø"/>
              <a:tabLst>
                <a:tab pos="538480" algn="l"/>
              </a:tabLst>
            </a:pP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сфера</a:t>
            </a:r>
            <a:r>
              <a:rPr lang="uk-UA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комунального</a:t>
            </a:r>
            <a:r>
              <a:rPr lang="uk-UA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енергопостачання</a:t>
            </a:r>
            <a:r>
              <a:rPr lang="uk-UA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тих</a:t>
            </a:r>
            <a:r>
              <a:rPr lang="uk-UA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видів</a:t>
            </a:r>
            <a:r>
              <a:rPr lang="uk-UA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сервісу</a:t>
            </a:r>
            <a:r>
              <a:rPr lang="uk-UA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uk-UA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виробництва,</a:t>
            </a:r>
            <a:r>
              <a:rPr lang="uk-UA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</a:t>
            </a:r>
            <a:r>
              <a:rPr lang="uk-UA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постійно</a:t>
            </a:r>
            <a:r>
              <a:rPr lang="uk-UA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споживається</a:t>
            </a:r>
            <a:r>
              <a:rPr lang="uk-UA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електрична</a:t>
            </a:r>
            <a:r>
              <a:rPr lang="uk-UA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теплова</a:t>
            </a:r>
            <a:r>
              <a:rPr lang="uk-UA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енергії,</a:t>
            </a:r>
            <a:r>
              <a:rPr lang="uk-UA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uk-UA" sz="2400" spc="-2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робить</a:t>
            </a:r>
            <a:r>
              <a:rPr lang="uk-UA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актуальним</a:t>
            </a:r>
            <a:r>
              <a:rPr lang="uk-UA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впровадження</a:t>
            </a:r>
            <a:r>
              <a:rPr lang="uk-UA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когенераційних</a:t>
            </a:r>
            <a:r>
              <a:rPr lang="uk-UA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установок,</a:t>
            </a:r>
            <a:r>
              <a:rPr lang="uk-UA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максимально</a:t>
            </a:r>
            <a:r>
              <a:rPr lang="uk-UA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наближених</a:t>
            </a:r>
            <a:r>
              <a:rPr lang="uk-UA" sz="2400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uk-UA" sz="24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споживача</a:t>
            </a:r>
            <a:r>
              <a:rPr lang="uk-UA" sz="24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4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адаптованих</a:t>
            </a:r>
            <a:r>
              <a:rPr lang="uk-UA" sz="2400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uk-UA" sz="24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особливостей</a:t>
            </a:r>
            <a:r>
              <a:rPr lang="uk-UA" sz="24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його</a:t>
            </a:r>
            <a:r>
              <a:rPr lang="uk-UA" sz="24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попиту;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SzPts val="900"/>
              <a:buFont typeface="Wingdings" panose="05000000000000000000" pitchFamily="2" charset="2"/>
              <a:buChar char="Ø"/>
              <a:tabLst>
                <a:tab pos="538480" algn="l"/>
              </a:tabLst>
            </a:pP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мобільні</a:t>
            </a:r>
            <a:r>
              <a:rPr lang="uk-UA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споживачі</a:t>
            </a:r>
            <a:r>
              <a:rPr lang="uk-UA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(транспорт,</a:t>
            </a:r>
            <a:r>
              <a:rPr lang="uk-UA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будівництво,</a:t>
            </a:r>
            <a:r>
              <a:rPr lang="uk-UA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лісозаготівля,</a:t>
            </a:r>
            <a:r>
              <a:rPr lang="uk-UA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геологорозвідка,</a:t>
            </a:r>
            <a:r>
              <a:rPr lang="uk-UA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туризм,</a:t>
            </a:r>
            <a:r>
              <a:rPr lang="uk-UA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полювання,</a:t>
            </a:r>
            <a:r>
              <a:rPr lang="uk-UA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сільське</a:t>
            </a:r>
            <a:r>
              <a:rPr lang="uk-UA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господарство,</a:t>
            </a:r>
            <a:r>
              <a:rPr lang="uk-UA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аварійні</a:t>
            </a:r>
            <a:r>
              <a:rPr lang="uk-UA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рятувальні</a:t>
            </a:r>
            <a:r>
              <a:rPr lang="uk-UA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служби,</a:t>
            </a:r>
            <a:r>
              <a:rPr lang="uk-UA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побутові</a:t>
            </a:r>
            <a:r>
              <a:rPr lang="uk-UA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споживачі</a:t>
            </a:r>
            <a:r>
              <a:rPr lang="uk-UA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ін.)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SzPts val="900"/>
              <a:buFont typeface="Wingdings" panose="05000000000000000000" pitchFamily="2" charset="2"/>
              <a:buChar char="Ø"/>
              <a:tabLst>
                <a:tab pos="538480" algn="l"/>
              </a:tabLst>
            </a:pP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домогосподарства,</a:t>
            </a:r>
            <a:r>
              <a:rPr lang="uk-UA" sz="2400" spc="-5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котеджі</a:t>
            </a:r>
            <a:r>
              <a:rPr lang="uk-UA" sz="2400" spc="-5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(резервне</a:t>
            </a:r>
            <a:r>
              <a:rPr lang="uk-UA" sz="2400" spc="-5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400" spc="-5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«додаткове»</a:t>
            </a:r>
            <a:r>
              <a:rPr lang="uk-UA" sz="2400" spc="-5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енергопостачання).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627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7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0C77B6F-612B-4952-B99E-81DB34515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03AEDC6E-FF32-4A11-AD8C-27E5BCE7407F}" type="slidenum">
              <a:rPr lang="ru-RU" smtClean="0"/>
              <a:t>2</a:t>
            </a:fld>
            <a:endParaRPr lang="ru-RU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80501FD-7545-9274-B2B1-363E6E078C49}"/>
              </a:ext>
            </a:extLst>
          </p:cNvPr>
          <p:cNvSpPr txBox="1"/>
          <p:nvPr/>
        </p:nvSpPr>
        <p:spPr>
          <a:xfrm>
            <a:off x="191729" y="127411"/>
            <a:ext cx="8849032" cy="66171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Лекція № 3</a:t>
            </a:r>
          </a:p>
          <a:p>
            <a:pPr marL="739775" algn="ctr">
              <a:spcBef>
                <a:spcPts val="1200"/>
              </a:spcBef>
              <a:spcAft>
                <a:spcPts val="0"/>
              </a:spcAft>
            </a:pPr>
            <a:r>
              <a:rPr lang="uk-UA" sz="2400" b="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Тема: </a:t>
            </a:r>
            <a:endParaRPr lang="uk-UA" sz="2400" b="1" kern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39775" algn="ctr">
              <a:spcBef>
                <a:spcPts val="1200"/>
              </a:spcBef>
              <a:spcAft>
                <a:spcPts val="0"/>
              </a:spcAft>
            </a:pPr>
            <a:r>
              <a:rPr lang="uk-UA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НАПРЯМИ</a:t>
            </a:r>
            <a:r>
              <a:rPr lang="uk-UA" sz="2400" b="1" kern="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ДОСЛІДЖЕНЬ</a:t>
            </a:r>
            <a:r>
              <a:rPr lang="uk-UA" sz="2400" b="1" kern="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400" b="1" kern="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РОЗРОБОК</a:t>
            </a:r>
            <a:r>
              <a:rPr lang="uk-UA" sz="2400" b="1" kern="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400" b="1" kern="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ОБЛАСТІ</a:t>
            </a:r>
            <a:r>
              <a:rPr lang="uk-UA" sz="2400" b="1" kern="0" spc="-2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ІНТЕЛЕКТУАЛІЗАЦІЇ</a:t>
            </a:r>
            <a:r>
              <a:rPr lang="uk-UA" sz="2400" b="1" kern="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ЕЛЕКТРОЕНЕРГЕТИКИ</a:t>
            </a:r>
          </a:p>
          <a:p>
            <a:pPr algn="ctr">
              <a:spcBef>
                <a:spcPts val="1200"/>
              </a:spcBef>
            </a:pPr>
            <a:r>
              <a:rPr lang="uk-UA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План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  <a:tabLst>
                <a:tab pos="270510" algn="l"/>
              </a:tabLst>
            </a:pPr>
            <a:r>
              <a:rPr lang="uk-UA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Порівняльна</a:t>
            </a:r>
            <a:r>
              <a:rPr lang="uk-UA" sz="24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характеристика</a:t>
            </a:r>
            <a:r>
              <a:rPr lang="uk-UA" sz="24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функціональних</a:t>
            </a:r>
            <a:r>
              <a:rPr lang="uk-UA" sz="24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властивостей</a:t>
            </a:r>
            <a:r>
              <a:rPr lang="uk-UA" sz="2400" i="1" spc="-2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сьогоднішньої</a:t>
            </a:r>
            <a:r>
              <a:rPr lang="uk-UA" sz="24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енергетичної</a:t>
            </a:r>
            <a:r>
              <a:rPr lang="uk-UA" sz="24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системи</a:t>
            </a:r>
            <a:r>
              <a:rPr lang="uk-UA" sz="24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24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енергетичної</a:t>
            </a:r>
            <a:r>
              <a:rPr lang="uk-UA" sz="24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системи</a:t>
            </a:r>
            <a:r>
              <a:rPr lang="uk-UA" sz="24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24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базі</a:t>
            </a:r>
            <a:r>
              <a:rPr lang="uk-UA" sz="24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концепції</a:t>
            </a:r>
            <a:r>
              <a:rPr lang="uk-UA" sz="2400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Smart</a:t>
            </a:r>
            <a:r>
              <a:rPr lang="uk-UA" sz="2400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Grid</a:t>
            </a:r>
            <a:r>
              <a:rPr lang="uk-UA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270510" algn="l"/>
              </a:tabLst>
            </a:pPr>
            <a:r>
              <a:rPr lang="uk-UA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Групи</a:t>
            </a:r>
            <a:r>
              <a:rPr lang="uk-UA" sz="2400" i="1" spc="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технологій,</a:t>
            </a:r>
            <a:r>
              <a:rPr lang="uk-UA" sz="2400" i="1" spc="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які</a:t>
            </a:r>
            <a:r>
              <a:rPr lang="uk-UA" sz="2400" i="1" spc="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передбачається</a:t>
            </a:r>
            <a:r>
              <a:rPr lang="uk-UA" sz="2400" i="1" spc="2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розвивати</a:t>
            </a:r>
            <a:r>
              <a:rPr lang="uk-UA" sz="2400" i="1" spc="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400" i="1" spc="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рамках</a:t>
            </a:r>
            <a:r>
              <a:rPr lang="uk-UA" sz="2400" i="1" spc="-2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технологічної</a:t>
            </a:r>
            <a:r>
              <a:rPr lang="uk-UA" sz="2400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платформи </a:t>
            </a:r>
            <a:r>
              <a:rPr lang="uk-UA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Smart</a:t>
            </a:r>
            <a:r>
              <a:rPr lang="uk-UA" sz="2400" i="1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Grid</a:t>
            </a:r>
            <a:r>
              <a:rPr lang="uk-UA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270510" algn="l"/>
              </a:tabLst>
            </a:pPr>
            <a:r>
              <a:rPr lang="uk-UA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Обладнання</a:t>
            </a:r>
            <a:r>
              <a:rPr lang="uk-UA" sz="24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24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програмно-апаратні</a:t>
            </a:r>
            <a:r>
              <a:rPr lang="uk-UA" sz="24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комплекси</a:t>
            </a:r>
            <a:r>
              <a:rPr lang="uk-UA" sz="24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uk-UA" sz="24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інтелектуальних</a:t>
            </a:r>
            <a:r>
              <a:rPr lang="uk-UA" sz="2400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енергетичних</a:t>
            </a:r>
            <a:r>
              <a:rPr lang="uk-UA" sz="2400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систем;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270510" algn="l"/>
              </a:tabLst>
            </a:pPr>
            <a:r>
              <a:rPr lang="uk-UA" sz="2400" i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Технологічні</a:t>
            </a:r>
            <a:r>
              <a:rPr lang="uk-UA" sz="2400" i="1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платформи; 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270510" algn="l"/>
              </a:tabLst>
            </a:pPr>
            <a:r>
              <a:rPr lang="uk-UA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Інноваційні</a:t>
            </a:r>
            <a:r>
              <a:rPr lang="uk-UA" sz="24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технології</a:t>
            </a:r>
            <a:r>
              <a:rPr lang="uk-UA" sz="24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24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компоненти</a:t>
            </a:r>
            <a:r>
              <a:rPr lang="uk-UA" sz="24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електроенергетичної</a:t>
            </a:r>
            <a:r>
              <a:rPr lang="uk-UA" sz="24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системи;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270510" algn="l"/>
              </a:tabLst>
            </a:pPr>
            <a:r>
              <a:rPr lang="uk-UA" sz="2400" i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Інтегровані</a:t>
            </a:r>
            <a:r>
              <a:rPr lang="uk-UA" sz="2400" i="1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i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комунікації</a:t>
            </a:r>
            <a:r>
              <a:rPr lang="uk-UA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08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4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19DAA8F6-48B1-43E2-BE25-F6BD35FF4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DC6E-FF32-4A11-AD8C-27E5BCE7407F}" type="slidenum">
              <a:rPr lang="ru-RU" smtClean="0"/>
              <a:t>20</a:t>
            </a:fld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6A406AD-492D-B15B-392C-AED97D8926E6}"/>
              </a:ext>
            </a:extLst>
          </p:cNvPr>
          <p:cNvSpPr txBox="1"/>
          <p:nvPr/>
        </p:nvSpPr>
        <p:spPr>
          <a:xfrm>
            <a:off x="103239" y="165944"/>
            <a:ext cx="8922774" cy="6468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10260" algn="just">
              <a:lnSpc>
                <a:spcPct val="105000"/>
              </a:lnSpc>
            </a:pPr>
            <a:r>
              <a:rPr lang="uk-UA" sz="2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5. Інноваційні</a:t>
            </a:r>
            <a:r>
              <a:rPr lang="uk-UA" sz="22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технології</a:t>
            </a:r>
            <a:r>
              <a:rPr lang="uk-UA" sz="22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22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компоненти</a:t>
            </a:r>
            <a:r>
              <a:rPr lang="uk-UA" sz="22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електроенергетичної</a:t>
            </a:r>
            <a:r>
              <a:rPr lang="uk-UA" sz="22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системи</a:t>
            </a:r>
            <a:endParaRPr lang="uk-UA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05000"/>
              </a:lnSpc>
            </a:pP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Інноваційні компоненти і пристрої базуються на досягненнях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науки і техніки в таких сферах, як надпровідність, силова електроніка, системи</a:t>
            </a:r>
            <a:r>
              <a:rPr lang="uk-UA" sz="2200" spc="-2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акумулювання електроенергії та діагностики. Прикладами технологій у цих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сферах є пристрої FACTS, високовольтні системи передачі електроенергії на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постійному струмі, надпровідники, </a:t>
            </a:r>
            <a:r>
              <a:rPr lang="uk-UA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smart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прилади, силова електроніка на базі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сучасних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напівпровідникових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приладів,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тому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числі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використанням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поновлюваних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джерел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енергії.</a:t>
            </a:r>
          </a:p>
          <a:p>
            <a:pPr indent="457200" algn="just">
              <a:lnSpc>
                <a:spcPct val="105000"/>
              </a:lnSpc>
            </a:pP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Розподілене</a:t>
            </a:r>
            <a:r>
              <a:rPr lang="uk-UA" sz="22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виробництво</a:t>
            </a:r>
            <a:r>
              <a:rPr lang="uk-UA" sz="22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електроенергії</a:t>
            </a:r>
            <a:r>
              <a:rPr lang="uk-UA" sz="22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(або</a:t>
            </a:r>
            <a:r>
              <a:rPr lang="uk-UA" sz="22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розподілена</a:t>
            </a:r>
            <a:r>
              <a:rPr lang="uk-UA" sz="22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генерація)</a:t>
            </a:r>
            <a:r>
              <a:rPr lang="uk-UA" sz="22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uk-UA" sz="22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 концепція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розподілених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енергетичних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ресурсів,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яка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має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увазі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наявність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безлічі споживачів, які виробляють теплову та електричну енергію для власних</a:t>
            </a:r>
            <a:r>
              <a:rPr lang="uk-UA" sz="2200" spc="-2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потреб,</a:t>
            </a:r>
            <a:r>
              <a:rPr lang="uk-UA" sz="22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направляючи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їх</a:t>
            </a:r>
            <a:r>
              <a:rPr lang="uk-UA" sz="22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надлишки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загальну</a:t>
            </a:r>
            <a:r>
              <a:rPr lang="uk-UA" sz="22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мережу.</a:t>
            </a:r>
          </a:p>
          <a:p>
            <a:pPr indent="457200" algn="just">
              <a:lnSpc>
                <a:spcPct val="105000"/>
              </a:lnSpc>
            </a:pP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даний час промислово розвинені країни виробляють основну частину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електроенергії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централізовано,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великих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електростанціях: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теплових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електростанціях на вугіллі та природному газі, атомних і гідроелектростанціях.</a:t>
            </a:r>
            <a:r>
              <a:rPr lang="uk-UA" sz="2200" spc="-2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uk-UA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3492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4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19DAA8F6-48B1-43E2-BE25-F6BD35FF4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DC6E-FF32-4A11-AD8C-27E5BCE7407F}" type="slidenum">
              <a:rPr lang="ru-RU" smtClean="0"/>
              <a:t>21</a:t>
            </a:fld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7DE1A5-B21B-9C19-CFFE-C481227BF911}"/>
              </a:ext>
            </a:extLst>
          </p:cNvPr>
          <p:cNvSpPr txBox="1"/>
          <p:nvPr/>
        </p:nvSpPr>
        <p:spPr>
          <a:xfrm>
            <a:off x="117987" y="114904"/>
            <a:ext cx="8922773" cy="66230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>
              <a:lnSpc>
                <a:spcPct val="114000"/>
              </a:lnSpc>
            </a:pP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Такі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електростанції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мають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високі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економічні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показники,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але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цьому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передача</a:t>
            </a:r>
            <a:r>
              <a:rPr lang="uk-UA" sz="22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електроенергії</a:t>
            </a:r>
            <a:r>
              <a:rPr lang="uk-UA" sz="22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здійснюється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22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великі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відстані.</a:t>
            </a:r>
          </a:p>
          <a:p>
            <a:pPr indent="457200" algn="just">
              <a:lnSpc>
                <a:spcPct val="114000"/>
              </a:lnSpc>
            </a:pP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Іншим</a:t>
            </a:r>
            <a:r>
              <a:rPr lang="uk-UA" sz="22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підходом</a:t>
            </a:r>
            <a:r>
              <a:rPr lang="uk-UA" sz="22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є</a:t>
            </a:r>
            <a:r>
              <a:rPr lang="uk-UA" sz="22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розподілене</a:t>
            </a:r>
            <a:r>
              <a:rPr lang="uk-UA" sz="22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виробництво</a:t>
            </a:r>
            <a:r>
              <a:rPr lang="uk-UA" sz="22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електроенергії,</a:t>
            </a:r>
            <a:r>
              <a:rPr lang="uk-UA" sz="22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uk-UA" sz="22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припускає</a:t>
            </a:r>
            <a:r>
              <a:rPr lang="uk-UA" sz="2200" spc="-2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максимальне наближення електрогенераторів до споживачів електрики, аж до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розташування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їх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одному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будинку.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цьому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знижуються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втрати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електроенергії при транспортуванні, число і протяжність ліній </a:t>
            </a:r>
            <a:r>
              <a:rPr lang="uk-UA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електропередач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uk-UA" sz="2200" spc="-2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які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необхідні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електропостачання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споживачів.</a:t>
            </a:r>
          </a:p>
          <a:p>
            <a:pPr indent="457200" algn="just">
              <a:lnSpc>
                <a:spcPct val="114000"/>
              </a:lnSpc>
            </a:pP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Поява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нових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технологій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була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викликана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потребою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збільшення</a:t>
            </a:r>
            <a:r>
              <a:rPr lang="uk-UA" sz="2200" spc="-2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керованості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електроенергетичних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систем: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uk-UA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14000"/>
              </a:lnSpc>
            </a:pP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недостатньою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пропускною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спроможністю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міжсистемних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системо-утворюючих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ліній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електропередачі;</a:t>
            </a:r>
          </a:p>
          <a:p>
            <a:pPr indent="457200" algn="just">
              <a:lnSpc>
                <a:spcPct val="114000"/>
              </a:lnSpc>
            </a:pP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слабкою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керованістю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електричних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мереж;</a:t>
            </a:r>
          </a:p>
          <a:p>
            <a:pPr indent="457200" algn="just">
              <a:lnSpc>
                <a:spcPct val="114000"/>
              </a:lnSpc>
            </a:pP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недостатнім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обсягом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пристроїв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регулювання напруги та реактивної потужності;</a:t>
            </a:r>
          </a:p>
          <a:p>
            <a:pPr indent="457200" algn="just">
              <a:lnSpc>
                <a:spcPct val="114000"/>
              </a:lnSpc>
            </a:pP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неоптимальним розподілом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потоків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потужності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паралельних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лініях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електропередачі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різного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класу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напруги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2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т. д.</a:t>
            </a:r>
          </a:p>
        </p:txBody>
      </p:sp>
    </p:spTree>
    <p:extLst>
      <p:ext uri="{BB962C8B-B14F-4D97-AF65-F5344CB8AC3E}">
        <p14:creationId xmlns:p14="http://schemas.microsoft.com/office/powerpoint/2010/main" val="3524626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4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19DAA8F6-48B1-43E2-BE25-F6BD35FF4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DC6E-FF32-4A11-AD8C-27E5BCE7407F}" type="slidenum">
              <a:rPr lang="ru-RU" smtClean="0"/>
              <a:t>22</a:t>
            </a:fld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9DE381-0AB4-8F6F-A907-885C238C1165}"/>
              </a:ext>
            </a:extLst>
          </p:cNvPr>
          <p:cNvSpPr txBox="1"/>
          <p:nvPr/>
        </p:nvSpPr>
        <p:spPr>
          <a:xfrm>
            <a:off x="147482" y="111508"/>
            <a:ext cx="8893279" cy="65248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/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Управління на базі FACTS в останні роки почали впроваджуватись на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об’єктах ЕНЕС. Реалізація концепції </a:t>
            </a:r>
            <a:r>
              <a:rPr lang="uk-UA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Smart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Grid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 електроенергетиці зробила їх</a:t>
            </a:r>
            <a:r>
              <a:rPr lang="uk-UA" sz="2200" spc="-2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одними з найбільш затребуваних в електроенергетиці. До технологій FACTS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зараз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відносяться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пристрої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поздовжньої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компенсації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традиційного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конденсаторного типу, так і регульовані за допомогою </a:t>
            </a:r>
            <a:r>
              <a:rPr lang="uk-UA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тиристорно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-реакторних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груп, статичні тиристорні компенсатори, вставки постійного струму, а також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електромеханічні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перетворювачі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частоти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(ЕМПЧ)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базі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асинхронізованих</a:t>
            </a:r>
            <a:r>
              <a:rPr lang="uk-UA" sz="2200" spc="-2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синхронних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машин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АСМ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(АС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ЕМПЧ),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керовані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реактори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синхронні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компенсатори. </a:t>
            </a:r>
          </a:p>
          <a:p>
            <a:pPr indent="457200" algn="just"/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Таким чином, на даний час пристроями FACTS, як правило,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є сукупність пристроїв, що встановлюються в електричній мережі і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призначених</a:t>
            </a:r>
            <a:r>
              <a:rPr lang="uk-UA" sz="2200" spc="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uk-UA" sz="2200" spc="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стабілізації</a:t>
            </a:r>
            <a:r>
              <a:rPr lang="uk-UA" sz="2200" spc="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напруги,</a:t>
            </a:r>
            <a:r>
              <a:rPr lang="uk-UA" sz="2200" spc="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підвищення</a:t>
            </a:r>
            <a:r>
              <a:rPr lang="uk-UA" sz="2200" spc="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керованості,</a:t>
            </a:r>
            <a:r>
              <a:rPr lang="uk-UA" sz="2200" spc="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оптимізації </a:t>
            </a:r>
            <a:r>
              <a:rPr lang="uk-UA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потокорозподілу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зниження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втрат,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демпфування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низькочастотних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коливань,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підвищення статичної та динамічної стійкості, а в результаті - підвищення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пропускної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здатності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мережі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зниження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втрат.</a:t>
            </a:r>
          </a:p>
          <a:p>
            <a:pPr indent="457200" algn="just"/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Істотну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роль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всьому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різноманітті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пристроїв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FACTS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грає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силова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електроніка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базі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різних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модифікацій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перетворювачів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напруги,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використовують</a:t>
            </a:r>
            <a:r>
              <a:rPr lang="uk-UA" sz="22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керовані</a:t>
            </a:r>
            <a:r>
              <a:rPr lang="uk-UA" sz="22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напівпровідникові</a:t>
            </a:r>
            <a:r>
              <a:rPr lang="uk-UA" sz="22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вентилі.</a:t>
            </a:r>
          </a:p>
        </p:txBody>
      </p:sp>
    </p:spTree>
    <p:extLst>
      <p:ext uri="{BB962C8B-B14F-4D97-AF65-F5344CB8AC3E}">
        <p14:creationId xmlns:p14="http://schemas.microsoft.com/office/powerpoint/2010/main" val="49243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4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19DAA8F6-48B1-43E2-BE25-F6BD35FF4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DC6E-FF32-4A11-AD8C-27E5BCE7407F}" type="slidenum">
              <a:rPr lang="ru-RU" smtClean="0"/>
              <a:t>23</a:t>
            </a:fld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D315530-36CA-E09B-0E01-430B4CD0CD3C}"/>
              </a:ext>
            </a:extLst>
          </p:cNvPr>
          <p:cNvSpPr txBox="1"/>
          <p:nvPr/>
        </p:nvSpPr>
        <p:spPr>
          <a:xfrm>
            <a:off x="162231" y="136486"/>
            <a:ext cx="8863781" cy="65248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>
              <a:lnSpc>
                <a:spcPct val="95000"/>
              </a:lnSpc>
            </a:pP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Широке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впровадження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систем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FACTS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спільно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новими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засобами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телемеханіки, моніторингу та управління дозволяє забезпечити формування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системи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передачі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електроенергії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новою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якістю.</a:t>
            </a:r>
          </a:p>
          <a:p>
            <a:pPr indent="457200" algn="just">
              <a:lnSpc>
                <a:spcPct val="95000"/>
              </a:lnSpc>
            </a:pP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Важливу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роль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функціонуванні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систем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FACTS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грають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накопичувачі</a:t>
            </a:r>
            <a:r>
              <a:rPr lang="uk-UA" sz="2200" spc="-2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електричної</a:t>
            </a:r>
            <a:r>
              <a:rPr lang="uk-UA" sz="22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енергії,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які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виконують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акі</a:t>
            </a:r>
            <a:r>
              <a:rPr lang="uk-UA" sz="22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функції:</a:t>
            </a:r>
          </a:p>
          <a:p>
            <a:pPr marL="342900" lvl="0" indent="-342900" algn="just">
              <a:lnSpc>
                <a:spcPct val="95000"/>
              </a:lnSpc>
              <a:buSzPts val="900"/>
              <a:buFont typeface="Wingdings" panose="05000000000000000000" pitchFamily="2" charset="2"/>
              <a:buChar char="Ø"/>
              <a:tabLst>
                <a:tab pos="567055" algn="l"/>
              </a:tabLst>
            </a:pP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вирівнювання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графіків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навантаження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мережі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(накопичення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електричної енергії в періоди наявності надлишкової (дешевої) енергії і видачу</a:t>
            </a:r>
            <a:r>
              <a:rPr lang="uk-UA" sz="2200" spc="-2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мережу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2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періоди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дефіциту;</a:t>
            </a:r>
          </a:p>
          <a:p>
            <a:pPr marL="342900" lvl="0" indent="-342900" algn="just">
              <a:lnSpc>
                <a:spcPct val="95000"/>
              </a:lnSpc>
              <a:buSzPts val="900"/>
              <a:buFont typeface="Wingdings" panose="05000000000000000000" pitchFamily="2" charset="2"/>
              <a:buChar char="Ø"/>
              <a:tabLst>
                <a:tab pos="567055" algn="l"/>
              </a:tabLst>
            </a:pP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забезпечення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поєднанні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пристроями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FACTS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підвищення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меж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стійкості;</a:t>
            </a:r>
          </a:p>
          <a:p>
            <a:pPr marL="342900" lvl="0" indent="-342900" algn="just">
              <a:lnSpc>
                <a:spcPct val="95000"/>
              </a:lnSpc>
              <a:buSzPts val="900"/>
              <a:buFont typeface="Wingdings" panose="05000000000000000000" pitchFamily="2" charset="2"/>
              <a:buChar char="Ø"/>
              <a:tabLst>
                <a:tab pos="567055" algn="l"/>
              </a:tabLst>
            </a:pP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забезпечення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безперебійного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живлення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особливо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важливих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об’єктів,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власних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потреб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електричних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станцій;</a:t>
            </a:r>
          </a:p>
          <a:p>
            <a:pPr marL="342900" lvl="0" indent="-342900" algn="just">
              <a:lnSpc>
                <a:spcPct val="95000"/>
              </a:lnSpc>
              <a:buSzPts val="900"/>
              <a:buFont typeface="Wingdings" panose="05000000000000000000" pitchFamily="2" charset="2"/>
              <a:buChar char="Ø"/>
              <a:tabLst>
                <a:tab pos="567055" algn="l"/>
              </a:tabLst>
            </a:pP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демпфування</a:t>
            </a:r>
            <a:r>
              <a:rPr lang="uk-UA" sz="2200" spc="2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коливань</a:t>
            </a:r>
            <a:r>
              <a:rPr lang="uk-UA" sz="2200" spc="2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потужності;</a:t>
            </a:r>
          </a:p>
          <a:p>
            <a:pPr marL="342900" lvl="0" indent="-342900" algn="just">
              <a:lnSpc>
                <a:spcPct val="95000"/>
              </a:lnSpc>
              <a:buSzPts val="900"/>
              <a:buFont typeface="Wingdings" panose="05000000000000000000" pitchFamily="2" charset="2"/>
              <a:buChar char="Ø"/>
              <a:tabLst>
                <a:tab pos="567055" algn="l"/>
              </a:tabLst>
            </a:pP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стабілізацію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роботи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децентралізованих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джерел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електричної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енергії.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uk-UA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30225" algn="just">
              <a:lnSpc>
                <a:spcPct val="95000"/>
              </a:lnSpc>
              <a:tabLst>
                <a:tab pos="567055" algn="l"/>
              </a:tabLst>
            </a:pP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Накопичувачі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енергії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діляться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електростатичні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електромеханічні.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електростатичних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накопичувачів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енергії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відносяться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акумуляторні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батареї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великої енергоємності (АББЕ), накопичувачі енергії на основі молекулярних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конденсаторів,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накопичувачі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енергії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основі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низько-температурних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(охолодження</a:t>
            </a:r>
            <a:r>
              <a:rPr lang="uk-UA" sz="22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рідким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гелієм)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надпровідників.</a:t>
            </a:r>
          </a:p>
        </p:txBody>
      </p:sp>
    </p:spTree>
    <p:extLst>
      <p:ext uri="{BB962C8B-B14F-4D97-AF65-F5344CB8AC3E}">
        <p14:creationId xmlns:p14="http://schemas.microsoft.com/office/powerpoint/2010/main" val="1700461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4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19DAA8F6-48B1-43E2-BE25-F6BD35FF4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DC6E-FF32-4A11-AD8C-27E5BCE7407F}" type="slidenum">
              <a:rPr lang="ru-RU" smtClean="0"/>
              <a:t>24</a:t>
            </a:fld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64C4076-FC46-D42E-E9C9-AAA034D2CB0D}"/>
              </a:ext>
            </a:extLst>
          </p:cNvPr>
          <p:cNvSpPr txBox="1"/>
          <p:nvPr/>
        </p:nvSpPr>
        <p:spPr>
          <a:xfrm>
            <a:off x="117987" y="141005"/>
            <a:ext cx="8922774" cy="65248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/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Всі типи електростатичних накопичувачів зв’язуються з мережею через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пристрої</a:t>
            </a:r>
            <a:r>
              <a:rPr lang="uk-UA" sz="22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силової</a:t>
            </a:r>
            <a:r>
              <a:rPr lang="uk-UA" sz="22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електроніки</a:t>
            </a:r>
            <a:r>
              <a:rPr lang="uk-UA" sz="22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uk-UA" sz="22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зарядно-перетворювальні</a:t>
            </a:r>
            <a:r>
              <a:rPr lang="uk-UA" sz="22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пристрої.</a:t>
            </a:r>
          </a:p>
          <a:p>
            <a:pPr indent="457200" algn="just"/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Одним з основних елементів технологічного базису концепції </a:t>
            </a:r>
            <a:r>
              <a:rPr lang="uk-UA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Smart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Grid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є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цифрові</a:t>
            </a:r>
            <a:r>
              <a:rPr lang="uk-UA" sz="22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підстанції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».</a:t>
            </a:r>
          </a:p>
          <a:p>
            <a:pPr indent="457200" algn="just"/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основу ідеї побудови цифрової підстанції закладена заміна численних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дротяних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зв’язків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обміну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традиційними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аналоговими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дискретними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сигналами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уніфікований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обмін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цифровими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повідомленнями,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забезпечують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можливість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розподіленої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реалізації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функцій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системи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автоматизації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підстанції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повну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функціональну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сумісність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інтелектуальних</a:t>
            </a:r>
            <a:r>
              <a:rPr lang="uk-UA" sz="2200" spc="-2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електронних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пристроїв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різних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виробників.</a:t>
            </a:r>
          </a:p>
          <a:p>
            <a:pPr indent="457200" algn="just"/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Найбільш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повно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сьогодні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вивчені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питання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обміну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інформацією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рамках стандарту МЕК 61850 для таких пристроїв і підсистем підстанції, як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вимірювальні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трансформатори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струму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напруги,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комутаційні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апарати,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мікропроцесорні термінали релейного захисту та автоматики, АСУТП. При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цьому питання інтеграції складних видів електротехнічного обладнання, і в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першу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чергу,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силових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трансформаторів,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автотрансформаторів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шунтуючих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реакторів,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КРУЕ,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вимикачів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повинні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розглядатися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контексті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функцій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самостійного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аналізу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даних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самодіагностики.</a:t>
            </a:r>
          </a:p>
        </p:txBody>
      </p:sp>
    </p:spTree>
    <p:extLst>
      <p:ext uri="{BB962C8B-B14F-4D97-AF65-F5344CB8AC3E}">
        <p14:creationId xmlns:p14="http://schemas.microsoft.com/office/powerpoint/2010/main" val="242589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4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19DAA8F6-48B1-43E2-BE25-F6BD35FF4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DC6E-FF32-4A11-AD8C-27E5BCE7407F}" type="slidenum">
              <a:rPr lang="ru-RU" smtClean="0"/>
              <a:t>25</a:t>
            </a:fld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7C7B745-D08C-5323-675F-67A28FE76E2B}"/>
              </a:ext>
            </a:extLst>
          </p:cNvPr>
          <p:cNvSpPr txBox="1"/>
          <p:nvPr/>
        </p:nvSpPr>
        <p:spPr>
          <a:xfrm>
            <a:off x="132735" y="73742"/>
            <a:ext cx="8893277" cy="67687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>
              <a:lnSpc>
                <a:spcPct val="110000"/>
              </a:lnSpc>
            </a:pP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Широкі перспективи при реалізації концепції </a:t>
            </a:r>
            <a:r>
              <a:rPr lang="uk-UA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Smart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Grid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пов’язані із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надпровідниковими</a:t>
            </a:r>
            <a:r>
              <a:rPr lang="uk-UA" sz="22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кабельними</a:t>
            </a:r>
            <a:r>
              <a:rPr lang="uk-UA" sz="22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лініями</a:t>
            </a:r>
            <a:r>
              <a:rPr lang="uk-UA" sz="22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uk-UA" sz="22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систем</a:t>
            </a:r>
            <a:r>
              <a:rPr lang="uk-UA" sz="22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передачі</a:t>
            </a:r>
            <a:r>
              <a:rPr lang="uk-UA" sz="22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електроенергії,</a:t>
            </a:r>
            <a:r>
              <a:rPr lang="uk-UA" sz="22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які</a:t>
            </a:r>
            <a:r>
              <a:rPr lang="uk-UA" sz="2200" spc="-2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перевершують за потужністю переданої енергії в три - п’ять разів традиційні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кабельні лінії. Застосування надпровідних кабельних ліній дозволить істотно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скоротити втрати електроенергії, передавати великі потоки потужності при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звичайних габаритах кабелю, продовжити термін експлуатації кабельних ліній,</a:t>
            </a:r>
            <a:r>
              <a:rPr lang="uk-UA" sz="2200" spc="-2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зменшити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площу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відчужуваних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будівництво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кабельних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ліній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земель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мегаполісах,</a:t>
            </a:r>
            <a:r>
              <a:rPr lang="uk-UA" sz="22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забезпечити</a:t>
            </a:r>
            <a:r>
              <a:rPr lang="uk-UA" sz="22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електропостачання</a:t>
            </a:r>
            <a:r>
              <a:rPr lang="uk-UA" sz="22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великих</a:t>
            </a:r>
            <a:r>
              <a:rPr lang="uk-UA" sz="22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споживачів</a:t>
            </a:r>
            <a:r>
              <a:rPr lang="uk-UA" sz="22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2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мегаполісах</a:t>
            </a:r>
            <a:r>
              <a:rPr lang="uk-UA" sz="2200" spc="-2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напрузі</a:t>
            </a:r>
            <a:r>
              <a:rPr lang="uk-UA" sz="22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кВ.</a:t>
            </a:r>
          </a:p>
          <a:p>
            <a:pPr indent="457200" algn="just">
              <a:lnSpc>
                <a:spcPct val="110000"/>
              </a:lnSpc>
            </a:pP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Інноваційні</a:t>
            </a:r>
            <a:r>
              <a:rPr lang="uk-UA" sz="22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компоненти</a:t>
            </a:r>
            <a:r>
              <a:rPr lang="uk-UA" sz="22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Smart</a:t>
            </a:r>
            <a:r>
              <a:rPr lang="uk-UA" sz="22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Grid</a:t>
            </a:r>
            <a:r>
              <a:rPr lang="uk-UA" sz="22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відіграють</a:t>
            </a:r>
            <a:r>
              <a:rPr lang="uk-UA" sz="22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важливу</a:t>
            </a:r>
            <a:r>
              <a:rPr lang="uk-UA" sz="22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роль</a:t>
            </a:r>
            <a:r>
              <a:rPr lang="uk-UA" sz="22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2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досягненні</a:t>
            </a:r>
            <a:r>
              <a:rPr lang="uk-UA" sz="2200" spc="-2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вказаних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ключових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вимог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енергосистеми,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удосконалюючи,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одного боку її фізико-технічні характеристики, а з іншого істотно підвищують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керованість,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виступаючи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активними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елементами,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забезпечують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великі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можливості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розширення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зміни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допустимих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станів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енергосистеми.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Вони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можуть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застосовуватися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автономних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програмах,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так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складних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комплексних системах, таких як мікро-мережі або віртуальні електростанції.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uk-UA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0363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4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19DAA8F6-48B1-43E2-BE25-F6BD35FF4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DC6E-FF32-4A11-AD8C-27E5BCE7407F}" type="slidenum">
              <a:rPr lang="ru-RU" smtClean="0"/>
              <a:t>26</a:t>
            </a:fld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6BEE0E0-A8B4-2563-00A5-52F15764C682}"/>
              </a:ext>
            </a:extLst>
          </p:cNvPr>
          <p:cNvSpPr txBox="1"/>
          <p:nvPr/>
        </p:nvSpPr>
        <p:spPr>
          <a:xfrm>
            <a:off x="117987" y="136524"/>
            <a:ext cx="8908026" cy="65248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/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Досить</a:t>
            </a:r>
            <a:r>
              <a:rPr lang="uk-UA" sz="2200" spc="1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часто</a:t>
            </a:r>
            <a:r>
              <a:rPr lang="uk-UA" sz="2200" spc="1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мікро-мережі</a:t>
            </a:r>
            <a:r>
              <a:rPr lang="uk-UA" sz="2200" spc="1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називають</a:t>
            </a:r>
            <a:r>
              <a:rPr lang="uk-UA" sz="2200" spc="1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віртуальними</a:t>
            </a:r>
            <a:r>
              <a:rPr lang="uk-UA" sz="2200" spc="1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електростанціями</a:t>
            </a:r>
            <a:r>
              <a:rPr lang="uk-UA" sz="2200" spc="1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(далі-</a:t>
            </a:r>
            <a:r>
              <a:rPr lang="uk-UA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ВтЕС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),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так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як,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суті,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вони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є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об’єднанням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управління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попитом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розподіленими джерелами енергії, що дозволяє диспетчеру моделювати їх, як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ресурси генерації. </a:t>
            </a:r>
            <a:r>
              <a:rPr lang="uk-UA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ВтЕС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дозволяє енергетичним компаніям керувати значним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числом споживачів з великими обсягами (ємністю), впливаючи на їх набір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опцій,</a:t>
            </a:r>
            <a:r>
              <a:rPr lang="uk-UA" sz="22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стосуються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комерційних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операцій.</a:t>
            </a:r>
          </a:p>
          <a:p>
            <a:pPr indent="457200" algn="just"/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Використання </a:t>
            </a:r>
            <a:r>
              <a:rPr lang="uk-UA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ВтЕС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забезпечує більш тісний зв’язок між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оптовим і роздрібним ринками шляхом управління системою магістральних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ліній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електропередачі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системою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розподілу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формує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двосторонній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потік</a:t>
            </a:r>
            <a:r>
              <a:rPr lang="uk-UA" sz="2200" spc="-2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електрики і грошей, який забезпечує глибоко інтегровану систему оптимізації,</a:t>
            </a:r>
            <a:r>
              <a:rPr lang="uk-UA" sz="22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uk-UA" sz="22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необхідно</a:t>
            </a:r>
            <a:r>
              <a:rPr lang="uk-UA" sz="22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uk-UA" sz="22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ефективного</a:t>
            </a:r>
            <a:r>
              <a:rPr lang="uk-UA" sz="22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управління</a:t>
            </a:r>
            <a:r>
              <a:rPr lang="uk-UA" sz="22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Smart</a:t>
            </a:r>
            <a:r>
              <a:rPr lang="uk-UA" sz="22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Grid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indent="457200" algn="just"/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Передбачається,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функціонування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енергосистеми</a:t>
            </a:r>
            <a:r>
              <a:rPr lang="uk-UA" sz="2200" spc="-2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здійснюватиметься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шляхом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тісної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взаємодії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між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централізованими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розподіленими децентралізованими генеруючими </a:t>
            </a:r>
            <a:r>
              <a:rPr lang="uk-UA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потужностями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indent="457200" algn="just"/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Управління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розподіленими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генераторами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може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бути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зібране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єдине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ціле,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утворюючи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мікро-мережі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«віртуальні»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електростанції,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інтегровані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мережу, так і в ринок електроенергії та потужності, що сприятиме підвищенню</a:t>
            </a:r>
            <a:r>
              <a:rPr lang="uk-UA" sz="2200" spc="-2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ролі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споживача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управлінні</a:t>
            </a:r>
            <a:r>
              <a:rPr lang="uk-UA" sz="22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енергосистемою.</a:t>
            </a:r>
          </a:p>
        </p:txBody>
      </p:sp>
    </p:spTree>
    <p:extLst>
      <p:ext uri="{BB962C8B-B14F-4D97-AF65-F5344CB8AC3E}">
        <p14:creationId xmlns:p14="http://schemas.microsoft.com/office/powerpoint/2010/main" val="2124892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4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19DAA8F6-48B1-43E2-BE25-F6BD35FF4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DC6E-FF32-4A11-AD8C-27E5BCE7407F}" type="slidenum">
              <a:rPr lang="ru-RU" smtClean="0"/>
              <a:t>27</a:t>
            </a:fld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C3606DB-1DE9-93B2-7720-01947EB22274}"/>
              </a:ext>
            </a:extLst>
          </p:cNvPr>
          <p:cNvSpPr txBox="1"/>
          <p:nvPr/>
        </p:nvSpPr>
        <p:spPr>
          <a:xfrm>
            <a:off x="147483" y="140545"/>
            <a:ext cx="8878529" cy="66230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>
              <a:lnSpc>
                <a:spcPct val="114000"/>
              </a:lnSpc>
            </a:pP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 цілому при поліпшенні технологій інтерфейсу та підтримки прийняття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рішень на місці, мережі будуть більш надійно функціонувати і менш частими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стануть</a:t>
            </a:r>
            <a:r>
              <a:rPr lang="uk-UA" sz="22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випадки</a:t>
            </a:r>
            <a:r>
              <a:rPr lang="uk-UA" sz="22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відключення</a:t>
            </a:r>
            <a:r>
              <a:rPr lang="uk-UA" sz="22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через</a:t>
            </a:r>
            <a:r>
              <a:rPr lang="uk-UA" sz="22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природні</a:t>
            </a:r>
            <a:r>
              <a:rPr lang="uk-UA" sz="22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явища</a:t>
            </a:r>
            <a:r>
              <a:rPr lang="uk-UA" sz="22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2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людський</a:t>
            </a:r>
            <a:r>
              <a:rPr lang="uk-UA" sz="22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фактор.</a:t>
            </a:r>
          </a:p>
          <a:p>
            <a:pPr indent="457200" algn="just">
              <a:lnSpc>
                <a:spcPct val="114000"/>
              </a:lnSpc>
            </a:pP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22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технологією</a:t>
            </a:r>
            <a:r>
              <a:rPr lang="uk-UA" sz="22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IIDS</a:t>
            </a:r>
            <a:r>
              <a:rPr lang="uk-UA" sz="22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складні</a:t>
            </a:r>
            <a:r>
              <a:rPr lang="uk-UA" sz="22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великі</a:t>
            </a:r>
            <a:r>
              <a:rPr lang="uk-UA" sz="22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системи</a:t>
            </a:r>
            <a:r>
              <a:rPr lang="uk-UA" sz="22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інформації</a:t>
            </a:r>
            <a:r>
              <a:rPr lang="uk-UA" sz="22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будуть</a:t>
            </a:r>
            <a:r>
              <a:rPr lang="uk-UA" sz="22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зведені</a:t>
            </a:r>
            <a:r>
              <a:rPr lang="uk-UA" sz="22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uk-UA" sz="2200" spc="-2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форматів,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легко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сприймаються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навченим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системним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оператором,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виконання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аких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завдань:</a:t>
            </a:r>
          </a:p>
          <a:p>
            <a:pPr marL="342900" lvl="0" indent="-342900" algn="just">
              <a:lnSpc>
                <a:spcPct val="114000"/>
              </a:lnSpc>
              <a:buSzPts val="900"/>
              <a:buFont typeface="Wingdings" panose="05000000000000000000" pitchFamily="2" charset="2"/>
              <a:buChar char="Ø"/>
              <a:tabLst>
                <a:tab pos="676275" algn="l"/>
              </a:tabLst>
            </a:pP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розуміння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загального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стану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мережі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надання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підтримки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само-відновлюваній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ділянці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мережі;</a:t>
            </a:r>
          </a:p>
          <a:p>
            <a:pPr marL="342900" lvl="0" indent="-342900" algn="just">
              <a:lnSpc>
                <a:spcPct val="114000"/>
              </a:lnSpc>
              <a:buSzPts val="900"/>
              <a:buFont typeface="Wingdings" panose="05000000000000000000" pitchFamily="2" charset="2"/>
              <a:buChar char="Ø"/>
              <a:tabLst>
                <a:tab pos="577215" algn="l"/>
              </a:tabLst>
            </a:pP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підтримку безпеки мережі та її цілісності за рахунок швидкого виявлення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пом’якшення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можливих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загроз;</a:t>
            </a:r>
          </a:p>
          <a:p>
            <a:pPr marL="342900" lvl="0" indent="-342900" algn="just">
              <a:lnSpc>
                <a:spcPct val="114000"/>
              </a:lnSpc>
              <a:buSzPts val="900"/>
              <a:buFont typeface="Wingdings" panose="05000000000000000000" pitchFamily="2" charset="2"/>
              <a:buChar char="Ø"/>
              <a:tabLst>
                <a:tab pos="600710" algn="l"/>
              </a:tabLst>
            </a:pP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моніторинг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контроль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великої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кількості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нових,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децентралізованих</a:t>
            </a:r>
            <a:r>
              <a:rPr lang="uk-UA" sz="2200" spc="-2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джерел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електроенергії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(вдосконалених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функцій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зберігання);</a:t>
            </a:r>
          </a:p>
          <a:p>
            <a:pPr marL="342900" indent="-342900" algn="just"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оперативного</a:t>
            </a:r>
            <a:r>
              <a:rPr lang="uk-UA" sz="22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розгляду</a:t>
            </a:r>
            <a:r>
              <a:rPr lang="uk-UA" sz="22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виникаючих</a:t>
            </a:r>
            <a:r>
              <a:rPr lang="uk-UA" sz="22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питань</a:t>
            </a:r>
            <a:r>
              <a:rPr lang="uk-UA" sz="22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якості</a:t>
            </a:r>
            <a:r>
              <a:rPr lang="uk-UA" sz="22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електроенергії;</a:t>
            </a:r>
          </a:p>
          <a:p>
            <a:pPr marL="342900" lvl="0" indent="-342900" algn="just">
              <a:lnSpc>
                <a:spcPct val="114000"/>
              </a:lnSpc>
              <a:buSzPts val="900"/>
              <a:buFont typeface="Wingdings" panose="05000000000000000000" pitchFamily="2" charset="2"/>
              <a:buChar char="Ø"/>
              <a:tabLst>
                <a:tab pos="535940" algn="l"/>
              </a:tabLst>
            </a:pP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визначення «втомленого» обладнання, що дозволить вчасно проводити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заміну</a:t>
            </a:r>
            <a:r>
              <a:rPr lang="uk-UA" sz="22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обладнання,</a:t>
            </a:r>
            <a:r>
              <a:rPr lang="uk-UA" sz="22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uk-UA" sz="22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того</a:t>
            </a:r>
            <a:r>
              <a:rPr lang="uk-UA" sz="22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</a:t>
            </a:r>
            <a:r>
              <a:rPr lang="uk-UA" sz="22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збій</a:t>
            </a:r>
            <a:r>
              <a:rPr lang="uk-UA" sz="22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може</a:t>
            </a:r>
            <a:r>
              <a:rPr lang="uk-UA" sz="22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привести</a:t>
            </a:r>
            <a:r>
              <a:rPr lang="uk-UA" sz="22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uk-UA" sz="22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дорогих</a:t>
            </a:r>
            <a:r>
              <a:rPr lang="uk-UA" sz="22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відключень;</a:t>
            </a:r>
          </a:p>
        </p:txBody>
      </p:sp>
    </p:spTree>
    <p:extLst>
      <p:ext uri="{BB962C8B-B14F-4D97-AF65-F5344CB8AC3E}">
        <p14:creationId xmlns:p14="http://schemas.microsoft.com/office/powerpoint/2010/main" val="1609638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4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19DAA8F6-48B1-43E2-BE25-F6BD35FF4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DC6E-FF32-4A11-AD8C-27E5BCE7407F}" type="slidenum">
              <a:rPr lang="ru-RU" smtClean="0"/>
              <a:t>28</a:t>
            </a:fld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FE26D3-27AF-DEB3-5EAC-8E02884345D5}"/>
              </a:ext>
            </a:extLst>
          </p:cNvPr>
          <p:cNvSpPr txBox="1"/>
          <p:nvPr/>
        </p:nvSpPr>
        <p:spPr>
          <a:xfrm>
            <a:off x="117987" y="103992"/>
            <a:ext cx="8922774" cy="67687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0000"/>
              </a:lnSpc>
              <a:buSzPts val="900"/>
              <a:buFont typeface="Wingdings" panose="05000000000000000000" pitchFamily="2" charset="2"/>
              <a:buChar char="Ø"/>
              <a:tabLst>
                <a:tab pos="535940" algn="l"/>
              </a:tabLst>
            </a:pP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визначення місця розташування системних засобів, людських ресурсів,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портативного обладнання, а також фізичних об’єктів, таких як дороги, мости і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міські вулиці, що дозволить значно підвищити безпеку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працівників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населення,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створити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безпечні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умови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завершення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реставраційних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робіт;</a:t>
            </a:r>
          </a:p>
          <a:p>
            <a:pPr marL="342900" lvl="0" indent="-342900" algn="just">
              <a:lnSpc>
                <a:spcPct val="110000"/>
              </a:lnSpc>
              <a:buSzPts val="900"/>
              <a:buFont typeface="Wingdings" panose="05000000000000000000" pitchFamily="2" charset="2"/>
              <a:buChar char="Ø"/>
              <a:tabLst>
                <a:tab pos="535940" algn="l"/>
              </a:tabLst>
            </a:pP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краще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зрозуміти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здійснювати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мінімізацію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впливу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навколишнє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середовище;</a:t>
            </a:r>
          </a:p>
          <a:p>
            <a:pPr marL="342900" lvl="0" indent="-342900" algn="just">
              <a:lnSpc>
                <a:spcPct val="110000"/>
              </a:lnSpc>
              <a:buSzPts val="900"/>
              <a:buFont typeface="Wingdings" panose="05000000000000000000" pitchFamily="2" charset="2"/>
              <a:buChar char="Ø"/>
              <a:tabLst>
                <a:tab pos="535940" algn="l"/>
              </a:tabLst>
            </a:pP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поліпшити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загальну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експлуатацію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технічне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обслуговування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всієї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системи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передачі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електроенергії.</a:t>
            </a:r>
          </a:p>
          <a:p>
            <a:pPr indent="457200" algn="just">
              <a:lnSpc>
                <a:spcPct val="110000"/>
              </a:lnSpc>
            </a:pP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Впровадження концепції </a:t>
            </a:r>
            <a:r>
              <a:rPr lang="uk-UA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Smart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Grid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головним чином вплине на зміни в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системі IT в результаті істотного збільшення обсягу переданих і необхідних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даних,</a:t>
            </a:r>
            <a:r>
              <a:rPr lang="uk-UA" sz="22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яких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раніше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</a:t>
            </a:r>
            <a:r>
              <a:rPr lang="uk-UA" sz="22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було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ні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2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одній</a:t>
            </a:r>
            <a:r>
              <a:rPr lang="uk-UA" sz="22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енергетичній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компанії.</a:t>
            </a:r>
          </a:p>
          <a:p>
            <a:pPr indent="457200" algn="just">
              <a:lnSpc>
                <a:spcPct val="110000"/>
              </a:lnSpc>
            </a:pP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Прогнозується, що кількість даних, які щодня надходять з енергетичної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системи на базі концепції </a:t>
            </a:r>
            <a:r>
              <a:rPr lang="uk-UA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Smart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Grid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складатиме більше 2 % від загального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обсягу даних системи. Іншими словами, якщо загальна кількість даних, які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зберігаються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центральній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базі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даних,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займає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Тегабайт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то,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можливо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щоденне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надходження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200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Гігабайт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тільки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систем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управління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моніторингу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Smart</a:t>
            </a:r>
            <a:r>
              <a:rPr lang="uk-UA" sz="22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Grid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46613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4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19DAA8F6-48B1-43E2-BE25-F6BD35FF4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DC6E-FF32-4A11-AD8C-27E5BCE7407F}" type="slidenum">
              <a:rPr lang="ru-RU" smtClean="0"/>
              <a:t>29</a:t>
            </a:fld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20F244-DAE9-F901-7194-A5154BFF6B1A}"/>
              </a:ext>
            </a:extLst>
          </p:cNvPr>
          <p:cNvSpPr txBox="1"/>
          <p:nvPr/>
        </p:nvSpPr>
        <p:spPr>
          <a:xfrm>
            <a:off x="103239" y="33285"/>
            <a:ext cx="8937522" cy="65671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>
              <a:lnSpc>
                <a:spcPct val="115000"/>
              </a:lnSpc>
            </a:pPr>
            <a:r>
              <a:rPr lang="uk-UA" sz="2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6. </a:t>
            </a:r>
            <a:r>
              <a:rPr lang="uk-UA" sz="2200" b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Інтегровані</a:t>
            </a:r>
            <a:r>
              <a:rPr lang="uk-UA" sz="2200" b="1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b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комунікації</a:t>
            </a:r>
            <a:endParaRPr lang="uk-UA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10000"/>
              </a:lnSpc>
              <a:spcBef>
                <a:spcPts val="1200"/>
              </a:spcBef>
            </a:pP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 розглянутих п’яти ключових технологічних областей, впровадження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інтегрованих комунікацій є основною для розвитку всіх інших і необхідною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базою для розвитку сучасної енергосистеми на базі концепції </a:t>
            </a:r>
            <a:r>
              <a:rPr lang="uk-UA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Smart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Grid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Її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функціонування</a:t>
            </a:r>
            <a:r>
              <a:rPr lang="uk-UA" sz="2200" spc="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істотно</a:t>
            </a:r>
            <a:r>
              <a:rPr lang="uk-UA" sz="2200" spc="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залежить</a:t>
            </a:r>
            <a:r>
              <a:rPr lang="uk-UA" sz="2200" spc="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uk-UA" sz="2200" spc="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збору</a:t>
            </a:r>
            <a:r>
              <a:rPr lang="uk-UA" sz="2200" spc="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даних,</a:t>
            </a:r>
            <a:r>
              <a:rPr lang="uk-UA" sz="2200" spc="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захисту</a:t>
            </a:r>
            <a:r>
              <a:rPr lang="uk-UA" sz="2200" spc="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200" spc="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управління, тобто</a:t>
            </a:r>
            <a:r>
              <a:rPr lang="uk-UA" sz="22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uk-UA" sz="22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наявності</a:t>
            </a:r>
            <a:r>
              <a:rPr lang="uk-UA" sz="22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ефективно</a:t>
            </a:r>
            <a:r>
              <a:rPr lang="uk-UA" sz="22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інтегрованої</a:t>
            </a:r>
            <a:r>
              <a:rPr lang="uk-UA" sz="22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інфраструктури</a:t>
            </a:r>
            <a:r>
              <a:rPr lang="uk-UA" sz="22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зв’язку. Тому методи і технології комунікацій мають найвищий пріоритет для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створення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сучасної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енергосистеми.</a:t>
            </a:r>
          </a:p>
          <a:p>
            <a:pPr indent="457200" algn="just">
              <a:lnSpc>
                <a:spcPct val="110000"/>
              </a:lnSpc>
            </a:pP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Комплексна комунікаційна інфраструктура сучасної мережі буде мати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такі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характеристики:</a:t>
            </a:r>
          </a:p>
          <a:p>
            <a:pPr marL="342900" lvl="0" indent="-342900" algn="just">
              <a:lnSpc>
                <a:spcPct val="110000"/>
              </a:lnSpc>
              <a:buSzPts val="900"/>
              <a:buFont typeface="Wingdings" panose="05000000000000000000" pitchFamily="2" charset="2"/>
              <a:buChar char="Ø"/>
              <a:tabLst>
                <a:tab pos="567055" algn="l"/>
              </a:tabLst>
            </a:pP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універсальність - всі потенційні користувачі можуть бути її активними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учасниками;</a:t>
            </a:r>
          </a:p>
          <a:p>
            <a:pPr marL="342900" lvl="0" indent="-342900" algn="just">
              <a:lnSpc>
                <a:spcPct val="110000"/>
              </a:lnSpc>
              <a:buSzPts val="900"/>
              <a:buFont typeface="Wingdings" panose="05000000000000000000" pitchFamily="2" charset="2"/>
              <a:buChar char="Ø"/>
              <a:tabLst>
                <a:tab pos="567055" algn="l"/>
              </a:tabLst>
            </a:pP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цілісність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інфраструктура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працює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такому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високому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рівні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керованості і надійності, що це стає помітно у випадку, коли вона перестає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ефективно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функціонувати;</a:t>
            </a:r>
          </a:p>
          <a:p>
            <a:pPr marL="342900" lvl="0" indent="-342900" algn="just">
              <a:lnSpc>
                <a:spcPct val="110000"/>
              </a:lnSpc>
              <a:buSzPts val="900"/>
              <a:buFont typeface="Wingdings" panose="05000000000000000000" pitchFamily="2" charset="2"/>
              <a:buChar char="Ø"/>
              <a:tabLst>
                <a:tab pos="567055" algn="l"/>
              </a:tabLst>
            </a:pP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простота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використання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логічні,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послідовні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інтуїтивні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правила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процедури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користувача;</a:t>
            </a:r>
          </a:p>
        </p:txBody>
      </p:sp>
    </p:spTree>
    <p:extLst>
      <p:ext uri="{BB962C8B-B14F-4D97-AF65-F5344CB8AC3E}">
        <p14:creationId xmlns:p14="http://schemas.microsoft.com/office/powerpoint/2010/main" val="1714782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4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E2C80E1-0470-43B1-B1BF-2BD73ED8C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DC6E-FF32-4A11-AD8C-27E5BCE7407F}" type="slidenum">
              <a:rPr lang="ru-RU" smtClean="0"/>
              <a:t>3</a:t>
            </a:fld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2C4E016-B73C-4562-E600-02F440DD0677}"/>
              </a:ext>
            </a:extLst>
          </p:cNvPr>
          <p:cNvSpPr txBox="1"/>
          <p:nvPr/>
        </p:nvSpPr>
        <p:spPr>
          <a:xfrm>
            <a:off x="117987" y="145494"/>
            <a:ext cx="8922774" cy="66230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10260" indent="-353060" algn="just">
              <a:lnSpc>
                <a:spcPct val="114000"/>
              </a:lnSpc>
              <a:tabLst>
                <a:tab pos="630555" algn="l"/>
              </a:tabLst>
            </a:pP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</a:t>
            </a:r>
            <a:r>
              <a:rPr lang="uk-UA" sz="2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Порівняння</a:t>
            </a:r>
            <a:r>
              <a:rPr lang="uk-UA" sz="22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характеристик і</a:t>
            </a:r>
            <a:r>
              <a:rPr lang="uk-UA" sz="22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функціональних</a:t>
            </a:r>
            <a:r>
              <a:rPr lang="uk-UA" sz="22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властивостей</a:t>
            </a:r>
            <a:r>
              <a:rPr lang="uk-UA" sz="2200" b="1" spc="-2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сьогоднішньої</a:t>
            </a:r>
            <a:r>
              <a:rPr lang="uk-UA" sz="22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енергетичної</a:t>
            </a:r>
            <a:r>
              <a:rPr lang="uk-UA" sz="22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системи</a:t>
            </a:r>
            <a:r>
              <a:rPr lang="uk-UA" sz="22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22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енергетичної</a:t>
            </a:r>
            <a:r>
              <a:rPr lang="uk-UA" sz="22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системи</a:t>
            </a:r>
            <a:r>
              <a:rPr lang="uk-UA" sz="22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22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базі</a:t>
            </a:r>
            <a:r>
              <a:rPr lang="uk-UA" sz="22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концепції</a:t>
            </a:r>
            <a:r>
              <a:rPr lang="uk-UA" sz="2200" b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Smart</a:t>
            </a:r>
            <a:r>
              <a:rPr lang="uk-UA" sz="2200" b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Grid</a:t>
            </a:r>
            <a:endParaRPr lang="uk-UA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14000"/>
              </a:lnSpc>
            </a:pP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uk-UA" sz="22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коротко,</a:t>
            </a:r>
            <a:r>
              <a:rPr lang="uk-UA" sz="22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середньо</a:t>
            </a:r>
            <a:r>
              <a:rPr lang="uk-UA" sz="22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2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довгострокових</a:t>
            </a:r>
            <a:r>
              <a:rPr lang="uk-UA" sz="22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пріоритетів</a:t>
            </a:r>
            <a:r>
              <a:rPr lang="uk-UA" sz="22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розвитку</a:t>
            </a:r>
            <a:r>
              <a:rPr lang="uk-UA" sz="22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</a:t>
            </a:r>
            <a:r>
              <a:rPr lang="uk-UA" sz="2200" spc="-2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напрямками кооперації учасників платформи в сфері досліджень і розробок на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до-конкурентній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стадії можна віднести такі.</a:t>
            </a:r>
          </a:p>
          <a:p>
            <a:pPr indent="457200" algn="just">
              <a:lnSpc>
                <a:spcPct val="114000"/>
              </a:lnSpc>
            </a:pP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Короткострокові пріоритети:</a:t>
            </a:r>
          </a:p>
          <a:p>
            <a:pPr marL="519113" lvl="1" indent="-342900" algn="just">
              <a:lnSpc>
                <a:spcPct val="114000"/>
              </a:lnSpc>
              <a:buSzPts val="900"/>
              <a:buFont typeface="Wingdings" panose="05000000000000000000" pitchFamily="2" charset="2"/>
              <a:buChar char="§"/>
              <a:tabLst>
                <a:tab pos="548640" algn="l"/>
              </a:tabLst>
            </a:pP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визначення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напрямків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застосування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місця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розстановки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нової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інтелектуальної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техніки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2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ІЕС.</a:t>
            </a:r>
          </a:p>
          <a:p>
            <a:pPr marL="519113" lvl="1" indent="-342900" algn="just">
              <a:lnSpc>
                <a:spcPct val="114000"/>
              </a:lnSpc>
              <a:buSzPts val="900"/>
              <a:buFont typeface="Wingdings" panose="05000000000000000000" pitchFamily="2" charset="2"/>
              <a:buChar char="§"/>
              <a:tabLst>
                <a:tab pos="548640" algn="l"/>
              </a:tabLst>
            </a:pP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моделювання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методологія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оцінки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технологічних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економічних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ефектів застосування інтелектуальних технологій з урахуванням пріоритетів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надійності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2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безпеки.</a:t>
            </a:r>
          </a:p>
          <a:p>
            <a:pPr indent="457200" algn="just">
              <a:lnSpc>
                <a:spcPct val="114000"/>
              </a:lnSpc>
            </a:pP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Середньострокові пріоритети:</a:t>
            </a:r>
          </a:p>
          <a:p>
            <a:pPr marL="431800" lvl="1" indent="-342900" algn="just">
              <a:lnSpc>
                <a:spcPct val="114000"/>
              </a:lnSpc>
              <a:buSzPts val="900"/>
              <a:buFont typeface="Wingdings" panose="05000000000000000000" pitchFamily="2" charset="2"/>
              <a:buChar char="§"/>
              <a:tabLst>
                <a:tab pos="548640" algn="l"/>
              </a:tabLst>
            </a:pP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розробка</a:t>
            </a:r>
            <a:r>
              <a:rPr lang="uk-UA" sz="2200" spc="1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2200" spc="1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організація</a:t>
            </a:r>
            <a:r>
              <a:rPr lang="uk-UA" sz="2200" spc="1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виробництва</a:t>
            </a:r>
            <a:r>
              <a:rPr lang="uk-UA" sz="2200" spc="1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обладнання</a:t>
            </a:r>
            <a:r>
              <a:rPr lang="uk-UA" sz="2200" spc="1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uk-UA" sz="2200" spc="1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інтелектуальних</a:t>
            </a:r>
            <a:r>
              <a:rPr lang="uk-UA" sz="2200" spc="-2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систем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енергопостачання.</a:t>
            </a:r>
          </a:p>
          <a:p>
            <a:pPr marL="431800" lvl="1" indent="-342900" algn="just">
              <a:lnSpc>
                <a:spcPct val="114000"/>
              </a:lnSpc>
              <a:buSzPts val="900"/>
              <a:buFont typeface="Wingdings" panose="05000000000000000000" pitchFamily="2" charset="2"/>
              <a:buChar char="§"/>
              <a:tabLst>
                <a:tab pos="548640" algn="l"/>
              </a:tabLst>
            </a:pP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розвиток</a:t>
            </a:r>
            <a:r>
              <a:rPr lang="uk-UA" sz="22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технології</a:t>
            </a:r>
            <a:r>
              <a:rPr lang="uk-UA" sz="22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моніторингу</a:t>
            </a:r>
            <a:r>
              <a:rPr lang="uk-UA" sz="22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22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діагностики</a:t>
            </a:r>
            <a:r>
              <a:rPr lang="uk-UA" sz="22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електричних</a:t>
            </a:r>
            <a:r>
              <a:rPr lang="uk-UA" sz="22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мереж.</a:t>
            </a:r>
          </a:p>
          <a:p>
            <a:pPr marL="431800" lvl="1" indent="-342900" algn="just">
              <a:lnSpc>
                <a:spcPct val="114000"/>
              </a:lnSpc>
              <a:buSzPts val="900"/>
              <a:buFont typeface="Wingdings" panose="05000000000000000000" pitchFamily="2" charset="2"/>
              <a:buChar char="§"/>
              <a:tabLst>
                <a:tab pos="548640" algn="l"/>
              </a:tabLst>
            </a:pP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розвиток</a:t>
            </a:r>
            <a:r>
              <a:rPr lang="uk-UA" sz="22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систем</a:t>
            </a:r>
            <a:r>
              <a:rPr lang="uk-UA" sz="22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управління.</a:t>
            </a:r>
          </a:p>
        </p:txBody>
      </p:sp>
    </p:spTree>
    <p:extLst>
      <p:ext uri="{BB962C8B-B14F-4D97-AF65-F5344CB8AC3E}">
        <p14:creationId xmlns:p14="http://schemas.microsoft.com/office/powerpoint/2010/main" val="1658243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4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19DAA8F6-48B1-43E2-BE25-F6BD35FF4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DC6E-FF32-4A11-AD8C-27E5BCE7407F}" type="slidenum">
              <a:rPr lang="ru-RU" smtClean="0"/>
              <a:t>30</a:t>
            </a:fld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5B5EE8D-3397-63D8-785E-1404995CD168}"/>
              </a:ext>
            </a:extLst>
          </p:cNvPr>
          <p:cNvSpPr txBox="1"/>
          <p:nvPr/>
        </p:nvSpPr>
        <p:spPr>
          <a:xfrm>
            <a:off x="117987" y="136524"/>
            <a:ext cx="8893278" cy="67687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6213" lvl="0" indent="-176213" algn="just">
              <a:lnSpc>
                <a:spcPct val="110000"/>
              </a:lnSpc>
              <a:buSzPts val="900"/>
              <a:buFont typeface="Wingdings" panose="05000000000000000000" pitchFamily="2" charset="2"/>
              <a:buChar char="Ø"/>
              <a:tabLst>
                <a:tab pos="567055" algn="l"/>
              </a:tabLst>
            </a:pP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економічна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ефективність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цінність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надаваних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послуг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повністю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виправдовує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витрати;</a:t>
            </a:r>
          </a:p>
          <a:p>
            <a:pPr marL="176213" lvl="0" indent="-176213" algn="just">
              <a:lnSpc>
                <a:spcPct val="110000"/>
              </a:lnSpc>
              <a:buSzPts val="900"/>
              <a:buFont typeface="Wingdings" panose="05000000000000000000" pitchFamily="2" charset="2"/>
              <a:buChar char="Ø"/>
              <a:tabLst>
                <a:tab pos="567055" algn="l"/>
              </a:tabLst>
            </a:pP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стандартизація</a:t>
            </a:r>
            <a:r>
              <a:rPr lang="uk-UA" sz="22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uk-UA" sz="22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основні</a:t>
            </a:r>
            <a:r>
              <a:rPr lang="uk-UA" sz="22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елементи</a:t>
            </a:r>
            <a:r>
              <a:rPr lang="uk-UA" sz="22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інфраструктури</a:t>
            </a:r>
            <a:r>
              <a:rPr lang="uk-UA" sz="22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22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шляхів</a:t>
            </a:r>
            <a:r>
              <a:rPr lang="uk-UA" sz="22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взаємодії</a:t>
            </a:r>
            <a:r>
              <a:rPr lang="uk-UA" sz="22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її</a:t>
            </a:r>
            <a:r>
              <a:rPr lang="uk-UA" sz="2200" spc="-2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елементів</a:t>
            </a:r>
            <a:r>
              <a:rPr lang="uk-UA" sz="22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чітко</a:t>
            </a:r>
            <a:r>
              <a:rPr lang="uk-UA" sz="22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визначені</a:t>
            </a:r>
            <a:r>
              <a:rPr lang="uk-UA" sz="22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2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залишаються</a:t>
            </a:r>
            <a:r>
              <a:rPr lang="uk-UA" sz="22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стабільними</a:t>
            </a:r>
            <a:r>
              <a:rPr lang="uk-UA" sz="22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протягом</a:t>
            </a:r>
            <a:r>
              <a:rPr lang="uk-UA" sz="22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часу;</a:t>
            </a:r>
          </a:p>
          <a:p>
            <a:pPr marL="176213" lvl="0" indent="-176213" algn="just">
              <a:lnSpc>
                <a:spcPct val="110000"/>
              </a:lnSpc>
              <a:buSzPts val="900"/>
              <a:buFont typeface="Wingdings" panose="05000000000000000000" pitchFamily="2" charset="2"/>
              <a:buChar char="Ø"/>
              <a:tabLst>
                <a:tab pos="567055" algn="l"/>
              </a:tabLst>
            </a:pP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відкритість - відкрита частина інфраструктури доступна для всіх сторін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недискримінаційній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основі;</a:t>
            </a:r>
          </a:p>
          <a:p>
            <a:pPr marL="176213" lvl="0" indent="-176213" algn="just">
              <a:lnSpc>
                <a:spcPct val="110000"/>
              </a:lnSpc>
              <a:buSzPts val="900"/>
              <a:buFont typeface="Wingdings" panose="05000000000000000000" pitchFamily="2" charset="2"/>
              <a:buChar char="Ø"/>
              <a:tabLst>
                <a:tab pos="567690" algn="l"/>
              </a:tabLst>
            </a:pP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безпека</a:t>
            </a:r>
            <a:r>
              <a:rPr lang="uk-UA" sz="22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uk-UA" sz="22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інфраструктура</a:t>
            </a:r>
            <a:r>
              <a:rPr lang="uk-UA" sz="22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здатна</a:t>
            </a:r>
            <a:r>
              <a:rPr lang="uk-UA" sz="22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витримати</a:t>
            </a:r>
            <a:r>
              <a:rPr lang="uk-UA" sz="22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втручання</a:t>
            </a:r>
            <a:r>
              <a:rPr lang="uk-UA" sz="22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третіх</a:t>
            </a:r>
            <a:r>
              <a:rPr lang="uk-UA" sz="22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сил;</a:t>
            </a:r>
          </a:p>
          <a:p>
            <a:pPr marL="176213" lvl="0" indent="-176213" algn="just">
              <a:lnSpc>
                <a:spcPct val="110000"/>
              </a:lnSpc>
              <a:buSzPts val="900"/>
              <a:buFont typeface="Wingdings" panose="05000000000000000000" pitchFamily="2" charset="2"/>
              <a:buChar char="Ø"/>
              <a:tabLst>
                <a:tab pos="567690" algn="l"/>
              </a:tabLst>
            </a:pP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застосовність - інфраструктура буде володіти достатньою пропускною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здатністю для підтримки не тільки нинішніх функцій, але також і тих, які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будуть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розроблені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майбутньому.</a:t>
            </a:r>
          </a:p>
          <a:p>
            <a:pPr indent="457200" algn="just">
              <a:lnSpc>
                <a:spcPct val="110000"/>
              </a:lnSpc>
            </a:pP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Однією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основних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переваг,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які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будуть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отримані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впровадження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інтегрованої</a:t>
            </a:r>
            <a:r>
              <a:rPr lang="uk-UA" sz="22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комунікації</a:t>
            </a:r>
            <a:r>
              <a:rPr lang="uk-UA" sz="22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буде</a:t>
            </a:r>
            <a:r>
              <a:rPr lang="uk-UA" sz="22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можливість</a:t>
            </a:r>
            <a:r>
              <a:rPr lang="uk-UA" sz="22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самовідновлення</a:t>
            </a:r>
            <a:r>
              <a:rPr lang="uk-UA" sz="22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мережі.</a:t>
            </a:r>
          </a:p>
          <a:p>
            <a:pPr indent="457200" algn="just">
              <a:lnSpc>
                <a:spcPct val="110000"/>
              </a:lnSpc>
            </a:pP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 «Енергетичній стратегії-2030» намічені орієнтири розвитку мережевої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інфраструктури. Серед інших завдань, в ній значиться застосування нового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покоління пристроїв силової електроніки, систем автоматичного управління та</a:t>
            </a:r>
            <a:r>
              <a:rPr lang="uk-UA" sz="2200" spc="-2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захисту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вирішення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проблеми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спостереження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ЄЕС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управління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електричними режимами в реальному часі. </a:t>
            </a:r>
          </a:p>
        </p:txBody>
      </p:sp>
    </p:spTree>
    <p:extLst>
      <p:ext uri="{BB962C8B-B14F-4D97-AF65-F5344CB8AC3E}">
        <p14:creationId xmlns:p14="http://schemas.microsoft.com/office/powerpoint/2010/main" val="3788393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4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19DAA8F6-48B1-43E2-BE25-F6BD35FF4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03AEDC6E-FF32-4A11-AD8C-27E5BCE7407F}" type="slidenum">
              <a:rPr lang="ru-RU" smtClean="0"/>
              <a:t>31</a:t>
            </a:fld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14973EC-1F27-55C6-4CFD-4AFB9C68485E}"/>
              </a:ext>
            </a:extLst>
          </p:cNvPr>
          <p:cNvSpPr txBox="1"/>
          <p:nvPr/>
        </p:nvSpPr>
        <p:spPr>
          <a:xfrm>
            <a:off x="132734" y="140863"/>
            <a:ext cx="8863781" cy="65248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/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 істотно підвищить керованість і</a:t>
            </a:r>
            <a:r>
              <a:rPr lang="uk-UA" sz="2200" spc="-2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ефективність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ЄЕС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забезпечить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підвищення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надійності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електропостачання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споживачів</a:t>
            </a:r>
            <a:r>
              <a:rPr lang="uk-UA" sz="22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0,999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0,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9997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поточного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рівня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0,996.</a:t>
            </a:r>
          </a:p>
          <a:p>
            <a:pPr indent="457200" algn="just"/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 нашій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країні розроблено і освоєно промислове виготовлення цілого ряду технічних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засобів,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є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елементами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концепції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Smart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Grid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Реалізація інноваційного потенціалу в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електроенергетиці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нашої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країни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пов’язана,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першу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чергу,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зі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значними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одноразовими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фінансовими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витратами,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необхідний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обсяг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яких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відсутній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компаніях галузі. Досвід зарубіжних країн показує, що без активної державної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участі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реалізація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інноваційних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завдань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буде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істотно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ускладнена: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необхідні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також</a:t>
            </a:r>
            <a:r>
              <a:rPr lang="uk-UA" sz="22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заходи</a:t>
            </a:r>
            <a:r>
              <a:rPr lang="uk-UA" sz="22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підтримки</a:t>
            </a:r>
            <a:r>
              <a:rPr lang="uk-UA" sz="22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розвитку</a:t>
            </a:r>
            <a:r>
              <a:rPr lang="uk-UA" sz="22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технологічного</a:t>
            </a:r>
            <a:r>
              <a:rPr lang="uk-UA" sz="22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потенціалу.</a:t>
            </a:r>
          </a:p>
          <a:p>
            <a:pPr indent="457200" algn="just"/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поточній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ситуації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впровадження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інновацій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розширення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номенклатури</a:t>
            </a:r>
            <a:r>
              <a:rPr lang="uk-UA" sz="22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електроенергетичного</a:t>
            </a:r>
            <a:r>
              <a:rPr lang="uk-UA" sz="22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обладнання</a:t>
            </a:r>
            <a:r>
              <a:rPr lang="uk-UA" sz="22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можливі</a:t>
            </a:r>
            <a:r>
              <a:rPr lang="uk-UA" sz="22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</a:t>
            </a:r>
            <a:r>
              <a:rPr lang="uk-UA" sz="22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допомогою:</a:t>
            </a:r>
          </a:p>
          <a:p>
            <a:pPr marL="176213" lvl="0" indent="-176213" algn="just">
              <a:buSzPts val="900"/>
              <a:buFont typeface="Wingdings" panose="05000000000000000000" pitchFamily="2" charset="2"/>
              <a:buChar char="Ø"/>
              <a:tabLst>
                <a:tab pos="574675" algn="l"/>
              </a:tabLst>
            </a:pP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переорієнтації підрядників на продукцію вітчизняного (у тому числі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ліцензійного)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виробництва;</a:t>
            </a:r>
          </a:p>
          <a:p>
            <a:pPr marL="176213" lvl="0" indent="-176213" algn="just">
              <a:buSzPts val="900"/>
              <a:buFont typeface="Wingdings" panose="05000000000000000000" pitchFamily="2" charset="2"/>
              <a:buChar char="Ø"/>
              <a:tabLst>
                <a:tab pos="548640" algn="l"/>
              </a:tabLst>
            </a:pP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завантаження</a:t>
            </a:r>
            <a:r>
              <a:rPr lang="uk-UA" sz="22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потужностей</a:t>
            </a:r>
            <a:r>
              <a:rPr lang="uk-UA" sz="22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2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отримання</a:t>
            </a:r>
            <a:r>
              <a:rPr lang="uk-UA" sz="22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стійкого</a:t>
            </a:r>
            <a:r>
              <a:rPr lang="uk-UA" sz="22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прибутку</a:t>
            </a:r>
            <a:r>
              <a:rPr lang="uk-UA" sz="22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виробниками</a:t>
            </a:r>
            <a:r>
              <a:rPr lang="uk-UA" sz="2200" spc="-2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</a:t>
            </a:r>
            <a:r>
              <a:rPr lang="uk-UA" sz="22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рахунок</a:t>
            </a:r>
            <a:r>
              <a:rPr lang="uk-UA" sz="22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збуту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продукції</a:t>
            </a:r>
            <a:r>
              <a:rPr lang="uk-UA" sz="22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довгостроковими</a:t>
            </a:r>
            <a:r>
              <a:rPr lang="uk-UA" sz="22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контрактами;</a:t>
            </a:r>
          </a:p>
        </p:txBody>
      </p:sp>
    </p:spTree>
    <p:extLst>
      <p:ext uri="{BB962C8B-B14F-4D97-AF65-F5344CB8AC3E}">
        <p14:creationId xmlns:p14="http://schemas.microsoft.com/office/powerpoint/2010/main" val="3110808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4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19DAA8F6-48B1-43E2-BE25-F6BD35FF4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DC6E-FF32-4A11-AD8C-27E5BCE7407F}" type="slidenum">
              <a:rPr lang="ru-RU" smtClean="0"/>
              <a:t>32</a:t>
            </a:fld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51A1992-C732-ED3A-1A73-79FD5E637273}"/>
              </a:ext>
            </a:extLst>
          </p:cNvPr>
          <p:cNvSpPr txBox="1"/>
          <p:nvPr/>
        </p:nvSpPr>
        <p:spPr>
          <a:xfrm>
            <a:off x="132735" y="106909"/>
            <a:ext cx="8908025" cy="66799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6213" lvl="0" indent="-176213" algn="just">
              <a:lnSpc>
                <a:spcPct val="115000"/>
              </a:lnSpc>
              <a:buSzPts val="900"/>
              <a:buFont typeface="Wingdings" panose="05000000000000000000" pitchFamily="2" charset="2"/>
              <a:buChar char="Ø"/>
              <a:tabLst>
                <a:tab pos="548640" algn="l"/>
              </a:tabLst>
            </a:pP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створення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програми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підтримки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розвитку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заводів-виготовлювачів, зокрема, тих що спеціалізуються на виробництві високовольтного</a:t>
            </a:r>
            <a:r>
              <a:rPr lang="uk-UA" sz="2200" spc="-2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електрообладнання;</a:t>
            </a:r>
          </a:p>
          <a:p>
            <a:pPr marL="176213" lvl="0" indent="-176213" algn="just">
              <a:lnSpc>
                <a:spcPct val="115000"/>
              </a:lnSpc>
              <a:buSzPts val="900"/>
              <a:buFont typeface="Wingdings" panose="05000000000000000000" pitchFamily="2" charset="2"/>
              <a:buChar char="Ø"/>
              <a:tabLst>
                <a:tab pos="548640" algn="l"/>
              </a:tabLst>
            </a:pP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вдосконалення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законодавчої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бази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галузі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захисту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вітчизняних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товаровиробників;</a:t>
            </a:r>
          </a:p>
          <a:p>
            <a:pPr marL="176213" lvl="0" indent="-176213" algn="just">
              <a:lnSpc>
                <a:spcPct val="115000"/>
              </a:lnSpc>
              <a:buSzPts val="900"/>
              <a:buFont typeface="Wingdings" panose="05000000000000000000" pitchFamily="2" charset="2"/>
              <a:buChar char="Ø"/>
              <a:tabLst>
                <a:tab pos="548640" algn="l"/>
              </a:tabLst>
            </a:pP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всебічного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стимулювання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розробників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нової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продукції.</a:t>
            </a:r>
          </a:p>
          <a:p>
            <a:pPr indent="457200" algn="just">
              <a:lnSpc>
                <a:spcPct val="115000"/>
              </a:lnSpc>
            </a:pP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Аналіз показує, що в Україні існують достатні передумови для розвитку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концепції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Smart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Grid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якості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найбільш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загальних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науково-технічних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передумов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слід,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першу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чергу,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розглядати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наявність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збережених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ключових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компетенцій,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які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відносяться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окремих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елементів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технологічного базису:</a:t>
            </a:r>
          </a:p>
          <a:p>
            <a:pPr algn="just">
              <a:lnSpc>
                <a:spcPct val="115000"/>
              </a:lnSpc>
            </a:pP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лінії надвисокої напруги змінного і постійного струму;</a:t>
            </a:r>
          </a:p>
          <a:p>
            <a:pPr algn="just">
              <a:lnSpc>
                <a:spcPct val="115000"/>
              </a:lnSpc>
            </a:pP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протиаварійна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автоматика;</a:t>
            </a:r>
          </a:p>
          <a:p>
            <a:pPr algn="just">
              <a:lnSpc>
                <a:spcPct val="115000"/>
              </a:lnSpc>
            </a:pP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елементи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інтелектуальних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технологій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магістральних мережах;</a:t>
            </a:r>
          </a:p>
          <a:p>
            <a:pPr algn="just">
              <a:lnSpc>
                <a:spcPct val="115000"/>
              </a:lnSpc>
            </a:pP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надпровідники;</a:t>
            </a:r>
          </a:p>
          <a:p>
            <a:pPr algn="just">
              <a:lnSpc>
                <a:spcPct val="115000"/>
              </a:lnSpc>
            </a:pP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автоматизоване управління режимами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роботи енергетичних об’єднань;</a:t>
            </a:r>
          </a:p>
          <a:p>
            <a:pPr algn="just">
              <a:lnSpc>
                <a:spcPct val="115000"/>
              </a:lnSpc>
            </a:pP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релейний захист;</a:t>
            </a:r>
          </a:p>
        </p:txBody>
      </p:sp>
    </p:spTree>
    <p:extLst>
      <p:ext uri="{BB962C8B-B14F-4D97-AF65-F5344CB8AC3E}">
        <p14:creationId xmlns:p14="http://schemas.microsoft.com/office/powerpoint/2010/main" val="1524407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4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19DAA8F6-48B1-43E2-BE25-F6BD35FF4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DC6E-FF32-4A11-AD8C-27E5BCE7407F}" type="slidenum">
              <a:rPr lang="ru-RU" smtClean="0"/>
              <a:t>33</a:t>
            </a:fld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301FCCC-63A2-E0EA-F971-1EC14EA91B75}"/>
              </a:ext>
            </a:extLst>
          </p:cNvPr>
          <p:cNvSpPr txBox="1"/>
          <p:nvPr/>
        </p:nvSpPr>
        <p:spPr>
          <a:xfrm>
            <a:off x="206478" y="130490"/>
            <a:ext cx="8790038" cy="64292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>
              <a:lnSpc>
                <a:spcPct val="115000"/>
              </a:lnSpc>
            </a:pP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вітчизняні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роботи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теорії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розвитку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управління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великими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системами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енергетики,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кібернетиці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енергосистем,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ряд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ідей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результатів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яких,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досить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чітко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простежуються</a:t>
            </a:r>
            <a:r>
              <a:rPr lang="uk-UA" sz="24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4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рамках</a:t>
            </a:r>
            <a:r>
              <a:rPr lang="uk-UA" sz="24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розвинутої</a:t>
            </a:r>
            <a:r>
              <a:rPr lang="uk-UA" sz="24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</a:t>
            </a:r>
            <a:r>
              <a:rPr lang="uk-UA" sz="24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кордоном</a:t>
            </a:r>
            <a:r>
              <a:rPr lang="uk-UA" sz="24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ідеології</a:t>
            </a:r>
            <a:r>
              <a:rPr lang="uk-UA" sz="24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Smart</a:t>
            </a:r>
            <a:r>
              <a:rPr lang="uk-UA" sz="24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Grid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indent="457200" algn="just">
              <a:lnSpc>
                <a:spcPct val="115000"/>
              </a:lnSpc>
            </a:pP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Таким чином, концепція </a:t>
            </a:r>
            <a:r>
              <a:rPr lang="uk-UA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Smart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Grid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передбачає перехід до активного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споживача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суті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споживач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стає,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одного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боку,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активним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суб’єктом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прийняття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рішень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щодо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розвитку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функціонування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енергосистеми,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іншого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об’єктом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управління,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забезпечує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поряд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іншими реалізацію ключових вимог. </a:t>
            </a:r>
          </a:p>
          <a:p>
            <a:pPr indent="457200" algn="just">
              <a:lnSpc>
                <a:spcPct val="115000"/>
              </a:lnSpc>
            </a:pP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Енергосистема на базі концепції </a:t>
            </a:r>
            <a:r>
              <a:rPr lang="uk-UA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Smart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Grid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надає великі можливості виходу на ринок, як споживачів, так і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виробників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рахунок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збільшення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пропускної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спроможності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магістральних</a:t>
            </a:r>
            <a:r>
              <a:rPr lang="uk-UA" sz="2400" spc="-2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мереж,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проведення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ініціатив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колективного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управління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споживанням,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розташуванню</a:t>
            </a:r>
            <a:r>
              <a:rPr lang="uk-UA" sz="24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розподілених</a:t>
            </a:r>
            <a:r>
              <a:rPr lang="uk-UA" sz="24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джерел</a:t>
            </a:r>
            <a:r>
              <a:rPr lang="uk-UA" sz="24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енергії</a:t>
            </a:r>
            <a:r>
              <a:rPr lang="uk-UA" sz="24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4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розподільних</a:t>
            </a:r>
            <a:r>
              <a:rPr lang="uk-UA" sz="24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мережах,</a:t>
            </a:r>
            <a:r>
              <a:rPr lang="uk-UA" sz="24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ближче</a:t>
            </a:r>
            <a:r>
              <a:rPr lang="uk-UA" sz="24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uk-UA" sz="2400" spc="-2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споживачів.</a:t>
            </a:r>
          </a:p>
        </p:txBody>
      </p:sp>
    </p:spTree>
    <p:extLst>
      <p:ext uri="{BB962C8B-B14F-4D97-AF65-F5344CB8AC3E}">
        <p14:creationId xmlns:p14="http://schemas.microsoft.com/office/powerpoint/2010/main" val="4025002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4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19DAA8F6-48B1-43E2-BE25-F6BD35FF4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DC6E-FF32-4A11-AD8C-27E5BCE7407F}" type="slidenum">
              <a:rPr lang="ru-RU" smtClean="0"/>
              <a:t>34</a:t>
            </a:fld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58CFB6-3035-B936-30E7-335053E9D783}"/>
              </a:ext>
            </a:extLst>
          </p:cNvPr>
          <p:cNvSpPr txBox="1"/>
          <p:nvPr/>
        </p:nvSpPr>
        <p:spPr>
          <a:xfrm>
            <a:off x="117986" y="267065"/>
            <a:ext cx="8878529" cy="4494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39775" indent="431800">
              <a:spcBef>
                <a:spcPts val="1200"/>
              </a:spcBef>
              <a:spcAft>
                <a:spcPts val="0"/>
              </a:spcAft>
              <a:tabLst>
                <a:tab pos="2565400" algn="l"/>
                <a:tab pos="2798445" algn="l"/>
                <a:tab pos="3707765" algn="ctr"/>
              </a:tabLst>
            </a:pPr>
            <a:r>
              <a:rPr lang="uk-UA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Контрольні запитання</a:t>
            </a:r>
          </a:p>
          <a:p>
            <a:pPr marL="342900" lvl="0" indent="-342900" algn="just">
              <a:lnSpc>
                <a:spcPct val="110000"/>
              </a:lnSpc>
              <a:buFont typeface="+mj-lt"/>
              <a:buAutoNum type="arabicPeriod"/>
              <a:tabLst>
                <a:tab pos="630555" algn="l"/>
              </a:tabLst>
            </a:pP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Які є джерела фінансування розвитку загальноєвропейських мереж (</a:t>
            </a:r>
            <a:r>
              <a:rPr lang="uk-UA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European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Electricity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Grid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Initiative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EEGI)?</a:t>
            </a:r>
          </a:p>
          <a:p>
            <a:pPr marL="342900" lvl="0" indent="-342900" algn="just">
              <a:lnSpc>
                <a:spcPct val="110000"/>
              </a:lnSpc>
              <a:buFont typeface="+mj-lt"/>
              <a:buAutoNum type="arabicPeriod"/>
              <a:tabLst>
                <a:tab pos="630555" algn="l"/>
              </a:tabLst>
            </a:pP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Які є прогнози, щодо розвитку ринків і технологій у сфері діяльності платформи </a:t>
            </a:r>
            <a:r>
              <a:rPr lang="uk-UA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Smart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Grid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</a:p>
          <a:p>
            <a:pPr marL="342900" lvl="0" indent="-342900" algn="just">
              <a:lnSpc>
                <a:spcPct val="110000"/>
              </a:lnSpc>
              <a:buFont typeface="+mj-lt"/>
              <a:buAutoNum type="arabicPeriod"/>
              <a:tabLst>
                <a:tab pos="630555" algn="l"/>
              </a:tabLst>
            </a:pP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 рахунок чого здійснюється впровадження нових технологічних пристроїв і систем управління, досягається галузевий ефект зниження (економії) витрат на функціонування і розвиток енергосистеми?</a:t>
            </a:r>
          </a:p>
          <a:p>
            <a:pPr marL="342900" lvl="0" indent="-342900" algn="just">
              <a:lnSpc>
                <a:spcPct val="110000"/>
              </a:lnSpc>
              <a:buFont typeface="+mj-lt"/>
              <a:buAutoNum type="arabicPeriod"/>
              <a:tabLst>
                <a:tab pos="630555" algn="l"/>
              </a:tabLst>
            </a:pP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Які вам відомі </a:t>
            </a:r>
            <a:r>
              <a:rPr lang="uk-UA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найзначущіші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ефекти від впровадження </a:t>
            </a:r>
            <a:r>
              <a:rPr lang="uk-UA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Smart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Grid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030166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4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3F1EE6-FB12-41F3-8B48-75701B334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0243" y="136524"/>
            <a:ext cx="7595107" cy="538090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ЛІТЕРАТУРА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309BCAC-E131-4063-9FEE-AD872C0945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499" y="590355"/>
            <a:ext cx="8911002" cy="4220308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AutoNum type="arabicPeriod"/>
            </a:pPr>
            <a:r>
              <a:rPr lang="uk-UA" sz="1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Стаднік</a:t>
            </a:r>
            <a:r>
              <a:rPr lang="uk-UA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М.І., </a:t>
            </a:r>
            <a:r>
              <a:rPr lang="uk-UA" sz="1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Видмиш</a:t>
            </a:r>
            <a:r>
              <a:rPr lang="uk-UA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А.А., </a:t>
            </a:r>
            <a:r>
              <a:rPr lang="uk-UA" sz="1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Штуць</a:t>
            </a:r>
            <a:r>
              <a:rPr lang="uk-UA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А.А., Колісник М.А. Інтелектуальні системи в електроенергетиці. Теорія та практика: навчальний посібник. Вінниця: ТОВ «ТВОРИ», 2020. 332 с. ISBN 978-966-949-435-1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AutoNum type="arabicPeriod"/>
              <a:tabLst>
                <a:tab pos="0" algn="l"/>
              </a:tabLst>
            </a:pPr>
            <a:r>
              <a:rPr lang="uk-UA" sz="1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Кириленко О.В. Інтелектуальні електричні мережі: елементи та режими: Інститут електродинаміки НАН України. К.: Інститут електродинаміки НАН України, 2016. 400 с. ISBN 978-966-02-7913-1.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Матвійчук</a:t>
            </a:r>
            <a:r>
              <a:rPr lang="uk-UA" sz="1800" spc="4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В.А.,</a:t>
            </a:r>
            <a:r>
              <a:rPr lang="uk-UA" sz="1800" spc="4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Рубаненко</a:t>
            </a:r>
            <a:r>
              <a:rPr lang="uk-UA" sz="1800" spc="4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О.Є.,</a:t>
            </a:r>
            <a:r>
              <a:rPr lang="uk-UA" sz="1800" spc="4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Рубаненко</a:t>
            </a:r>
            <a:r>
              <a:rPr lang="uk-UA" sz="1800" spc="4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О.О.,</a:t>
            </a:r>
            <a:r>
              <a:rPr lang="uk-UA" sz="1800" spc="4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Гунько</a:t>
            </a:r>
            <a:r>
              <a:rPr lang="uk-UA" sz="1800" spc="4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І.О.</a:t>
            </a:r>
            <a:r>
              <a:rPr lang="uk-UA" sz="1800" spc="4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Інтелектуалізація</a:t>
            </a:r>
            <a:r>
              <a:rPr lang="uk-UA" sz="1800" spc="4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електроенергетичних</a:t>
            </a:r>
            <a:r>
              <a:rPr lang="uk-UA" sz="1800" spc="4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систем.</a:t>
            </a:r>
            <a:r>
              <a:rPr lang="uk-UA" sz="1800" spc="4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Навчально-методичний</a:t>
            </a:r>
            <a:r>
              <a:rPr lang="uk-UA" sz="1800" spc="4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посібник</a:t>
            </a:r>
            <a:r>
              <a:rPr lang="uk-UA" sz="1800" spc="68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uk-UA" sz="1800" spc="64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підготовки</a:t>
            </a:r>
            <a:r>
              <a:rPr lang="uk-UA" sz="1800" spc="64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студентів</a:t>
            </a:r>
            <a:r>
              <a:rPr lang="uk-UA" sz="1800" spc="64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освітнього</a:t>
            </a:r>
            <a:r>
              <a:rPr lang="uk-UA" sz="1800" spc="7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uk-UA" sz="1800" spc="64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«Магістр»</a:t>
            </a:r>
            <a:r>
              <a:rPr lang="uk-UA" sz="1800" spc="64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1800" spc="64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галузі</a:t>
            </a:r>
            <a:r>
              <a:rPr lang="uk-UA" sz="1800" spc="7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знань 14</a:t>
            </a:r>
            <a:r>
              <a:rPr lang="uk-UA" sz="1800" spc="4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«Електрична</a:t>
            </a:r>
            <a:r>
              <a:rPr lang="uk-UA" sz="1800" spc="4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інженерія»</a:t>
            </a:r>
            <a:r>
              <a:rPr lang="uk-UA" sz="1800" spc="4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спеціальністю</a:t>
            </a:r>
            <a:r>
              <a:rPr lang="uk-UA" sz="1800" spc="4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141</a:t>
            </a:r>
            <a:r>
              <a:rPr lang="uk-UA" sz="1800" spc="4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«Електроенергетика,</a:t>
            </a:r>
            <a:r>
              <a:rPr lang="uk-UA" sz="1800" spc="4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електротехніка</a:t>
            </a:r>
            <a:r>
              <a:rPr lang="uk-UA" sz="1800" spc="4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1800" spc="4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електромеханіка».</a:t>
            </a:r>
            <a:r>
              <a:rPr lang="uk-UA" sz="1800" i="1" spc="263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Вінниця:</a:t>
            </a:r>
            <a:r>
              <a:rPr lang="uk-UA" sz="1800" i="1" spc="263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Видавничий</a:t>
            </a:r>
            <a:r>
              <a:rPr lang="uk-UA" sz="1800" i="1" spc="263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центр</a:t>
            </a:r>
            <a:r>
              <a:rPr lang="uk-UA" sz="1800" i="1" spc="263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ВНАУ,</a:t>
            </a:r>
            <a:r>
              <a:rPr lang="uk-UA" sz="1800" i="1" spc="4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2019.</a:t>
            </a:r>
            <a:r>
              <a:rPr lang="uk-UA" sz="1800" i="1" spc="259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109</a:t>
            </a:r>
            <a:r>
              <a:rPr lang="uk-UA" sz="1800" spc="1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с.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Інтелектуальна мережа [Електронний ресурс]. – Режим доступу: http://www.fskees.ru/press_center/media_on_fnc/?ELEMENT_ID=531.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Цифрова підстанція – важливий елемент інтелектуальної енергосистеми [Електронний ресурс].  Режим доступу: http://www.ikien.ru/data/Zamena/Prezent_En_B/Morgin.pptx.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Інфраструктура </a:t>
            </a:r>
            <a:r>
              <a:rPr lang="uk-UA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Smart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Grid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перенесе світові мережі електропередачі із XIX у XXI вік [Електронний ресурс]. Режим доступу: http://www.cisco.com/web/RU/news/releases/txt/2009/092909.html.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FF161E8-7BA1-4B19-9E08-7DEF29FCC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A4E3F-4640-45C9-B500-C34077EEA5A0}" type="slidenum">
              <a:rPr lang="ru-RU" smtClean="0"/>
              <a:t>35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4348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 dir="ou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4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24F828F-366C-46FA-8291-B77113F84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DC6E-FF32-4A11-AD8C-27E5BCE7407F}" type="slidenum">
              <a:rPr lang="ru-RU" smtClean="0"/>
              <a:t>4</a:t>
            </a:fld>
            <a:endParaRPr lang="ru-R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7D24C96-7486-12F6-8633-CF572C7EE043}"/>
              </a:ext>
            </a:extLst>
          </p:cNvPr>
          <p:cNvSpPr txBox="1"/>
          <p:nvPr/>
        </p:nvSpPr>
        <p:spPr>
          <a:xfrm>
            <a:off x="176979" y="118836"/>
            <a:ext cx="8863781" cy="65571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42913" lvl="1" indent="-266700" algn="just">
              <a:lnSpc>
                <a:spcPct val="120000"/>
              </a:lnSpc>
              <a:buSzPts val="900"/>
              <a:buFont typeface="Times New Roman" panose="02020603050405020304" pitchFamily="18" charset="0"/>
              <a:buChar char="-"/>
              <a:tabLst>
                <a:tab pos="548640" algn="l"/>
              </a:tabLst>
            </a:pP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розвиток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принципів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взаємодії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зі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споживачами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участі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активного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споживача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роботі</a:t>
            </a:r>
            <a:r>
              <a:rPr lang="uk-UA" sz="22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ІЕС.</a:t>
            </a:r>
          </a:p>
          <a:p>
            <a:pPr marL="442913" lvl="1" indent="-266700" algn="just">
              <a:lnSpc>
                <a:spcPct val="120000"/>
              </a:lnSpc>
              <a:buSzPts val="900"/>
              <a:buFont typeface="Times New Roman" panose="02020603050405020304" pitchFamily="18" charset="0"/>
              <a:buChar char="-"/>
              <a:tabLst>
                <a:tab pos="548640" algn="l"/>
              </a:tabLst>
            </a:pP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розвиток</a:t>
            </a:r>
            <a:r>
              <a:rPr lang="uk-UA" sz="22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інтелектуальних</a:t>
            </a:r>
            <a:r>
              <a:rPr lang="uk-UA" sz="22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розподільних</a:t>
            </a:r>
            <a:r>
              <a:rPr lang="uk-UA" sz="22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мереж</a:t>
            </a:r>
            <a:r>
              <a:rPr lang="uk-UA" sz="22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2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мікромереж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uk-UA" sz="2200" spc="-2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uk-UA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2913" indent="-266700" algn="just">
              <a:lnSpc>
                <a:spcPct val="120000"/>
              </a:lnSpc>
              <a:tabLst>
                <a:tab pos="548640" algn="l"/>
              </a:tabLst>
            </a:pP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Довгострокові пріоритети:</a:t>
            </a:r>
          </a:p>
          <a:p>
            <a:pPr marL="442913" lvl="1" indent="-266700" algn="just">
              <a:lnSpc>
                <a:spcPct val="120000"/>
              </a:lnSpc>
              <a:buSzPts val="900"/>
              <a:buFont typeface="Times New Roman" panose="02020603050405020304" pitchFamily="18" charset="0"/>
              <a:buChar char="-"/>
              <a:tabLst>
                <a:tab pos="548640" algn="l"/>
              </a:tabLst>
            </a:pP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формування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концептуальної,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методичної,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нормативно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правової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нормативно-технічної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бази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(стандартів),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забезпечує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створення,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функціонування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розвиток</a:t>
            </a:r>
            <a:r>
              <a:rPr lang="uk-UA" sz="22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ІЕС.</a:t>
            </a:r>
          </a:p>
          <a:p>
            <a:pPr marL="442913" indent="-266700" algn="just">
              <a:lnSpc>
                <a:spcPct val="120000"/>
              </a:lnSpc>
            </a:pP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розвиток інформаційних та комунікаційних технологій, моделювання,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забезпечення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кібербезпеки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354013" lvl="1" indent="-265113" algn="just">
              <a:lnSpc>
                <a:spcPct val="120000"/>
              </a:lnSpc>
              <a:buSzPts val="900"/>
              <a:buFont typeface="Times New Roman" panose="02020603050405020304" pitchFamily="18" charset="0"/>
              <a:buChar char="-"/>
              <a:tabLst>
                <a:tab pos="573405" algn="l"/>
              </a:tabLst>
            </a:pP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порівняння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характеристик і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функціональних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властивостей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сьогоднішньої енергетичної системи та енергетичної системи на базі концепції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Smart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Grid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382270" indent="457200" algn="just">
              <a:lnSpc>
                <a:spcPct val="120000"/>
              </a:lnSpc>
              <a:tabLst>
                <a:tab pos="573405" algn="l"/>
              </a:tabLst>
            </a:pP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Окрім того, енергосистема на базі концепції </a:t>
            </a:r>
            <a:r>
              <a:rPr lang="uk-UA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Smart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Grid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створює нові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ринки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міру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того,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приватний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бізнес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розробляє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енергоефективні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інтелектуальні пристрої, розумні лічильники, нові можливості зчитування та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комунікації,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пасажирський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транспорт.</a:t>
            </a:r>
          </a:p>
        </p:txBody>
      </p:sp>
    </p:spTree>
    <p:extLst>
      <p:ext uri="{BB962C8B-B14F-4D97-AF65-F5344CB8AC3E}">
        <p14:creationId xmlns:p14="http://schemas.microsoft.com/office/powerpoint/2010/main" val="4127395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4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1AC6EF5-F0F6-4513-90E9-585BA9BE2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DC6E-FF32-4A11-AD8C-27E5BCE7407F}" type="slidenum">
              <a:rPr lang="ru-RU" smtClean="0"/>
              <a:t>5</a:t>
            </a:fld>
            <a:endParaRPr lang="ru-R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ABA288-2844-D04E-1B28-BF1A9E44F471}"/>
              </a:ext>
            </a:extLst>
          </p:cNvPr>
          <p:cNvSpPr txBox="1"/>
          <p:nvPr/>
        </p:nvSpPr>
        <p:spPr>
          <a:xfrm>
            <a:off x="147483" y="124753"/>
            <a:ext cx="8878529" cy="10341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>
              <a:lnSpc>
                <a:spcPct val="85000"/>
              </a:lnSpc>
            </a:pP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Таблиця 3.1. Порівняння характеристик функціональних властивостей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сьогоднішньої енергетичної системи та енергетичної системи на базі концепції</a:t>
            </a:r>
            <a:r>
              <a:rPr lang="uk-UA" sz="2400" spc="-2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Smart</a:t>
            </a:r>
            <a:r>
              <a:rPr lang="uk-UA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Grid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5" name="Таблиця 4">
            <a:extLst>
              <a:ext uri="{FF2B5EF4-FFF2-40B4-BE49-F238E27FC236}">
                <a16:creationId xmlns:a16="http://schemas.microsoft.com/office/drawing/2014/main" id="{A5F0C663-B0A6-A976-DD40-5D58EAE5A3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5502442"/>
              </p:ext>
            </p:extLst>
          </p:nvPr>
        </p:nvGraphicFramePr>
        <p:xfrm>
          <a:off x="147483" y="1158882"/>
          <a:ext cx="8849034" cy="55016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395020">
                  <a:extLst>
                    <a:ext uri="{9D8B030D-6E8A-4147-A177-3AD203B41FA5}">
                      <a16:colId xmlns:a16="http://schemas.microsoft.com/office/drawing/2014/main" val="4209679127"/>
                    </a:ext>
                  </a:extLst>
                </a:gridCol>
                <a:gridCol w="4454014">
                  <a:extLst>
                    <a:ext uri="{9D8B030D-6E8A-4147-A177-3AD203B41FA5}">
                      <a16:colId xmlns:a16="http://schemas.microsoft.com/office/drawing/2014/main" val="38783282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127000" algn="ctr">
                        <a:lnSpc>
                          <a:spcPct val="95000"/>
                        </a:lnSpc>
                      </a:pP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Енергетична</a:t>
                      </a:r>
                      <a:r>
                        <a:rPr lang="uk-UA" sz="2000" b="0" spc="-4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система</a:t>
                      </a:r>
                      <a:r>
                        <a:rPr lang="uk-UA" sz="2000" b="0" spc="-4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сьогодні</a:t>
                      </a:r>
                      <a:endParaRPr lang="uk-UA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algn="ctr">
                        <a:lnSpc>
                          <a:spcPct val="95000"/>
                        </a:lnSpc>
                      </a:pP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Енергетична</a:t>
                      </a:r>
                      <a:r>
                        <a:rPr lang="uk-UA" sz="2000" b="0" spc="-3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система</a:t>
                      </a:r>
                      <a:r>
                        <a:rPr lang="uk-UA" sz="2000" b="0" spc="-3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uk-UA" sz="2000" b="0" spc="-3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базі</a:t>
                      </a:r>
                    </a:p>
                    <a:p>
                      <a:pPr marL="127000" algn="ctr">
                        <a:lnSpc>
                          <a:spcPct val="95000"/>
                        </a:lnSpc>
                      </a:pP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концепції</a:t>
                      </a:r>
                      <a:r>
                        <a:rPr lang="uk-UA" sz="2000" b="0" spc="-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Smart</a:t>
                      </a:r>
                      <a:r>
                        <a:rPr lang="uk-UA" sz="2000" b="0" spc="-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Grid</a:t>
                      </a:r>
                      <a:endParaRPr lang="uk-UA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92960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0" algn="just">
                        <a:lnSpc>
                          <a:spcPct val="95000"/>
                        </a:lnSpc>
                      </a:pPr>
                      <a:r>
                        <a:rPr lang="uk-UA" sz="2000" b="0" spc="-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Одностороння</a:t>
                      </a:r>
                      <a:r>
                        <a:rPr lang="uk-UA" sz="2000" b="0" spc="-5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комунікація</a:t>
                      </a:r>
                      <a:r>
                        <a:rPr lang="uk-UA" sz="2000" b="0" spc="-6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між</a:t>
                      </a:r>
                    </a:p>
                    <a:p>
                      <a:pPr marL="127000" algn="just">
                        <a:lnSpc>
                          <a:spcPct val="95000"/>
                        </a:lnSpc>
                      </a:pP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елементами</a:t>
                      </a:r>
                      <a:r>
                        <a:rPr lang="uk-UA" sz="2000" b="0" spc="-4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або</a:t>
                      </a:r>
                      <a:r>
                        <a:rPr lang="uk-UA" sz="2000" b="0" spc="-4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її</a:t>
                      </a:r>
                      <a:r>
                        <a:rPr lang="uk-UA" sz="2000" b="0" spc="-4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відсутність</a:t>
                      </a:r>
                      <a:endParaRPr lang="uk-UA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algn="just">
                        <a:lnSpc>
                          <a:spcPct val="95000"/>
                        </a:lnSpc>
                      </a:pPr>
                      <a:r>
                        <a:rPr lang="uk-UA" sz="2000" b="0" spc="-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Двосторонні</a:t>
                      </a:r>
                      <a:r>
                        <a:rPr lang="uk-UA" sz="2000" b="0" spc="-4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комунікації</a:t>
                      </a:r>
                      <a:endParaRPr lang="uk-UA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74717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0" algn="just">
                        <a:lnSpc>
                          <a:spcPct val="95000"/>
                        </a:lnSpc>
                      </a:pPr>
                      <a:r>
                        <a:rPr lang="uk-UA" sz="2000" b="0" spc="-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Централізована</a:t>
                      </a:r>
                      <a:r>
                        <a:rPr lang="uk-UA" sz="2000" b="0" spc="-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b="0" spc="-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генерація</a:t>
                      </a:r>
                      <a:r>
                        <a:rPr lang="uk-UA" sz="2000" b="0" spc="-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uk-UA" sz="2000" b="0" spc="-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складно</a:t>
                      </a:r>
                    </a:p>
                    <a:p>
                      <a:pPr marL="127000" algn="just">
                        <a:lnSpc>
                          <a:spcPct val="95000"/>
                        </a:lnSpc>
                      </a:pP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інтегрована</a:t>
                      </a:r>
                      <a:r>
                        <a:rPr lang="uk-UA" sz="2000" b="0" spc="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розподілена</a:t>
                      </a:r>
                      <a:r>
                        <a:rPr lang="uk-UA" sz="2000" b="0" spc="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генерація</a:t>
                      </a:r>
                      <a:endParaRPr lang="uk-UA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algn="just">
                        <a:lnSpc>
                          <a:spcPct val="95000"/>
                        </a:lnSpc>
                      </a:pPr>
                      <a:r>
                        <a:rPr lang="uk-UA" sz="2000" b="0" spc="-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Розподілена</a:t>
                      </a:r>
                      <a:r>
                        <a:rPr lang="uk-UA" sz="2000" b="0" spc="-4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b="0" spc="-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генерація</a:t>
                      </a:r>
                      <a:endParaRPr lang="uk-UA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8911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0" algn="just">
                        <a:lnSpc>
                          <a:spcPct val="95000"/>
                        </a:lnSpc>
                      </a:pP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Топологія</a:t>
                      </a:r>
                      <a:r>
                        <a:rPr lang="uk-UA" sz="2000" b="0" spc="-4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uk-UA" sz="2000" b="0" spc="-4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переважно</a:t>
                      </a:r>
                      <a:r>
                        <a:rPr lang="uk-UA" sz="2000" b="0" spc="-4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радіальна</a:t>
                      </a:r>
                      <a:endParaRPr lang="uk-UA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algn="just">
                        <a:lnSpc>
                          <a:spcPct val="95000"/>
                        </a:lnSpc>
                      </a:pP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Переважно</a:t>
                      </a:r>
                      <a:r>
                        <a:rPr lang="uk-UA" sz="2000" b="0" spc="-6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мережева</a:t>
                      </a:r>
                      <a:endParaRPr lang="uk-UA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10055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0" algn="just">
                        <a:lnSpc>
                          <a:spcPct val="95000"/>
                        </a:lnSpc>
                      </a:pP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Реакція</a:t>
                      </a:r>
                      <a:r>
                        <a:rPr lang="uk-UA" sz="2000" b="0" spc="-4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uk-UA" sz="2000" b="0" spc="-4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наслідки</a:t>
                      </a:r>
                      <a:r>
                        <a:rPr lang="uk-UA" sz="2000" b="0" spc="-4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аварії</a:t>
                      </a:r>
                      <a:endParaRPr lang="uk-UA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algn="just">
                        <a:lnSpc>
                          <a:spcPct val="95000"/>
                        </a:lnSpc>
                      </a:pP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Реакція</a:t>
                      </a:r>
                      <a:r>
                        <a:rPr lang="uk-UA" sz="2000" b="0" spc="-4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uk-UA" sz="2000" b="0" spc="-4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запобігання</a:t>
                      </a:r>
                      <a:r>
                        <a:rPr lang="uk-UA" sz="2000" b="0" spc="-3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аварії</a:t>
                      </a:r>
                      <a:endParaRPr lang="uk-UA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60112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0" algn="just">
                        <a:lnSpc>
                          <a:spcPct val="95000"/>
                        </a:lnSpc>
                      </a:pP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Робота</a:t>
                      </a:r>
                      <a:r>
                        <a:rPr lang="uk-UA" sz="2000" b="0" spc="-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устаткування</a:t>
                      </a:r>
                      <a:r>
                        <a:rPr lang="uk-UA" sz="2000" b="0" spc="-4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</a:t>
                      </a:r>
                      <a:r>
                        <a:rPr lang="uk-UA" sz="2000" b="0" spc="-4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відмови</a:t>
                      </a:r>
                      <a:endParaRPr lang="uk-UA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algn="just">
                        <a:lnSpc>
                          <a:spcPct val="95000"/>
                        </a:lnSpc>
                      </a:pP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Само-моніторінг</a:t>
                      </a:r>
                      <a:r>
                        <a:rPr lang="uk-UA" sz="2000" b="0" spc="-4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</a:t>
                      </a:r>
                      <a:r>
                        <a:rPr lang="uk-UA" sz="2000" b="0" spc="-3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самодіагностика</a:t>
                      </a:r>
                      <a:r>
                        <a:rPr lang="uk-UA" sz="2000" b="0" spc="-4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що продовжує</a:t>
                      </a:r>
                      <a:r>
                        <a:rPr lang="uk-UA" sz="2000" b="0" spc="-5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«життя»</a:t>
                      </a:r>
                      <a:r>
                        <a:rPr lang="uk-UA" sz="2000" b="0" spc="-5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обладнання</a:t>
                      </a:r>
                      <a:endParaRPr lang="uk-UA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44935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0" algn="just">
                        <a:lnSpc>
                          <a:spcPct val="95000"/>
                        </a:lnSpc>
                      </a:pPr>
                      <a:r>
                        <a:rPr lang="uk-UA" sz="2000" b="0" spc="-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Ручне</a:t>
                      </a:r>
                      <a:r>
                        <a:rPr lang="uk-UA" sz="2000" b="0" spc="-3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b="0" spc="-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відновлення</a:t>
                      </a:r>
                      <a:endParaRPr lang="uk-UA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algn="just">
                        <a:lnSpc>
                          <a:spcPct val="95000"/>
                        </a:lnSpc>
                      </a:pPr>
                      <a:r>
                        <a:rPr lang="uk-UA" sz="2000" b="0" spc="-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Автоматичне</a:t>
                      </a:r>
                      <a:r>
                        <a:rPr lang="uk-UA" sz="2000" b="0" spc="-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b="0" spc="-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відновлення</a:t>
                      </a:r>
                      <a:r>
                        <a:rPr lang="uk-UA" sz="2000" b="0" spc="-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«самовідновлення</a:t>
                      </a:r>
                      <a:r>
                        <a:rPr lang="uk-UA" sz="2000" b="0" spc="4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мережі»</a:t>
                      </a:r>
                      <a:endParaRPr lang="uk-UA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34250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0" algn="just">
                        <a:lnSpc>
                          <a:spcPct val="95000"/>
                        </a:lnSpc>
                      </a:pP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Схильність</a:t>
                      </a:r>
                      <a:r>
                        <a:rPr lang="uk-UA" sz="2000" b="0" spc="-4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системних</a:t>
                      </a:r>
                      <a:r>
                        <a:rPr lang="uk-UA" sz="2000" b="0" spc="-3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аварій</a:t>
                      </a:r>
                      <a:endParaRPr lang="uk-UA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algn="just">
                        <a:lnSpc>
                          <a:spcPct val="95000"/>
                        </a:lnSpc>
                      </a:pP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Запобігання</a:t>
                      </a:r>
                      <a:r>
                        <a:rPr lang="uk-UA" sz="2000" b="0" spc="-5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розвитку</a:t>
                      </a:r>
                      <a:r>
                        <a:rPr lang="uk-UA" sz="2000" b="0" spc="-5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системних</a:t>
                      </a:r>
                      <a:r>
                        <a:rPr lang="uk-UA" sz="2000" b="0" spc="-5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аварій</a:t>
                      </a:r>
                      <a:endParaRPr lang="uk-UA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88056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0" algn="just">
                        <a:lnSpc>
                          <a:spcPct val="95000"/>
                        </a:lnSpc>
                      </a:pP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Ручне</a:t>
                      </a:r>
                      <a:r>
                        <a:rPr lang="uk-UA" sz="2000" b="0" spc="-4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</a:t>
                      </a:r>
                      <a:r>
                        <a:rPr lang="uk-UA" sz="2000" b="0" spc="-4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фіксоване</a:t>
                      </a:r>
                      <a:r>
                        <a:rPr lang="uk-UA" sz="2000" b="0" spc="-4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виділення</a:t>
                      </a:r>
                      <a:r>
                        <a:rPr lang="uk-UA" sz="2000" b="0" spc="-4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мережі</a:t>
                      </a:r>
                      <a:endParaRPr lang="uk-UA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algn="just">
                        <a:lnSpc>
                          <a:spcPct val="95000"/>
                        </a:lnSpc>
                      </a:pPr>
                      <a:r>
                        <a:rPr lang="uk-UA" sz="2000" b="0" spc="-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Адаптивне</a:t>
                      </a:r>
                      <a:r>
                        <a:rPr lang="uk-UA" sz="2000" b="0" spc="-4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b="0" spc="-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виділення</a:t>
                      </a:r>
                      <a:endParaRPr lang="uk-UA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01842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0" algn="just">
                        <a:lnSpc>
                          <a:spcPct val="95000"/>
                        </a:lnSpc>
                      </a:pP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Перевірка</a:t>
                      </a:r>
                      <a:r>
                        <a:rPr lang="uk-UA" sz="2000" b="0" spc="-4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обладнання</a:t>
                      </a:r>
                      <a:r>
                        <a:rPr lang="uk-UA" sz="2000" b="0" spc="-4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</a:t>
                      </a:r>
                      <a:r>
                        <a:rPr lang="uk-UA" sz="2000" b="0" spc="-4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місцем</a:t>
                      </a:r>
                      <a:endParaRPr lang="uk-UA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algn="just">
                        <a:lnSpc>
                          <a:spcPct val="95000"/>
                        </a:lnSpc>
                      </a:pP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Віддалений</a:t>
                      </a:r>
                      <a:r>
                        <a:rPr lang="uk-UA" sz="2000" b="0" spc="-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моніторинг</a:t>
                      </a:r>
                      <a:r>
                        <a:rPr lang="uk-UA" sz="2000" b="0" spc="-4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обладнання</a:t>
                      </a:r>
                      <a:endParaRPr lang="uk-UA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89169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0" algn="just">
                        <a:lnSpc>
                          <a:spcPct val="95000"/>
                        </a:lnSpc>
                      </a:pP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Обмежений</a:t>
                      </a:r>
                      <a:r>
                        <a:rPr lang="uk-UA" sz="2000" b="0" spc="-5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контроль</a:t>
                      </a:r>
                      <a:r>
                        <a:rPr lang="uk-UA" sz="2000" b="0" spc="-5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перетоків потужності</a:t>
                      </a:r>
                      <a:endParaRPr lang="uk-UA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algn="just">
                        <a:lnSpc>
                          <a:spcPct val="95000"/>
                        </a:lnSpc>
                      </a:pPr>
                      <a:r>
                        <a:rPr lang="uk-UA" sz="2000" b="0" spc="-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Управління</a:t>
                      </a:r>
                      <a:r>
                        <a:rPr lang="uk-UA" sz="2000" b="0" spc="-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b="0" spc="-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перетіканнями</a:t>
                      </a:r>
                      <a:r>
                        <a:rPr lang="uk-UA" sz="2000" b="0" spc="-4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потужності</a:t>
                      </a:r>
                      <a:endParaRPr lang="uk-UA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95191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0" algn="just">
                        <a:lnSpc>
                          <a:spcPct val="95000"/>
                        </a:lnSpc>
                      </a:pP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Недоступна</a:t>
                      </a:r>
                      <a:r>
                        <a:rPr lang="uk-UA" sz="2000" b="0" spc="-4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або</a:t>
                      </a:r>
                      <a:r>
                        <a:rPr lang="uk-UA" sz="2000" b="0" spc="-4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сильно</a:t>
                      </a:r>
                      <a:r>
                        <a:rPr lang="uk-UA" sz="2000" b="0" spc="-4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запізніла інформація</a:t>
                      </a:r>
                      <a:r>
                        <a:rPr lang="uk-UA" sz="2000" b="0" spc="-3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</a:t>
                      </a:r>
                      <a:r>
                        <a:rPr lang="uk-UA" sz="2000" b="0" spc="-3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ціну</a:t>
                      </a:r>
                      <a:r>
                        <a:rPr lang="uk-UA" sz="2000" b="0" spc="-3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</a:t>
                      </a:r>
                      <a:r>
                        <a:rPr lang="uk-UA" sz="2000" b="0" spc="-3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споживача</a:t>
                      </a:r>
                      <a:endParaRPr lang="uk-UA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algn="just">
                        <a:lnSpc>
                          <a:spcPct val="95000"/>
                        </a:lnSpc>
                      </a:pPr>
                      <a:r>
                        <a:rPr lang="uk-UA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Ціна</a:t>
                      </a:r>
                      <a:r>
                        <a:rPr lang="uk-UA" sz="2000" b="0" spc="-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uk-UA" sz="2000" b="0" spc="-2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реальному</a:t>
                      </a:r>
                      <a:r>
                        <a:rPr lang="uk-UA" sz="2000" b="0" spc="-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часі</a:t>
                      </a:r>
                      <a:endParaRPr lang="uk-UA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93726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764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4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D6B9A50-421C-447B-9EB5-4DFE84E68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DC6E-FF32-4A11-AD8C-27E5BCE7407F}" type="slidenum">
              <a:rPr lang="ru-RU" smtClean="0"/>
              <a:t>6</a:t>
            </a:fld>
            <a:endParaRPr lang="ru-R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C881011-764D-7104-00FC-B94FAA6F0A7A}"/>
              </a:ext>
            </a:extLst>
          </p:cNvPr>
          <p:cNvSpPr txBox="1"/>
          <p:nvPr/>
        </p:nvSpPr>
        <p:spPr>
          <a:xfrm>
            <a:off x="117987" y="116123"/>
            <a:ext cx="8922774" cy="66772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30555" indent="-180340" algn="just">
              <a:lnSpc>
                <a:spcPct val="115000"/>
              </a:lnSpc>
            </a:pPr>
            <a:r>
              <a:rPr lang="uk-UA" sz="2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Групи</a:t>
            </a:r>
            <a:r>
              <a:rPr lang="uk-UA" sz="2200" b="1" spc="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технологій,</a:t>
            </a:r>
            <a:r>
              <a:rPr lang="uk-UA" sz="2200" b="1" spc="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які</a:t>
            </a:r>
            <a:r>
              <a:rPr lang="uk-UA" sz="2200" b="1" spc="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передбачається</a:t>
            </a:r>
            <a:r>
              <a:rPr lang="uk-UA" sz="2200" b="1" spc="2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розвивати</a:t>
            </a:r>
            <a:r>
              <a:rPr lang="uk-UA" sz="2200" b="1" spc="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200" b="1" spc="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рамках</a:t>
            </a:r>
            <a:r>
              <a:rPr lang="uk-UA" sz="2200" b="1" spc="-2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технологічної</a:t>
            </a:r>
            <a:r>
              <a:rPr lang="uk-UA" sz="2200" b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платформи </a:t>
            </a:r>
            <a:r>
              <a:rPr lang="uk-UA" sz="2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Smart</a:t>
            </a:r>
            <a:r>
              <a:rPr lang="uk-UA" sz="2200" b="1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Grid</a:t>
            </a:r>
            <a:endParaRPr lang="uk-UA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20000"/>
              </a:lnSpc>
              <a:spcBef>
                <a:spcPts val="1200"/>
              </a:spcBef>
            </a:pP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 груп технологій, які передбачається розвивати в рамках</a:t>
            </a:r>
            <a:r>
              <a:rPr lang="uk-UA" sz="2200" spc="-2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технологічної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платформи можна віднести такі:</a:t>
            </a:r>
          </a:p>
          <a:p>
            <a:pPr marL="265113" lvl="1" indent="-176213" algn="just">
              <a:lnSpc>
                <a:spcPct val="120000"/>
              </a:lnSpc>
              <a:buSzPts val="900"/>
              <a:buFont typeface="Wingdings" panose="05000000000000000000" pitchFamily="2" charset="2"/>
              <a:buChar char="Ø"/>
              <a:tabLst>
                <a:tab pos="557530" algn="l"/>
              </a:tabLst>
            </a:pP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Пристрої</a:t>
            </a:r>
            <a:r>
              <a:rPr lang="uk-UA" sz="2200" spc="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регулювання</a:t>
            </a:r>
            <a:r>
              <a:rPr lang="uk-UA" sz="2200" spc="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(компенсації)</a:t>
            </a:r>
            <a:r>
              <a:rPr lang="uk-UA" sz="2200" spc="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реактивної</a:t>
            </a:r>
            <a:r>
              <a:rPr lang="uk-UA" sz="2200" spc="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потужності</a:t>
            </a:r>
            <a:r>
              <a:rPr lang="uk-UA" sz="2200" spc="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200" spc="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напруги,</a:t>
            </a:r>
            <a:r>
              <a:rPr lang="uk-UA" sz="2200" spc="-2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підключаються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мереж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паралельно.</a:t>
            </a:r>
          </a:p>
          <a:p>
            <a:pPr marL="265113" lvl="1" indent="-176213" algn="just">
              <a:lnSpc>
                <a:spcPct val="120000"/>
              </a:lnSpc>
              <a:buSzPts val="900"/>
              <a:buFont typeface="Wingdings" panose="05000000000000000000" pitchFamily="2" charset="2"/>
              <a:buChar char="Ø"/>
              <a:tabLst>
                <a:tab pos="557530" algn="l"/>
                <a:tab pos="1162050" algn="l"/>
                <a:tab pos="1962150" algn="l"/>
                <a:tab pos="2659380" algn="l"/>
                <a:tab pos="3154680" algn="l"/>
                <a:tab pos="3549650" algn="l"/>
                <a:tab pos="4114165" algn="l"/>
              </a:tabLst>
            </a:pP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Пристрої регулювання параметрів мережі (опір мережі), що</a:t>
            </a:r>
            <a:r>
              <a:rPr lang="uk-UA" sz="2200" spc="-2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підключаються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мережі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послідовно.</a:t>
            </a:r>
          </a:p>
          <a:p>
            <a:pPr marL="265113" lvl="1" indent="-176213" algn="just">
              <a:lnSpc>
                <a:spcPct val="120000"/>
              </a:lnSpc>
              <a:buSzPts val="900"/>
              <a:buFont typeface="Wingdings" panose="05000000000000000000" pitchFamily="2" charset="2"/>
              <a:buChar char="Ø"/>
              <a:tabLst>
                <a:tab pos="557530" algn="l"/>
              </a:tabLst>
            </a:pP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Пристрої,</a:t>
            </a:r>
            <a:r>
              <a:rPr lang="uk-UA" sz="22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uk-UA" sz="22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поєднують</a:t>
            </a:r>
            <a:r>
              <a:rPr lang="uk-UA" sz="22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функції</a:t>
            </a:r>
            <a:r>
              <a:rPr lang="uk-UA" sz="22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перших</a:t>
            </a:r>
            <a:r>
              <a:rPr lang="uk-UA" sz="22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двох</a:t>
            </a:r>
            <a:r>
              <a:rPr lang="uk-UA" sz="22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груп</a:t>
            </a:r>
            <a:r>
              <a:rPr lang="uk-UA" sz="22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uk-UA" sz="22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пристрої</a:t>
            </a:r>
            <a:r>
              <a:rPr lang="uk-UA" sz="2200" spc="-2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поздовжньо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поперечного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включення.</a:t>
            </a:r>
          </a:p>
          <a:p>
            <a:pPr marL="265113" lvl="1" indent="-176213" algn="just">
              <a:lnSpc>
                <a:spcPct val="120000"/>
              </a:lnSpc>
              <a:buSzPts val="900"/>
              <a:buFont typeface="Wingdings" panose="05000000000000000000" pitchFamily="2" charset="2"/>
              <a:buChar char="Ø"/>
              <a:tabLst>
                <a:tab pos="557530" algn="l"/>
              </a:tabLst>
            </a:pP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Пристрої</a:t>
            </a:r>
            <a:r>
              <a:rPr lang="uk-UA" sz="22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обмеження</a:t>
            </a:r>
            <a:r>
              <a:rPr lang="uk-UA" sz="22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струмів</a:t>
            </a:r>
            <a:r>
              <a:rPr lang="uk-UA" sz="22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короткого</a:t>
            </a:r>
            <a:r>
              <a:rPr lang="uk-UA" sz="22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замикання.</a:t>
            </a:r>
          </a:p>
          <a:p>
            <a:pPr marL="265113" lvl="1" indent="-176213" algn="just">
              <a:lnSpc>
                <a:spcPct val="120000"/>
              </a:lnSpc>
              <a:buSzPts val="900"/>
              <a:buFont typeface="Wingdings" panose="05000000000000000000" pitchFamily="2" charset="2"/>
              <a:buChar char="Ø"/>
              <a:tabLst>
                <a:tab pos="557530" algn="l"/>
              </a:tabLst>
            </a:pPr>
            <a:r>
              <a:rPr lang="uk-UA" sz="22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Накопичувачі</a:t>
            </a:r>
            <a:r>
              <a:rPr lang="uk-UA" sz="22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електричної</a:t>
            </a:r>
            <a:r>
              <a:rPr lang="uk-UA" sz="22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енергії.</a:t>
            </a:r>
          </a:p>
          <a:p>
            <a:pPr marL="265113" lvl="1" indent="-176213" algn="just">
              <a:lnSpc>
                <a:spcPct val="120000"/>
              </a:lnSpc>
              <a:buSzPts val="900"/>
              <a:buFont typeface="Wingdings" panose="05000000000000000000" pitchFamily="2" charset="2"/>
              <a:buChar char="Ø"/>
              <a:tabLst>
                <a:tab pos="557530" algn="l"/>
              </a:tabLst>
            </a:pP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Перетворювачі роду струму (змінний струм в постійний і постійний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струм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2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змінний).</a:t>
            </a:r>
          </a:p>
          <a:p>
            <a:pPr marL="265113" lvl="1" indent="-176213" algn="just">
              <a:lnSpc>
                <a:spcPct val="120000"/>
              </a:lnSpc>
              <a:buSzPts val="900"/>
              <a:buFont typeface="Wingdings" panose="05000000000000000000" pitchFamily="2" charset="2"/>
              <a:buChar char="Ø"/>
              <a:tabLst>
                <a:tab pos="557530" algn="l"/>
              </a:tabLst>
            </a:pP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Кабельні лінії електропередачі постійного і змінного струму на базі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високотемпературних</a:t>
            </a:r>
            <a:r>
              <a:rPr lang="uk-UA" sz="22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надпровідників.</a:t>
            </a:r>
          </a:p>
        </p:txBody>
      </p:sp>
    </p:spTree>
    <p:extLst>
      <p:ext uri="{BB962C8B-B14F-4D97-AF65-F5344CB8AC3E}">
        <p14:creationId xmlns:p14="http://schemas.microsoft.com/office/powerpoint/2010/main" val="4066776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4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90B37A2-358D-4EE9-91E9-4BC92942B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DC6E-FF32-4A11-AD8C-27E5BCE7407F}" type="slidenum">
              <a:rPr lang="ru-RU" smtClean="0"/>
              <a:t>7</a:t>
            </a:fld>
            <a:endParaRPr lang="ru-R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B5348B1-6BB9-A1F6-D2D2-F17398BF66BC}"/>
              </a:ext>
            </a:extLst>
          </p:cNvPr>
          <p:cNvSpPr txBox="1"/>
          <p:nvPr/>
        </p:nvSpPr>
        <p:spPr>
          <a:xfrm>
            <a:off x="176981" y="128531"/>
            <a:ext cx="8834284" cy="65215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54013" lvl="1" indent="-177800" algn="just">
              <a:lnSpc>
                <a:spcPct val="135000"/>
              </a:lnSpc>
              <a:buSzPts val="900"/>
              <a:buFont typeface="Wingdings" panose="05000000000000000000" pitchFamily="2" charset="2"/>
              <a:buChar char="Ø"/>
              <a:tabLst>
                <a:tab pos="557530" algn="l"/>
              </a:tabLst>
            </a:pP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Математичне</a:t>
            </a:r>
            <a:r>
              <a:rPr lang="uk-UA" sz="24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моделювання</a:t>
            </a:r>
            <a:r>
              <a:rPr lang="uk-UA" sz="24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uk-UA" sz="24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вирішення</a:t>
            </a:r>
            <a:r>
              <a:rPr lang="uk-UA" sz="24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завдань</a:t>
            </a:r>
            <a:r>
              <a:rPr lang="uk-UA" sz="24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цілісного</a:t>
            </a:r>
            <a:r>
              <a:rPr lang="uk-UA" sz="24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управління</a:t>
            </a:r>
            <a:r>
              <a:rPr lang="uk-UA" sz="2400" spc="-2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розвитком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функціонуванням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енергосистем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(Єдиної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енергосистеми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країни,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об’єднаних</a:t>
            </a:r>
            <a:r>
              <a:rPr lang="uk-UA" sz="24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енергосистем,</a:t>
            </a:r>
            <a:r>
              <a:rPr lang="uk-UA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розподільних</a:t>
            </a:r>
            <a:r>
              <a:rPr lang="uk-UA" sz="24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мереж,</a:t>
            </a:r>
            <a:r>
              <a:rPr lang="uk-UA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мікро-мереж).</a:t>
            </a:r>
          </a:p>
          <a:p>
            <a:pPr indent="457200" algn="just">
              <a:lnSpc>
                <a:spcPct val="135000"/>
              </a:lnSpc>
            </a:pP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Поява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нових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технологій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була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викликана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потребою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збільшення</a:t>
            </a:r>
            <a:r>
              <a:rPr lang="uk-UA" sz="2400" spc="-2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керованості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електроенергетичних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систем:</a:t>
            </a:r>
          </a:p>
          <a:p>
            <a:pPr indent="457200" algn="just">
              <a:lnSpc>
                <a:spcPct val="135000"/>
              </a:lnSpc>
            </a:pP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недостатньою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пропускною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спроможністю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міжсистемних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системоутворюючих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ліній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електропередачі;</a:t>
            </a:r>
          </a:p>
          <a:p>
            <a:pPr indent="457200" algn="just">
              <a:lnSpc>
                <a:spcPct val="135000"/>
              </a:lnSpc>
            </a:pP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слабкою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керованістю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електричних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мереж;</a:t>
            </a:r>
          </a:p>
          <a:p>
            <a:pPr indent="457200" algn="just">
              <a:lnSpc>
                <a:spcPct val="135000"/>
              </a:lnSpc>
            </a:pP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недостатнім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обсягом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пристроїв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регулювання</a:t>
            </a:r>
            <a:r>
              <a:rPr lang="uk-UA" sz="2400" spc="1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напруги</a:t>
            </a:r>
            <a:r>
              <a:rPr lang="uk-UA" sz="2400" spc="1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2400" spc="1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реактивної</a:t>
            </a:r>
            <a:r>
              <a:rPr lang="uk-UA" sz="2400" spc="1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потужності;</a:t>
            </a:r>
          </a:p>
          <a:p>
            <a:pPr indent="457200" algn="just">
              <a:lnSpc>
                <a:spcPct val="135000"/>
              </a:lnSpc>
            </a:pP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uk-UA" sz="2400" spc="1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неоптимальним</a:t>
            </a:r>
            <a:r>
              <a:rPr lang="uk-UA" sz="2400" spc="1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розподілом потоків</a:t>
            </a:r>
            <a:r>
              <a:rPr lang="uk-UA" sz="2400" spc="1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потужності</a:t>
            </a:r>
            <a:r>
              <a:rPr lang="uk-UA" sz="2400" spc="1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</a:t>
            </a:r>
            <a:r>
              <a:rPr lang="uk-UA" sz="2400" spc="1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паралельних</a:t>
            </a:r>
            <a:r>
              <a:rPr lang="uk-UA" sz="2400" spc="1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лініях</a:t>
            </a:r>
            <a:r>
              <a:rPr lang="uk-UA" sz="2400" spc="1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електропередачі</a:t>
            </a:r>
            <a:r>
              <a:rPr lang="uk-UA" sz="2400" spc="1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різного</a:t>
            </a:r>
            <a:r>
              <a:rPr lang="uk-UA" sz="2400" spc="1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класу</a:t>
            </a:r>
            <a:r>
              <a:rPr lang="uk-UA" sz="2400" spc="-2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напруги</a:t>
            </a:r>
            <a:r>
              <a:rPr lang="uk-UA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4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т. д.</a:t>
            </a:r>
          </a:p>
        </p:txBody>
      </p:sp>
    </p:spTree>
    <p:extLst>
      <p:ext uri="{BB962C8B-B14F-4D97-AF65-F5344CB8AC3E}">
        <p14:creationId xmlns:p14="http://schemas.microsoft.com/office/powerpoint/2010/main" val="4175717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4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CF80CB8-5F0E-48E1-8D7F-64D0FEC0B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DC6E-FF32-4A11-AD8C-27E5BCE7407F}" type="slidenum">
              <a:rPr lang="ru-RU" smtClean="0"/>
              <a:t>8</a:t>
            </a:fld>
            <a:endParaRPr lang="ru-R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D718083-711F-4DED-C2B7-4123E964CAF7}"/>
              </a:ext>
            </a:extLst>
          </p:cNvPr>
          <p:cNvSpPr txBox="1"/>
          <p:nvPr/>
        </p:nvSpPr>
        <p:spPr>
          <a:xfrm>
            <a:off x="125361" y="59158"/>
            <a:ext cx="8893278" cy="68026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-271145">
              <a:lnSpc>
                <a:spcPct val="115000"/>
              </a:lnSpc>
            </a:pPr>
            <a:r>
              <a:rPr lang="uk-UA" sz="2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Обладнання</a:t>
            </a:r>
            <a:r>
              <a:rPr lang="uk-UA" sz="22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22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програмно-апаратні</a:t>
            </a:r>
            <a:r>
              <a:rPr lang="uk-UA" sz="22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комплекси</a:t>
            </a:r>
            <a:r>
              <a:rPr lang="uk-UA" sz="22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uk-UA" sz="22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інтелектуальних</a:t>
            </a:r>
            <a:r>
              <a:rPr lang="uk-UA" sz="2200" b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енергетичних</a:t>
            </a:r>
            <a:r>
              <a:rPr lang="uk-UA" sz="2200" b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систем</a:t>
            </a:r>
            <a:endParaRPr lang="uk-UA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10000"/>
              </a:lnSpc>
            </a:pP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Обладнання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програмно-апаратні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комплекси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інтелектуальних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енергетичних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систем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забезпечують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підвищення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надійності,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безпеки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економічності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систем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енергопостачання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рахунок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контролю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стану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встановленого обладнання в реальному часі з урахуванням фактичних умов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його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експлуатації,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визначення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тенденцій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прогнозування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характеристик,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також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автоматичного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реконфігурувания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системи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відповідно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поточного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енергоспоживання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разі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аварійної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ситуації:</a:t>
            </a:r>
          </a:p>
          <a:p>
            <a:pPr marL="342900" lvl="0" indent="-342900" algn="just">
              <a:lnSpc>
                <a:spcPct val="105000"/>
              </a:lnSpc>
              <a:buFont typeface="+mj-lt"/>
              <a:buAutoNum type="arabicPeriod"/>
            </a:pP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Цифрові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підстанції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ЕНЕС.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«цифровою»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підстанцією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(ЦПС)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розуміється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підстанція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високим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рівнем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автоматизації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управління,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якій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практично всі процеси інформаційного обміну між елементами ПС, обміну з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зовнішніми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системами,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також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управління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роботою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ПС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здійснюються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цифровому</a:t>
            </a:r>
            <a:r>
              <a:rPr lang="uk-UA" sz="22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вигляді.</a:t>
            </a:r>
          </a:p>
          <a:p>
            <a:pPr marL="342900" lvl="0" indent="-342900" algn="just">
              <a:lnSpc>
                <a:spcPct val="110000"/>
              </a:lnSpc>
              <a:buFont typeface="+mj-lt"/>
              <a:buAutoNum type="arabicPeriod"/>
              <a:tabLst>
                <a:tab pos="834390" algn="l"/>
              </a:tabLst>
            </a:pP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Технології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моніторингу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діагностики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повітряних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ліній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електропередач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uk-UA" sz="22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силових</a:t>
            </a:r>
            <a:r>
              <a:rPr lang="uk-UA" sz="22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трансформаторів,</a:t>
            </a:r>
            <a:r>
              <a:rPr lang="uk-UA" sz="22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вимикачів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2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КРУЕ.</a:t>
            </a:r>
          </a:p>
          <a:p>
            <a:pPr marL="342900" lvl="0" indent="-342900" algn="just">
              <a:lnSpc>
                <a:spcPct val="110000"/>
              </a:lnSpc>
              <a:buFont typeface="+mj-lt"/>
              <a:buAutoNum type="arabicPeriod"/>
            </a:pP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Системи ідентифікації моделей енергосистем з використанням даних</a:t>
            </a:r>
            <a:r>
              <a:rPr lang="uk-UA" sz="2200" spc="-2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СМПР.</a:t>
            </a:r>
            <a:r>
              <a:rPr lang="uk-UA" sz="22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Цифрові</a:t>
            </a:r>
            <a:r>
              <a:rPr lang="uk-UA" sz="22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мережеві</a:t>
            </a:r>
            <a:r>
              <a:rPr lang="uk-UA" sz="22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моделюють</a:t>
            </a:r>
            <a:r>
              <a:rPr lang="uk-UA" sz="22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платформи</a:t>
            </a:r>
            <a:r>
              <a:rPr lang="uk-UA" sz="22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реального</a:t>
            </a:r>
            <a:r>
              <a:rPr lang="uk-UA" sz="22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часу.</a:t>
            </a:r>
          </a:p>
        </p:txBody>
      </p:sp>
    </p:spTree>
    <p:extLst>
      <p:ext uri="{BB962C8B-B14F-4D97-AF65-F5344CB8AC3E}">
        <p14:creationId xmlns:p14="http://schemas.microsoft.com/office/powerpoint/2010/main" val="4121300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4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4F78C977-7E0C-40BF-A620-CFCD203A4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DC6E-FF32-4A11-AD8C-27E5BCE7407F}" type="slidenum">
              <a:rPr lang="ru-RU" smtClean="0"/>
              <a:t>9</a:t>
            </a:fld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147A0DB-54DE-CD8A-FBF1-19798BC897CC}"/>
              </a:ext>
            </a:extLst>
          </p:cNvPr>
          <p:cNvSpPr txBox="1"/>
          <p:nvPr/>
        </p:nvSpPr>
        <p:spPr>
          <a:xfrm>
            <a:off x="176981" y="107027"/>
            <a:ext cx="8863780" cy="6770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20000"/>
              </a:lnSpc>
              <a:buFont typeface="+mj-lt"/>
              <a:buAutoNum type="arabicPeriod" startAt="4"/>
            </a:pP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Інформаційні</a:t>
            </a:r>
            <a:r>
              <a:rPr lang="uk-UA" sz="22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комплекси</a:t>
            </a:r>
            <a:r>
              <a:rPr lang="uk-UA" sz="22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22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базі</a:t>
            </a:r>
            <a:r>
              <a:rPr lang="uk-UA" sz="22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сучасних</a:t>
            </a:r>
            <a:r>
              <a:rPr lang="uk-UA" sz="22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технологій,</a:t>
            </a:r>
            <a:r>
              <a:rPr lang="uk-UA" sz="22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uk-UA" sz="22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здійснюють</a:t>
            </a:r>
            <a:r>
              <a:rPr lang="uk-UA" sz="2200" spc="-2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високоточне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визначення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збір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синхронізованих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режимних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параметрів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вузлах мережі в режимі реального часу і інтеграцію отриманих даних в єдиний</a:t>
            </a:r>
            <a:r>
              <a:rPr lang="uk-UA" sz="2200" spc="-2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інформаційний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простір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базі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спільних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інформаційних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моделей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(СІМ-</a:t>
            </a:r>
            <a:r>
              <a:rPr lang="uk-UA" sz="2200" spc="-2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моделей).</a:t>
            </a:r>
          </a:p>
          <a:p>
            <a:pPr lvl="0" algn="just">
              <a:lnSpc>
                <a:spcPct val="120000"/>
              </a:lnSpc>
              <a:buFont typeface="+mj-lt"/>
              <a:buAutoNum type="arabicPeriod" startAt="4"/>
              <a:tabLst>
                <a:tab pos="802005" algn="l"/>
              </a:tabLst>
            </a:pP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Системи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автоматичного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управління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потужністю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генеруючого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обладнання.</a:t>
            </a:r>
          </a:p>
          <a:p>
            <a:pPr lvl="0" algn="just">
              <a:lnSpc>
                <a:spcPct val="120000"/>
              </a:lnSpc>
              <a:buFont typeface="+mj-lt"/>
              <a:buAutoNum type="arabicPeriod" startAt="4"/>
            </a:pP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Системи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розподіленого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розрахунку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режимів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енергосистем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використанням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багаторівневих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моделей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основі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мережевих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технологій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(GRID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uk-UA" sz="22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технологій).</a:t>
            </a:r>
          </a:p>
          <a:p>
            <a:pPr lvl="0" algn="just">
              <a:lnSpc>
                <a:spcPct val="120000"/>
              </a:lnSpc>
              <a:buFont typeface="+mj-lt"/>
              <a:buAutoNum type="arabicPeriod" startAt="4"/>
              <a:tabLst>
                <a:tab pos="673100" algn="l"/>
              </a:tabLst>
            </a:pP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Алгоритми</a:t>
            </a:r>
            <a:r>
              <a:rPr lang="uk-UA" sz="22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виявлення</a:t>
            </a:r>
            <a:r>
              <a:rPr lang="uk-UA" sz="22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передаварійних</a:t>
            </a:r>
            <a:r>
              <a:rPr lang="uk-UA" sz="22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станів</a:t>
            </a:r>
            <a:r>
              <a:rPr lang="uk-UA" sz="22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енергосистем</a:t>
            </a:r>
            <a:r>
              <a:rPr lang="uk-UA" sz="22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2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22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основі</a:t>
            </a:r>
            <a:r>
              <a:rPr lang="uk-UA" sz="2200" spc="-2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методів оцінювання станів і параметричної ідентифікації. Розробка (адаптація)</a:t>
            </a:r>
            <a:r>
              <a:rPr lang="uk-UA" sz="2200" spc="-2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обладнання</a:t>
            </a:r>
            <a:r>
              <a:rPr lang="uk-UA" sz="22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інтелектуальних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систем</a:t>
            </a:r>
            <a:r>
              <a:rPr lang="uk-UA" sz="22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енергопостачання.</a:t>
            </a:r>
          </a:p>
          <a:p>
            <a:pPr indent="450215" algn="just">
              <a:lnSpc>
                <a:spcPct val="120000"/>
              </a:lnSpc>
            </a:pP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Технічні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засоби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активно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адаптивних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мережі,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забезпечують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її</a:t>
            </a:r>
            <a:r>
              <a:rPr lang="uk-UA" sz="2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керованість,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тому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числі</a:t>
            </a:r>
            <a:r>
              <a:rPr lang="uk-UA" sz="22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основні</a:t>
            </a:r>
            <a:r>
              <a:rPr lang="uk-UA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групи:</a:t>
            </a:r>
          </a:p>
          <a:p>
            <a:pPr marL="342900" lvl="0" indent="-342900" algn="just">
              <a:lnSpc>
                <a:spcPct val="120000"/>
              </a:lnSpc>
              <a:buFont typeface="+mj-lt"/>
              <a:buAutoNum type="arabicPeriod" startAt="8"/>
            </a:pP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Керовані</a:t>
            </a:r>
            <a:r>
              <a:rPr lang="uk-UA" sz="22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пристрої</a:t>
            </a:r>
            <a:r>
              <a:rPr lang="uk-UA" sz="22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компенсації</a:t>
            </a:r>
            <a:r>
              <a:rPr lang="uk-UA" sz="22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реактивної</a:t>
            </a:r>
            <a:r>
              <a:rPr lang="uk-UA" sz="22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потужності:</a:t>
            </a:r>
          </a:p>
        </p:txBody>
      </p:sp>
    </p:spTree>
    <p:extLst>
      <p:ext uri="{BB962C8B-B14F-4D97-AF65-F5344CB8AC3E}">
        <p14:creationId xmlns:p14="http://schemas.microsoft.com/office/powerpoint/2010/main" val="2730508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375</TotalTime>
  <Words>4392</Words>
  <Application>Microsoft Office PowerPoint</Application>
  <PresentationFormat>Екран (4:3)</PresentationFormat>
  <Paragraphs>285</Paragraphs>
  <Slides>35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35</vt:i4>
      </vt:variant>
    </vt:vector>
  </HeadingPairs>
  <TitlesOfParts>
    <vt:vector size="41" baseType="lpstr">
      <vt:lpstr>Arial</vt:lpstr>
      <vt:lpstr>Calibri</vt:lpstr>
      <vt:lpstr>Calibri Light</vt:lpstr>
      <vt:lpstr>Times New Roman</vt:lpstr>
      <vt:lpstr>Wingdings</vt:lpstr>
      <vt:lpstr>Тема Office</vt:lpstr>
      <vt:lpstr>ІНТЕЛЕКТУАЛІЗАЦІЯ ЕЛЕКТРОЕНЕРГЕТИЧНИХ СИСТЕМ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ЛІТЕРАТУРА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dniwe</dc:creator>
  <cp:lastModifiedBy>Леонід Ярошенко</cp:lastModifiedBy>
  <cp:revision>36</cp:revision>
  <cp:lastPrinted>2020-02-19T16:12:14Z</cp:lastPrinted>
  <dcterms:created xsi:type="dcterms:W3CDTF">2019-02-26T11:45:23Z</dcterms:created>
  <dcterms:modified xsi:type="dcterms:W3CDTF">2023-09-13T06:25:46Z</dcterms:modified>
</cp:coreProperties>
</file>