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91" r:id="rId4"/>
    <p:sldId id="258" r:id="rId5"/>
    <p:sldId id="286" r:id="rId6"/>
    <p:sldId id="261" r:id="rId7"/>
    <p:sldId id="262" r:id="rId8"/>
    <p:sldId id="292" r:id="rId9"/>
    <p:sldId id="293" r:id="rId10"/>
    <p:sldId id="294" r:id="rId11"/>
    <p:sldId id="295" r:id="rId12"/>
    <p:sldId id="297" r:id="rId13"/>
    <p:sldId id="298" r:id="rId14"/>
    <p:sldId id="299" r:id="rId15"/>
    <p:sldId id="263" r:id="rId16"/>
    <p:sldId id="264" r:id="rId17"/>
    <p:sldId id="265" r:id="rId18"/>
    <p:sldId id="300" r:id="rId19"/>
    <p:sldId id="301" r:id="rId20"/>
    <p:sldId id="302" r:id="rId21"/>
    <p:sldId id="303" r:id="rId22"/>
    <p:sldId id="304" r:id="rId23"/>
    <p:sldId id="309" r:id="rId24"/>
    <p:sldId id="307" r:id="rId25"/>
    <p:sldId id="308" r:id="rId26"/>
    <p:sldId id="266" r:id="rId27"/>
    <p:sldId id="267" r:id="rId28"/>
    <p:sldId id="268" r:id="rId29"/>
    <p:sldId id="310" r:id="rId30"/>
    <p:sldId id="269" r:id="rId31"/>
    <p:sldId id="270" r:id="rId32"/>
    <p:sldId id="311" r:id="rId33"/>
    <p:sldId id="312" r:id="rId34"/>
    <p:sldId id="313" r:id="rId35"/>
    <p:sldId id="314" r:id="rId36"/>
    <p:sldId id="315" r:id="rId3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49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emf"/><Relationship Id="rId1" Type="http://schemas.openxmlformats.org/officeDocument/2006/relationships/image" Target="../media/image43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e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4" Type="http://schemas.openxmlformats.org/officeDocument/2006/relationships/image" Target="../media/image68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2.wmf"/><Relationship Id="rId1" Type="http://schemas.openxmlformats.org/officeDocument/2006/relationships/image" Target="../media/image71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3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4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4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4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76.wmf"/><Relationship Id="rId1" Type="http://schemas.openxmlformats.org/officeDocument/2006/relationships/image" Target="../media/image75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78.wmf"/><Relationship Id="rId1" Type="http://schemas.openxmlformats.org/officeDocument/2006/relationships/image" Target="../media/image77.wmf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81.wmf"/><Relationship Id="rId1" Type="http://schemas.openxmlformats.org/officeDocument/2006/relationships/image" Target="../media/image8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4" Type="http://schemas.openxmlformats.org/officeDocument/2006/relationships/image" Target="../media/image8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4A78-F64D-4FC7-8E14-5D278C26C5BD}" type="datetimeFigureOut">
              <a:rPr lang="uk-UA" smtClean="0"/>
              <a:pPr/>
              <a:t>18.11.2023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AAF8-32C9-4B3B-ACAE-ED65CF6B33D9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4A78-F64D-4FC7-8E14-5D278C26C5BD}" type="datetimeFigureOut">
              <a:rPr lang="uk-UA" smtClean="0"/>
              <a:pPr/>
              <a:t>18.11.2023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AAF8-32C9-4B3B-ACAE-ED65CF6B33D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4A78-F64D-4FC7-8E14-5D278C26C5BD}" type="datetimeFigureOut">
              <a:rPr lang="uk-UA" smtClean="0"/>
              <a:pPr/>
              <a:t>18.11.2023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AAF8-32C9-4B3B-ACAE-ED65CF6B33D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4A78-F64D-4FC7-8E14-5D278C26C5BD}" type="datetimeFigureOut">
              <a:rPr lang="uk-UA" smtClean="0"/>
              <a:pPr/>
              <a:t>18.11.2023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AAF8-32C9-4B3B-ACAE-ED65CF6B33D9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4A78-F64D-4FC7-8E14-5D278C26C5BD}" type="datetimeFigureOut">
              <a:rPr lang="uk-UA" smtClean="0"/>
              <a:pPr/>
              <a:t>18.11.2023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AAF8-32C9-4B3B-ACAE-ED65CF6B33D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4A78-F64D-4FC7-8E14-5D278C26C5BD}" type="datetimeFigureOut">
              <a:rPr lang="uk-UA" smtClean="0"/>
              <a:pPr/>
              <a:t>18.11.2023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AAF8-32C9-4B3B-ACAE-ED65CF6B33D9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4A78-F64D-4FC7-8E14-5D278C26C5BD}" type="datetimeFigureOut">
              <a:rPr lang="uk-UA" smtClean="0"/>
              <a:pPr/>
              <a:t>18.11.2023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AAF8-32C9-4B3B-ACAE-ED65CF6B33D9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4A78-F64D-4FC7-8E14-5D278C26C5BD}" type="datetimeFigureOut">
              <a:rPr lang="uk-UA" smtClean="0"/>
              <a:pPr/>
              <a:t>18.11.2023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AAF8-32C9-4B3B-ACAE-ED65CF6B33D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4A78-F64D-4FC7-8E14-5D278C26C5BD}" type="datetimeFigureOut">
              <a:rPr lang="uk-UA" smtClean="0"/>
              <a:pPr/>
              <a:t>18.11.2023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AAF8-32C9-4B3B-ACAE-ED65CF6B33D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4A78-F64D-4FC7-8E14-5D278C26C5BD}" type="datetimeFigureOut">
              <a:rPr lang="uk-UA" smtClean="0"/>
              <a:pPr/>
              <a:t>18.11.2023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AAF8-32C9-4B3B-ACAE-ED65CF6B33D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4A78-F64D-4FC7-8E14-5D278C26C5BD}" type="datetimeFigureOut">
              <a:rPr lang="uk-UA" smtClean="0"/>
              <a:pPr/>
              <a:t>18.11.2023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AAF8-32C9-4B3B-ACAE-ED65CF6B33D9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C14A78-F64D-4FC7-8E14-5D278C26C5BD}" type="datetimeFigureOut">
              <a:rPr lang="uk-UA" smtClean="0"/>
              <a:pPr/>
              <a:t>18.11.2023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D2AAF8-32C9-4B3B-ACAE-ED65CF6B33D9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png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29.bin"/><Relationship Id="rId5" Type="http://schemas.openxmlformats.org/officeDocument/2006/relationships/image" Target="../media/image33.wmf"/><Relationship Id="rId10" Type="http://schemas.openxmlformats.org/officeDocument/2006/relationships/image" Target="../media/image31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7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3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40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4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4.e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4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5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3.bin"/><Relationship Id="rId10" Type="http://schemas.openxmlformats.org/officeDocument/2006/relationships/image" Target="../media/image51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45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53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56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59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63.wmf"/><Relationship Id="rId5" Type="http://schemas.openxmlformats.org/officeDocument/2006/relationships/oleObject" Target="../embeddings/oleObject57.bin"/><Relationship Id="rId4" Type="http://schemas.openxmlformats.org/officeDocument/2006/relationships/image" Target="../media/image62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e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66.wmf"/><Relationship Id="rId5" Type="http://schemas.openxmlformats.org/officeDocument/2006/relationships/oleObject" Target="../embeddings/oleObject60.bin"/><Relationship Id="rId10" Type="http://schemas.openxmlformats.org/officeDocument/2006/relationships/image" Target="../media/image68.wmf"/><Relationship Id="rId4" Type="http://schemas.openxmlformats.org/officeDocument/2006/relationships/image" Target="../media/image65.wmf"/><Relationship Id="rId9" Type="http://schemas.openxmlformats.org/officeDocument/2006/relationships/oleObject" Target="../embeddings/oleObject62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70.wmf"/><Relationship Id="rId5" Type="http://schemas.openxmlformats.org/officeDocument/2006/relationships/oleObject" Target="../embeddings/oleObject64.bin"/><Relationship Id="rId4" Type="http://schemas.openxmlformats.org/officeDocument/2006/relationships/image" Target="../media/image69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72.wmf"/><Relationship Id="rId5" Type="http://schemas.openxmlformats.org/officeDocument/2006/relationships/oleObject" Target="../embeddings/oleObject66.bin"/><Relationship Id="rId4" Type="http://schemas.openxmlformats.org/officeDocument/2006/relationships/image" Target="../media/image71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7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74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74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4" Type="http://schemas.openxmlformats.org/officeDocument/2006/relationships/image" Target="../media/image74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76.wmf"/><Relationship Id="rId5" Type="http://schemas.openxmlformats.org/officeDocument/2006/relationships/oleObject" Target="../embeddings/oleObject72.bin"/><Relationship Id="rId4" Type="http://schemas.openxmlformats.org/officeDocument/2006/relationships/image" Target="../media/image75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7" Type="http://schemas.openxmlformats.org/officeDocument/2006/relationships/image" Target="../media/image7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74.bin"/><Relationship Id="rId5" Type="http://schemas.openxmlformats.org/officeDocument/2006/relationships/image" Target="../media/image77.wmf"/><Relationship Id="rId4" Type="http://schemas.openxmlformats.org/officeDocument/2006/relationships/oleObject" Target="../embeddings/oleObject73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7" Type="http://schemas.openxmlformats.org/officeDocument/2006/relationships/image" Target="../media/image7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81.wmf"/><Relationship Id="rId5" Type="http://schemas.openxmlformats.org/officeDocument/2006/relationships/oleObject" Target="../embeddings/oleObject76.bin"/><Relationship Id="rId4" Type="http://schemas.openxmlformats.org/officeDocument/2006/relationships/image" Target="../media/image80.w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9.bin"/><Relationship Id="rId3" Type="http://schemas.openxmlformats.org/officeDocument/2006/relationships/image" Target="../media/image86.wmf"/><Relationship Id="rId7" Type="http://schemas.openxmlformats.org/officeDocument/2006/relationships/image" Target="../media/image8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78.bin"/><Relationship Id="rId11" Type="http://schemas.openxmlformats.org/officeDocument/2006/relationships/image" Target="../media/image85.wmf"/><Relationship Id="rId5" Type="http://schemas.openxmlformats.org/officeDocument/2006/relationships/image" Target="../media/image82.wmf"/><Relationship Id="rId10" Type="http://schemas.openxmlformats.org/officeDocument/2006/relationships/oleObject" Target="../embeddings/oleObject80.bin"/><Relationship Id="rId4" Type="http://schemas.openxmlformats.org/officeDocument/2006/relationships/oleObject" Target="../embeddings/oleObject77.bin"/><Relationship Id="rId9" Type="http://schemas.openxmlformats.org/officeDocument/2006/relationships/image" Target="../media/image8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19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8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0" y="0"/>
            <a:ext cx="914400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defRPr/>
            </a:pPr>
            <a:r>
              <a:rPr lang="uk-UA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МЕХАНІКА  ЕЛЕКТРОПРИВОДА</a:t>
            </a:r>
            <a:endParaRPr lang="uk-UA" sz="2800" b="1" i="1" spc="-100" dirty="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287338" y="476672"/>
            <a:ext cx="8569325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uk-UA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 bwMode="auto">
          <a:xfrm>
            <a:off x="107950" y="548680"/>
            <a:ext cx="8928100" cy="61926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0" bIns="0"/>
          <a:lstStyle/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uk-UA" sz="2800" i="1" dirty="0">
                <a:latin typeface="Calibri" pitchFamily="34" charset="0"/>
                <a:cs typeface="Calibri" pitchFamily="34" charset="0"/>
              </a:rPr>
              <a:t>ПЛАН</a:t>
            </a:r>
          </a:p>
          <a:p>
            <a:pPr marL="808038" indent="-447675"/>
            <a:r>
              <a:rPr lang="uk-UA" sz="2800" i="1" dirty="0"/>
              <a:t>1. Основні положення механіки електропривода;</a:t>
            </a:r>
            <a:endParaRPr lang="uk-UA" sz="2800" b="1" i="1" dirty="0"/>
          </a:p>
          <a:p>
            <a:pPr marL="808038" indent="-447675"/>
            <a:r>
              <a:rPr lang="uk-UA" sz="2800" i="1" dirty="0"/>
              <a:t>2. Рівняння руху електропривода;</a:t>
            </a:r>
            <a:endParaRPr lang="uk-UA" sz="2800" b="1" i="1" dirty="0"/>
          </a:p>
          <a:p>
            <a:pPr marL="808038" indent="-447675"/>
            <a:r>
              <a:rPr lang="uk-UA" sz="2800" i="1" dirty="0"/>
              <a:t>3. Приведення моментів і сил опору моментів інерції та інерційних мас;</a:t>
            </a:r>
            <a:endParaRPr lang="uk-UA" sz="2800" b="1" i="1" dirty="0"/>
          </a:p>
          <a:p>
            <a:pPr marL="808038" indent="-447675"/>
            <a:r>
              <a:rPr lang="uk-UA" sz="2800" i="1" dirty="0"/>
              <a:t>4. Механічні характеристики електродвигунів;</a:t>
            </a:r>
            <a:endParaRPr lang="uk-UA" sz="2800" b="1" i="1" dirty="0"/>
          </a:p>
          <a:p>
            <a:pPr marL="808038" indent="-447675"/>
            <a:r>
              <a:rPr lang="uk-UA" sz="2800" i="1" dirty="0"/>
              <a:t>5. Статична стійкість електропривода</a:t>
            </a:r>
            <a:r>
              <a:rPr lang="uk-UA" sz="2800" i="1" dirty="0" smtClean="0"/>
              <a:t>.</a:t>
            </a:r>
          </a:p>
          <a:p>
            <a:pPr algn="ctr"/>
            <a:endParaRPr lang="uk-UA" sz="2400" i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uk-UA" sz="2400" i="1" dirty="0" smtClean="0">
                <a:latin typeface="Calibri" pitchFamily="34" charset="0"/>
                <a:cs typeface="Calibri" pitchFamily="34" charset="0"/>
              </a:rPr>
              <a:t>Література:</a:t>
            </a:r>
          </a:p>
          <a:p>
            <a:pPr marL="180975" indent="-180975">
              <a:defRPr/>
            </a:pPr>
            <a:r>
              <a:rPr lang="uk-UA" sz="2400" i="1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uk-UA" sz="2400" i="1" dirty="0">
                <a:latin typeface="Calibri" pitchFamily="34" charset="0"/>
                <a:cs typeface="Calibri" pitchFamily="34" charset="0"/>
              </a:rPr>
              <a:t>. </a:t>
            </a:r>
            <a:r>
              <a:rPr lang="uk-UA" sz="2400" i="1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Видмиш</a:t>
            </a:r>
            <a:r>
              <a:rPr lang="uk-UA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А. А.</a:t>
            </a:r>
            <a:r>
              <a:rPr lang="uk-UA" sz="24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Ярошенко</a:t>
            </a:r>
            <a:r>
              <a:rPr lang="uk-UA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Л. В</a:t>
            </a:r>
            <a:r>
              <a:rPr lang="uk-UA" sz="24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uk-UA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Основи електропривода. Теорія та практика. Частина 1. / Навчальний посібник. </a:t>
            </a:r>
            <a:r>
              <a:rPr lang="uk-UA" sz="24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Вінниця: ВНАУ, 2020</a:t>
            </a:r>
            <a:r>
              <a:rPr lang="uk-UA" sz="24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uk-UA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387 с.</a:t>
            </a:r>
            <a:r>
              <a:rPr lang="uk-UA" sz="2400" i="1" dirty="0" smtClean="0">
                <a:latin typeface="Calibri" pitchFamily="34" charset="0"/>
                <a:cs typeface="Calibri" pitchFamily="34" charset="0"/>
              </a:rPr>
              <a:t>;</a:t>
            </a:r>
            <a:endParaRPr lang="uk-UA" sz="2400" i="1" dirty="0">
              <a:latin typeface="Calibri" pitchFamily="34" charset="0"/>
              <a:cs typeface="Calibri" pitchFamily="34" charset="0"/>
            </a:endParaRPr>
          </a:p>
          <a:p>
            <a:pPr marL="180975" indent="-180975">
              <a:defRPr/>
            </a:pPr>
            <a:r>
              <a:rPr lang="uk-UA" sz="2400" i="1" dirty="0">
                <a:latin typeface="Calibri" pitchFamily="34" charset="0"/>
                <a:cs typeface="Calibri" pitchFamily="34" charset="0"/>
              </a:rPr>
              <a:t>2. </a:t>
            </a:r>
            <a:r>
              <a:rPr lang="uk-UA" sz="2400" i="1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Лавріненко</a:t>
            </a:r>
            <a:r>
              <a:rPr lang="uk-UA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Ю.М.</a:t>
            </a:r>
            <a:r>
              <a:rPr lang="uk-UA" sz="24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uk-UA" sz="2400" i="1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Синявський</a:t>
            </a:r>
            <a:r>
              <a:rPr lang="uk-UA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О.Ю.</a:t>
            </a:r>
            <a:r>
              <a:rPr lang="uk-UA" sz="24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Савченко</a:t>
            </a:r>
            <a:r>
              <a:rPr lang="uk-UA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В.В.</a:t>
            </a:r>
            <a:r>
              <a:rPr lang="uk-UA" sz="24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Основи </a:t>
            </a:r>
            <a:r>
              <a:rPr lang="uk-UA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електроприводу: </a:t>
            </a:r>
            <a:r>
              <a:rPr lang="uk-UA" sz="24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Підручник. К</a:t>
            </a:r>
            <a:r>
              <a:rPr lang="uk-UA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.: </a:t>
            </a:r>
            <a:r>
              <a:rPr lang="uk-UA" sz="24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Вища освіта, 2010. 409 с.</a:t>
            </a:r>
            <a:endParaRPr lang="uk-UA" sz="24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62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Прямокутник 14"/>
          <p:cNvSpPr/>
          <p:nvPr/>
        </p:nvSpPr>
        <p:spPr>
          <a:xfrm>
            <a:off x="100082" y="4897353"/>
            <a:ext cx="8928254" cy="6771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 indent="360363">
              <a:defRPr/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Якщо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ж він направлений в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зворотному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 руху напряму, то він вважається </a:t>
            </a:r>
            <a:r>
              <a:rPr lang="uk-UA" sz="2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негативним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uk-UA" sz="2200" i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Прямокутник 8"/>
          <p:cNvSpPr/>
          <p:nvPr/>
        </p:nvSpPr>
        <p:spPr>
          <a:xfrm>
            <a:off x="100082" y="438150"/>
            <a:ext cx="4989078" cy="61555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 indent="360363" algn="just">
              <a:defRPr/>
            </a:pPr>
            <a:r>
              <a:rPr lang="uk-UA" sz="22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Отже, </a:t>
            </a:r>
            <a:r>
              <a:rPr lang="uk-UA" dirty="0"/>
              <a:t>механічна частина </a:t>
            </a:r>
            <a:r>
              <a:rPr lang="uk-UA" dirty="0" err="1" smtClean="0"/>
              <a:t>електро</a:t>
            </a:r>
            <a:r>
              <a:rPr lang="uk-UA" dirty="0" smtClean="0"/>
              <a:t>-привода </a:t>
            </a:r>
            <a:r>
              <a:rPr lang="uk-UA" dirty="0"/>
              <a:t>є інтегруючою ланкою (</a:t>
            </a:r>
            <a:r>
              <a:rPr lang="uk-UA" dirty="0" smtClean="0"/>
              <a:t>рис.).</a:t>
            </a:r>
            <a:endParaRPr lang="uk-UA" sz="2200" i="1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Прямокутник 14"/>
          <p:cNvSpPr/>
          <p:nvPr/>
        </p:nvSpPr>
        <p:spPr>
          <a:xfrm>
            <a:off x="107949" y="1060152"/>
            <a:ext cx="5184131" cy="169277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Якщо вихідною координатою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механіч-ної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частини є кут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повороту,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то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структурна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схема на рис.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доповнюється інтегратором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оскільки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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dφ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dt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тоді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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р</a:t>
            </a:r>
            <a:r>
              <a:rPr lang="en-US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φ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і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переда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-вальна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функція набуває виду:</a:t>
            </a:r>
            <a:endParaRPr lang="uk-UA" sz="22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Прямокутник 14"/>
          <p:cNvSpPr/>
          <p:nvPr/>
        </p:nvSpPr>
        <p:spPr>
          <a:xfrm>
            <a:off x="107950" y="3534258"/>
            <a:ext cx="4345650" cy="13542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Обертовий (крутний) момент </a:t>
            </a:r>
            <a:r>
              <a:rPr lang="uk-UA" sz="2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</a:t>
            </a:r>
            <a:r>
              <a:rPr lang="uk-UA" sz="22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двигуна при роботі,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приймаєть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-ся </a:t>
            </a:r>
            <a:r>
              <a:rPr lang="uk-UA" sz="2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позитивним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якщо він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співнап-равлений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 рухом привода. </a:t>
            </a:r>
            <a:endParaRPr lang="uk-UA" sz="2200" i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8"/>
          <p:cNvSpPr>
            <a:spLocks noChangeArrowheads="1"/>
          </p:cNvSpPr>
          <p:nvPr/>
        </p:nvSpPr>
        <p:spPr bwMode="auto">
          <a:xfrm>
            <a:off x="2176294" y="100568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7" name="Прямокутник 14"/>
          <p:cNvSpPr/>
          <p:nvPr/>
        </p:nvSpPr>
        <p:spPr>
          <a:xfrm>
            <a:off x="100082" y="5574461"/>
            <a:ext cx="8929687" cy="1015663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 indent="273050"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Момент опору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22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є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позитивним, якщо він виконує гальмівну дію (цей знак мають усі реактивні М</a:t>
            </a:r>
            <a:r>
              <a:rPr lang="uk-UA" sz="22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а також моменти опору при підніманні вантажу, стискуванні пружини і т. п.,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коли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їх дія перешкоджає руху). </a:t>
            </a:r>
            <a:endParaRPr lang="uk-UA" sz="2200" i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Прямокутник 3"/>
          <p:cNvSpPr>
            <a:spLocks noChangeArrowheads="1"/>
          </p:cNvSpPr>
          <p:nvPr/>
        </p:nvSpPr>
        <p:spPr bwMode="auto">
          <a:xfrm>
            <a:off x="107950" y="0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pPr algn="ctr"/>
            <a:r>
              <a:rPr lang="uk-UA" sz="2800" b="1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Основні положення механіки електропривода</a:t>
            </a:r>
            <a:endParaRPr lang="uk-UA" sz="2800" b="1" i="1" u="sng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5292080" y="413584"/>
            <a:ext cx="3779118" cy="2339339"/>
            <a:chOff x="5024549" y="413584"/>
            <a:chExt cx="4046649" cy="2533096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4549" y="413584"/>
              <a:ext cx="4046649" cy="1962013"/>
            </a:xfrm>
            <a:prstGeom prst="rect">
              <a:avLst/>
            </a:prstGeom>
          </p:spPr>
        </p:pic>
        <p:sp>
          <p:nvSpPr>
            <p:cNvPr id="6" name="Прямоугольник 5"/>
            <p:cNvSpPr/>
            <p:nvPr/>
          </p:nvSpPr>
          <p:spPr>
            <a:xfrm>
              <a:off x="5089160" y="2238794"/>
              <a:ext cx="3940609" cy="707886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Структурна схема механічної частини ЕП</a:t>
              </a:r>
              <a:endParaRPr lang="uk-UA" sz="2000" i="1" dirty="0"/>
            </a:p>
          </p:txBody>
        </p:sp>
      </p:grp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4832049"/>
              </p:ext>
            </p:extLst>
          </p:nvPr>
        </p:nvGraphicFramePr>
        <p:xfrm>
          <a:off x="1763688" y="2759372"/>
          <a:ext cx="1992289" cy="741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5" name="Уравнение" r:id="rId4" imgW="1155600" imgH="419040" progId="Equation.3">
                  <p:embed/>
                </p:oleObj>
              </mc:Choice>
              <mc:Fallback>
                <p:oleObj name="Уравнение" r:id="rId4" imgW="1155600" imgH="419040" progId="Equation.3">
                  <p:embed/>
                  <p:pic>
                    <p:nvPicPr>
                      <p:cNvPr id="0" name="Object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2759372"/>
                        <a:ext cx="1992289" cy="74163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2" name="Группа 51"/>
          <p:cNvGrpSpPr/>
          <p:nvPr/>
        </p:nvGrpSpPr>
        <p:grpSpPr>
          <a:xfrm>
            <a:off x="4237778" y="2752924"/>
            <a:ext cx="4791992" cy="2332260"/>
            <a:chOff x="4237778" y="2752924"/>
            <a:chExt cx="4791992" cy="2458530"/>
          </a:xfrm>
        </p:grpSpPr>
        <p:pic>
          <p:nvPicPr>
            <p:cNvPr id="50" name="Рисунок 4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37778" y="2752924"/>
              <a:ext cx="4791992" cy="1972220"/>
            </a:xfrm>
            <a:prstGeom prst="rect">
              <a:avLst/>
            </a:prstGeom>
          </p:spPr>
        </p:pic>
        <p:sp>
          <p:nvSpPr>
            <p:cNvPr id="51" name="Прямоугольник 50"/>
            <p:cNvSpPr/>
            <p:nvPr/>
          </p:nvSpPr>
          <p:spPr>
            <a:xfrm>
              <a:off x="4456336" y="4503568"/>
              <a:ext cx="4572000" cy="707886"/>
            </a:xfrm>
            <a:prstGeom prst="rect">
              <a:avLst/>
            </a:prstGeom>
            <a:solidFill>
              <a:srgbClr val="FFFF00"/>
            </a:solidFill>
          </p:spPr>
          <p:txBody>
            <a:bodyPr>
              <a:spAutoFit/>
            </a:bodyPr>
            <a:lstStyle/>
            <a:p>
              <a:pPr algn="ctr"/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Структурна схема механічної частини ЕП з врахуванням кута повороту</a:t>
              </a:r>
              <a:endParaRPr lang="uk-UA" sz="20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50857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 autoUpdateAnimBg="0"/>
      <p:bldP spid="16" grpId="0" uiExpand="1" build="p" animBg="1" autoUpdateAnimBg="0"/>
      <p:bldP spid="20" grpId="0" animBg="1" autoUpdateAnimBg="0"/>
      <p:bldP spid="25" grpId="0" animBg="1" autoUpdateAnimBg="0"/>
      <p:bldP spid="27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кутник 8"/>
          <p:cNvSpPr/>
          <p:nvPr/>
        </p:nvSpPr>
        <p:spPr>
          <a:xfrm>
            <a:off x="107951" y="438150"/>
            <a:ext cx="8948500" cy="169277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 indent="360363">
              <a:defRPr/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всіх інших випадках (спуск вантажу, розтягування пружини) момент опору приймається негативним.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>
              <a:defRPr/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Вибір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знаків моментів   залежить як від режиму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роботи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ЕП, так і від характеру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Знак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динамічного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моменту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</a:t>
            </a:r>
            <a:r>
              <a:rPr lang="uk-UA" sz="2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визначається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алгебраїчною сумою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М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uk-UA" sz="2200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Прямокутник 14"/>
          <p:cNvSpPr/>
          <p:nvPr/>
        </p:nvSpPr>
        <p:spPr>
          <a:xfrm>
            <a:off x="102377" y="2135668"/>
            <a:ext cx="8929688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 indent="360363">
              <a:defRPr/>
            </a:pPr>
            <a:r>
              <a:rPr lang="uk-UA" sz="22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івняння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руху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може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характеризувати систему, як у статичних, так і в динамічних режимах, тому рівняння руху називають також </a:t>
            </a:r>
            <a:r>
              <a:rPr lang="uk-UA" sz="2200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рівнянням динаміки ЕП.</a:t>
            </a:r>
            <a:endParaRPr lang="uk-UA" sz="2200" i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Прямокутник 14"/>
          <p:cNvSpPr/>
          <p:nvPr/>
        </p:nvSpPr>
        <p:spPr>
          <a:xfrm>
            <a:off x="102377" y="3151331"/>
            <a:ext cx="8967378" cy="1354217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поступального руху рівняння руху можна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записати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такому вигляді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рушійна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сила;                       </a:t>
            </a:r>
            <a:r>
              <a:rPr lang="uk-UA" sz="2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маса рухомого тіла; </a:t>
            </a:r>
          </a:p>
          <a:p>
            <a:pPr indent="447675"/>
            <a:r>
              <a:rPr lang="uk-UA" sz="22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uk-UA" sz="2200" i="1" baseline="-25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uk-UA" sz="2200" baseline="-25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сила статичних опорів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    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лінійна швидкість переміщення тіла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uk-UA" sz="2200" i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23"/>
          <p:cNvSpPr>
            <a:spLocks noChangeArrowheads="1"/>
          </p:cNvSpPr>
          <p:nvPr/>
        </p:nvSpPr>
        <p:spPr bwMode="auto">
          <a:xfrm>
            <a:off x="4946448" y="438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4" name="Rectangle 25"/>
          <p:cNvSpPr>
            <a:spLocks noChangeArrowheads="1"/>
          </p:cNvSpPr>
          <p:nvPr/>
        </p:nvSpPr>
        <p:spPr bwMode="auto">
          <a:xfrm>
            <a:off x="1187624" y="611028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1" name="Прямокутник 3"/>
          <p:cNvSpPr>
            <a:spLocks noChangeArrowheads="1"/>
          </p:cNvSpPr>
          <p:nvPr/>
        </p:nvSpPr>
        <p:spPr bwMode="auto">
          <a:xfrm>
            <a:off x="107950" y="0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pPr algn="ctr"/>
            <a:r>
              <a:rPr lang="uk-UA" sz="2800" b="1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Основні положення механіки електропривода</a:t>
            </a:r>
            <a:endParaRPr lang="uk-UA" sz="2800" b="1" i="1" u="sng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9849235"/>
              </p:ext>
            </p:extLst>
          </p:nvPr>
        </p:nvGraphicFramePr>
        <p:xfrm>
          <a:off x="6876256" y="1196753"/>
          <a:ext cx="2159795" cy="906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9" name="Уравнение" r:id="rId3" imgW="1193760" imgH="393480" progId="Equation.3">
                  <p:embed/>
                </p:oleObj>
              </mc:Choice>
              <mc:Fallback>
                <p:oleObj name="Уравнение" r:id="rId3" imgW="1193760" imgH="393480" progId="Equation.3">
                  <p:embed/>
                  <p:pic>
                    <p:nvPicPr>
                      <p:cNvPr id="0" name="Object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1196753"/>
                        <a:ext cx="2159795" cy="90697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1347340"/>
              </p:ext>
            </p:extLst>
          </p:nvPr>
        </p:nvGraphicFramePr>
        <p:xfrm>
          <a:off x="6651774" y="3139625"/>
          <a:ext cx="2380292" cy="68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0" name="Уравнение" r:id="rId5" imgW="1371600" imgH="393480" progId="Equation.3">
                  <p:embed/>
                </p:oleObj>
              </mc:Choice>
              <mc:Fallback>
                <p:oleObj name="Уравнение" r:id="rId5" imgW="1371600" imgH="393480" progId="Equation.3">
                  <p:embed/>
                  <p:pic>
                    <p:nvPicPr>
                      <p:cNvPr id="0" name="Object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1774" y="3139625"/>
                        <a:ext cx="2380292" cy="6888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Прямокутник 14"/>
          <p:cNvSpPr/>
          <p:nvPr/>
        </p:nvSpPr>
        <p:spPr>
          <a:xfrm>
            <a:off x="102377" y="4476704"/>
            <a:ext cx="8967378" cy="169277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Розглянуті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рівняння руху справедливі тільки для систем з абсолютно жорстким зв'язком механічних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елементів. </a:t>
            </a:r>
          </a:p>
          <a:p>
            <a:pPr indent="360363">
              <a:defRPr/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Насправді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всі механічні елементи мають пружні властивості, внаслідок чого в деяких випадках виникають режими роботи ЕП, що докорінно відрізняються від поведінки абсолютно жорсткої системи.</a:t>
            </a:r>
            <a:endParaRPr lang="uk-UA" sz="2200" i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9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 animBg="1" autoUpdateAnimBg="0"/>
      <p:bldP spid="20" grpId="0" animBg="1" autoUpdateAnimBg="0"/>
      <p:bldP spid="22" grpId="0" animBg="1" autoUpdateAnimBg="0"/>
      <p:bldP spid="17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кутник 8"/>
          <p:cNvSpPr/>
          <p:nvPr/>
        </p:nvSpPr>
        <p:spPr>
          <a:xfrm>
            <a:off x="90042" y="438250"/>
            <a:ext cx="8963915" cy="10156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uk-UA" sz="22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Задача </a:t>
            </a:r>
            <a:r>
              <a:rPr lang="uk-UA" sz="2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аналізу системи ЕП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 полягає у визначенні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характеру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руху приводу при відомих моментах двигуна й опору.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>
              <a:defRPr/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Так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знайшовши з рівняння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руху прискорення:</a:t>
            </a:r>
            <a:endParaRPr lang="uk-UA" sz="2200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Прямокутник 14"/>
          <p:cNvSpPr/>
          <p:nvPr/>
        </p:nvSpPr>
        <p:spPr>
          <a:xfrm>
            <a:off x="73078" y="1448585"/>
            <a:ext cx="8962971" cy="23698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Нескладно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відзначити, що:</a:t>
            </a:r>
          </a:p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якщо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 М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то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&gt; 0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що відповідає режиму прискорення (розгону) у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разі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коли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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&gt; 0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або гальмування (сповільнення), якщо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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&lt; 0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якщо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М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то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0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(тобто,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0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і має місце усталений (статичний) режим роботи з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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const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якщо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 М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то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&lt; 0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що відповідає режиму гальмування (сповільнення) коли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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&gt;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 або прискорення (розгону) при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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&lt; 0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uk-UA" sz="2200" i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Прямокутник 14"/>
          <p:cNvSpPr/>
          <p:nvPr/>
        </p:nvSpPr>
        <p:spPr>
          <a:xfrm>
            <a:off x="58118" y="3835591"/>
            <a:ext cx="8998119" cy="677108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Інтегруванням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виразу                                 ,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можна визначити закон зміни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швидкості:</a:t>
            </a:r>
            <a:endParaRPr lang="uk-UA" sz="2200" i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Прямокутник 14"/>
          <p:cNvSpPr/>
          <p:nvPr/>
        </p:nvSpPr>
        <p:spPr>
          <a:xfrm>
            <a:off x="100246" y="5120226"/>
            <a:ext cx="6343962" cy="6771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Час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протікання перехідного режиму (розгону, гальмування і т. д.) при зміні швидкості від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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до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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uk-UA" sz="2200" i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8" name="Прямокутник 3"/>
          <p:cNvSpPr>
            <a:spLocks noChangeArrowheads="1"/>
          </p:cNvSpPr>
          <p:nvPr/>
        </p:nvSpPr>
        <p:spPr bwMode="auto">
          <a:xfrm>
            <a:off x="107950" y="0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pPr algn="ctr"/>
            <a:r>
              <a:rPr lang="uk-UA" sz="2800" b="1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Основні положення механіки електропривода</a:t>
            </a:r>
            <a:endParaRPr lang="uk-UA" sz="2800" b="1" i="1" u="sng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76267"/>
              </p:ext>
            </p:extLst>
          </p:nvPr>
        </p:nvGraphicFramePr>
        <p:xfrm>
          <a:off x="7584104" y="776567"/>
          <a:ext cx="1451946" cy="663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0" name="Уравнение" r:id="rId3" imgW="850680" imgH="393480" progId="Equation.3">
                  <p:embed/>
                </p:oleObj>
              </mc:Choice>
              <mc:Fallback>
                <p:oleObj name="Уравнение" r:id="rId3" imgW="850680" imgH="393480" progId="Equation.3">
                  <p:embed/>
                  <p:pic>
                    <p:nvPicPr>
                      <p:cNvPr id="0" name="Object 1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4104" y="776567"/>
                        <a:ext cx="1451946" cy="66367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85017"/>
              </p:ext>
            </p:extLst>
          </p:nvPr>
        </p:nvGraphicFramePr>
        <p:xfrm>
          <a:off x="3131840" y="3818465"/>
          <a:ext cx="2004900" cy="698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1" name="Уравнение" r:id="rId5" imgW="1104840" imgH="393480" progId="Equation.3">
                  <p:embed/>
                </p:oleObj>
              </mc:Choice>
              <mc:Fallback>
                <p:oleObj name="Уравнение" r:id="rId5" imgW="1104840" imgH="393480" progId="Equation.3">
                  <p:embed/>
                  <p:pic>
                    <p:nvPicPr>
                      <p:cNvPr id="0" name="Object 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3818465"/>
                        <a:ext cx="2004900" cy="698721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9414287"/>
              </p:ext>
            </p:extLst>
          </p:nvPr>
        </p:nvGraphicFramePr>
        <p:xfrm>
          <a:off x="5966791" y="4145088"/>
          <a:ext cx="2835352" cy="940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2" name="Уравнение" r:id="rId7" imgW="1498320" imgH="482400" progId="Equation.3">
                  <p:embed/>
                </p:oleObj>
              </mc:Choice>
              <mc:Fallback>
                <p:oleObj name="Уравнение" r:id="rId7" imgW="1498320" imgH="482400" progId="Equation.3">
                  <p:embed/>
                  <p:pic>
                    <p:nvPicPr>
                      <p:cNvPr id="0" name="Object 1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6791" y="4145088"/>
                        <a:ext cx="2835352" cy="94009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2939728"/>
              </p:ext>
            </p:extLst>
          </p:nvPr>
        </p:nvGraphicFramePr>
        <p:xfrm>
          <a:off x="6458565" y="5090943"/>
          <a:ext cx="2094013" cy="930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3" name="Уравнение" r:id="rId9" imgW="1130040" imgH="495000" progId="Equation.3">
                  <p:embed/>
                </p:oleObj>
              </mc:Choice>
              <mc:Fallback>
                <p:oleObj name="Уравнение" r:id="rId9" imgW="1130040" imgH="495000" progId="Equation.3">
                  <p:embed/>
                  <p:pic>
                    <p:nvPicPr>
                      <p:cNvPr id="0" name="Object 1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8565" y="5090943"/>
                        <a:ext cx="2094013" cy="93034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Прямокутник 14"/>
          <p:cNvSpPr/>
          <p:nvPr/>
        </p:nvSpPr>
        <p:spPr>
          <a:xfrm>
            <a:off x="90042" y="6021288"/>
            <a:ext cx="8921446" cy="67710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 загальному випадку, обидва моменти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М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є функціями швидкості.</a:t>
            </a:r>
            <a:endParaRPr lang="uk-UA" sz="2200" i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391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 animBg="1" autoUpdateAnimBg="0"/>
      <p:bldP spid="20" grpId="0" animBg="1" autoUpdateAnimBg="0"/>
      <p:bldP spid="22" grpId="0" animBg="1" autoUpdateAnimBg="0"/>
      <p:bldP spid="25" grpId="0" animBg="1" autoUpdateAnimBg="0"/>
      <p:bldP spid="26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кутник 8"/>
          <p:cNvSpPr/>
          <p:nvPr/>
        </p:nvSpPr>
        <p:spPr>
          <a:xfrm>
            <a:off x="71436" y="496724"/>
            <a:ext cx="5205921" cy="135421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 indent="360363"/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Якщо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прийняти, що рух відбувається під впливом моментів, що не залежать від швидкості, то час руху ЕП при зміні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швидкості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від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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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буде дорівнювати:</a:t>
            </a:r>
            <a:endParaRPr lang="uk-UA" sz="2200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Прямокутник 14"/>
          <p:cNvSpPr/>
          <p:nvPr/>
        </p:nvSpPr>
        <p:spPr>
          <a:xfrm>
            <a:off x="62949" y="1850941"/>
            <a:ext cx="5214408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 indent="360363"/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Зокрема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якщо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</a:t>
            </a:r>
            <a:r>
              <a:rPr lang="uk-UA" sz="2200" i="1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uk-UA" sz="2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0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 як показано на рис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час пуску двигуна до визначеної швидкості можна визначити як:</a:t>
            </a:r>
            <a:endParaRPr lang="uk-UA" sz="2200" i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Прямокутник 3"/>
          <p:cNvSpPr>
            <a:spLocks noChangeArrowheads="1"/>
          </p:cNvSpPr>
          <p:nvPr/>
        </p:nvSpPr>
        <p:spPr bwMode="auto">
          <a:xfrm>
            <a:off x="107950" y="0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pPr algn="ctr"/>
            <a:r>
              <a:rPr lang="uk-UA" sz="2800" b="1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Основні положення механіки електропривода</a:t>
            </a:r>
            <a:endParaRPr lang="uk-UA" sz="2800" b="1" i="1" u="sng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8434818"/>
              </p:ext>
            </p:extLst>
          </p:nvPr>
        </p:nvGraphicFramePr>
        <p:xfrm>
          <a:off x="6225572" y="460532"/>
          <a:ext cx="2875092" cy="739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2" name="Уравнение" r:id="rId3" imgW="1942920" imgH="495000" progId="Equation.3">
                  <p:embed/>
                </p:oleObj>
              </mc:Choice>
              <mc:Fallback>
                <p:oleObj name="Уравнение" r:id="rId3" imgW="1942920" imgH="495000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5572" y="460532"/>
                        <a:ext cx="2875092" cy="73991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5203098" y="1149842"/>
            <a:ext cx="3995936" cy="2664264"/>
            <a:chOff x="5147667" y="1416898"/>
            <a:chExt cx="3995936" cy="2664264"/>
          </a:xfrm>
        </p:grpSpPr>
        <p:pic>
          <p:nvPicPr>
            <p:cNvPr id="9" name="Рисунок 8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7667" y="1416898"/>
              <a:ext cx="3995936" cy="214337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Прямоугольник 4"/>
            <p:cNvSpPr/>
            <p:nvPr/>
          </p:nvSpPr>
          <p:spPr>
            <a:xfrm>
              <a:off x="5277357" y="3465609"/>
              <a:ext cx="3758693" cy="615553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Часові характеристики розгону </a:t>
              </a:r>
              <a:r>
                <a:rPr lang="uk-UA" sz="2000" i="1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електропривода</a:t>
              </a:r>
              <a:endParaRPr lang="uk-UA" sz="2000" i="1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5401089" y="3748300"/>
            <a:ext cx="3703262" cy="2980874"/>
            <a:chOff x="5401089" y="3748300"/>
            <a:chExt cx="3703262" cy="2980874"/>
          </a:xfrm>
        </p:grpSpPr>
        <p:pic>
          <p:nvPicPr>
            <p:cNvPr id="12" name="Рисунок 11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01089" y="3748300"/>
              <a:ext cx="3599954" cy="237172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" name="Прямоугольник 9"/>
            <p:cNvSpPr/>
            <p:nvPr/>
          </p:nvSpPr>
          <p:spPr>
            <a:xfrm>
              <a:off x="5401089" y="6021288"/>
              <a:ext cx="3703262" cy="707886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Часові характеристики гальмування </a:t>
              </a:r>
              <a:r>
                <a:rPr lang="uk-UA" sz="2000" i="1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електропривода</a:t>
              </a:r>
              <a:endParaRPr lang="uk-UA" sz="2000" i="1" dirty="0"/>
            </a:p>
          </p:txBody>
        </p:sp>
      </p:grp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1744606"/>
              </p:ext>
            </p:extLst>
          </p:nvPr>
        </p:nvGraphicFramePr>
        <p:xfrm>
          <a:off x="1067625" y="2865712"/>
          <a:ext cx="1737761" cy="701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3" name="Уравнение" r:id="rId7" imgW="1041120" imgH="431640" progId="Equation.3">
                  <p:embed/>
                </p:oleObj>
              </mc:Choice>
              <mc:Fallback>
                <p:oleObj name="Уравнение" r:id="rId7" imgW="1041120" imgH="431640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7625" y="2865712"/>
                        <a:ext cx="1737761" cy="701991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Прямокутник 14"/>
          <p:cNvSpPr/>
          <p:nvPr/>
        </p:nvSpPr>
        <p:spPr>
          <a:xfrm>
            <a:off x="76599" y="3579829"/>
            <a:ext cx="5324490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 indent="360363"/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режиму гальмування ЕП (рис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.) дина-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мічний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момент негативний, що відповідає рівнянню руху виду:</a:t>
            </a:r>
            <a:endParaRPr lang="uk-UA" sz="2200" i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5569674"/>
              </p:ext>
            </p:extLst>
          </p:nvPr>
        </p:nvGraphicFramePr>
        <p:xfrm>
          <a:off x="2796274" y="4213917"/>
          <a:ext cx="2004573" cy="668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4" name="Уравнение" r:id="rId9" imgW="1180800" imgH="393480" progId="Equation.3">
                  <p:embed/>
                </p:oleObj>
              </mc:Choice>
              <mc:Fallback>
                <p:oleObj name="Уравнение" r:id="rId9" imgW="1180800" imgH="393480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6274" y="4213917"/>
                        <a:ext cx="2004573" cy="668191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Прямокутник 14"/>
          <p:cNvSpPr/>
          <p:nvPr/>
        </p:nvSpPr>
        <p:spPr>
          <a:xfrm>
            <a:off x="76599" y="4901103"/>
            <a:ext cx="5324490" cy="67710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Відповідно час гальмування може бути визначений за виразом:</a:t>
            </a:r>
            <a:endParaRPr lang="uk-UA" sz="2200" i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2840463"/>
              </p:ext>
            </p:extLst>
          </p:nvPr>
        </p:nvGraphicFramePr>
        <p:xfrm>
          <a:off x="704604" y="5592947"/>
          <a:ext cx="3884337" cy="788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5" name="Уравнение" r:id="rId11" imgW="2463480" imgH="495000" progId="Equation.3">
                  <p:embed/>
                </p:oleObj>
              </mc:Choice>
              <mc:Fallback>
                <p:oleObj name="Уравнение" r:id="rId11" imgW="2463480" imgH="495000" progId="Equation.3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604" y="5592947"/>
                        <a:ext cx="3884337" cy="788381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5482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000"/>
                            </p:stCondLst>
                            <p:childTnLst>
                              <p:par>
                                <p:cTn id="9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 animBg="1" autoUpdateAnimBg="0"/>
      <p:bldP spid="20" grpId="0" animBg="1" autoUpdateAnimBg="0"/>
      <p:bldP spid="17" grpId="0" animBg="1" autoUpdateAnimBg="0"/>
      <p:bldP spid="21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кутник 8"/>
          <p:cNvSpPr/>
          <p:nvPr/>
        </p:nvSpPr>
        <p:spPr>
          <a:xfrm>
            <a:off x="107950" y="438150"/>
            <a:ext cx="6120234" cy="7386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defRPr/>
            </a:pP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Зокрема, якщо 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 = 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const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uk-UA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uk-UA" sz="24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const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uk-UA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uk-UA" sz="24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uk-UA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const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 то час гальмування дорівнює:</a:t>
            </a:r>
            <a:endParaRPr lang="uk-UA" sz="2400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Прямокутник 14"/>
          <p:cNvSpPr/>
          <p:nvPr/>
        </p:nvSpPr>
        <p:spPr>
          <a:xfrm>
            <a:off x="102797" y="1290029"/>
            <a:ext cx="8929688" cy="11079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>
              <a:defRPr/>
            </a:pP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uk-UA" sz="24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Задача </a:t>
            </a:r>
            <a:r>
              <a:rPr lang="uk-UA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синтезу системи ЕП -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дозволяє визначити необхідний закон зміни моменту двигуна, що забезпечує роботу ЕП </a:t>
            </a:r>
            <a:r>
              <a:rPr lang="uk-UA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відповідно 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 заданого закону зміни прискорення або швидкості </a:t>
            </a:r>
            <a:endParaRPr lang="uk-UA" sz="2400" i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Прямокутник 14"/>
          <p:cNvSpPr/>
          <p:nvPr/>
        </p:nvSpPr>
        <p:spPr>
          <a:xfrm>
            <a:off x="75397" y="3049004"/>
            <a:ext cx="8929687" cy="738664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>
              <a:defRPr/>
            </a:pP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Ця задача достатньо складна і вирішуються спеціальними методами.</a:t>
            </a:r>
            <a:endParaRPr lang="uk-UA" sz="2400" i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Прямокутник 3"/>
          <p:cNvSpPr>
            <a:spLocks noChangeArrowheads="1"/>
          </p:cNvSpPr>
          <p:nvPr/>
        </p:nvSpPr>
        <p:spPr bwMode="auto">
          <a:xfrm>
            <a:off x="107950" y="0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pPr algn="ctr"/>
            <a:r>
              <a:rPr lang="uk-UA" sz="2800" b="1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Основні положення механіки електропривода</a:t>
            </a:r>
            <a:endParaRPr lang="uk-UA" sz="2800" b="1" i="1" u="sng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0705069"/>
              </p:ext>
            </p:extLst>
          </p:nvPr>
        </p:nvGraphicFramePr>
        <p:xfrm>
          <a:off x="6234812" y="438150"/>
          <a:ext cx="1724109" cy="8306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8" name="Уравнение" r:id="rId3" imgW="876240" imgH="431640" progId="Equation.3">
                  <p:embed/>
                </p:oleObj>
              </mc:Choice>
              <mc:Fallback>
                <p:oleObj name="Уравнение" r:id="rId3" imgW="876240" imgH="431640" progId="Equation.3">
                  <p:embed/>
                  <p:pic>
                    <p:nvPicPr>
                      <p:cNvPr id="0" name="Object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4812" y="438150"/>
                        <a:ext cx="1724109" cy="830609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3668304"/>
              </p:ext>
            </p:extLst>
          </p:nvPr>
        </p:nvGraphicFramePr>
        <p:xfrm>
          <a:off x="3419871" y="2511240"/>
          <a:ext cx="1843129" cy="485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9" name="Уравнение" r:id="rId5" imgW="914400" imgH="228600" progId="Equation.3">
                  <p:embed/>
                </p:oleObj>
              </mc:Choice>
              <mc:Fallback>
                <p:oleObj name="Уравнение" r:id="rId5" imgW="914400" imgH="228600" progId="Equation.3">
                  <p:embed/>
                  <p:pic>
                    <p:nvPicPr>
                      <p:cNvPr id="0" name="Object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1" y="2511240"/>
                        <a:ext cx="1843129" cy="4857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4077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 animBg="1" autoUpdateAnimBg="0"/>
      <p:bldP spid="20" grpId="0" animBg="1" autoUpdateAnimBg="0"/>
      <p:bldP spid="22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124457" y="1166603"/>
            <a:ext cx="8946828" cy="23698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indent="360363"/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Рівняння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руху електропривода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виду:</a:t>
            </a:r>
          </a:p>
          <a:p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</a:t>
            </a:r>
            <a:r>
              <a:rPr lang="uk-UA" sz="22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момент двигуна; М</a:t>
            </a:r>
            <a:r>
              <a:rPr lang="uk-UA" sz="22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момент опору, що створюється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навантажен-ням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(робочою машиною);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447675"/>
            <a:r>
              <a:rPr lang="uk-UA" sz="2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рм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момент інерції системи, що складається з моментів інерції обертових мас механічної частини, відноситься до найпростіших систем приводу, у яких механічна частина представлена двигуном (рухомим ротором) і робочою машиною, з’єднаними безпосередньо.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TextBox 7"/>
          <p:cNvSpPr txBox="1">
            <a:spLocks noChangeArrowheads="1"/>
          </p:cNvSpPr>
          <p:nvPr/>
        </p:nvSpPr>
        <p:spPr bwMode="auto">
          <a:xfrm>
            <a:off x="86129" y="3518094"/>
            <a:ext cx="8961818" cy="1608133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5000"/>
              </a:lnSpc>
              <a:defRPr/>
            </a:pPr>
            <a:r>
              <a:rPr lang="uk-UA" sz="2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 більшості електроприводів, двигун рухає виробничий механізм за допомогою різноманітних передач, при цьому окремі елементи приводу рухаються з різними швидкостями.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>
              <a:lnSpc>
                <a:spcPct val="95000"/>
              </a:lnSpc>
              <a:defRPr/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Найчастіше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 виробничих механізмах одні елементи здійснюють обертальний рух, а інші - поступальний. 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TextBox 7"/>
          <p:cNvSpPr txBox="1">
            <a:spLocks noChangeArrowheads="1"/>
          </p:cNvSpPr>
          <p:nvPr/>
        </p:nvSpPr>
        <p:spPr bwMode="auto">
          <a:xfrm>
            <a:off x="107950" y="5126227"/>
            <a:ext cx="8928100" cy="160813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5000"/>
              </a:lnSpc>
              <a:defRPr/>
            </a:pPr>
            <a:r>
              <a:rPr lang="uk-UA" sz="2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Кожен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елемент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кінематичної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схеми має пружність і деформується під дією сил і моментів, а в з'єднаннях елементів є повітряні зазори.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>
              <a:lnSpc>
                <a:spcPct val="95000"/>
              </a:lnSpc>
              <a:defRPr/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Отже,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механічна частина ЕП, як правило є багато-масовою системою, що має дуже складну кінематичну схему, і розрахунок руху такої системи, за умови врахування всіх перерахованих вище факторів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ускладнений.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Прямокутник 3"/>
          <p:cNvSpPr>
            <a:spLocks noChangeArrowheads="1"/>
          </p:cNvSpPr>
          <p:nvPr/>
        </p:nvSpPr>
        <p:spPr bwMode="auto">
          <a:xfrm>
            <a:off x="107950" y="0"/>
            <a:ext cx="89281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pPr algn="ctr"/>
            <a:r>
              <a:rPr lang="uk-UA" sz="2400" b="1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Приведення моментів і сил опору, моментів інерції та інерційних мас</a:t>
            </a:r>
            <a:endParaRPr lang="uk-UA" sz="2400" b="1" i="1" u="sng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59632" y="730722"/>
            <a:ext cx="47612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Приведення моментів і сил опору</a:t>
            </a:r>
            <a:endParaRPr lang="uk-UA" sz="2400" b="1" u="sng" dirty="0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8288494"/>
              </p:ext>
            </p:extLst>
          </p:nvPr>
        </p:nvGraphicFramePr>
        <p:xfrm>
          <a:off x="6444208" y="730723"/>
          <a:ext cx="2091722" cy="7550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" name="Уравнение" r:id="rId3" imgW="1079280" imgH="393480" progId="Equation.3">
                  <p:embed/>
                </p:oleObj>
              </mc:Choice>
              <mc:Fallback>
                <p:oleObj name="Уравнение" r:id="rId3" imgW="1079280" imgH="39348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8" y="730723"/>
                        <a:ext cx="2091722" cy="75509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6822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24" grpId="0" animBg="1" autoUpdateAnimBg="0"/>
      <p:bldP spid="25" grpId="0" animBg="1" autoUpdateAnimBg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58016" y="404790"/>
            <a:ext cx="8978034" cy="369331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>
              <a:defRPr/>
            </a:pP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більшості практичних випадків в інженерних розрахунках, що не потребують великої точності, можна нехтувати пружністю і зазорами в передачах, прийнявши механічні зв'язки абсолютно жорсткими. </a:t>
            </a:r>
            <a:endParaRPr lang="uk-UA" sz="24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>
              <a:defRPr/>
            </a:pPr>
            <a:r>
              <a:rPr lang="uk-UA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Тоді 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рух будь-якого одного елемента дає повну інформацію про рух всіх інших елементів, тому рух ЕП у цілому можна розглядати за одним механічним елементом. </a:t>
            </a:r>
            <a:endParaRPr lang="uk-UA" sz="24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>
              <a:defRPr/>
            </a:pPr>
            <a:r>
              <a:rPr lang="uk-UA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Зазвичай 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 такий елемент приймають вал двигуна, а реальну схему механічної частини системи замінюють більш простою еквівалентною (</a:t>
            </a:r>
            <a:r>
              <a:rPr lang="uk-UA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розрахункової або приведеною) 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схемою.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Прямокутник 12"/>
          <p:cNvSpPr/>
          <p:nvPr/>
        </p:nvSpPr>
        <p:spPr>
          <a:xfrm>
            <a:off x="58016" y="4098109"/>
            <a:ext cx="8978033" cy="184665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електромеханічної системи без врахування пружних </a:t>
            </a:r>
            <a:r>
              <a:rPr lang="uk-UA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зв'язків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еквівалентна схема складається з одного елемента. </a:t>
            </a:r>
            <a:endParaRPr lang="uk-UA" sz="24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>
              <a:defRPr/>
            </a:pPr>
            <a:r>
              <a:rPr lang="uk-UA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 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цьому фактичну швидкість окремих елементів, моменти інерції і моменти опору, що діють у системі, заміняють еквівалентними величинами.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602331" y="32336"/>
            <a:ext cx="47612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Приведення моментів і сил опору</a:t>
            </a:r>
            <a:endParaRPr lang="uk-UA" sz="2400" b="1" u="sng" dirty="0"/>
          </a:p>
        </p:txBody>
      </p:sp>
    </p:spTree>
    <p:extLst>
      <p:ext uri="{BB962C8B-B14F-4D97-AF65-F5344CB8AC3E}">
        <p14:creationId xmlns:p14="http://schemas.microsoft.com/office/powerpoint/2010/main" val="4108028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6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51995" y="470765"/>
            <a:ext cx="4231973" cy="2708434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Нехай механічна частина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сис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-теми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електропривода складається з декількох елементів із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момента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-ми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інерції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J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і J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що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оберта-ються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 кутовими швидкостями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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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і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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а також елементу із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ма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-сою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m, що рухається поступально із швидкістю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(рис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.).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Прямокутник 10"/>
          <p:cNvSpPr/>
          <p:nvPr/>
        </p:nvSpPr>
        <p:spPr>
          <a:xfrm>
            <a:off x="82344" y="3189015"/>
            <a:ext cx="8968156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indent="360363"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Момент опору залежить від ваги елементу, що рухається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поступально </a:t>
            </a: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 = mg</a:t>
            </a:r>
            <a:r>
              <a:rPr lang="uk-UA" sz="2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який створюється на валу робочого органу (барабана з радіусом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і моментом інерції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):</a:t>
            </a: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uk-UA" sz="2200" i="1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2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2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G·R</a:t>
            </a:r>
            <a:r>
              <a:rPr lang="uk-UA" sz="2200" i="1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 </a:t>
            </a:r>
            <a:r>
              <a:rPr lang="uk-UA" sz="2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uk-UA" sz="2200" i="1" spc="-2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кутник 10"/>
          <p:cNvSpPr/>
          <p:nvPr/>
        </p:nvSpPr>
        <p:spPr>
          <a:xfrm>
            <a:off x="82344" y="4204678"/>
            <a:ext cx="5677130" cy="25730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>
              <a:lnSpc>
                <a:spcPct val="95000"/>
              </a:lnSpc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ибір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еквівалентної розрахункової схеми, яка замінює реальну схему, залежить від поставленої задачі розрахунку.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>
              <a:lnSpc>
                <a:spcPct val="95000"/>
              </a:lnSpc>
              <a:defRPr/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Зазвичай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мета полягає у визначенні параметрів руху одного з елементів системи, (в електроприводі це як правило вал двигуна).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>
              <a:lnSpc>
                <a:spcPct val="95000"/>
              </a:lnSpc>
              <a:defRPr/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Еквівалентна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схема для цього випадку представлена на рис.</a:t>
            </a:r>
            <a:endParaRPr lang="uk-UA" sz="2200" spc="-2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02331" y="32336"/>
            <a:ext cx="47612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Приведення моментів і сил опору</a:t>
            </a:r>
            <a:endParaRPr lang="uk-UA" sz="2400" b="1" u="sng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4296277" y="470765"/>
            <a:ext cx="4754223" cy="2000010"/>
            <a:chOff x="4283968" y="470764"/>
            <a:chExt cx="4754223" cy="2000010"/>
          </a:xfrm>
        </p:grpSpPr>
        <p:pic>
          <p:nvPicPr>
            <p:cNvPr id="14" name="Рисунок 13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3968" y="470764"/>
              <a:ext cx="4754223" cy="159008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" name="Прямоугольник 2"/>
            <p:cNvSpPr/>
            <p:nvPr/>
          </p:nvSpPr>
          <p:spPr>
            <a:xfrm>
              <a:off x="4466191" y="2070664"/>
              <a:ext cx="4572000" cy="400110"/>
            </a:xfrm>
            <a:prstGeom prst="rect">
              <a:avLst/>
            </a:prstGeom>
            <a:solidFill>
              <a:srgbClr val="FFFF00"/>
            </a:solidFill>
          </p:spPr>
          <p:txBody>
            <a:bodyPr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Схема </a:t>
              </a:r>
              <a:r>
                <a:rPr lang="uk-UA" sz="2000" i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механічної </a:t>
              </a:r>
              <a:r>
                <a:rPr lang="uk-UA" sz="2000" i="1" dirty="0" smtClean="0">
                  <a:latin typeface="Times New Roman" panose="02020603050405020304" pitchFamily="18" charset="0"/>
                  <a:ea typeface="Calibri" panose="020F0502020204030204" pitchFamily="34" charset="0"/>
                </a:rPr>
                <a:t>частини  </a:t>
              </a:r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системи </a:t>
              </a:r>
              <a:r>
                <a:rPr lang="uk-UA" sz="2000" i="1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ЕП</a:t>
              </a:r>
              <a:endParaRPr lang="uk-UA" sz="2000" i="1" dirty="0"/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5777763" y="4214494"/>
            <a:ext cx="3272737" cy="2417067"/>
            <a:chOff x="5796135" y="3880059"/>
            <a:chExt cx="3272737" cy="2417067"/>
          </a:xfrm>
        </p:grpSpPr>
        <p:graphicFrame>
          <p:nvGraphicFramePr>
            <p:cNvPr id="18" name="Объект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72740117"/>
                </p:ext>
              </p:extLst>
            </p:nvPr>
          </p:nvGraphicFramePr>
          <p:xfrm>
            <a:off x="5796136" y="3880059"/>
            <a:ext cx="3236075" cy="17091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3" name="Picture" r:id="rId4" imgW="1946160" imgH="946800" progId="Word.Picture.8">
                    <p:embed/>
                  </p:oleObj>
                </mc:Choice>
                <mc:Fallback>
                  <p:oleObj name="Picture" r:id="rId4" imgW="1946160" imgH="946800" progId="Word.Picture.8">
                    <p:embed/>
                    <p:pic>
                      <p:nvPicPr>
                        <p:cNvPr id="0" name="Object 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96136" y="3880059"/>
                          <a:ext cx="3236075" cy="1709181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Прямоугольник 19"/>
            <p:cNvSpPr/>
            <p:nvPr/>
          </p:nvSpPr>
          <p:spPr>
            <a:xfrm>
              <a:off x="5796135" y="5589240"/>
              <a:ext cx="3272737" cy="707886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Еквівалентна схема</a:t>
              </a:r>
              <a:r>
                <a:rPr lang="uk-UA" sz="2000" i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механічної </a:t>
              </a:r>
              <a:r>
                <a:rPr lang="uk-UA" sz="2000" i="1" dirty="0" smtClean="0">
                  <a:latin typeface="Times New Roman" panose="02020603050405020304" pitchFamily="18" charset="0"/>
                  <a:ea typeface="Calibri" panose="020F0502020204030204" pitchFamily="34" charset="0"/>
                </a:rPr>
                <a:t>частини </a:t>
              </a:r>
              <a:r>
                <a:rPr lang="uk-UA" sz="2000" i="1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ЕП</a:t>
              </a:r>
              <a:endParaRPr lang="uk-UA" sz="20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57999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 autoUpdateAnimBg="0"/>
      <p:bldP spid="5" grpId="0" animBg="1" autoUpdateAnimBg="0"/>
      <p:bldP spid="9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кутник 10"/>
          <p:cNvSpPr/>
          <p:nvPr/>
        </p:nvSpPr>
        <p:spPr>
          <a:xfrm>
            <a:off x="107466" y="5378375"/>
            <a:ext cx="8926245" cy="13542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де -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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рм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механічна потужність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навантаження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</a:p>
          <a:p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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ККД механічної передачі, що враховує втрати на тертя (для одного ступеня циліндричного редуктора коливається в межах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</a:t>
            </a:r>
            <a:r>
              <a:rPr lang="uk-UA" sz="2200" i="1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uk-UA" sz="2200" baseline="-25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0,95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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0,98).</a:t>
            </a:r>
            <a:endParaRPr lang="uk-UA" sz="2200" spc="-2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92558" y="421370"/>
            <a:ext cx="8980027" cy="1153649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>
              <a:lnSpc>
                <a:spcPct val="85000"/>
              </a:lnSpc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Рух такої еквівалентної системи також може бути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5000"/>
              </a:lnSpc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описаний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 допомогою рівняння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руху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такого виду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>
              <a:lnSpc>
                <a:spcPct val="85000"/>
              </a:lnSpc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uk-UA" sz="2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en-US" sz="2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´</a:t>
            </a:r>
            <a:r>
              <a:rPr lang="uk-UA" sz="2200" i="1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uk-UA" sz="2200" baseline="-25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приведений до валу двигуна  еквівалентний момент інерції;</a:t>
            </a:r>
          </a:p>
          <a:p>
            <a:pPr indent="174625">
              <a:lnSpc>
                <a:spcPct val="85000"/>
              </a:lnSpc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</a:t>
            </a:r>
            <a:r>
              <a:rPr lang="en-US" sz="2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´</a:t>
            </a:r>
            <a:r>
              <a:rPr lang="uk-UA" sz="2200" i="1" baseline="-25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 </a:t>
            </a:r>
            <a:r>
              <a:rPr lang="uk-UA" sz="2200" baseline="-25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приведений до валу двигуна статичний момент.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Прямокутник 10"/>
          <p:cNvSpPr/>
          <p:nvPr/>
        </p:nvSpPr>
        <p:spPr>
          <a:xfrm>
            <a:off x="100497" y="3086910"/>
            <a:ext cx="8928100" cy="86587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>
            <a:spAutoFit/>
          </a:bodyPr>
          <a:lstStyle/>
          <a:p>
            <a:pPr indent="360363">
              <a:lnSpc>
                <a:spcPct val="85000"/>
              </a:lnSpc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Приведення статичних моментів і зусиль виконують на основі рівняння енергетичного балансу, складеного для робочого органу і приводного електродвигуна.</a:t>
            </a:r>
            <a:endParaRPr lang="uk-UA" sz="2200" spc="-2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Прямокутник 12"/>
          <p:cNvSpPr/>
          <p:nvPr/>
        </p:nvSpPr>
        <p:spPr>
          <a:xfrm>
            <a:off x="100497" y="1585980"/>
            <a:ext cx="8972088" cy="14414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1"/>
            </a:solidFill>
          </a:ln>
        </p:spPr>
        <p:txBody>
          <a:bodyPr wrap="square" lIns="0" tIns="0" rIns="0" bIns="0">
            <a:spAutoFit/>
          </a:bodyPr>
          <a:lstStyle/>
          <a:p>
            <a:pPr indent="360363">
              <a:lnSpc>
                <a:spcPct val="85000"/>
              </a:lnSpc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Задача побудови еквівалентної розрахункової схеми полягає у визначенні еквівалентного моменту інерції і статичного моменту за відомими параметрами для елементів реальної системи, що рухаються з різними швидкостями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тому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момент інерції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ru-RU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´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і статичний момент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ru-RU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´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називають </a:t>
            </a:r>
            <a:r>
              <a:rPr lang="uk-UA" sz="2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приведеними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або еквівалентними.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02331" y="32336"/>
            <a:ext cx="47612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Приведення моментів і сил опору</a:t>
            </a:r>
            <a:endParaRPr lang="uk-UA" sz="2400" b="1" u="sng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4604533"/>
              </p:ext>
            </p:extLst>
          </p:nvPr>
        </p:nvGraphicFramePr>
        <p:xfrm>
          <a:off x="6554259" y="237367"/>
          <a:ext cx="2479226" cy="774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3" name="Уравнение" r:id="rId3" imgW="1244520" imgH="393480" progId="Equation.3">
                  <p:embed/>
                </p:oleObj>
              </mc:Choice>
              <mc:Fallback>
                <p:oleObj name="Уравнение" r:id="rId3" imgW="1244520" imgH="39348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4259" y="237367"/>
                        <a:ext cx="2479226" cy="774759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Группа 12"/>
          <p:cNvGrpSpPr/>
          <p:nvPr/>
        </p:nvGrpSpPr>
        <p:grpSpPr>
          <a:xfrm>
            <a:off x="3279646" y="3636120"/>
            <a:ext cx="5751984" cy="2287697"/>
            <a:chOff x="3281501" y="4145467"/>
            <a:chExt cx="5751984" cy="2287697"/>
          </a:xfrm>
        </p:grpSpPr>
        <p:graphicFrame>
          <p:nvGraphicFramePr>
            <p:cNvPr id="11" name="Объект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36881115"/>
                </p:ext>
              </p:extLst>
            </p:nvPr>
          </p:nvGraphicFramePr>
          <p:xfrm>
            <a:off x="3281501" y="4145467"/>
            <a:ext cx="5751984" cy="15798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14" name="Picture" r:id="rId5" imgW="4712208" imgH="1296924" progId="Word.Picture.8">
                    <p:embed/>
                  </p:oleObj>
                </mc:Choice>
                <mc:Fallback>
                  <p:oleObj name="Picture" r:id="rId5" imgW="4712208" imgH="1296924" progId="Word.Picture.8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lum contrast="6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1501" y="4145467"/>
                          <a:ext cx="5751984" cy="1579811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Прямоугольник 11"/>
            <p:cNvSpPr/>
            <p:nvPr/>
          </p:nvSpPr>
          <p:spPr>
            <a:xfrm>
              <a:off x="4427984" y="5725278"/>
              <a:ext cx="4605501" cy="707886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Приведення обертального руху системи ЕП до обертального</a:t>
              </a:r>
              <a:endParaRPr lang="uk-UA" sz="2000" i="1" dirty="0"/>
            </a:p>
          </p:txBody>
        </p:sp>
      </p:grpSp>
      <p:sp>
        <p:nvSpPr>
          <p:cNvPr id="14" name="Прямокутник 10"/>
          <p:cNvSpPr/>
          <p:nvPr/>
        </p:nvSpPr>
        <p:spPr>
          <a:xfrm>
            <a:off x="89927" y="3972958"/>
            <a:ext cx="3189719" cy="6771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indent="174625"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Рівняння енергетичного балансу має вигляд:</a:t>
            </a:r>
            <a:endParaRPr lang="uk-UA" sz="2200" spc="-2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0445521"/>
              </p:ext>
            </p:extLst>
          </p:nvPr>
        </p:nvGraphicFramePr>
        <p:xfrm>
          <a:off x="781849" y="4619925"/>
          <a:ext cx="3201102" cy="7584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5" name="Уравнение" r:id="rId7" imgW="1815840" imgH="431640" progId="Equation.3">
                  <p:embed/>
                </p:oleObj>
              </mc:Choice>
              <mc:Fallback>
                <p:oleObj name="Уравнение" r:id="rId7" imgW="1815840" imgH="43164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849" y="4619925"/>
                        <a:ext cx="3201102" cy="758449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9948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000"/>
                            </p:stCondLst>
                            <p:childTnLst>
                              <p:par>
                                <p:cTn id="107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 autoUpdateAnimBg="0"/>
      <p:bldP spid="4" grpId="0" uiExpand="1" build="p" animBg="1" autoUpdateAnimBg="0"/>
      <p:bldP spid="5" grpId="0" animBg="1" autoUpdateAnimBg="0"/>
      <p:bldP spid="6" grpId="0" animBg="1" autoUpdateAnimBg="0"/>
      <p:bldP spid="14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84958" y="642174"/>
            <a:ext cx="8952169" cy="677108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Тоді момент </a:t>
            </a:r>
            <a:r>
              <a:rPr lang="uk-UA" sz="2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</a:t>
            </a:r>
            <a:r>
              <a:rPr lang="uk-UA" sz="2200" i="1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що приведений до валу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де 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 =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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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рм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передавальне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відношення (число) редуктора.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Прямокутник 12"/>
          <p:cNvSpPr/>
          <p:nvPr/>
        </p:nvSpPr>
        <p:spPr>
          <a:xfrm>
            <a:off x="109027" y="1314535"/>
            <a:ext cx="2924306" cy="169277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1"/>
            </a:solidFill>
          </a:ln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Якщо робочий орган (РМ) рухається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поступа-льно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рис.),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то рівняння енергетичного балансу має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вигляд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69778" y="141498"/>
            <a:ext cx="47612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Приведення моментів і сил опору</a:t>
            </a:r>
            <a:endParaRPr lang="uk-UA" sz="2400" b="1" u="sng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3723020"/>
              </p:ext>
            </p:extLst>
          </p:nvPr>
        </p:nvGraphicFramePr>
        <p:xfrm>
          <a:off x="5661920" y="116632"/>
          <a:ext cx="3344305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6" name="Уравнение" r:id="rId3" imgW="1650960" imgH="457200" progId="Equation.3">
                  <p:embed/>
                </p:oleObj>
              </mc:Choice>
              <mc:Fallback>
                <p:oleObj name="Уравнение" r:id="rId3" imgW="1650960" imgH="4572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1920" y="116632"/>
                        <a:ext cx="3344305" cy="93610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15" name="Группа 14"/>
          <p:cNvGrpSpPr/>
          <p:nvPr/>
        </p:nvGrpSpPr>
        <p:grpSpPr>
          <a:xfrm>
            <a:off x="3033333" y="1314534"/>
            <a:ext cx="6027864" cy="3013484"/>
            <a:chOff x="3033333" y="1314534"/>
            <a:chExt cx="6027864" cy="3013484"/>
          </a:xfrm>
        </p:grpSpPr>
        <p:graphicFrame>
          <p:nvGraphicFramePr>
            <p:cNvPr id="13" name="Объект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09204549"/>
                </p:ext>
              </p:extLst>
            </p:nvPr>
          </p:nvGraphicFramePr>
          <p:xfrm>
            <a:off x="3033333" y="1314534"/>
            <a:ext cx="6027864" cy="24024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47" name="Picture" r:id="rId5" imgW="4678424" imgH="1646175" progId="Word.Picture.8">
                    <p:embed/>
                  </p:oleObj>
                </mc:Choice>
                <mc:Fallback>
                  <p:oleObj name="Picture" r:id="rId5" imgW="4678424" imgH="1646175" progId="Word.Picture.8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33333" y="1314534"/>
                          <a:ext cx="6027864" cy="240249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Прямоугольник 13"/>
            <p:cNvSpPr/>
            <p:nvPr/>
          </p:nvSpPr>
          <p:spPr>
            <a:xfrm>
              <a:off x="3084453" y="3620132"/>
              <a:ext cx="5921772" cy="707886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Приведення поступального руху системи ЕП до обертального</a:t>
              </a:r>
              <a:endParaRPr lang="uk-UA" sz="2000" i="1" dirty="0"/>
            </a:p>
          </p:txBody>
        </p:sp>
      </p:grp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1255787"/>
              </p:ext>
            </p:extLst>
          </p:nvPr>
        </p:nvGraphicFramePr>
        <p:xfrm>
          <a:off x="109026" y="3007306"/>
          <a:ext cx="2897014" cy="7817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8" name="Уравнение" r:id="rId7" imgW="1600200" imgH="431640" progId="Equation.3">
                  <p:embed/>
                </p:oleObj>
              </mc:Choice>
              <mc:Fallback>
                <p:oleObj name="Уравнение" r:id="rId7" imgW="1600200" imgH="43164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026" y="3007306"/>
                        <a:ext cx="2897014" cy="78173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3648616"/>
              </p:ext>
            </p:extLst>
          </p:nvPr>
        </p:nvGraphicFramePr>
        <p:xfrm>
          <a:off x="100942" y="3952532"/>
          <a:ext cx="2192935" cy="7928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9" name="Уравнение" r:id="rId9" imgW="1180800" imgH="431640" progId="Equation.3">
                  <p:embed/>
                </p:oleObj>
              </mc:Choice>
              <mc:Fallback>
                <p:oleObj name="Уравнение" r:id="rId9" imgW="1180800" imgH="43164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42" y="3952532"/>
                        <a:ext cx="2192935" cy="79287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Прямокутник 10"/>
          <p:cNvSpPr/>
          <p:nvPr/>
        </p:nvSpPr>
        <p:spPr>
          <a:xfrm>
            <a:off x="2326027" y="4411929"/>
            <a:ext cx="6711100" cy="32162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>
              <a:lnSpc>
                <a:spcPct val="95000"/>
              </a:lnSpc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ρ = </a:t>
            </a:r>
            <a:r>
              <a:rPr lang="en-US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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радіус приведення.</a:t>
            </a:r>
            <a:endParaRPr lang="uk-UA" sz="2200" spc="-2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72632" y="4755725"/>
            <a:ext cx="6492309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Іноді існує необхідність приведення обертального руху до поступального. У цьому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разі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приведене зусилля може бути визначене за виразом: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0532830"/>
              </p:ext>
            </p:extLst>
          </p:nvPr>
        </p:nvGraphicFramePr>
        <p:xfrm>
          <a:off x="6612996" y="4843509"/>
          <a:ext cx="2232248" cy="8400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0" name="Уравнение" r:id="rId11" imgW="1028520" imgH="393480" progId="Equation.3">
                  <p:embed/>
                </p:oleObj>
              </mc:Choice>
              <mc:Fallback>
                <p:oleObj name="Уравнение" r:id="rId11" imgW="1028520" imgH="39348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2996" y="4843509"/>
                        <a:ext cx="2232248" cy="84009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52390" y="5799533"/>
            <a:ext cx="8952169" cy="9648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Ці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залежності для приведення статистичного моменту справедливі для системи, що працює в режимі споживання енергії приводом, тобто для рушійного режиму роботи.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Прямокутник 10"/>
          <p:cNvSpPr/>
          <p:nvPr/>
        </p:nvSpPr>
        <p:spPr>
          <a:xfrm>
            <a:off x="109875" y="3636476"/>
            <a:ext cx="1102666" cy="32162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>
              <a:lnSpc>
                <a:spcPct val="95000"/>
              </a:lnSpc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uk-UA" dirty="0" smtClean="0"/>
              <a:t>Тоді: </a:t>
            </a:r>
            <a:endParaRPr lang="uk-UA" sz="2200" spc="-2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27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 autoUpdateAnimBg="0"/>
      <p:bldP spid="6" grpId="0" animBg="1" autoUpdateAnimBg="0"/>
      <p:bldP spid="20" grpId="0" animBg="1" autoUpdateAnimBg="0"/>
      <p:bldP spid="21" grpId="0" uiExpand="1" build="p" animBg="1" autoUpdateAnimBg="0"/>
      <p:bldP spid="24" grpId="0" uiExpand="1" build="p" animBg="1" autoUpdateAnimBg="0"/>
      <p:bldP spid="9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>
            <a:spLocks noChangeArrowheads="1"/>
          </p:cNvSpPr>
          <p:nvPr/>
        </p:nvSpPr>
        <p:spPr bwMode="auto">
          <a:xfrm>
            <a:off x="107950" y="0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pPr algn="ctr"/>
            <a:r>
              <a:rPr lang="uk-UA" sz="2800" b="1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Основні положення механіки електропривода</a:t>
            </a:r>
            <a:endParaRPr lang="uk-UA" sz="2800" b="1" i="1" u="sng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107950" y="503238"/>
            <a:ext cx="4824090" cy="67710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складу механічної частини ЕП (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рис.)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входять: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Прямокутник 9"/>
          <p:cNvSpPr/>
          <p:nvPr/>
        </p:nvSpPr>
        <p:spPr>
          <a:xfrm>
            <a:off x="107950" y="1340768"/>
            <a:ext cx="8928100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 indent="360363"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1 - рухома частина електричного двигуна – ротор двигуна (РД),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>
              <a:defRPr/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механічний перетворювальний пристрій (МПП),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>
              <a:defRPr/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3-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робоча машина (РМ) або робочий орган.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Прямокутник 10"/>
          <p:cNvSpPr/>
          <p:nvPr/>
        </p:nvSpPr>
        <p:spPr>
          <a:xfrm>
            <a:off x="107950" y="2356431"/>
            <a:ext cx="8928100" cy="135421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 indent="360363" algn="just">
              <a:defRPr/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Кількість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складових частин МПП може бути різною, а в тих випадках, коли робочий орган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рухається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поступально, до складу механічної частини приводу входять механічні перетворювачі, що перетворять обертальний рух в поступальний.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3582696"/>
              </p:ext>
            </p:extLst>
          </p:nvPr>
        </p:nvGraphicFramePr>
        <p:xfrm>
          <a:off x="4932041" y="441736"/>
          <a:ext cx="4126330" cy="9427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9" r:id="rId3" imgW="2117146" imgH="478862" progId="Visio.Drawing.11">
                  <p:embed/>
                </p:oleObj>
              </mc:Choice>
              <mc:Fallback>
                <p:oleObj r:id="rId3" imgW="2117146" imgH="478862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1" y="441736"/>
                        <a:ext cx="4126330" cy="9427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кутник 10"/>
          <p:cNvSpPr/>
          <p:nvPr/>
        </p:nvSpPr>
        <p:spPr>
          <a:xfrm>
            <a:off x="107950" y="3710648"/>
            <a:ext cx="8928100" cy="270843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 деяких випадках кінематична схема може бути значно простішою.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/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ній можуть бути відсутні або передача, або механічні перетворювальні механізми, або і ті, і інші, разом.</a:t>
            </a:r>
          </a:p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Іноді вал електродвигуна безпосередньо з'єднується з робочим органом, або ЕД об'єднується з робочим механізмом в одне ціле.</a:t>
            </a:r>
          </a:p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Як передачі найчастіше застосовують зубчаті, клинопасові передачі, різноманітні коробки передач або карданний вал, рідше - ланцюгові або черв'ячні передачі.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924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97284" y="538602"/>
            <a:ext cx="8928100" cy="1015663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тому разі,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коли привод працює в режимі рекуперативного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гальмуван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-ня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тобто за рахунок енергії, що споживається від навантаження, рівняння балансу потужності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має вигляд: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Прямокутник 10"/>
          <p:cNvSpPr/>
          <p:nvPr/>
        </p:nvSpPr>
        <p:spPr>
          <a:xfrm>
            <a:off x="97284" y="2709916"/>
            <a:ext cx="4402708" cy="20313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Якщо механічна частина ЕП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скла-дається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 декількох передавальних пристроїв, як наприклад приводу з вентиляторним навантаженням (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рис.)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то приведений до валу двигуна момент визначається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як:</a:t>
            </a:r>
            <a:endParaRPr lang="uk-UA" sz="2200" spc="-2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Прямокутник 12"/>
          <p:cNvSpPr/>
          <p:nvPr/>
        </p:nvSpPr>
        <p:spPr>
          <a:xfrm>
            <a:off x="141939" y="2342611"/>
            <a:ext cx="5662909" cy="33855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1"/>
            </a:solidFill>
          </a:ln>
        </p:spPr>
        <p:txBody>
          <a:bodyPr wrap="square" lIns="0" tIns="0" rIns="0" bIns="0">
            <a:spAutoFit/>
          </a:bodyPr>
          <a:lstStyle/>
          <a:p>
            <a:pPr indent="360363">
              <a:defRPr/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 разі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поступального руху робочої машини: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43608" y="76938"/>
            <a:ext cx="47612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Приведення моментів і сил опору</a:t>
            </a:r>
            <a:endParaRPr lang="uk-UA" sz="2400" b="1" u="sng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403207"/>
              </p:ext>
            </p:extLst>
          </p:nvPr>
        </p:nvGraphicFramePr>
        <p:xfrm>
          <a:off x="4067944" y="1180409"/>
          <a:ext cx="4957440" cy="4427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5" name="Уравнение" r:id="rId3" imgW="2730240" imgH="253800" progId="Equation.3">
                  <p:embed/>
                </p:oleObj>
              </mc:Choice>
              <mc:Fallback>
                <p:oleObj name="Уравнение" r:id="rId3" imgW="2730240" imgH="25380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1180409"/>
                        <a:ext cx="4957440" cy="44275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81043" y="1627536"/>
            <a:ext cx="1034573" cy="338554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відки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0454325"/>
              </p:ext>
            </p:extLst>
          </p:nvPr>
        </p:nvGraphicFramePr>
        <p:xfrm>
          <a:off x="1148086" y="1545572"/>
          <a:ext cx="2741131" cy="797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6" name="Уравнение" r:id="rId5" imgW="1701720" imgH="457200" progId="Equation.3">
                  <p:embed/>
                </p:oleObj>
              </mc:Choice>
              <mc:Fallback>
                <p:oleObj name="Уравнение" r:id="rId5" imgW="1701720" imgH="457200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8086" y="1545572"/>
                        <a:ext cx="2741131" cy="797039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8156177"/>
              </p:ext>
            </p:extLst>
          </p:nvPr>
        </p:nvGraphicFramePr>
        <p:xfrm>
          <a:off x="6148213" y="1966090"/>
          <a:ext cx="2209181" cy="7117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7" name="Уравнение" r:id="rId7" imgW="1320480" imgH="431640" progId="Equation.3">
                  <p:embed/>
                </p:oleObj>
              </mc:Choice>
              <mc:Fallback>
                <p:oleObj name="Уравнение" r:id="rId7" imgW="1320480" imgH="431640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8213" y="1966090"/>
                        <a:ext cx="2209181" cy="711701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Группа 23"/>
          <p:cNvGrpSpPr/>
          <p:nvPr/>
        </p:nvGrpSpPr>
        <p:grpSpPr>
          <a:xfrm>
            <a:off x="4572000" y="2706542"/>
            <a:ext cx="4465360" cy="3337893"/>
            <a:chOff x="4572000" y="2706542"/>
            <a:chExt cx="4465360" cy="3337893"/>
          </a:xfrm>
        </p:grpSpPr>
        <p:graphicFrame>
          <p:nvGraphicFramePr>
            <p:cNvPr id="22" name="Объект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33644078"/>
                </p:ext>
              </p:extLst>
            </p:nvPr>
          </p:nvGraphicFramePr>
          <p:xfrm>
            <a:off x="4572000" y="2706542"/>
            <a:ext cx="4453384" cy="26300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88" name="Picture" r:id="rId9" imgW="2926080" imgH="1818132" progId="Word.Picture.8">
                    <p:embed/>
                  </p:oleObj>
                </mc:Choice>
                <mc:Fallback>
                  <p:oleObj name="Picture" r:id="rId9" imgW="2926080" imgH="1818132" progId="Word.Picture.8">
                    <p:embed/>
                    <p:pic>
                      <p:nvPicPr>
                        <p:cNvPr id="0" name="Object 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2000" y="2706542"/>
                          <a:ext cx="4453384" cy="263000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Прямоугольник 22"/>
            <p:cNvSpPr/>
            <p:nvPr/>
          </p:nvSpPr>
          <p:spPr>
            <a:xfrm>
              <a:off x="4572000" y="5336549"/>
              <a:ext cx="4465360" cy="707886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Механічна частина </a:t>
              </a:r>
              <a:r>
                <a:rPr lang="uk-UA" sz="2000" i="1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ЕП</a:t>
              </a:r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 із </a:t>
              </a:r>
              <a:r>
                <a:rPr lang="uk-UA" sz="2000" i="1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декількома</a:t>
              </a:r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 передавальними </a:t>
              </a:r>
              <a:r>
                <a:rPr lang="uk-UA" sz="2000" i="1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пристроями</a:t>
              </a:r>
              <a:endParaRPr lang="uk-UA" sz="2000" i="1" dirty="0"/>
            </a:p>
          </p:txBody>
        </p:sp>
      </p:grpSp>
      <p:graphicFrame>
        <p:nvGraphicFramePr>
          <p:cNvPr id="26" name="Объект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8392317"/>
              </p:ext>
            </p:extLst>
          </p:nvPr>
        </p:nvGraphicFramePr>
        <p:xfrm>
          <a:off x="899591" y="4788564"/>
          <a:ext cx="2650001" cy="9446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9" name="Уравнение" r:id="rId11" imgW="1206360" imgH="431640" progId="Equation.3">
                  <p:embed/>
                </p:oleObj>
              </mc:Choice>
              <mc:Fallback>
                <p:oleObj name="Уравнение" r:id="rId11" imgW="1206360" imgH="431640" progId="Equation.3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1" y="4788564"/>
                        <a:ext cx="2650001" cy="94469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365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 autoUpdateAnimBg="0"/>
      <p:bldP spid="5" grpId="0" animBg="1" autoUpdateAnimBg="0"/>
      <p:bldP spid="6" grpId="0" animBg="1" autoUpdateAnimBg="0"/>
      <p:bldP spid="18" grpId="0" uiExpand="1" build="p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91082" y="369332"/>
            <a:ext cx="8944968" cy="236988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оцінки сумарної інерційності механічної частини привода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викону-ють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приведення моментів інерції до загальної осі.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/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Приведення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інерційних мас і моментів інерції до загального валу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(валу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двигуна) полягає в заміні всіх мас і моментів інерції одним еквівалентним моментом інерції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на валу двигуна.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/>
            <a:r>
              <a:rPr lang="uk-UA" sz="2200" i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Умовою </a:t>
            </a:r>
            <a:r>
              <a:rPr lang="uk-UA" sz="2200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приведення є рівність запасів кінетичної енергії в реальній і еквівалентній схемах.</a:t>
            </a:r>
            <a:endParaRPr lang="uk-UA" sz="2200" i="1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Прямокутник 12"/>
          <p:cNvSpPr/>
          <p:nvPr/>
        </p:nvSpPr>
        <p:spPr>
          <a:xfrm>
            <a:off x="91082" y="2739212"/>
            <a:ext cx="3976862" cy="169277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1"/>
            </a:solidFill>
          </a:ln>
        </p:spPr>
        <p:txBody>
          <a:bodyPr wrap="square" lIns="0" tIns="0" rIns="0" bIns="0">
            <a:spAutoFit/>
          </a:bodyPr>
          <a:lstStyle/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Розглянемо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систему  ЕП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під-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йомної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лебідки, механічна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час-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тина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якої представлена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кінема-тичною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схемою (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рис.),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де  (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М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з’єднувальні муфти). 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Прямокутник 10"/>
          <p:cNvSpPr/>
          <p:nvPr/>
        </p:nvSpPr>
        <p:spPr>
          <a:xfrm>
            <a:off x="91082" y="4431983"/>
            <a:ext cx="3832846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indent="360363"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Запас кінетичної енергії в реальній системі визначається за виразом:</a:t>
            </a:r>
            <a:endParaRPr lang="uk-UA" sz="2200" spc="-2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Прямокутник 3"/>
          <p:cNvSpPr>
            <a:spLocks noChangeArrowheads="1"/>
          </p:cNvSpPr>
          <p:nvPr/>
        </p:nvSpPr>
        <p:spPr bwMode="auto">
          <a:xfrm>
            <a:off x="107950" y="0"/>
            <a:ext cx="84244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uk-UA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Приведення моментів інерції та інерційних мас</a:t>
            </a:r>
            <a:endParaRPr lang="uk-UA" sz="2400" b="1" i="1" u="sng" spc="-6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3923928" y="2277485"/>
            <a:ext cx="5112122" cy="3224370"/>
            <a:chOff x="3923928" y="2277485"/>
            <a:chExt cx="5112122" cy="3224370"/>
          </a:xfrm>
        </p:grpSpPr>
        <p:graphicFrame>
          <p:nvGraphicFramePr>
            <p:cNvPr id="7" name="Объект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33013420"/>
                </p:ext>
              </p:extLst>
            </p:nvPr>
          </p:nvGraphicFramePr>
          <p:xfrm>
            <a:off x="4139952" y="2277485"/>
            <a:ext cx="4896098" cy="32243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36" name="Picture" r:id="rId3" imgW="2756916" imgH="1997964" progId="Word.Picture.8">
                    <p:embed/>
                  </p:oleObj>
                </mc:Choice>
                <mc:Fallback>
                  <p:oleObj name="Picture" r:id="rId3" imgW="2756916" imgH="1997964" progId="Word.Picture.8">
                    <p:embed/>
                    <p:pic>
                      <p:nvPicPr>
                        <p:cNvPr id="0" name="Object 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39952" y="2277485"/>
                          <a:ext cx="4896098" cy="322437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Прямоугольник 7"/>
            <p:cNvSpPr/>
            <p:nvPr/>
          </p:nvSpPr>
          <p:spPr>
            <a:xfrm>
              <a:off x="3923928" y="4793969"/>
              <a:ext cx="3322445" cy="707886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Кінематична схема системи </a:t>
              </a:r>
              <a:r>
                <a:rPr lang="uk-UA" sz="2000" i="1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ЕП підйомного механізму</a:t>
              </a:r>
              <a:endParaRPr lang="uk-UA" sz="2000" i="1" dirty="0"/>
            </a:p>
          </p:txBody>
        </p:sp>
      </p:grp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9100081"/>
              </p:ext>
            </p:extLst>
          </p:nvPr>
        </p:nvGraphicFramePr>
        <p:xfrm>
          <a:off x="91081" y="5492126"/>
          <a:ext cx="4809069" cy="7451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7" name="Уравнение" r:id="rId5" imgW="2755800" imgH="431640" progId="Equation.3">
                  <p:embed/>
                </p:oleObj>
              </mc:Choice>
              <mc:Fallback>
                <p:oleObj name="Уравнение" r:id="rId5" imgW="2755800" imgH="431640" progId="Equation.3">
                  <p:embed/>
                  <p:pic>
                    <p:nvPicPr>
                      <p:cNvPr id="0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081" y="5492126"/>
                        <a:ext cx="4809069" cy="74518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Прямокутник 10"/>
          <p:cNvSpPr/>
          <p:nvPr/>
        </p:nvSpPr>
        <p:spPr>
          <a:xfrm>
            <a:off x="1059359" y="6281791"/>
            <a:ext cx="3832846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indent="360363"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 в еквівалентній схемі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uk-UA" sz="2200" spc="-2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1513577"/>
              </p:ext>
            </p:extLst>
          </p:nvPr>
        </p:nvGraphicFramePr>
        <p:xfrm>
          <a:off x="5436096" y="5990832"/>
          <a:ext cx="1224136" cy="705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8" name="Уравнение" r:id="rId7" imgW="723600" imgH="419040" progId="Equation.3">
                  <p:embed/>
                </p:oleObj>
              </mc:Choice>
              <mc:Fallback>
                <p:oleObj name="Уравнение" r:id="rId7" imgW="723600" imgH="419040" progId="Equation.3">
                  <p:embed/>
                  <p:pic>
                    <p:nvPicPr>
                      <p:cNvPr id="0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5990832"/>
                        <a:ext cx="1224136" cy="70529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9290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 autoUpdateAnimBg="0"/>
      <p:bldP spid="6" grpId="0" animBg="1" autoUpdateAnimBg="0"/>
      <p:bldP spid="9" grpId="0" animBg="1" autoUpdateAnimBg="0"/>
      <p:bldP spid="17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кутник 12"/>
          <p:cNvSpPr/>
          <p:nvPr/>
        </p:nvSpPr>
        <p:spPr>
          <a:xfrm>
            <a:off x="90467" y="4691477"/>
            <a:ext cx="8928100" cy="20313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txBody>
          <a:bodyPr lIns="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</a:t>
            </a:r>
            <a:r>
              <a:rPr lang="uk-UA" sz="22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сумарний момент інерції ланок, що обертаються зі швидкістю двигуна; </a:t>
            </a:r>
          </a:p>
          <a:p>
            <a:pPr indent="447675"/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момент інерції n-го елемента; </a:t>
            </a:r>
          </a:p>
          <a:p>
            <a:pPr indent="447675"/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загальне передаточне відношення для n-го елемента; </a:t>
            </a:r>
          </a:p>
          <a:p>
            <a:pPr indent="447675"/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маса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-го елемента, що рухається поступально; </a:t>
            </a:r>
          </a:p>
          <a:p>
            <a:pPr indent="447675"/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лінійна швидкість руху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го елемента.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97284" y="430887"/>
            <a:ext cx="4319224" cy="1015663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Тоді,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отримаємо вираз для еквівалентного моменту інерції, приведеного до валу двигуна: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Прямокутник 12"/>
          <p:cNvSpPr/>
          <p:nvPr/>
        </p:nvSpPr>
        <p:spPr>
          <a:xfrm>
            <a:off x="97284" y="1988840"/>
            <a:ext cx="8928100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1"/>
            </a:solidFill>
          </a:ln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практичних розрахунках, якщо немає повної інформації про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ме-ханічні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елементи системи то можна наближено приймати момент інерції редуктора рівним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(0,2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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0,3)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а момент інерції муфти -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(0,05-0.1)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Прямокутник 3"/>
          <p:cNvSpPr>
            <a:spLocks noChangeArrowheads="1"/>
          </p:cNvSpPr>
          <p:nvPr/>
        </p:nvSpPr>
        <p:spPr bwMode="auto">
          <a:xfrm>
            <a:off x="107950" y="61555"/>
            <a:ext cx="84244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uk-UA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Приведення моментів інерції та інерційних мас</a:t>
            </a:r>
            <a:endParaRPr lang="uk-UA" sz="2400" b="1" i="1" u="sng" spc="-6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188619"/>
              </p:ext>
            </p:extLst>
          </p:nvPr>
        </p:nvGraphicFramePr>
        <p:xfrm>
          <a:off x="4644008" y="432918"/>
          <a:ext cx="4290834" cy="796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7" name="Уравнение" r:id="rId3" imgW="2527200" imgH="469800" progId="Equation.3">
                  <p:embed/>
                </p:oleObj>
              </mc:Choice>
              <mc:Fallback>
                <p:oleObj name="Уравнение" r:id="rId3" imgW="2527200" imgH="469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432918"/>
                        <a:ext cx="4290834" cy="79629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89344" y="1544611"/>
            <a:ext cx="4546724" cy="338554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або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 урахуванням того, що </a:t>
            </a:r>
            <a:r>
              <a:rPr lang="uk-UA" dirty="0"/>
              <a:t>і = </a:t>
            </a:r>
            <a:r>
              <a:rPr lang="uk-UA" dirty="0">
                <a:sym typeface="Symbol" panose="05050102010706020507" pitchFamily="18" charset="2"/>
              </a:rPr>
              <a:t></a:t>
            </a:r>
            <a:r>
              <a:rPr lang="uk-UA" baseline="-25000" dirty="0"/>
              <a:t>д</a:t>
            </a:r>
            <a:r>
              <a:rPr lang="uk-UA" dirty="0"/>
              <a:t>/</a:t>
            </a:r>
            <a:r>
              <a:rPr lang="uk-UA" dirty="0">
                <a:sym typeface="Symbol" panose="05050102010706020507" pitchFamily="18" charset="2"/>
              </a:rPr>
              <a:t></a:t>
            </a:r>
            <a:r>
              <a:rPr lang="uk-UA" baseline="-25000" dirty="0"/>
              <a:t>б</a:t>
            </a:r>
            <a:r>
              <a:rPr lang="uk-UA" dirty="0"/>
              <a:t>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7745767"/>
              </p:ext>
            </p:extLst>
          </p:nvPr>
        </p:nvGraphicFramePr>
        <p:xfrm>
          <a:off x="4860031" y="1238938"/>
          <a:ext cx="3731466" cy="749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8" name="Уравнение" r:id="rId5" imgW="2298600" imgH="457200" progId="Equation.3">
                  <p:embed/>
                </p:oleObj>
              </mc:Choice>
              <mc:Fallback>
                <p:oleObj name="Уравнение" r:id="rId5" imgW="22986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1" y="1238938"/>
                        <a:ext cx="3731466" cy="74990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кутник 12"/>
          <p:cNvSpPr/>
          <p:nvPr/>
        </p:nvSpPr>
        <p:spPr>
          <a:xfrm>
            <a:off x="97284" y="2998706"/>
            <a:ext cx="8928100" cy="169277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 загальному випадку, коли до складу механічної частини приводу входить декілька передавальних пристроїв, що мають відповідні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переда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-вальні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числа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,i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і декілька елементів, що здійснюють обертальний і поступальний рух, еквівалентний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приведений</a:t>
            </a:r>
          </a:p>
          <a:p>
            <a:pPr>
              <a:defRPr/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момент інерції визначають за формулою: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4859306"/>
              </p:ext>
            </p:extLst>
          </p:nvPr>
        </p:nvGraphicFramePr>
        <p:xfrm>
          <a:off x="5580112" y="4014369"/>
          <a:ext cx="3428648" cy="7827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9" name="Уравнение" r:id="rId7" imgW="2108160" imgH="457200" progId="Equation.3">
                  <p:embed/>
                </p:oleObj>
              </mc:Choice>
              <mc:Fallback>
                <p:oleObj name="Уравнение" r:id="rId7" imgW="210816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4014369"/>
                        <a:ext cx="3428648" cy="78278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590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"/>
                            </p:stCondLst>
                            <p:childTnLst>
                              <p:par>
                                <p:cTn id="9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 autoUpdateAnimBg="0"/>
      <p:bldP spid="4" grpId="0" uiExpand="1" build="p" animBg="1" autoUpdateAnimBg="0"/>
      <p:bldP spid="6" grpId="0" animBg="1" autoUpdateAnimBg="0"/>
      <p:bldP spid="8" grpId="0" uiExpand="1" build="p" animBg="1" autoUpdateAnimBg="0"/>
      <p:bldP spid="12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73388" y="430887"/>
            <a:ext cx="8962711" cy="1846659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 тих випадках, коли потрібно визначити приведену інерційну масу системи, що рухається поступально, вихідним рівнянням також є рівняння рівності запасу кінетичної енергії в реальній і еквівалентній схемах, але розрахунок виконується відносно елемента, що рухається поступально.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93608" y="2277546"/>
            <a:ext cx="8962711" cy="73866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розглянутої вище схеми (</a:t>
            </a:r>
            <a:r>
              <a:rPr lang="uk-UA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рис.), 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приведена інерційна маса може бути визначена таким чином: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683568" y="5301208"/>
            <a:ext cx="970219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де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Прямокутник 3"/>
          <p:cNvSpPr>
            <a:spLocks noChangeArrowheads="1"/>
          </p:cNvSpPr>
          <p:nvPr/>
        </p:nvSpPr>
        <p:spPr bwMode="auto">
          <a:xfrm>
            <a:off x="107950" y="61555"/>
            <a:ext cx="84244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uk-UA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Приведення моментів інерції та інерційних мас</a:t>
            </a:r>
            <a:endParaRPr lang="uk-UA" sz="2400" b="1" i="1" u="sng" spc="-6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7391689"/>
              </p:ext>
            </p:extLst>
          </p:nvPr>
        </p:nvGraphicFramePr>
        <p:xfrm>
          <a:off x="818077" y="3016209"/>
          <a:ext cx="7688442" cy="879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9" name="Уравнение" r:id="rId3" imgW="3886200" imgH="444240" progId="Equation.3">
                  <p:embed/>
                </p:oleObj>
              </mc:Choice>
              <mc:Fallback>
                <p:oleObj name="Уравнение" r:id="rId3" imgW="3886200" imgH="44424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077" y="3016209"/>
                        <a:ext cx="7688442" cy="87939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9583897"/>
              </p:ext>
            </p:extLst>
          </p:nvPr>
        </p:nvGraphicFramePr>
        <p:xfrm>
          <a:off x="2123728" y="4034986"/>
          <a:ext cx="2338699" cy="9672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0" name="Уравнение" r:id="rId5" imgW="1079280" imgH="444240" progId="Equation.3">
                  <p:embed/>
                </p:oleObj>
              </mc:Choice>
              <mc:Fallback>
                <p:oleObj name="Уравнение" r:id="rId5" imgW="1079280" imgH="4442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4034986"/>
                        <a:ext cx="2338699" cy="967261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9034870"/>
              </p:ext>
            </p:extLst>
          </p:nvPr>
        </p:nvGraphicFramePr>
        <p:xfrm>
          <a:off x="1835696" y="5216484"/>
          <a:ext cx="6695988" cy="10208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1" name="Уравнение" r:id="rId7" imgW="3327120" imgH="507960" progId="Equation.3">
                  <p:embed/>
                </p:oleObj>
              </mc:Choice>
              <mc:Fallback>
                <p:oleObj name="Уравнение" r:id="rId7" imgW="3327120" imgH="50796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5216484"/>
                        <a:ext cx="6695988" cy="102082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425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7" grpId="0" animBg="1" autoUpdateAnimBg="0"/>
      <p:bldP spid="10" grpId="0" uiExpand="1" build="p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97284" y="455502"/>
            <a:ext cx="8928100" cy="1015663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lIns="36000" tIns="0" rIns="0" bIns="0">
            <a:spAutoFit/>
          </a:bodyPr>
          <a:lstStyle/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Залежність між швидкістю обертання двигуна і його моментом в будь-якому режимі роботи, у тому числі і перехідному, називається </a:t>
            </a:r>
            <a:r>
              <a:rPr lang="uk-UA" sz="2200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динамічною механічною характеристикою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Прямокутник 10"/>
          <p:cNvSpPr/>
          <p:nvPr/>
        </p:nvSpPr>
        <p:spPr>
          <a:xfrm>
            <a:off x="97284" y="3399226"/>
            <a:ext cx="8914224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uk-UA" sz="22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Механічною </a:t>
            </a:r>
            <a:r>
              <a:rPr lang="uk-UA" sz="2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характеристикою двигуна називають залежність кутової швидкості обертання двигуна від його електромагнітного </a:t>
            </a:r>
            <a:r>
              <a:rPr lang="uk-UA" sz="22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моменту </a:t>
            </a:r>
            <a:r>
              <a:rPr lang="uk-UA" sz="2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ω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f(M).</a:t>
            </a:r>
            <a:endParaRPr lang="uk-UA" sz="2200" i="1" spc="-2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кутник 12"/>
          <p:cNvSpPr/>
          <p:nvPr/>
        </p:nvSpPr>
        <p:spPr>
          <a:xfrm>
            <a:off x="83408" y="1471165"/>
            <a:ext cx="8928100" cy="192975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1"/>
            </a:solidFill>
          </a:ln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Якщо ЕП працює в усталеному (статичному) режимі, то залежність швидкості його обертання від моменту називається </a:t>
            </a:r>
            <a:r>
              <a:rPr lang="uk-UA" sz="2200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статичною механічною характеристикою</a:t>
            </a:r>
            <a:r>
              <a:rPr lang="uk-UA" sz="2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(її часто називають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просто механічною характеристикою).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>
              <a:lnSpc>
                <a:spcPct val="95000"/>
              </a:lnSpc>
              <a:defRPr/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Механічні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характеристики можуть бути представлені як в аналітичному, так і графічному вигляді. 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Прямокутник 10"/>
          <p:cNvSpPr/>
          <p:nvPr/>
        </p:nvSpPr>
        <p:spPr>
          <a:xfrm>
            <a:off x="90346" y="4414889"/>
            <a:ext cx="8928100" cy="16081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Механічна характеристика двигуна визначає його навантажувальні властивості, показуючи, як змінюється його швидкість обертання від зміни навантаження на валу.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>
              <a:lnSpc>
                <a:spcPct val="95000"/>
              </a:lnSpc>
              <a:defRPr/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Іноді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механічні характеристики можуть бути представлені також і іншими </a:t>
            </a:r>
            <a:r>
              <a:rPr lang="uk-UA" sz="2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залежностями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uk-UA" sz="2200" spc="-2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Прямокутник 3"/>
          <p:cNvSpPr>
            <a:spLocks noChangeArrowheads="1"/>
          </p:cNvSpPr>
          <p:nvPr/>
        </p:nvSpPr>
        <p:spPr bwMode="auto">
          <a:xfrm>
            <a:off x="115301" y="44624"/>
            <a:ext cx="8910083" cy="366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uk-UA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Механічні характеристики електродвигунів</a:t>
            </a:r>
            <a:endParaRPr lang="uk-UA" sz="2800" b="1" i="1" u="sng" spc="-60" dirty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2" name="Прямокутник 10"/>
          <p:cNvSpPr/>
          <p:nvPr/>
        </p:nvSpPr>
        <p:spPr>
          <a:xfrm>
            <a:off x="83408" y="6044360"/>
            <a:ext cx="8928100" cy="67710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>
            <a:spAutoFit/>
          </a:bodyPr>
          <a:lstStyle/>
          <a:p>
            <a:pPr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Всі електричні двигуни,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окрім синхронних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мають таку основну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влас-тивість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їх швидкість обертання є спадаючою функцією моменту двигуна.</a:t>
            </a:r>
            <a:endParaRPr lang="uk-UA" sz="2200" spc="-2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712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 autoUpdateAnimBg="0"/>
      <p:bldP spid="5" grpId="0" animBg="1" autoUpdateAnimBg="0"/>
      <p:bldP spid="6" grpId="0" animBg="1" autoUpdateAnimBg="0"/>
      <p:bldP spid="9" grpId="0" animBg="1" autoUpdateAnimBg="0"/>
      <p:bldP spid="12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15301" y="439811"/>
            <a:ext cx="8928100" cy="1015663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lIns="36000" tIns="0" rIns="0" bIns="0">
            <a:spAutoFit/>
          </a:bodyPr>
          <a:lstStyle/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Ступінь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зменшення швидкості зі зміною моменту в різних двигунів різна і визначається параметром, що називається жорсткістю механічної характеристики.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Прямокутник 10"/>
          <p:cNvSpPr/>
          <p:nvPr/>
        </p:nvSpPr>
        <p:spPr>
          <a:xfrm>
            <a:off x="115302" y="2806260"/>
            <a:ext cx="6222019" cy="13542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Залежно від того, за яким законом змінюється швидкість при зміні моменту на валу двигуна (лінійно чи </a:t>
            </a:r>
            <a:r>
              <a:rPr lang="uk-UA" sz="2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нелінійно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), жорсткість характеристик може бути як сталою (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рис.),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так і змінною.</a:t>
            </a:r>
            <a:endParaRPr lang="uk-UA" sz="2200" spc="-2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Прямокутник 12"/>
          <p:cNvSpPr/>
          <p:nvPr/>
        </p:nvSpPr>
        <p:spPr>
          <a:xfrm>
            <a:off x="115301" y="1452043"/>
            <a:ext cx="8893220" cy="135421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noFill/>
          </a:ln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uk-UA" sz="22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uk-UA" sz="2200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Жорсткість механічної характеристики - це </a:t>
            </a:r>
            <a:r>
              <a:rPr lang="uk-UA" sz="2200" i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від-</a:t>
            </a:r>
          </a:p>
          <a:p>
            <a:pPr>
              <a:defRPr/>
            </a:pPr>
            <a:r>
              <a:rPr lang="uk-UA" sz="2200" i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ношення </a:t>
            </a:r>
            <a:r>
              <a:rPr lang="uk-UA" sz="2200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різниці електромагнітних моментів, що </a:t>
            </a:r>
            <a:endParaRPr lang="uk-UA" sz="2200" i="1" u="sng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uk-UA" sz="2200" i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розвиваються </a:t>
            </a:r>
            <a:r>
              <a:rPr lang="uk-UA" sz="2200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електричним двигуном, до </a:t>
            </a:r>
            <a:r>
              <a:rPr lang="uk-UA" sz="2200" i="1" u="sng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відповід</a:t>
            </a:r>
            <a:r>
              <a:rPr lang="uk-UA" sz="2200" i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</a:p>
          <a:p>
            <a:pPr>
              <a:defRPr/>
            </a:pPr>
            <a:r>
              <a:rPr lang="uk-UA" sz="2200" i="1" u="sng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ної</a:t>
            </a:r>
            <a:r>
              <a:rPr lang="uk-UA" sz="2200" i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різниці кутових швидкостей:</a:t>
            </a:r>
            <a:endParaRPr lang="uk-UA" sz="2200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Прямокутник 10"/>
          <p:cNvSpPr/>
          <p:nvPr/>
        </p:nvSpPr>
        <p:spPr>
          <a:xfrm>
            <a:off x="115301" y="4148734"/>
            <a:ext cx="6187139" cy="10156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нелінійної механічної характеристики жорсткість визначається як перша похідна моменту за швидкістю в кожній точці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характеристики.</a:t>
            </a:r>
            <a:endParaRPr lang="uk-UA" sz="2200" spc="-2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Прямокутник 3"/>
          <p:cNvSpPr>
            <a:spLocks noChangeArrowheads="1"/>
          </p:cNvSpPr>
          <p:nvPr/>
        </p:nvSpPr>
        <p:spPr bwMode="auto">
          <a:xfrm>
            <a:off x="115301" y="44624"/>
            <a:ext cx="8910083" cy="366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uk-UA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Механічні характеристики електродвигунів</a:t>
            </a:r>
            <a:endParaRPr lang="uk-UA" sz="2800" b="1" i="1" u="sng" spc="-60" dirty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4903977"/>
              </p:ext>
            </p:extLst>
          </p:nvPr>
        </p:nvGraphicFramePr>
        <p:xfrm>
          <a:off x="6534460" y="1484407"/>
          <a:ext cx="2490924" cy="830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4" name="Уравнение" r:id="rId3" imgW="1295280" imgH="431640" progId="Equation.3">
                  <p:embed/>
                </p:oleObj>
              </mc:Choice>
              <mc:Fallback>
                <p:oleObj name="Уравнение" r:id="rId3" imgW="1295280" imgH="43164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4460" y="1484407"/>
                        <a:ext cx="2490924" cy="83030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Группа 13"/>
          <p:cNvGrpSpPr/>
          <p:nvPr/>
        </p:nvGrpSpPr>
        <p:grpSpPr>
          <a:xfrm>
            <a:off x="6337320" y="2368426"/>
            <a:ext cx="2706081" cy="3233881"/>
            <a:chOff x="6337320" y="2368426"/>
            <a:chExt cx="2706081" cy="3233881"/>
          </a:xfrm>
        </p:grpSpPr>
        <p:graphicFrame>
          <p:nvGraphicFramePr>
            <p:cNvPr id="12" name="Объект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57047694"/>
                </p:ext>
              </p:extLst>
            </p:nvPr>
          </p:nvGraphicFramePr>
          <p:xfrm>
            <a:off x="6372201" y="2368426"/>
            <a:ext cx="2644752" cy="25377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05" name="Picture" r:id="rId5" imgW="2136759" imgH="1227096" progId="Word.Picture.8">
                    <p:embed/>
                  </p:oleObj>
                </mc:Choice>
                <mc:Fallback>
                  <p:oleObj name="Picture" r:id="rId5" imgW="2136759" imgH="1227096" progId="Word.Picture.8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72201" y="2368426"/>
                          <a:ext cx="2644752" cy="253771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Прямоугольник 12"/>
            <p:cNvSpPr/>
            <p:nvPr/>
          </p:nvSpPr>
          <p:spPr>
            <a:xfrm>
              <a:off x="6337320" y="4725144"/>
              <a:ext cx="2706081" cy="877163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Графічне визначення жорсткості </a:t>
              </a:r>
              <a:r>
                <a:rPr lang="uk-UA" sz="2000" i="1" dirty="0" err="1" smtClean="0">
                  <a:latin typeface="Times New Roman" panose="02020603050405020304" pitchFamily="18" charset="0"/>
                  <a:ea typeface="Calibri" panose="020F0502020204030204" pitchFamily="34" charset="0"/>
                </a:rPr>
                <a:t>механіч</a:t>
              </a:r>
              <a:r>
                <a:rPr lang="uk-UA" sz="2000" i="1" dirty="0" err="1">
                  <a:latin typeface="Times New Roman" panose="02020603050405020304" pitchFamily="18" charset="0"/>
                  <a:ea typeface="Calibri" panose="020F0502020204030204" pitchFamily="34" charset="0"/>
                </a:rPr>
                <a:t>-</a:t>
              </a:r>
              <a:r>
                <a:rPr lang="uk-UA" sz="2000" i="1" dirty="0" err="1" smtClean="0">
                  <a:latin typeface="Times New Roman" panose="02020603050405020304" pitchFamily="18" charset="0"/>
                  <a:ea typeface="Calibri" panose="020F0502020204030204" pitchFamily="34" charset="0"/>
                </a:rPr>
                <a:t>ної</a:t>
              </a:r>
              <a:r>
                <a:rPr lang="uk-UA" sz="2000" i="1" dirty="0" smtClean="0"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характеристики</a:t>
              </a:r>
              <a:endParaRPr lang="uk-UA" sz="2000" i="1" dirty="0"/>
            </a:p>
          </p:txBody>
        </p:sp>
      </p:grp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5779963"/>
              </p:ext>
            </p:extLst>
          </p:nvPr>
        </p:nvGraphicFramePr>
        <p:xfrm>
          <a:off x="3635896" y="5163725"/>
          <a:ext cx="1724193" cy="438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6" name="Уравнение" r:id="rId7" imgW="812520" imgH="203040" progId="Equation.3">
                  <p:embed/>
                </p:oleObj>
              </mc:Choice>
              <mc:Fallback>
                <p:oleObj name="Уравнение" r:id="rId7" imgW="812520" imgH="20304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5163725"/>
                        <a:ext cx="1724193" cy="43858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Прямокутник 10"/>
          <p:cNvSpPr/>
          <p:nvPr/>
        </p:nvSpPr>
        <p:spPr>
          <a:xfrm>
            <a:off x="115300" y="5602307"/>
            <a:ext cx="8928101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Зазвичай на робочих ділянках механічні характеристики двигунів мають негативну жорсткість.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Поняття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жорсткості можна застосувати і до характеристик виробничих механізмів.</a:t>
            </a:r>
            <a:endParaRPr lang="uk-UA" sz="2200" spc="-2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15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 autoUpdateAnimBg="0"/>
      <p:bldP spid="5" grpId="0" animBg="1" autoUpdateAnimBg="0"/>
      <p:bldP spid="6" grpId="0" animBg="1" autoUpdateAnimBg="0"/>
      <p:bldP spid="9" grpId="0" animBg="1" autoUpdateAnimBg="0"/>
      <p:bldP spid="17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85779" y="425421"/>
            <a:ext cx="8936258" cy="677108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 жорсткістю характеристики електродвигунів можна розділити на чотири категорії.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85779" y="1499307"/>
            <a:ext cx="5134293" cy="1015663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Це така характеристика, для якої при зміні моменту на валу двигуна швидкість обертання залишається незмінною (рис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.):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15301" y="3285929"/>
            <a:ext cx="5591959" cy="6771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Таку характеристику мають синхронні двигуни.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Прямокутник 3"/>
          <p:cNvSpPr>
            <a:spLocks noChangeArrowheads="1"/>
          </p:cNvSpPr>
          <p:nvPr/>
        </p:nvSpPr>
        <p:spPr bwMode="auto">
          <a:xfrm>
            <a:off x="115301" y="44624"/>
            <a:ext cx="8910083" cy="366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uk-UA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Механічні характеристики електродвигунів</a:t>
            </a:r>
            <a:endParaRPr lang="uk-UA" sz="2800" b="1" i="1" u="sng" spc="-60" dirty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37265" y="1068119"/>
            <a:ext cx="89067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i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Абсолютно жорстка механічна характеристика електродвигуна</a:t>
            </a:r>
            <a:endParaRPr lang="uk-UA" sz="2400" u="sng" dirty="0"/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9031219"/>
              </p:ext>
            </p:extLst>
          </p:nvPr>
        </p:nvGraphicFramePr>
        <p:xfrm>
          <a:off x="1414809" y="2492517"/>
          <a:ext cx="2882661" cy="778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6" name="Уравнение" r:id="rId3" imgW="1612800" imgH="431640" progId="Equation.3">
                  <p:embed/>
                </p:oleObj>
              </mc:Choice>
              <mc:Fallback>
                <p:oleObj name="Уравнение" r:id="rId3" imgW="1612800" imgH="43164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4809" y="2492517"/>
                        <a:ext cx="2882661" cy="77894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9202037"/>
              </p:ext>
            </p:extLst>
          </p:nvPr>
        </p:nvGraphicFramePr>
        <p:xfrm>
          <a:off x="5220072" y="1454719"/>
          <a:ext cx="3801965" cy="2496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7" name="Picture" r:id="rId5" imgW="2587752" imgH="1691640" progId="Word.Picture.8">
                  <p:embed/>
                </p:oleObj>
              </mc:Choice>
              <mc:Fallback>
                <p:oleObj name="Picture" r:id="rId5" imgW="2587752" imgH="1691640" progId="Word.Picture.8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1454719"/>
                        <a:ext cx="3801965" cy="24966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795186" y="3951335"/>
            <a:ext cx="75174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i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Жорстка механічна характеристика електродвигуна</a:t>
            </a:r>
            <a:endParaRPr lang="uk-UA" sz="2400" u="sng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01426" y="4413000"/>
            <a:ext cx="4973844" cy="2304733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>
              <a:lnSpc>
                <a:spcPct val="85000"/>
              </a:lnSpc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Це характеристика, в якій швидкість із зміною моменту зменшується достатньо мало (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рис.).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Таку характеристику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мають асинхронні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двигуни в межах робочої частини характеристики, або двигуни постійного струму незалежного збудження. Для таких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харак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</a:p>
          <a:p>
            <a:pPr>
              <a:lnSpc>
                <a:spcPct val="85000"/>
              </a:lnSpc>
            </a:pP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теристик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жорсткість 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3665605"/>
              </p:ext>
            </p:extLst>
          </p:nvPr>
        </p:nvGraphicFramePr>
        <p:xfrm>
          <a:off x="5075271" y="4328311"/>
          <a:ext cx="3917244" cy="2381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8" name="Picture" r:id="rId7" imgW="2703077" imgH="1650542" progId="Word.Picture.8">
                  <p:embed/>
                </p:oleObj>
              </mc:Choice>
              <mc:Fallback>
                <p:oleObj name="Picture" r:id="rId7" imgW="2703077" imgH="1650542" progId="Word.Picture.8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5271" y="4328311"/>
                        <a:ext cx="3917244" cy="23819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6962995"/>
              </p:ext>
            </p:extLst>
          </p:nvPr>
        </p:nvGraphicFramePr>
        <p:xfrm>
          <a:off x="3737147" y="6093296"/>
          <a:ext cx="1345867" cy="616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9" name="Уравнение" r:id="rId9" imgW="863280" imgH="393480" progId="Equation.3">
                  <p:embed/>
                </p:oleObj>
              </mc:Choice>
              <mc:Fallback>
                <p:oleObj name="Уравнение" r:id="rId9" imgW="863280" imgH="39348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7147" y="6093296"/>
                        <a:ext cx="1345867" cy="616959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9582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"/>
                            </p:stCondLst>
                            <p:childTnLst>
                              <p:par>
                                <p:cTn id="9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14" grpId="0" uiExpand="1" build="p" animBg="1" autoUpdateAnimBg="0"/>
      <p:bldP spid="12" grpId="0" uiExpand="1" build="p" animBg="1" autoUpdateAnimBg="0"/>
      <p:bldP spid="19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67707" y="817584"/>
            <a:ext cx="5606445" cy="1151084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>
              <a:lnSpc>
                <a:spcPct val="85000"/>
              </a:lnSpc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Ця характеристика має місце при жорсткості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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10. Для таких характеристик при зміні моменту швидкість змінюється в значних межах (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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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10%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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ном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(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рис.).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55964" y="1968668"/>
            <a:ext cx="5668164" cy="16927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М'які характеристики мають двигуни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постійного струму послідовного та змішаного збудження, реостатні характеристики двигунів постійного струму незалежного збудження та асинхронних двигунів.</a:t>
            </a:r>
            <a:endParaRPr lang="uk-UA" sz="2200" spc="-3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38438" y="4007069"/>
            <a:ext cx="6187086" cy="270843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Це характеристика, для якої момент двигуна зі зміною швидкості залишається незмінним, тобто жорсткість </a:t>
            </a:r>
            <a:r>
              <a:rPr lang="uk-UA" sz="2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</a:t>
            </a:r>
            <a:r>
              <a:rPr lang="uk-UA" sz="2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0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(рис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.). </a:t>
            </a:r>
          </a:p>
          <a:p>
            <a:pPr indent="360363"/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Таку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характеристику,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має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двигун постійного струму незалежного збудження при роботі в замкнутих системах у режимі стабілізації струму, або асинхронний двигун в системі частотний перетворювач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двигун.</a:t>
            </a:r>
            <a:endParaRPr lang="uk-UA" sz="2200" spc="-3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Прямокутник 3"/>
          <p:cNvSpPr>
            <a:spLocks noChangeArrowheads="1"/>
          </p:cNvSpPr>
          <p:nvPr/>
        </p:nvSpPr>
        <p:spPr bwMode="auto">
          <a:xfrm>
            <a:off x="115301" y="44624"/>
            <a:ext cx="8910083" cy="366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uk-UA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Механічні характеристики електродвигунів</a:t>
            </a:r>
            <a:endParaRPr lang="uk-UA" sz="2800" b="1" i="1" u="sng" spc="-60" dirty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91680" y="369088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i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М'яка механічна характеристика електродвигун</a:t>
            </a:r>
            <a:endParaRPr lang="uk-UA" sz="2400" u="sng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0678404"/>
              </p:ext>
            </p:extLst>
          </p:nvPr>
        </p:nvGraphicFramePr>
        <p:xfrm>
          <a:off x="5674152" y="830753"/>
          <a:ext cx="3321233" cy="2830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1" name="Picture" r:id="rId3" imgW="2733917" imgH="1304296" progId="Word.Picture.8">
                  <p:embed/>
                </p:oleObj>
              </mc:Choice>
              <mc:Fallback>
                <p:oleObj name="Picture" r:id="rId3" imgW="2733917" imgH="1304296" progId="Word.Picture.8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4152" y="830753"/>
                        <a:ext cx="3321233" cy="28306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33342" y="3587194"/>
            <a:ext cx="83920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i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Абсолютно м'яка механічна характеристика електродвигуна</a:t>
            </a:r>
            <a:endParaRPr lang="uk-UA" sz="2400" u="sng" dirty="0"/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7295727"/>
              </p:ext>
            </p:extLst>
          </p:nvPr>
        </p:nvGraphicFramePr>
        <p:xfrm>
          <a:off x="6325524" y="4036998"/>
          <a:ext cx="2699859" cy="1867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2" name="Picture" r:id="rId5" imgW="1655064" imgH="1152144" progId="Word.Picture.8">
                  <p:embed/>
                </p:oleObj>
              </mc:Choice>
              <mc:Fallback>
                <p:oleObj name="Picture" r:id="rId5" imgW="1655064" imgH="1152144" progId="Word.Picture.8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5524" y="4036998"/>
                        <a:ext cx="2699859" cy="18672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7520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11" grpId="0" animBg="1" autoUpdateAnimBg="0"/>
      <p:bldP spid="12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59922" y="369143"/>
            <a:ext cx="8976128" cy="677108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процесі роботи електропривод часто повинен забезпечити можливість регулювання швидкості двигуна.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64784" y="1032216"/>
            <a:ext cx="8960600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цьому одним із основних показників </a:t>
            </a:r>
            <a:r>
              <a:rPr lang="uk-UA" sz="2200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є </a:t>
            </a:r>
            <a:r>
              <a:rPr lang="uk-UA" sz="2200" i="1" u="sng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статизм</a:t>
            </a:r>
            <a:r>
              <a:rPr lang="uk-UA" sz="2200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механічної характеристики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що досягається в процесі регулювання і який залежить від жорсткості механічної характеристики.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64784" y="2047879"/>
            <a:ext cx="4651233" cy="169277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uk-UA" sz="22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Статизм</a:t>
            </a:r>
            <a:r>
              <a:rPr lang="uk-UA" sz="2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характеристики Δ - це відношення статичної похибки за швидкістю </a:t>
            </a:r>
            <a:r>
              <a:rPr lang="uk-UA" sz="22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Δω</a:t>
            </a:r>
            <a:r>
              <a:rPr lang="uk-UA" sz="2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до швидкості </a:t>
            </a:r>
            <a:r>
              <a:rPr lang="uk-UA" sz="2200" i="1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ідеаль</a:t>
            </a:r>
            <a:r>
              <a:rPr lang="uk-UA" sz="22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-ного </a:t>
            </a:r>
            <a:r>
              <a:rPr lang="uk-UA" sz="2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холостого ходу що визначається у відсотках:</a:t>
            </a:r>
            <a:endParaRPr lang="uk-UA" sz="2200" spc="-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Прямокутник 3"/>
          <p:cNvSpPr>
            <a:spLocks noChangeArrowheads="1"/>
          </p:cNvSpPr>
          <p:nvPr/>
        </p:nvSpPr>
        <p:spPr bwMode="auto">
          <a:xfrm>
            <a:off x="115301" y="44624"/>
            <a:ext cx="8910083" cy="366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uk-UA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Механічні характеристики електродвигунів</a:t>
            </a:r>
            <a:endParaRPr lang="uk-UA" sz="2800" b="1" i="1" u="sng" spc="-60" dirty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3441005"/>
              </p:ext>
            </p:extLst>
          </p:nvPr>
        </p:nvGraphicFramePr>
        <p:xfrm>
          <a:off x="3347864" y="3140969"/>
          <a:ext cx="1379314" cy="599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1" name="Уравнение" r:id="rId3" imgW="939600" imgH="393480" progId="Equation.3">
                  <p:embed/>
                </p:oleObj>
              </mc:Choice>
              <mc:Fallback>
                <p:oleObj name="Уравнение" r:id="rId3" imgW="939600" imgH="393480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3140969"/>
                        <a:ext cx="1379314" cy="59968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Группа 10"/>
          <p:cNvGrpSpPr/>
          <p:nvPr/>
        </p:nvGrpSpPr>
        <p:grpSpPr>
          <a:xfrm>
            <a:off x="4716016" y="2047879"/>
            <a:ext cx="4440802" cy="3973409"/>
            <a:chOff x="4716016" y="2047879"/>
            <a:chExt cx="4440802" cy="3601175"/>
          </a:xfrm>
        </p:grpSpPr>
        <p:graphicFrame>
          <p:nvGraphicFramePr>
            <p:cNvPr id="8" name="Объект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95001133"/>
                </p:ext>
              </p:extLst>
            </p:nvPr>
          </p:nvGraphicFramePr>
          <p:xfrm>
            <a:off x="4716016" y="2047879"/>
            <a:ext cx="4309368" cy="3021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82" name="Picture" r:id="rId5" imgW="3181320" imgH="2233440" progId="Word.Picture.8">
                    <p:embed/>
                  </p:oleObj>
                </mc:Choice>
                <mc:Fallback>
                  <p:oleObj name="Picture" r:id="rId5" imgW="3181320" imgH="2233440" progId="Word.Picture.8">
                    <p:embed/>
                    <p:pic>
                      <p:nvPicPr>
                        <p:cNvPr id="0" name="Object 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16016" y="2047879"/>
                          <a:ext cx="4309368" cy="302117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Прямоугольник 9"/>
            <p:cNvSpPr/>
            <p:nvPr/>
          </p:nvSpPr>
          <p:spPr>
            <a:xfrm>
              <a:off x="4716134" y="4941168"/>
              <a:ext cx="4440684" cy="707886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Визначення статичної похибки та </a:t>
              </a:r>
              <a:r>
                <a:rPr lang="uk-UA" sz="2000" i="1" dirty="0" err="1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статизму</a:t>
              </a:r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 механічної характеристики</a:t>
              </a:r>
              <a:endParaRPr lang="uk-UA" sz="2000" i="1" dirty="0"/>
            </a:p>
          </p:txBody>
        </p:sp>
      </p:grp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75945" y="3740650"/>
            <a:ext cx="4651233" cy="23698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Статична похибка за швидкістю - це відхилення швидкості від заданого значення при зміні моменту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наванта-ження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 валу. Якщо в процесі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регу-лювання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жорсткість характеристики змінюється, то відхилення швидкості також буде змінюватися.</a:t>
            </a:r>
            <a:endParaRPr lang="uk-UA" sz="2200" spc="-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75945" y="6104351"/>
            <a:ext cx="8976128" cy="677108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Чим вище швидкість, тим менше </a:t>
            </a:r>
            <a:r>
              <a:rPr lang="uk-UA" sz="2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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і тим менший </a:t>
            </a:r>
            <a:r>
              <a:rPr lang="uk-UA" sz="2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статизм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характеристик.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97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7" grpId="0" animBg="1" autoUpdateAnimBg="0"/>
      <p:bldP spid="19" grpId="0" animBg="1" autoUpdateAnimBg="0"/>
      <p:bldP spid="22" grpId="0" animBg="1" autoUpdateAnimBg="0"/>
      <p:bldP spid="24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59922" y="369143"/>
            <a:ext cx="9024156" cy="677108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Величина </a:t>
            </a:r>
            <a:r>
              <a:rPr lang="uk-UA" sz="2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статизму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характеристик має безпосередній вплив на точність ЕП і продуктивність механізму.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59922" y="1046251"/>
            <a:ext cx="9005401" cy="67710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6"/>
            </a:solidFill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273050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 розробці систем електроприводу варто добиватися зменшення </a:t>
            </a:r>
            <a:r>
              <a:rPr lang="uk-UA" sz="2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статизму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характеристик.</a:t>
            </a:r>
            <a:endParaRPr lang="uk-UA" sz="2200" spc="-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59921" y="1730868"/>
            <a:ext cx="9005401" cy="677108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усталеному режимі обертовий момент дорівнює статичному моменту,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М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59921" y="2400467"/>
            <a:ext cx="4152039" cy="259250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>
              <a:lnSpc>
                <a:spcPct val="85000"/>
              </a:lnSpc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даному значенні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коефіці-єнту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потоку буде досягнута максимальна швидкість двигуна для заданого навантаження М</a:t>
            </a:r>
            <a:r>
              <a:rPr lang="uk-UA" sz="2200" i="1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indent="360363">
              <a:lnSpc>
                <a:spcPct val="85000"/>
              </a:lnSpc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Статична складова моменту двигуна врівноважує момент, навантаження, тому вони рівні за абсолютною величиною, але протилежні за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знаком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- </a:t>
            </a:r>
            <a:r>
              <a:rPr lang="uk-UA" sz="2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uk-UA" sz="2200" i="1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РМ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uk-UA" sz="2200" spc="-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59921" y="4987808"/>
            <a:ext cx="8957373" cy="169277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 цією умовою легко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визначи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</a:p>
          <a:p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ти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координати усталеного руху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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і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момент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двигуна, побудувавши на загальному графіку механічні характеристики двигуна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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f(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і дзеркальне відображення механічної характеристики робочої машини (механізму)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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f(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uk-UA" sz="2200" i="1" spc="-5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Прямокутник 3"/>
          <p:cNvSpPr>
            <a:spLocks noChangeArrowheads="1"/>
          </p:cNvSpPr>
          <p:nvPr/>
        </p:nvSpPr>
        <p:spPr bwMode="auto">
          <a:xfrm>
            <a:off x="115301" y="44624"/>
            <a:ext cx="8910083" cy="366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uk-UA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Механічні характеристики електродвигунів</a:t>
            </a:r>
            <a:endParaRPr lang="uk-UA" sz="2800" b="1" i="1" u="sng" spc="-60" dirty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4148651" y="2048870"/>
            <a:ext cx="4916671" cy="3646824"/>
            <a:chOff x="4148651" y="2048870"/>
            <a:chExt cx="4916671" cy="3646824"/>
          </a:xfrm>
        </p:grpSpPr>
        <p:graphicFrame>
          <p:nvGraphicFramePr>
            <p:cNvPr id="7" name="Объект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49417853"/>
                </p:ext>
              </p:extLst>
            </p:nvPr>
          </p:nvGraphicFramePr>
          <p:xfrm>
            <a:off x="4148651" y="2048870"/>
            <a:ext cx="4916671" cy="29441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93" name="Picture" r:id="rId3" imgW="2944368" imgH="1761744" progId="Word.Picture.8">
                    <p:embed/>
                  </p:oleObj>
                </mc:Choice>
                <mc:Fallback>
                  <p:oleObj name="Picture" r:id="rId3" imgW="2944368" imgH="1761744" progId="Word.Picture.8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48651" y="2048870"/>
                          <a:ext cx="4916671" cy="294410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Прямоугольник 8"/>
            <p:cNvSpPr/>
            <p:nvPr/>
          </p:nvSpPr>
          <p:spPr>
            <a:xfrm>
              <a:off x="4211960" y="4987808"/>
              <a:ext cx="4813424" cy="707886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Суміщені механічні характеристики двигуна і робочої машини</a:t>
              </a:r>
              <a:endParaRPr lang="uk-UA" sz="20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708960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10" grpId="0" animBg="1" autoUpdateAnimBg="0"/>
      <p:bldP spid="12" grpId="0" animBg="1"/>
      <p:bldP spid="19" grpId="0" animBg="1" autoUpdateAnimBg="0"/>
      <p:bldP spid="20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9"/>
          <p:cNvSpPr/>
          <p:nvPr/>
        </p:nvSpPr>
        <p:spPr>
          <a:xfrm>
            <a:off x="56900" y="4437112"/>
            <a:ext cx="8979149" cy="22159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 загальному випадку, </a:t>
            </a:r>
            <a:r>
              <a:rPr lang="uk-UA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механічна частина ЕП – це декілька елементів, на які впливають зусилля або обертаючі моменти, що здійснюють  різноманітні види рухів.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/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Рух окремих мас може бути описаний за допомогою </a:t>
            </a:r>
            <a:r>
              <a:rPr lang="uk-UA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просторових 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координат і їх похідних (наприклад, процес прямолінійного руху тіла може бути описаний за допомогою 2-го закону Ньютона).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Прямокутник 3"/>
          <p:cNvSpPr>
            <a:spLocks noChangeArrowheads="1"/>
          </p:cNvSpPr>
          <p:nvPr/>
        </p:nvSpPr>
        <p:spPr bwMode="auto">
          <a:xfrm>
            <a:off x="107950" y="0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pPr algn="ctr"/>
            <a:r>
              <a:rPr lang="uk-UA" sz="2800" b="1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Основні положення механіки електропривода</a:t>
            </a:r>
            <a:endParaRPr lang="uk-UA" sz="2800" b="1" i="1" u="sng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107950" y="476554"/>
            <a:ext cx="8877051" cy="3843226"/>
            <a:chOff x="107950" y="476554"/>
            <a:chExt cx="8877051" cy="3843226"/>
          </a:xfrm>
        </p:grpSpPr>
        <p:sp>
          <p:nvSpPr>
            <p:cNvPr id="5" name="Прямокутник 4"/>
            <p:cNvSpPr/>
            <p:nvPr/>
          </p:nvSpPr>
          <p:spPr>
            <a:xfrm>
              <a:off x="107950" y="503238"/>
              <a:ext cx="2015778" cy="1015663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lIns="36000" tIns="0" rIns="36000" bIns="0">
              <a:spAutoFit/>
            </a:bodyPr>
            <a:lstStyle/>
            <a:p>
              <a:pPr algn="r">
                <a:defRPr/>
              </a:pPr>
              <a:r>
                <a:rPr lang="uk-UA" sz="22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    </a:t>
              </a:r>
              <a:r>
                <a:rPr lang="uk-UA" sz="2200" dirty="0" smtClean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Механічні </a:t>
              </a:r>
              <a:r>
                <a:rPr lang="uk-UA" sz="22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передачі в електроприводі</a:t>
              </a:r>
              <a:endPara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aphicFrame>
          <p:nvGraphicFramePr>
            <p:cNvPr id="3" name="Объект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98062042"/>
                </p:ext>
              </p:extLst>
            </p:nvPr>
          </p:nvGraphicFramePr>
          <p:xfrm>
            <a:off x="2123729" y="476554"/>
            <a:ext cx="6861272" cy="38165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942" name="Picture" r:id="rId3" imgW="5455281" imgH="2899411" progId="Word.Picture.8">
                    <p:embed/>
                  </p:oleObj>
                </mc:Choice>
                <mc:Fallback>
                  <p:oleObj name="Picture" r:id="rId3" imgW="5455281" imgH="2899411" progId="Word.Picture.8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23729" y="476554"/>
                          <a:ext cx="6861272" cy="381654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Прямоугольник 11"/>
            <p:cNvSpPr/>
            <p:nvPr/>
          </p:nvSpPr>
          <p:spPr>
            <a:xfrm>
              <a:off x="107950" y="2073011"/>
              <a:ext cx="2303810" cy="22467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spcAft>
                  <a:spcPts val="0"/>
                </a:spcAft>
              </a:pPr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а) редуктор (</a:t>
              </a:r>
              <a:r>
                <a:rPr lang="uk-UA" sz="2000" i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зуб-чата </a:t>
              </a:r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передача);</a:t>
              </a:r>
              <a:endParaRPr lang="uk-UA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just">
                <a:spcAft>
                  <a:spcPts val="0"/>
                </a:spcAft>
              </a:pPr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б) </a:t>
              </a:r>
              <a:r>
                <a:rPr lang="uk-UA" sz="2000" i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зубчато</a:t>
              </a:r>
              <a:r>
                <a:rPr lang="uk-UA" sz="2000" i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-рейко-вий </a:t>
              </a:r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механізм;</a:t>
              </a:r>
              <a:endParaRPr lang="uk-UA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just">
                <a:spcAft>
                  <a:spcPts val="0"/>
                </a:spcAft>
              </a:pPr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в) барабан-канат;</a:t>
              </a:r>
              <a:endParaRPr lang="uk-UA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just">
                <a:spcAft>
                  <a:spcPts val="0"/>
                </a:spcAft>
              </a:pPr>
              <a:r>
                <a:rPr lang="uk-UA" sz="2000" i="1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г)</a:t>
              </a:r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uk-UA" sz="2000" i="1" dirty="0" err="1" smtClean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кривошипно-ша-тунний</a:t>
              </a:r>
              <a:r>
                <a:rPr lang="uk-UA" sz="2000" i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механізм.</a:t>
              </a:r>
              <a:endParaRPr lang="uk-UA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899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81918" y="455704"/>
            <a:ext cx="8954131" cy="236988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Роботі електродвигуна і робочої машини в усталеному режимі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відпові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-дає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рівновага моментів двигуна і робочої машини, а точка усталеного режиму на координатній площині може бути визначена як точка перетину механічних характеристик електродвигуна і робочої машини для значень взятих за абсолютною величиною.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/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Тоді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є можливість підтримки тривалої стійкої роботи приводу в усталеному режимі.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81917" y="2825584"/>
            <a:ext cx="4816968" cy="38595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Встановимо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які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процесивиникають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електроприводі при відхиленні від параметрів усталеного режиму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indent="360363">
              <a:lnSpc>
                <a:spcPct val="95000"/>
              </a:lnSpc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Якщо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наприклад, момент опору 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uk-UA" sz="22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с1</a:t>
            </a:r>
            <a:r>
              <a:rPr lang="uk-UA" sz="22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(точка А). на валу двигуна змінився, як показано на рис.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величини 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uk-UA" sz="22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с2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то це призведе до того, що швидкість і обертовий момент двигуна також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змі-няться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і електропривод буде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продовжу-вати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працювати в усталеному режимі, але вже з іншою швидкістю і обертовим моментом (точка B).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Прямокутник 3"/>
          <p:cNvSpPr>
            <a:spLocks noChangeArrowheads="1"/>
          </p:cNvSpPr>
          <p:nvPr/>
        </p:nvSpPr>
        <p:spPr bwMode="auto">
          <a:xfrm>
            <a:off x="107950" y="89450"/>
            <a:ext cx="8928100" cy="366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uk-UA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Статична стійкість електропривода</a:t>
            </a:r>
            <a:endParaRPr lang="uk-UA" sz="2800" b="1" i="1" u="sng" spc="-60" dirty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4888808" y="2420888"/>
            <a:ext cx="4181852" cy="3751967"/>
            <a:chOff x="4888808" y="2420888"/>
            <a:chExt cx="4181852" cy="3751967"/>
          </a:xfrm>
        </p:grpSpPr>
        <p:graphicFrame>
          <p:nvGraphicFramePr>
            <p:cNvPr id="3" name="Объект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62949468"/>
                </p:ext>
              </p:extLst>
            </p:nvPr>
          </p:nvGraphicFramePr>
          <p:xfrm>
            <a:off x="4898885" y="2420888"/>
            <a:ext cx="4171775" cy="2736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1" name="Picture" r:id="rId3" imgW="2944368" imgH="1920240" progId="Word.Picture.8">
                    <p:embed/>
                  </p:oleObj>
                </mc:Choice>
                <mc:Fallback>
                  <p:oleObj name="Picture" r:id="rId3" imgW="2944368" imgH="1920240" progId="Word.Picture.8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98885" y="2420888"/>
                          <a:ext cx="4171775" cy="273630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Прямоугольник 4"/>
            <p:cNvSpPr/>
            <p:nvPr/>
          </p:nvSpPr>
          <p:spPr>
            <a:xfrm>
              <a:off x="4888808" y="5157192"/>
              <a:ext cx="4181852" cy="1015663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Зміна </a:t>
              </a:r>
              <a:r>
                <a:rPr lang="uk-UA" sz="2000" i="1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точки</a:t>
              </a:r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усталеного (</a:t>
              </a:r>
              <a:r>
                <a:rPr lang="uk-UA" sz="2000" i="1" dirty="0" err="1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статич</a:t>
              </a:r>
              <a:r>
                <a:rPr lang="uk-UA" sz="2000" i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-ного</a:t>
              </a:r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) </a:t>
              </a:r>
              <a:r>
                <a:rPr lang="uk-UA" sz="2000" i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режиму </a:t>
              </a:r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електродвигуна при зовнішньому </a:t>
              </a:r>
              <a:r>
                <a:rPr lang="uk-UA" sz="2000" i="1" dirty="0" smtClean="0">
                  <a:latin typeface="Times New Roman" panose="02020603050405020304" pitchFamily="18" charset="0"/>
                  <a:ea typeface="Calibri" panose="020F0502020204030204" pitchFamily="34" charset="0"/>
                </a:rPr>
                <a:t>впливі</a:t>
              </a:r>
              <a:endParaRPr lang="uk-UA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4299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  <p:bldP spid="10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90644" y="2448182"/>
            <a:ext cx="8962711" cy="1015663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Особливість електричних двигунів полягає в здатності автоматично (без зовнішніх регуляторів) підтримувати рівновагу системи при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виникнен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-ні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збурень є дуже цінною властивістю системи електропривода.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07950" y="416857"/>
            <a:ext cx="8962711" cy="20313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всіх неелектричних двигунів для відновлення рівноваги між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мо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-ментом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опору, що змінився, і моментом двигуна необхідна участь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спеці-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альних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зовнішніх регуляторів, що впливають на джерело енергії (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зменшу-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ють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або збільшують подачу палива, пару і т. д.) і, тим самим, змінюють 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uk-UA" sz="2200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то в електричних двигунах роль такого автоматичного регулятора виконує ЕРС двигуна.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8" name="Прямокутник 3"/>
          <p:cNvSpPr>
            <a:spLocks noChangeArrowheads="1"/>
          </p:cNvSpPr>
          <p:nvPr/>
        </p:nvSpPr>
        <p:spPr bwMode="auto">
          <a:xfrm>
            <a:off x="107950" y="89450"/>
            <a:ext cx="8928100" cy="366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uk-UA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Статична стійкість електропривода</a:t>
            </a:r>
            <a:endParaRPr lang="uk-UA" sz="2800" b="1" i="1" u="sng" spc="-60" dirty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89847" y="3470375"/>
            <a:ext cx="4842194" cy="25730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Характеристика 1 відповідає,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роботі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конвеєра в режимі холостого ходу (тобто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с1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хх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>
              <a:lnSpc>
                <a:spcPct val="95000"/>
              </a:lnSpc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Якщо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конвеєр завантажити, то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мо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-мент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опору зросте і буде дорівнювати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с2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Слід відзначити, що поки двигун працював в режимі холостого ходу, його швидкість була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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8375158"/>
              </p:ext>
            </p:extLst>
          </p:nvPr>
        </p:nvGraphicFramePr>
        <p:xfrm>
          <a:off x="5070313" y="3492134"/>
          <a:ext cx="3965737" cy="260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5" name="Picture" r:id="rId3" imgW="2944368" imgH="1920240" progId="Word.Picture.8">
                  <p:embed/>
                </p:oleObj>
              </mc:Choice>
              <mc:Fallback>
                <p:oleObj name="Picture" r:id="rId3" imgW="2944368" imgH="1920240" progId="Word.Picture.8">
                  <p:embed/>
                  <p:pic>
                    <p:nvPicPr>
                      <p:cNvPr id="3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0313" y="3492134"/>
                        <a:ext cx="3965737" cy="26011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89847" y="6035276"/>
            <a:ext cx="8928099" cy="67710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 зростанні навантаження двигун починає гальмуватися, швидкість його знижується і його ЕРС при цьому зменшується (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 = f(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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50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 autoUpdateAnimBg="0"/>
      <p:bldP spid="7" grpId="0" uiExpand="1" build="p" animBg="1" autoUpdateAnimBg="0"/>
      <p:bldP spid="9" grpId="0" animBg="1" autoUpdateAnimBg="0"/>
      <p:bldP spid="17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07950" y="3122694"/>
            <a:ext cx="8962711" cy="1354217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Розглянуті умови роботи електропривода в усталеному режимі,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харак-теризують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статичну стійкість приводу.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/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Як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і будь-який стан рівноваги, усталений режим може бути стійким і нестійким.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07950" y="416857"/>
            <a:ext cx="5037018" cy="270843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Зменшення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ЕРС призведе до зростання струму в колі якоря і електромагнітного моменту, що розвивається двигуном.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/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Зростання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моменту буде продовжуватися доти, поки не наступить рівновага моментів двигуна і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навантаже-ння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с2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(точка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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 Ця точка відповідає новому усталеному режиму.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8" name="Прямокутник 3"/>
          <p:cNvSpPr>
            <a:spLocks noChangeArrowheads="1"/>
          </p:cNvSpPr>
          <p:nvPr/>
        </p:nvSpPr>
        <p:spPr bwMode="auto">
          <a:xfrm>
            <a:off x="107950" y="89450"/>
            <a:ext cx="8928100" cy="366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uk-UA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Статична стійкість електропривода</a:t>
            </a:r>
            <a:endParaRPr lang="uk-UA" sz="2800" b="1" i="1" u="sng" spc="-60" dirty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89847" y="4452027"/>
            <a:ext cx="8980814" cy="12865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uk-UA" sz="22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uk-UA" sz="2200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Стійким станом електропривода, або просто статичною </a:t>
            </a:r>
            <a:r>
              <a:rPr lang="uk-UA" sz="2200" i="1" u="sng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стійкіс</a:t>
            </a:r>
            <a:r>
              <a:rPr lang="uk-UA" sz="2200" i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-тю</a:t>
            </a:r>
            <a:r>
              <a:rPr lang="uk-UA" sz="2200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називається здатність системи повертатися до стану стійкої рівноваги після того, як вона була виведена з цієї рівноваги нескінченно малими збуреннями.</a:t>
            </a:r>
            <a:endParaRPr lang="uk-UA" sz="2200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8644948"/>
              </p:ext>
            </p:extLst>
          </p:nvPr>
        </p:nvGraphicFramePr>
        <p:xfrm>
          <a:off x="5144968" y="475293"/>
          <a:ext cx="3965737" cy="260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2" name="Picture" r:id="rId3" imgW="2944368" imgH="1920240" progId="Word.Picture.8">
                  <p:embed/>
                </p:oleObj>
              </mc:Choice>
              <mc:Fallback>
                <p:oleObj name="Picture" r:id="rId3" imgW="2944368" imgH="1920240" progId="Word.Picture.8">
                  <p:embed/>
                  <p:pic>
                    <p:nvPicPr>
                      <p:cNvPr id="11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4968" y="475293"/>
                        <a:ext cx="3965737" cy="26011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89847" y="5772692"/>
            <a:ext cx="8928099" cy="101566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Якщо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 будь-яких малих відхиленнях від статичного режиму система повертається знову до усталеного режиму, то можна вважати, що така система стійка.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594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 autoUpdateAnimBg="0"/>
      <p:bldP spid="7" grpId="0" uiExpand="1" build="p" animBg="1" autoUpdateAnimBg="0"/>
      <p:bldP spid="9" grpId="0" animBg="1" autoUpdateAnimBg="0"/>
      <p:bldP spid="17" grpId="0" animBg="1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19975" y="1155521"/>
            <a:ext cx="5507572" cy="3323987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механічної системи критерієм </a:t>
            </a:r>
            <a:r>
              <a:rPr lang="uk-UA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стійкості 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є умова виникнення </a:t>
            </a:r>
            <a:r>
              <a:rPr lang="uk-UA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динамічно</a:t>
            </a:r>
            <a:r>
              <a:rPr lang="uk-UA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-го 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зусилля, що повертає систему у </a:t>
            </a:r>
            <a:r>
              <a:rPr lang="uk-UA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вихід-ний 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стан при виведенні системи з рівноваги. </a:t>
            </a:r>
            <a:endParaRPr lang="uk-UA" sz="24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/>
            <a:r>
              <a:rPr lang="uk-UA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Знак 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динамічного зусилля повинен бути протилежним знаку приросту координати, що характеризує виведення системи зі стану рівноваги (рис</a:t>
            </a:r>
            <a:r>
              <a:rPr lang="uk-UA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.).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07950" y="416857"/>
            <a:ext cx="8962711" cy="73866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Умови стійкості системи, визначаються формою механічної </a:t>
            </a:r>
            <a:r>
              <a:rPr lang="uk-UA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характеристики 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двигуна і робочої машини.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8" name="Прямокутник 3"/>
          <p:cNvSpPr>
            <a:spLocks noChangeArrowheads="1"/>
          </p:cNvSpPr>
          <p:nvPr/>
        </p:nvSpPr>
        <p:spPr bwMode="auto">
          <a:xfrm>
            <a:off x="107950" y="89450"/>
            <a:ext cx="8928100" cy="366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uk-UA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Статична стійкість електропривода</a:t>
            </a:r>
            <a:endParaRPr lang="uk-UA" sz="2800" b="1" i="1" u="sng" spc="-60" dirty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2562" y="4488677"/>
            <a:ext cx="8928099" cy="17543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Стосовно ЕП можна сформулювати, що, </a:t>
            </a:r>
            <a:r>
              <a:rPr lang="uk-UA" sz="2400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необхідною і </a:t>
            </a:r>
            <a:r>
              <a:rPr lang="uk-UA" sz="2400" i="1" u="sng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достат-ньою</a:t>
            </a:r>
            <a:r>
              <a:rPr lang="uk-UA" sz="2400" i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умовою стійкої роботи електропривода є протилежність знаків у приросту швидкості, що характеризує виведення ЕП із стану </a:t>
            </a:r>
            <a:r>
              <a:rPr lang="uk-UA" sz="2400" i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рівноваги</a:t>
            </a:r>
            <a:r>
              <a:rPr lang="uk-UA" sz="2400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і динамічного моменту що виникає </a:t>
            </a:r>
            <a:r>
              <a:rPr lang="uk-UA" sz="2400" i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</a:t>
            </a:r>
          </a:p>
          <a:p>
            <a:pPr>
              <a:lnSpc>
                <a:spcPct val="95000"/>
              </a:lnSpc>
            </a:pPr>
            <a:r>
              <a:rPr lang="uk-UA" sz="2400" i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цьому</a:t>
            </a:r>
            <a:r>
              <a:rPr lang="uk-UA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8778133"/>
              </p:ext>
            </p:extLst>
          </p:nvPr>
        </p:nvGraphicFramePr>
        <p:xfrm>
          <a:off x="5580112" y="894773"/>
          <a:ext cx="3490549" cy="2907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2" name="Picture" r:id="rId3" imgW="1880616" imgH="1341120" progId="Word.Picture.8">
                  <p:embed/>
                </p:oleObj>
              </mc:Choice>
              <mc:Fallback>
                <p:oleObj name="Picture" r:id="rId3" imgW="1880616" imgH="1341120" progId="Word.Picture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894773"/>
                        <a:ext cx="3490549" cy="29076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8506255"/>
              </p:ext>
            </p:extLst>
          </p:nvPr>
        </p:nvGraphicFramePr>
        <p:xfrm>
          <a:off x="7884368" y="5506944"/>
          <a:ext cx="1061569" cy="7452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3" name="Уравнение" r:id="rId5" imgW="558720" imgH="393480" progId="Equation.3">
                  <p:embed/>
                </p:oleObj>
              </mc:Choice>
              <mc:Fallback>
                <p:oleObj name="Уравнение" r:id="rId5" imgW="55872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4368" y="5506944"/>
                        <a:ext cx="1061569" cy="74522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6055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 autoUpdateAnimBg="0"/>
      <p:bldP spid="7" grpId="0" uiExpand="1" build="p" animBg="1" autoUpdateAnimBg="0"/>
      <p:bldP spid="9" grpId="0" animBg="1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07950" y="2109628"/>
            <a:ext cx="4248025" cy="203132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 умови, що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М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двигун працює з усталеною швидкістю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</a:t>
            </a:r>
            <a:r>
              <a:rPr lang="uk-UA" sz="22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в точці А. Якщо під впливом яких-небудь збурень швидкість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змен-шиться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 величини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</a:t>
            </a:r>
            <a:r>
              <a:rPr lang="uk-UA" sz="22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(при цьому приріст швидкості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</a:t>
            </a:r>
            <a:r>
              <a:rPr lang="uk-UA" sz="22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</a:t>
            </a:r>
            <a:r>
              <a:rPr lang="uk-UA" sz="22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Δ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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&lt; 0), 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07951" y="416857"/>
            <a:ext cx="4248026" cy="1692771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Розглянемо випадок, коли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мо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-мент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механізму є сталою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величи-ною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тобто 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β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0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а в якості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при-водного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двигуна використовується асинхронний двигун (АД), рис.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8" name="Прямокутник 3"/>
          <p:cNvSpPr>
            <a:spLocks noChangeArrowheads="1"/>
          </p:cNvSpPr>
          <p:nvPr/>
        </p:nvSpPr>
        <p:spPr bwMode="auto">
          <a:xfrm>
            <a:off x="107950" y="89450"/>
            <a:ext cx="8928100" cy="366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uk-UA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Статична стійкість електропривода</a:t>
            </a:r>
            <a:endParaRPr lang="uk-UA" sz="2800" b="1" i="1" u="sng" spc="-60" dirty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07600" y="4818061"/>
            <a:ext cx="8928099" cy="12865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Під впливом позитивного динамічного моменту, </a:t>
            </a:r>
            <a:r>
              <a:rPr lang="uk-UA" sz="22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uk-UA" sz="2200" i="1" baseline="-25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</a:t>
            </a:r>
            <a:r>
              <a:rPr lang="uk-UA" sz="2200" i="1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М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д1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М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&gt; 0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електропривод починає розганятися,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оскільки</a:t>
            </a:r>
          </a:p>
          <a:p>
            <a:pPr>
              <a:lnSpc>
                <a:spcPct val="95000"/>
              </a:lnSpc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Цей процес закінчиться, коли швидкість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5000"/>
              </a:lnSpc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обертання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двигуна досягне значення </a:t>
            </a:r>
            <a:r>
              <a:rPr lang="uk-UA" dirty="0" smtClean="0">
                <a:sym typeface="Symbol" panose="05050102010706020507" pitchFamily="18" charset="2"/>
              </a:rPr>
              <a:t></a:t>
            </a:r>
            <a:r>
              <a:rPr lang="uk-UA" dirty="0" smtClean="0"/>
              <a:t> = </a:t>
            </a:r>
            <a:r>
              <a:rPr lang="uk-UA" dirty="0">
                <a:sym typeface="Symbol" panose="05050102010706020507" pitchFamily="18" charset="2"/>
              </a:rPr>
              <a:t></a:t>
            </a:r>
            <a:r>
              <a:rPr lang="uk-UA" baseline="-25000" dirty="0"/>
              <a:t>с</a:t>
            </a:r>
            <a:r>
              <a:rPr lang="uk-UA" dirty="0"/>
              <a:t> </a:t>
            </a:r>
            <a:r>
              <a:rPr lang="uk-UA" dirty="0" smtClean="0"/>
              <a:t>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Рисунок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16857"/>
            <a:ext cx="4680074" cy="3724096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25973" y="4140953"/>
            <a:ext cx="8910077" cy="677108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то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момент двигуна зростає до значення М</a:t>
            </a:r>
            <a:r>
              <a:rPr lang="uk-UA" sz="22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д1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а момент механізму М</a:t>
            </a:r>
            <a:r>
              <a:rPr lang="uk-UA" sz="22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залишається незмінним. 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6409975"/>
              </p:ext>
            </p:extLst>
          </p:nvPr>
        </p:nvGraphicFramePr>
        <p:xfrm>
          <a:off x="5744345" y="5108199"/>
          <a:ext cx="1634846" cy="6747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8" name="Уравнение" r:id="rId4" imgW="977760" imgH="406080" progId="Equation.3">
                  <p:embed/>
                </p:oleObj>
              </mc:Choice>
              <mc:Fallback>
                <p:oleObj name="Уравнение" r:id="rId4" imgW="977760" imgH="4060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4345" y="5108199"/>
                        <a:ext cx="1634846" cy="674741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97989" y="6082323"/>
            <a:ext cx="8928099" cy="64325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 зростанні швидкості на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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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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&gt; 0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виникає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5000"/>
              </a:lnSpc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динамічний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момент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М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д2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М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&lt; 0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і, отже,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2742931"/>
              </p:ext>
            </p:extLst>
          </p:nvPr>
        </p:nvGraphicFramePr>
        <p:xfrm>
          <a:off x="7956376" y="5950233"/>
          <a:ext cx="914648" cy="746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9" name="Уравнение" r:id="rId6" imgW="482400" imgH="393480" progId="Equation.3">
                  <p:embed/>
                </p:oleObj>
              </mc:Choice>
              <mc:Fallback>
                <p:oleObj name="Уравнение" r:id="rId6" imgW="48240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6376" y="5950233"/>
                        <a:ext cx="914648" cy="74616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4322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 autoUpdateAnimBg="0"/>
      <p:bldP spid="7" grpId="0" uiExpand="1" build="p" animBg="1" autoUpdateAnimBg="0"/>
      <p:bldP spid="9" grpId="0" animBg="1" autoUpdateAnimBg="0"/>
      <p:bldP spid="14" grpId="0" animBg="1" autoUpdateAnimBg="0"/>
      <p:bldP spid="16" grpId="0" animBg="1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97989" y="1093965"/>
            <a:ext cx="6778267" cy="677108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/>
            <a:r>
              <a:rPr lang="uk-UA" sz="2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Відношення динамічного моменту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</a:t>
            </a:r>
            <a:r>
              <a:rPr lang="uk-UA" sz="2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до перепаду швидкості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</a:t>
            </a:r>
            <a:r>
              <a:rPr lang="uk-UA" sz="2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називається коефіцієнтом стійкості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07951" y="416857"/>
            <a:ext cx="8927748" cy="67710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Завдяки цьому привод буде сповільнюватися до швидкості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</a:t>
            </a:r>
            <a:r>
              <a:rPr lang="uk-UA" sz="22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Отже, можна зробити висновок, що в точці А привод статично стійкий.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8" name="Прямокутник 3"/>
          <p:cNvSpPr>
            <a:spLocks noChangeArrowheads="1"/>
          </p:cNvSpPr>
          <p:nvPr/>
        </p:nvSpPr>
        <p:spPr bwMode="auto">
          <a:xfrm>
            <a:off x="107950" y="89450"/>
            <a:ext cx="8928100" cy="366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uk-UA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Статична стійкість електропривода</a:t>
            </a:r>
            <a:endParaRPr lang="uk-UA" sz="2800" b="1" i="1" u="sng" spc="-60" dirty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07950" y="1804928"/>
            <a:ext cx="8928099" cy="20313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Усталений режим роботи можливий і в точці В, для якої також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справед-лива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умова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М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/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Проте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при виникненні позитивного приросту швидкості динамічний момент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у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цьому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випадку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М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д3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М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&gt; 0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буде також позитивним, що призведе до подальшого зростання швидкості, тому що в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цьому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випадку 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107775" y="3806937"/>
            <a:ext cx="4374552" cy="22513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зниженні швидкості на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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(для точки В)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також стає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від’єм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-ним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і швидкість приводу буде зменшуватися.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>
              <a:lnSpc>
                <a:spcPct val="95000"/>
              </a:lnSpc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Умова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стійкості не виконується, отже, у точці В електропривод статично нестійкий.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9383341"/>
              </p:ext>
            </p:extLst>
          </p:nvPr>
        </p:nvGraphicFramePr>
        <p:xfrm>
          <a:off x="7691443" y="1043581"/>
          <a:ext cx="1339178" cy="72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5" name="Уравнение" r:id="rId3" imgW="711000" imgH="393480" progId="Equation.3">
                  <p:embed/>
                </p:oleObj>
              </mc:Choice>
              <mc:Fallback>
                <p:oleObj name="Уравнение" r:id="rId3" imgW="71100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1443" y="1043581"/>
                        <a:ext cx="1339178" cy="72749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9994935"/>
              </p:ext>
            </p:extLst>
          </p:nvPr>
        </p:nvGraphicFramePr>
        <p:xfrm>
          <a:off x="8028384" y="3083386"/>
          <a:ext cx="997704" cy="736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6" name="Уравнение" r:id="rId5" imgW="533160" imgH="393480" progId="Equation.3">
                  <p:embed/>
                </p:oleObj>
              </mc:Choice>
              <mc:Fallback>
                <p:oleObj name="Уравнение" r:id="rId5" imgW="53316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8384" y="3083386"/>
                        <a:ext cx="997704" cy="736401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" name="Рисунок 18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3501009"/>
            <a:ext cx="4374374" cy="33063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317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 autoUpdateAnimBg="0"/>
      <p:bldP spid="7" grpId="0" uiExpand="1" build="p" animBg="1" autoUpdateAnimBg="0"/>
      <p:bldP spid="9" grpId="0" animBg="1" autoUpdateAnimBg="0"/>
      <p:bldP spid="16" grpId="0" animBg="1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07951" y="1429759"/>
            <a:ext cx="4608066" cy="1692771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Очевидно, що при зміні швидкості від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</a:t>
            </a:r>
            <a:r>
              <a:rPr lang="uk-UA" sz="22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до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</a:t>
            </a:r>
            <a:r>
              <a:rPr lang="uk-UA" sz="22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момент двигуна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зміню-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ється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від М</a:t>
            </a:r>
            <a:r>
              <a:rPr lang="uk-UA" sz="22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до М</a:t>
            </a:r>
            <a:r>
              <a:rPr lang="uk-UA" sz="22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а динамічний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мо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-мент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може бути визначений за виразом: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07951" y="416857"/>
            <a:ext cx="4608065" cy="101566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Нехай характеристика робочої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ма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-шини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має змінний характер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(вентиляторна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характеристика), рис. 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8" name="Прямокутник 3"/>
          <p:cNvSpPr>
            <a:spLocks noChangeArrowheads="1"/>
          </p:cNvSpPr>
          <p:nvPr/>
        </p:nvSpPr>
        <p:spPr bwMode="auto">
          <a:xfrm>
            <a:off x="107950" y="89450"/>
            <a:ext cx="8928100" cy="366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uk-UA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Статична стійкість електропривода</a:t>
            </a:r>
            <a:endParaRPr lang="uk-UA" sz="2800" b="1" i="1" u="sng" spc="-60" dirty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25040" y="3571117"/>
            <a:ext cx="8928099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 </a:t>
            </a:r>
            <a:r>
              <a:rPr lang="el-GR" sz="2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</a:t>
            </a:r>
            <a:r>
              <a:rPr lang="uk-UA" sz="22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uk-UA" sz="2200" i="1" baseline="-25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uk-UA" sz="2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М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; </a:t>
            </a:r>
            <a:r>
              <a:rPr lang="el-GR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 </a:t>
            </a:r>
            <a:r>
              <a:rPr lang="uk-UA" sz="22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uk-UA" sz="2200" i="1" baseline="-25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uk-UA" sz="2200" i="1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М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М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; </a:t>
            </a:r>
            <a:endParaRPr lang="uk-UA" sz="22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81632" y="4077072"/>
            <a:ext cx="8954301" cy="64325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>
              <a:lnSpc>
                <a:spcPct val="95000"/>
              </a:lnSpc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даному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разі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ΔМ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ΔМ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отже,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5000"/>
              </a:lnSpc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коефіцієнт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стійкості: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Рисунок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00366"/>
            <a:ext cx="4329645" cy="317264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5930590"/>
              </p:ext>
            </p:extLst>
          </p:nvPr>
        </p:nvGraphicFramePr>
        <p:xfrm>
          <a:off x="717029" y="3104495"/>
          <a:ext cx="3998986" cy="41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0" name="Уравнение" r:id="rId4" imgW="2234880" imgH="228600" progId="Equation.3">
                  <p:embed/>
                </p:oleObj>
              </mc:Choice>
              <mc:Fallback>
                <p:oleObj name="Уравнение" r:id="rId4" imgW="223488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029" y="3104495"/>
                        <a:ext cx="3998986" cy="418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315317"/>
              </p:ext>
            </p:extLst>
          </p:nvPr>
        </p:nvGraphicFramePr>
        <p:xfrm>
          <a:off x="4860032" y="3419624"/>
          <a:ext cx="2497786" cy="657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1" name="Уравнение" r:id="rId6" imgW="1523339" imgH="406224" progId="Equation.3">
                  <p:embed/>
                </p:oleObj>
              </mc:Choice>
              <mc:Fallback>
                <p:oleObj name="Уравнение" r:id="rId6" imgW="1523339" imgH="406224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3419624"/>
                        <a:ext cx="2497786" cy="65744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5365167"/>
              </p:ext>
            </p:extLst>
          </p:nvPr>
        </p:nvGraphicFramePr>
        <p:xfrm>
          <a:off x="5151294" y="4089474"/>
          <a:ext cx="3884639" cy="61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2" name="Уравнение" r:id="rId8" imgW="2552400" imgH="406080" progId="Equation.3">
                  <p:embed/>
                </p:oleObj>
              </mc:Choice>
              <mc:Fallback>
                <p:oleObj name="Уравнение" r:id="rId8" imgW="2552400" imgH="4060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1294" y="4089474"/>
                        <a:ext cx="3884639" cy="6184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98838" y="4707924"/>
            <a:ext cx="8954301" cy="64325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>
              <a:lnSpc>
                <a:spcPct val="95000"/>
              </a:lnSpc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Якщо ж швидкість змінюється, наприклад, від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</a:t>
            </a:r>
            <a:r>
              <a:rPr lang="uk-UA" sz="22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до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</a:t>
            </a:r>
            <a:r>
              <a:rPr lang="uk-UA" sz="22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то Δ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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&gt; 0 а динамічний момент: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716522" y="4981019"/>
            <a:ext cx="4286751" cy="430887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M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дин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</a:rPr>
              <a:t>=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uk-UA" sz="2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</a:t>
            </a:r>
            <a:r>
              <a:rPr lang="uk-UA" sz="22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</a:t>
            </a:r>
            <a:r>
              <a:rPr lang="uk-UA" sz="2200" i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</a:rPr>
              <a:t>= (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q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c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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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</a:rPr>
              <a:t> 0,</a:t>
            </a:r>
            <a:endParaRPr lang="uk-UA" sz="2200" i="1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81982" y="5375977"/>
            <a:ext cx="8954301" cy="3216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>
              <a:lnSpc>
                <a:spcPct val="95000"/>
              </a:lnSpc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Тоді,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коефіцієнт стійкості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667799"/>
              </p:ext>
            </p:extLst>
          </p:nvPr>
        </p:nvGraphicFramePr>
        <p:xfrm>
          <a:off x="7469337" y="5022861"/>
          <a:ext cx="1583802" cy="6723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3" name="Уравнение" r:id="rId10" imgW="952200" imgH="406080" progId="Equation.3">
                  <p:embed/>
                </p:oleObj>
              </mc:Choice>
              <mc:Fallback>
                <p:oleObj name="Уравнение" r:id="rId10" imgW="952200" imgH="4060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9337" y="5022861"/>
                        <a:ext cx="1583802" cy="67239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91360" y="5713364"/>
            <a:ext cx="8954301" cy="64325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>
              <a:lnSpc>
                <a:spcPct val="95000"/>
              </a:lnSpc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Отже,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можна зробити висновок, що стійкість приводу залежить від характеру моментів двигуна і робочої машини.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91359" y="6342944"/>
            <a:ext cx="8954301" cy="321627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wrap="square" lIns="36000" tIns="0" rIns="0" bIns="0">
            <a:spAutoFit/>
          </a:bodyPr>
          <a:lstStyle/>
          <a:p>
            <a:pPr indent="360363">
              <a:lnSpc>
                <a:spcPct val="95000"/>
              </a:lnSpc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 точці 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робота приводу в даному випадку буде стійкою.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999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 autoUpdateAnimBg="0"/>
      <p:bldP spid="7" grpId="0" uiExpand="1" build="p" animBg="1" autoUpdateAnimBg="0"/>
      <p:bldP spid="9" grpId="0" animBg="1" autoUpdateAnimBg="0"/>
      <p:bldP spid="16" grpId="0" animBg="1" autoUpdateAnimBg="0"/>
      <p:bldP spid="18" grpId="0" animBg="1" autoUpdateAnimBg="0"/>
      <p:bldP spid="17" grpId="0" animBg="1"/>
      <p:bldP spid="20" grpId="0" animBg="1"/>
      <p:bldP spid="23" grpId="0" animBg="1" autoUpdateAnimBg="0"/>
      <p:bldP spid="24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4" name="Прямокутник 3"/>
          <p:cNvSpPr/>
          <p:nvPr/>
        </p:nvSpPr>
        <p:spPr>
          <a:xfrm>
            <a:off x="107949" y="503238"/>
            <a:ext cx="8953641" cy="270843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Моменти і зусилля, що створюються механічною частиною приводу, можна розділити на  </a:t>
            </a:r>
            <a:r>
              <a:rPr lang="uk-UA" sz="2200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рушійні моменти  і  гальмівні або моменти опору</a:t>
            </a:r>
            <a:r>
              <a:rPr lang="uk-UA" sz="22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indent="360363">
              <a:defRPr/>
            </a:pPr>
            <a:r>
              <a:rPr lang="uk-UA" sz="22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Рушійний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(обертовий) момент створюється двигуном (це момент на валу ротора).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>
              <a:defRPr/>
            </a:pPr>
            <a:r>
              <a:rPr lang="uk-UA" sz="2200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Момент </a:t>
            </a:r>
            <a:r>
              <a:rPr lang="uk-UA" sz="22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опору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(момент статичний, або момент навантаження) створюється робочим технологічним навантаженням.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>
              <a:defRPr/>
            </a:pPr>
            <a:r>
              <a:rPr lang="uk-UA" sz="2200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Статичний </a:t>
            </a:r>
            <a:r>
              <a:rPr lang="uk-UA" sz="22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момент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складається з двох складових зумовлених технологічним навантаженням і силами тертя.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Прямокутник 3"/>
          <p:cNvSpPr/>
          <p:nvPr/>
        </p:nvSpPr>
        <p:spPr>
          <a:xfrm>
            <a:off x="104890" y="3213088"/>
            <a:ext cx="8956699" cy="2903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Статичні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моменти діляться на </a:t>
            </a:r>
            <a:r>
              <a:rPr lang="uk-UA" sz="2200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активні</a:t>
            </a:r>
            <a:r>
              <a:rPr lang="uk-UA" sz="22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та </a:t>
            </a:r>
            <a:r>
              <a:rPr lang="uk-UA" sz="2200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реактивні</a:t>
            </a:r>
            <a:r>
              <a:rPr lang="uk-UA" sz="22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uk-UA" sz="2200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Прямокутник 3"/>
          <p:cNvSpPr/>
          <p:nvPr/>
        </p:nvSpPr>
        <p:spPr>
          <a:xfrm>
            <a:off x="119189" y="3503424"/>
            <a:ext cx="8942400" cy="16927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 indent="360363"/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Реактивний момент опору з'являється тільки внаслідок руху - це реакція механічної ланки ЕП на рух.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/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Реактивний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момент створюється силами реакції середовища на рухоме тіло.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/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Прикладом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реактивного моменту є момент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від сил тертя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Прямокутник 3"/>
          <p:cNvSpPr>
            <a:spLocks noChangeArrowheads="1"/>
          </p:cNvSpPr>
          <p:nvPr/>
        </p:nvSpPr>
        <p:spPr bwMode="auto">
          <a:xfrm>
            <a:off x="107950" y="0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pPr algn="ctr"/>
            <a:r>
              <a:rPr lang="uk-UA" sz="2800" b="1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Основні положення механіки електропривода</a:t>
            </a:r>
            <a:endParaRPr lang="uk-UA" sz="2800" b="1" i="1" u="sng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Прямокутник 3"/>
          <p:cNvSpPr/>
          <p:nvPr/>
        </p:nvSpPr>
        <p:spPr>
          <a:xfrm>
            <a:off x="119189" y="5203074"/>
            <a:ext cx="8942400" cy="16081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 indent="360363">
              <a:lnSpc>
                <a:spcPct val="95000"/>
              </a:lnSpc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Реактивний момент </a:t>
            </a:r>
            <a:r>
              <a:rPr lang="uk-UA" sz="2200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завжди направлений проти руху</a:t>
            </a:r>
            <a:r>
              <a:rPr lang="uk-UA" sz="22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(тобто має знак, протилежний знаку швидкості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і при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зміні напрямку обертання знак реактивного моменту змінюється.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>
              <a:lnSpc>
                <a:spcPct val="95000"/>
              </a:lnSpc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Елемент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що створює реактивний момент може бути тільки споживачем енергії.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892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 autoUpdateAnimBg="0"/>
      <p:bldP spid="15" grpId="0" build="p" animBg="1" autoUpdateAnimBg="0"/>
      <p:bldP spid="17" grpId="0" uiExpand="1" build="p" animBg="1" autoUpdateAnimBg="0"/>
      <p:bldP spid="19" grpId="0" uiExpand="1" build="p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0" name="Прямокутник 3"/>
          <p:cNvSpPr/>
          <p:nvPr/>
        </p:nvSpPr>
        <p:spPr>
          <a:xfrm>
            <a:off x="128191" y="523875"/>
            <a:ext cx="8928100" cy="135421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Активний момент опору з'являється незалежно від руху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електро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-привода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і створюється стороннім джерелом механічної енергії (наприклад, вагою вантажу, що піднімається або опускається; силою вітру, і т. д.).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5" name="Прямокутник 7"/>
          <p:cNvSpPr/>
          <p:nvPr/>
        </p:nvSpPr>
        <p:spPr>
          <a:xfrm>
            <a:off x="107949" y="3232308"/>
            <a:ext cx="3579713" cy="270843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Рух електропривода зумовлений взаємодією моменту, що розвивається двигуном, і моменту опору (причому, момент опору, залежно від його характеру, може як сприяти, так і перешкоджати руху).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Прямокутник 14"/>
          <p:cNvSpPr/>
          <p:nvPr/>
        </p:nvSpPr>
        <p:spPr>
          <a:xfrm>
            <a:off x="107950" y="1878092"/>
            <a:ext cx="8928100" cy="13542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 indent="360363">
              <a:defRPr/>
            </a:pPr>
            <a:r>
              <a:rPr lang="uk-UA" sz="2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Напрямок активного моменту не залежить від напрямку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обертання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тобто знак активного моменту не пов'язаний із знаком кутової швидкості.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>
              <a:defRPr/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зміні напрямку обертання знак активного моменту не змінюється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Прямокутник 3"/>
          <p:cNvSpPr>
            <a:spLocks noChangeArrowheads="1"/>
          </p:cNvSpPr>
          <p:nvPr/>
        </p:nvSpPr>
        <p:spPr bwMode="auto">
          <a:xfrm>
            <a:off x="107950" y="0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pPr algn="ctr"/>
            <a:r>
              <a:rPr lang="uk-UA" sz="2800" b="1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Основні положення механіки електропривода</a:t>
            </a:r>
            <a:endParaRPr lang="uk-UA" sz="2800" b="1" i="1" u="sng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3707904" y="3232308"/>
            <a:ext cx="5436096" cy="3496866"/>
            <a:chOff x="3707904" y="3232308"/>
            <a:chExt cx="5436096" cy="3496866"/>
          </a:xfrm>
        </p:grpSpPr>
        <p:pic>
          <p:nvPicPr>
            <p:cNvPr id="17" name="Рисунок 16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7904" y="3232308"/>
              <a:ext cx="5436096" cy="293299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" name="Прямоугольник 1"/>
            <p:cNvSpPr/>
            <p:nvPr/>
          </p:nvSpPr>
          <p:spPr>
            <a:xfrm>
              <a:off x="3779912" y="6021288"/>
              <a:ext cx="5364088" cy="707886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r>
                <a:rPr lang="uk-UA" sz="2000" i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Графіки моментів опору: а) активний момент опору; б) реактивний момент опору</a:t>
              </a:r>
              <a:endParaRPr lang="uk-UA" sz="20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060939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 autoUpdateAnimBg="0"/>
      <p:bldP spid="15" grpId="0" animBg="1" autoUpdateAnimBg="0"/>
      <p:bldP spid="14" grpId="0" build="p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8"/>
          <p:cNvSpPr/>
          <p:nvPr/>
        </p:nvSpPr>
        <p:spPr>
          <a:xfrm>
            <a:off x="106362" y="3888780"/>
            <a:ext cx="8926512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>
              <a:defRPr/>
            </a:pPr>
            <a:r>
              <a:rPr lang="ru-RU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Дослідження характеру руху електропривода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може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бути здійснене за допомогою </a:t>
            </a:r>
            <a:r>
              <a:rPr lang="uk-UA" sz="2200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рівняння руху ЕП, що враховує взаємодію всіх зусиль і моментів у системі в будь-який момент часу.</a:t>
            </a:r>
            <a:endParaRPr lang="uk-UA" sz="2200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Прямокутник 5"/>
          <p:cNvSpPr/>
          <p:nvPr/>
        </p:nvSpPr>
        <p:spPr>
          <a:xfrm>
            <a:off x="107950" y="503238"/>
            <a:ext cx="8928100" cy="20313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>
              <a:defRPr/>
            </a:pPr>
            <a:r>
              <a:rPr lang="uk-UA" sz="2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ЕП може працювати в різних режимах: </a:t>
            </a:r>
            <a:r>
              <a:rPr lang="uk-UA" sz="2200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статичному </a:t>
            </a:r>
            <a:r>
              <a:rPr lang="uk-UA" sz="22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uk-UA" sz="2200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усталеному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із постійною швидкістю, або в </a:t>
            </a:r>
            <a:r>
              <a:rPr lang="uk-UA" sz="2200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динамічному (перехідному</a:t>
            </a:r>
            <a:r>
              <a:rPr lang="uk-UA" sz="2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режимі, якому відповідають стани прискорення або сповільнення приводу, що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виклика-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ються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цілим рядом факторів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(коливаннями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навантаження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 зміні </a:t>
            </a:r>
            <a:r>
              <a:rPr lang="uk-UA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техно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-логічних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параметрів, вмиканням і вимиканням пускових або гальмівних опорів, зміною  напруги живлення або параметрів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електропривода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uk-UA" sz="2200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Прямокутник 6"/>
          <p:cNvSpPr/>
          <p:nvPr/>
        </p:nvSpPr>
        <p:spPr>
          <a:xfrm>
            <a:off x="106362" y="2534563"/>
            <a:ext cx="8926512" cy="135421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Будь-яке порушення усталеної швидкості ЕП супроводжується зміною запасу кінетичної енергії в системі двигун - робоча машина, що впливає на роботу електродвигуна, викликаючи зміни його моменту, потужності, швидкості обертання.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Прямокутник 15"/>
          <p:cNvSpPr/>
          <p:nvPr/>
        </p:nvSpPr>
        <p:spPr>
          <a:xfrm>
            <a:off x="104774" y="4904443"/>
            <a:ext cx="8928100" cy="169277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>
              <a:defRPr/>
            </a:pPr>
            <a:r>
              <a:rPr lang="ru-RU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Рівняння руху електропривода можна отримати на основі рівняння енергетичного балансу системи “двигун - робоча машина”.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>
              <a:defRPr/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Відповідно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 основного призначення електропривод здійснює перетворення електричної енергії в механічну і її передачу виконавчому органу робочої машини для здійснення корисної роботи.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Прямокутник 3"/>
          <p:cNvSpPr>
            <a:spLocks noChangeArrowheads="1"/>
          </p:cNvSpPr>
          <p:nvPr/>
        </p:nvSpPr>
        <p:spPr bwMode="auto">
          <a:xfrm>
            <a:off x="107950" y="0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pPr algn="ctr"/>
            <a:r>
              <a:rPr lang="uk-UA" sz="2800" b="1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Основні положення механіки електропривода</a:t>
            </a:r>
            <a:endParaRPr lang="uk-UA" sz="2800" b="1" i="1" u="sng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85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 autoUpdateAnimBg="0"/>
      <p:bldP spid="6" grpId="0" uiExpand="1" build="p" animBg="1" autoUpdateAnimBg="0"/>
      <p:bldP spid="8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кутник 14"/>
          <p:cNvSpPr/>
          <p:nvPr/>
        </p:nvSpPr>
        <p:spPr>
          <a:xfrm>
            <a:off x="80975" y="473763"/>
            <a:ext cx="8929688" cy="13542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 indent="360363"/>
            <a:r>
              <a:rPr lang="uk-UA" sz="22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Вся енергія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що вироблена двигуном </a:t>
            </a:r>
            <a:r>
              <a:rPr lang="uk-UA" sz="2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uk-UA" sz="22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</a:t>
            </a:r>
            <a:r>
              <a:rPr lang="uk-UA" sz="2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розподіляється наступним чином, одна частина її </a:t>
            </a:r>
            <a:r>
              <a:rPr lang="uk-UA" sz="2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uk-UA" sz="22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</a:t>
            </a:r>
            <a:r>
              <a:rPr lang="uk-UA" sz="22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витрачається на </a:t>
            </a:r>
            <a:r>
              <a:rPr lang="uk-UA" sz="22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подолання сил опору руху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а інша частина </a:t>
            </a:r>
            <a:r>
              <a:rPr lang="uk-UA" sz="2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uk-UA" sz="22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дин</a:t>
            </a:r>
            <a:r>
              <a:rPr lang="uk-UA" sz="22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uk-UA" sz="22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зміну запасу кінетичної енергії рухомих части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 системи.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Прямокутник 14"/>
          <p:cNvSpPr/>
          <p:nvPr/>
        </p:nvSpPr>
        <p:spPr>
          <a:xfrm>
            <a:off x="82173" y="1827980"/>
            <a:ext cx="8929687" cy="2903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 indent="360363">
              <a:lnSpc>
                <a:spcPct val="85000"/>
              </a:lnSpc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Рівняння енергетичного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балансу:</a:t>
            </a:r>
            <a:endParaRPr lang="uk-UA" sz="2200" i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Прямокутник 14"/>
          <p:cNvSpPr/>
          <p:nvPr/>
        </p:nvSpPr>
        <p:spPr>
          <a:xfrm>
            <a:off x="80433" y="2132406"/>
            <a:ext cx="8929688" cy="19805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 indent="360363">
              <a:lnSpc>
                <a:spcPct val="85000"/>
              </a:lnSpc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Рівняння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балансу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потужності:</a:t>
            </a:r>
          </a:p>
          <a:p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uk-UA" sz="2200" i="1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потужність що розвивається двигуном; </a:t>
            </a:r>
          </a:p>
          <a:p>
            <a:pPr indent="360363"/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2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потужність, що витрачається на подолання корисних і шкідливих опорів у системі; </a:t>
            </a:r>
          </a:p>
          <a:p>
            <a:pPr indent="360363"/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</a:t>
            </a:r>
            <a:r>
              <a:rPr lang="uk-UA" sz="22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динамічна потужність, що характеризує зміну кінетичної енергії системи.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Прямокутник 14"/>
          <p:cNvSpPr/>
          <p:nvPr/>
        </p:nvSpPr>
        <p:spPr>
          <a:xfrm>
            <a:off x="80433" y="4127038"/>
            <a:ext cx="8929687" cy="9140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 indent="360363">
              <a:lnSpc>
                <a:spcPct val="90000"/>
              </a:lnSpc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Запас кінетичної енергії системи, що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обертається</a:t>
            </a:r>
          </a:p>
          <a:p>
            <a:pPr>
              <a:lnSpc>
                <a:spcPct val="90000"/>
              </a:lnSpc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 кутовою швидкістю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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 дорівнює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>
              <a:lnSpc>
                <a:spcPct val="90000"/>
              </a:lnSpc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момент інерції системи.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Прямокутник 3"/>
          <p:cNvSpPr>
            <a:spLocks noChangeArrowheads="1"/>
          </p:cNvSpPr>
          <p:nvPr/>
        </p:nvSpPr>
        <p:spPr bwMode="auto">
          <a:xfrm>
            <a:off x="107950" y="0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pPr algn="ctr"/>
            <a:r>
              <a:rPr lang="uk-UA" sz="2800" b="1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Основні положення механіки електропривода</a:t>
            </a:r>
            <a:endParaRPr lang="uk-UA" sz="2800" b="1" i="1" u="sng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2918034"/>
              </p:ext>
            </p:extLst>
          </p:nvPr>
        </p:nvGraphicFramePr>
        <p:xfrm>
          <a:off x="4584326" y="1642794"/>
          <a:ext cx="1792743" cy="470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5" name="Уравнение" r:id="rId3" imgW="888840" imgH="228600" progId="Equation.3">
                  <p:embed/>
                </p:oleObj>
              </mc:Choice>
              <mc:Fallback>
                <p:oleObj name="Уравнение" r:id="rId3" imgW="88884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4326" y="1642794"/>
                        <a:ext cx="1792743" cy="47059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7279288"/>
              </p:ext>
            </p:extLst>
          </p:nvPr>
        </p:nvGraphicFramePr>
        <p:xfrm>
          <a:off x="6660230" y="2147181"/>
          <a:ext cx="1898862" cy="523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6" name="Уравнение" r:id="rId5" imgW="850680" imgH="228600" progId="Equation.3">
                  <p:embed/>
                </p:oleObj>
              </mc:Choice>
              <mc:Fallback>
                <p:oleObj name="Уравнение" r:id="rId5" imgW="85068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0" y="2147181"/>
                        <a:ext cx="1898862" cy="52370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2054093"/>
              </p:ext>
            </p:extLst>
          </p:nvPr>
        </p:nvGraphicFramePr>
        <p:xfrm>
          <a:off x="7020270" y="4127037"/>
          <a:ext cx="1296145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7" name="Уравнение" r:id="rId7" imgW="685800" imgH="419040" progId="Equation.3">
                  <p:embed/>
                </p:oleObj>
              </mc:Choice>
              <mc:Fallback>
                <p:oleObj name="Уравнение" r:id="rId7" imgW="685800" imgH="419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0270" y="4127037"/>
                        <a:ext cx="1296145" cy="7920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Прямокутник 14"/>
          <p:cNvSpPr/>
          <p:nvPr/>
        </p:nvSpPr>
        <p:spPr>
          <a:xfrm>
            <a:off x="80434" y="5041134"/>
            <a:ext cx="8929687" cy="6093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 indent="360363">
              <a:lnSpc>
                <a:spcPct val="90000"/>
              </a:lnSpc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Момент інерції залежить від маси тіла, що обертається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та </a:t>
            </a:r>
          </a:p>
          <a:p>
            <a:pPr>
              <a:lnSpc>
                <a:spcPct val="90000"/>
              </a:lnSpc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відстані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від осі обертання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і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може бути визначений за виразом: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2934426"/>
              </p:ext>
            </p:extLst>
          </p:nvPr>
        </p:nvGraphicFramePr>
        <p:xfrm>
          <a:off x="7668344" y="5097963"/>
          <a:ext cx="1367706" cy="552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8" name="Уравнение" r:id="rId9" imgW="558720" imgH="228600" progId="Equation.3">
                  <p:embed/>
                </p:oleObj>
              </mc:Choice>
              <mc:Fallback>
                <p:oleObj name="Уравнение" r:id="rId9" imgW="55872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8344" y="5097963"/>
                        <a:ext cx="1367706" cy="55257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Прямокутник 14"/>
          <p:cNvSpPr/>
          <p:nvPr/>
        </p:nvSpPr>
        <p:spPr>
          <a:xfrm>
            <a:off x="93398" y="5650531"/>
            <a:ext cx="8929687" cy="6093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 indent="360363">
              <a:lnSpc>
                <a:spcPct val="90000"/>
              </a:lnSpc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Момент інерції не залежить ні від кутової швидкості, ні від величини прикладених моментів.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658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 autoUpdateAnimBg="0"/>
      <p:bldP spid="22" grpId="0" animBg="1" autoUpdateAnimBg="0"/>
      <p:bldP spid="15" grpId="0" animBg="1" autoUpdateAnimBg="0"/>
      <p:bldP spid="17" grpId="0" animBg="1" autoUpdateAnimBg="0"/>
      <p:bldP spid="14" grpId="0" animBg="1" autoUpdateAnimBg="0"/>
      <p:bldP spid="18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кутник 8"/>
          <p:cNvSpPr/>
          <p:nvPr/>
        </p:nvSpPr>
        <p:spPr>
          <a:xfrm>
            <a:off x="107950" y="506615"/>
            <a:ext cx="8928100" cy="20313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 indent="174625"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 практиці у переважній більшості випадків доводиться мати справу із системами, що мають незмінний, або мало-змінний за величиною момент інерції </a:t>
            </a:r>
            <a:r>
              <a:rPr lang="ru-RU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 = </a:t>
            </a:r>
            <a:r>
              <a:rPr lang="en-US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const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>
              <a:defRPr/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Проте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є категорія машин і механізмів, для яких момент інерції є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функцією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кута повороту. Тому в загальному випадку будемо вважати,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що</a:t>
            </a: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  = </a:t>
            </a:r>
            <a:r>
              <a:rPr lang="en-US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ru-RU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(α)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(</a:t>
            </a:r>
            <a:r>
              <a:rPr lang="uk-UA" sz="2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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кут повороту).</a:t>
            </a:r>
            <a:endParaRPr lang="uk-UA" sz="2200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Прямокутник 14"/>
          <p:cNvSpPr/>
          <p:nvPr/>
        </p:nvSpPr>
        <p:spPr>
          <a:xfrm>
            <a:off x="106362" y="2537940"/>
            <a:ext cx="8929688" cy="6771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инамічна потужність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є похідною</a:t>
            </a:r>
          </a:p>
          <a:p>
            <a:pPr>
              <a:defRPr/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від запасу кінетичної енергії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за часом:</a:t>
            </a:r>
            <a:endParaRPr lang="uk-UA" sz="2200" i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Прямокутник 3"/>
          <p:cNvSpPr>
            <a:spLocks noChangeArrowheads="1"/>
          </p:cNvSpPr>
          <p:nvPr/>
        </p:nvSpPr>
        <p:spPr bwMode="auto">
          <a:xfrm>
            <a:off x="107950" y="0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pPr algn="ctr"/>
            <a:r>
              <a:rPr lang="uk-UA" sz="2800" b="1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Основні положення механіки електропривода</a:t>
            </a:r>
            <a:endParaRPr lang="uk-UA" sz="2800" b="1" i="1" u="sng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7287335"/>
              </p:ext>
            </p:extLst>
          </p:nvPr>
        </p:nvGraphicFramePr>
        <p:xfrm>
          <a:off x="5148064" y="2204864"/>
          <a:ext cx="3886821" cy="1010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0" name="Уравнение" r:id="rId3" imgW="2412720" imgH="583920" progId="Equation.3">
                  <p:embed/>
                </p:oleObj>
              </mc:Choice>
              <mc:Fallback>
                <p:oleObj name="Уравнение" r:id="rId3" imgW="2412720" imgH="58392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2204864"/>
                        <a:ext cx="3886821" cy="101018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кутник 14"/>
          <p:cNvSpPr/>
          <p:nvPr/>
        </p:nvSpPr>
        <p:spPr>
          <a:xfrm>
            <a:off x="106362" y="3219679"/>
            <a:ext cx="8929688" cy="6771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Підставляючи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значення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у вираз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балансу</a:t>
            </a:r>
          </a:p>
          <a:p>
            <a:pPr>
              <a:defRPr/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потужності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одержимо:</a:t>
            </a:r>
            <a:endParaRPr lang="uk-UA" sz="2200" i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8550234"/>
              </p:ext>
            </p:extLst>
          </p:nvPr>
        </p:nvGraphicFramePr>
        <p:xfrm>
          <a:off x="6145180" y="3215048"/>
          <a:ext cx="2874780" cy="718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1" name="Уравнение" r:id="rId5" imgW="1663560" imgH="419040" progId="Equation.3">
                  <p:embed/>
                </p:oleObj>
              </mc:Choice>
              <mc:Fallback>
                <p:oleObj name="Уравнение" r:id="rId5" imgW="1663560" imgH="41904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5180" y="3215048"/>
                        <a:ext cx="2874780" cy="71800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кутник 14"/>
          <p:cNvSpPr/>
          <p:nvPr/>
        </p:nvSpPr>
        <p:spPr>
          <a:xfrm>
            <a:off x="90272" y="3901418"/>
            <a:ext cx="8929688" cy="67710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Розділивши цей вираз на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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одержимо рівняння руху системи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(рівняння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моментів, віднесене до валу, що обертається зі швидкістю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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):</a:t>
            </a:r>
            <a:endParaRPr lang="uk-UA" sz="2200" i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Прямокутник 14"/>
          <p:cNvSpPr/>
          <p:nvPr/>
        </p:nvSpPr>
        <p:spPr>
          <a:xfrm>
            <a:off x="90272" y="5281369"/>
            <a:ext cx="8929688" cy="6771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Оскільки кутова швидкість обертання - це похідна від кута повороту за часом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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dφ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dt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то рівняння моментів можна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записати:</a:t>
            </a:r>
            <a:endParaRPr lang="uk-UA" sz="2200" i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4103327"/>
              </p:ext>
            </p:extLst>
          </p:nvPr>
        </p:nvGraphicFramePr>
        <p:xfrm>
          <a:off x="2699792" y="4569265"/>
          <a:ext cx="2839231" cy="6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2" name="Уравнение" r:id="rId7" imgW="1612800" imgH="393480" progId="Equation.3">
                  <p:embed/>
                </p:oleObj>
              </mc:Choice>
              <mc:Fallback>
                <p:oleObj name="Уравнение" r:id="rId7" imgW="1612800" imgH="39348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4569265"/>
                        <a:ext cx="2839231" cy="691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5069678"/>
              </p:ext>
            </p:extLst>
          </p:nvPr>
        </p:nvGraphicFramePr>
        <p:xfrm>
          <a:off x="3724274" y="5991184"/>
          <a:ext cx="2858738" cy="750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3" name="Уравнение" r:id="rId9" imgW="1688760" imgH="444240" progId="Equation.3">
                  <p:embed/>
                </p:oleObj>
              </mc:Choice>
              <mc:Fallback>
                <p:oleObj name="Уравнение" r:id="rId9" imgW="1688760" imgH="44424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4274" y="5991184"/>
                        <a:ext cx="2858738" cy="75018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953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0" grpId="0" animBg="1" autoUpdateAnimBg="0"/>
      <p:bldP spid="9" grpId="0" animBg="1" autoUpdateAnimBg="0"/>
      <p:bldP spid="12" grpId="0" animBg="1" autoUpdateAnimBg="0"/>
      <p:bldP spid="13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кутник 8"/>
          <p:cNvSpPr/>
          <p:nvPr/>
        </p:nvSpPr>
        <p:spPr>
          <a:xfrm>
            <a:off x="91437" y="519977"/>
            <a:ext cx="8953175" cy="67710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Права частина рівняння – це вираз для </a:t>
            </a:r>
            <a:r>
              <a:rPr lang="uk-UA" sz="2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динамічного </a:t>
            </a:r>
            <a:endParaRPr lang="en-US" sz="2200" i="1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uk-UA" sz="22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моменту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що виникає тільки в перехідному режимі, коли </a:t>
            </a:r>
            <a:endParaRPr lang="uk-UA" sz="2200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Прямокутник 14"/>
          <p:cNvSpPr/>
          <p:nvPr/>
        </p:nvSpPr>
        <p:spPr>
          <a:xfrm>
            <a:off x="83492" y="1795635"/>
            <a:ext cx="8929688" cy="13542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>
              <a:defRPr/>
            </a:pPr>
            <a:r>
              <a:rPr lang="uk-UA" sz="2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Динамічний момент зумовлюється, як зміною швидкості руху, так і зміною кінетичної енергії системи внаслідок зміни моменту інерції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(кривошипні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механізми різноманітних пресів, перекидачі, ткацькі верстати, конвеєри, мішалки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та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ін.).</a:t>
            </a:r>
            <a:endParaRPr lang="uk-UA" sz="2200" i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Прямокутник 14"/>
          <p:cNvSpPr/>
          <p:nvPr/>
        </p:nvSpPr>
        <p:spPr>
          <a:xfrm>
            <a:off x="83492" y="3136722"/>
            <a:ext cx="8929687" cy="1015663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Найчастіше на практиці момент інерції незмінний, або змінюється незначно (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 = </a:t>
            </a:r>
            <a:r>
              <a:rPr lang="en-US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const</a:t>
            </a:r>
            <a:r>
              <a:rPr lang="en-US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 J ≈ </a:t>
            </a:r>
            <a:r>
              <a:rPr lang="en-US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const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Тоді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рівняння руху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електроприводу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спрощується та набуває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вигляду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uk-UA" sz="2200" i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Прямокутник 14"/>
          <p:cNvSpPr/>
          <p:nvPr/>
        </p:nvSpPr>
        <p:spPr>
          <a:xfrm>
            <a:off x="83492" y="4157445"/>
            <a:ext cx="8993486" cy="169277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defRPr/>
            </a:pP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Таке рівняння в цілому вірно описує рух у цілому, коли вплив пружних </a:t>
            </a:r>
            <a:r>
              <a:rPr lang="uk-UA" sz="2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зв’язків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несуттєвий. На 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його основі складається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передавальна функція та структурна схема механічної частини.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360363">
              <a:defRPr/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Оскільки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входом є різниця моментів </a:t>
            </a:r>
            <a:r>
              <a:rPr lang="uk-UA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uk-UA" sz="2200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uk-UA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М</a:t>
            </a:r>
            <a:r>
              <a:rPr lang="uk-UA" sz="2200" i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endParaRPr lang="uk-UA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виходом швидкість  </a:t>
            </a:r>
            <a:r>
              <a:rPr lang="el-GR" sz="2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ω</a:t>
            </a: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то після заміни </a:t>
            </a:r>
            <a:endParaRPr lang="uk-UA" sz="2200" i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Прямокутник 8"/>
          <p:cNvSpPr/>
          <p:nvPr/>
        </p:nvSpPr>
        <p:spPr>
          <a:xfrm>
            <a:off x="73997" y="5880342"/>
            <a:ext cx="8970615" cy="33855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 indent="273050">
              <a:defRPr/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Передавальна 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функція набуває вигляду:</a:t>
            </a:r>
            <a:endParaRPr lang="uk-UA" sz="2200" i="1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Прямокутник 3"/>
          <p:cNvSpPr>
            <a:spLocks noChangeArrowheads="1"/>
          </p:cNvSpPr>
          <p:nvPr/>
        </p:nvSpPr>
        <p:spPr bwMode="auto">
          <a:xfrm>
            <a:off x="107950" y="0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pPr algn="ctr"/>
            <a:r>
              <a:rPr lang="uk-UA" sz="2800" b="1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Основні положення механіки електропривода</a:t>
            </a:r>
            <a:endParaRPr lang="uk-UA" sz="2800" b="1" i="1" u="sng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8952283"/>
              </p:ext>
            </p:extLst>
          </p:nvPr>
        </p:nvGraphicFramePr>
        <p:xfrm>
          <a:off x="7123787" y="511385"/>
          <a:ext cx="862655" cy="68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02" name="Уравнение" r:id="rId3" imgW="495000" imgH="393480" progId="Equation.3">
                  <p:embed/>
                </p:oleObj>
              </mc:Choice>
              <mc:Fallback>
                <p:oleObj name="Уравнение" r:id="rId3" imgW="495000" imgH="393480" progId="Equation.3">
                  <p:embed/>
                  <p:pic>
                    <p:nvPicPr>
                      <p:cNvPr id="0" name="Object 2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3787" y="511385"/>
                        <a:ext cx="862655" cy="6857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9642964"/>
              </p:ext>
            </p:extLst>
          </p:nvPr>
        </p:nvGraphicFramePr>
        <p:xfrm>
          <a:off x="8100392" y="474993"/>
          <a:ext cx="830270" cy="7220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03" name="Уравнение" r:id="rId5" imgW="482400" imgH="419040" progId="Equation.3">
                  <p:embed/>
                </p:oleObj>
              </mc:Choice>
              <mc:Fallback>
                <p:oleObj name="Уравнение" r:id="rId5" imgW="482400" imgH="419040" progId="Equation.3">
                  <p:embed/>
                  <p:pic>
                    <p:nvPicPr>
                      <p:cNvPr id="0" name="Object 2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0392" y="474993"/>
                        <a:ext cx="830270" cy="72209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9318148"/>
              </p:ext>
            </p:extLst>
          </p:nvPr>
        </p:nvGraphicFramePr>
        <p:xfrm>
          <a:off x="323528" y="1171932"/>
          <a:ext cx="2414143" cy="545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04" name="Уравнение" r:id="rId7" imgW="1028520" imgH="228600" progId="Equation.3">
                  <p:embed/>
                </p:oleObj>
              </mc:Choice>
              <mc:Fallback>
                <p:oleObj name="Уравнение" r:id="rId7" imgW="1028520" imgH="228600" progId="Equation.3">
                  <p:embed/>
                  <p:pic>
                    <p:nvPicPr>
                      <p:cNvPr id="0" name="Object 2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171932"/>
                        <a:ext cx="2414143" cy="54513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Прямокутник 8"/>
          <p:cNvSpPr/>
          <p:nvPr/>
        </p:nvSpPr>
        <p:spPr>
          <a:xfrm>
            <a:off x="2843809" y="1233793"/>
            <a:ext cx="432048" cy="33855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defRPr/>
            </a:pPr>
            <a:r>
              <a:rPr lang="uk-UA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де</a:t>
            </a:r>
            <a:endParaRPr lang="uk-UA" sz="2200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070377"/>
              </p:ext>
            </p:extLst>
          </p:nvPr>
        </p:nvGraphicFramePr>
        <p:xfrm>
          <a:off x="3820956" y="1156608"/>
          <a:ext cx="2147227" cy="6390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05" name="Уравнение" r:id="rId9" imgW="1396800" imgH="419040" progId="Equation.3">
                  <p:embed/>
                </p:oleObj>
              </mc:Choice>
              <mc:Fallback>
                <p:oleObj name="Уравнение" r:id="rId9" imgW="1396800" imgH="419040" progId="Equation.3">
                  <p:embed/>
                  <p:pic>
                    <p:nvPicPr>
                      <p:cNvPr id="0" name="Object 2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0956" y="1156608"/>
                        <a:ext cx="2147227" cy="63902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130970"/>
              </p:ext>
            </p:extLst>
          </p:nvPr>
        </p:nvGraphicFramePr>
        <p:xfrm>
          <a:off x="6940133" y="3404681"/>
          <a:ext cx="2136846" cy="7758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06" name="Уравнение" r:id="rId11" imgW="1079280" imgH="393480" progId="Equation.3">
                  <p:embed/>
                </p:oleObj>
              </mc:Choice>
              <mc:Fallback>
                <p:oleObj name="Уравнение" r:id="rId11" imgW="1079280" imgH="393480" progId="Equation.3">
                  <p:embed/>
                  <p:pic>
                    <p:nvPicPr>
                      <p:cNvPr id="0" name="Object 2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0133" y="3404681"/>
                        <a:ext cx="2136846" cy="77589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Объект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9365774"/>
              </p:ext>
            </p:extLst>
          </p:nvPr>
        </p:nvGraphicFramePr>
        <p:xfrm>
          <a:off x="5965585" y="5119593"/>
          <a:ext cx="974548" cy="7301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07" name="Уравнение" r:id="rId13" imgW="520560" imgH="393480" progId="Equation.3">
                  <p:embed/>
                </p:oleObj>
              </mc:Choice>
              <mc:Fallback>
                <p:oleObj name="Уравнение" r:id="rId13" imgW="520560" imgH="393480" progId="Equation.3">
                  <p:embed/>
                  <p:pic>
                    <p:nvPicPr>
                      <p:cNvPr id="0" name="Object 2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5585" y="5119593"/>
                        <a:ext cx="974548" cy="73017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Объект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8886514"/>
              </p:ext>
            </p:extLst>
          </p:nvPr>
        </p:nvGraphicFramePr>
        <p:xfrm>
          <a:off x="7047026" y="5357449"/>
          <a:ext cx="1701438" cy="408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08" name="Уравнение" r:id="rId15" imgW="1002960" imgH="228600" progId="Equation.3">
                  <p:embed/>
                </p:oleObj>
              </mc:Choice>
              <mc:Fallback>
                <p:oleObj name="Уравнение" r:id="rId15" imgW="1002960" imgH="228600" progId="Equation.3">
                  <p:embed/>
                  <p:pic>
                    <p:nvPicPr>
                      <p:cNvPr id="0" name="Object 2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7026" y="5357449"/>
                        <a:ext cx="1701438" cy="40844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Объект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8867943"/>
              </p:ext>
            </p:extLst>
          </p:nvPr>
        </p:nvGraphicFramePr>
        <p:xfrm>
          <a:off x="5237276" y="5928180"/>
          <a:ext cx="3151148" cy="751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09" name="Уравнение" r:id="rId17" imgW="1803240" imgH="431640" progId="Equation.3">
                  <p:embed/>
                </p:oleObj>
              </mc:Choice>
              <mc:Fallback>
                <p:oleObj name="Уравнение" r:id="rId17" imgW="1803240" imgH="431640" progId="Equation.3">
                  <p:embed/>
                  <p:pic>
                    <p:nvPicPr>
                      <p:cNvPr id="0" name="Object 2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7276" y="5928180"/>
                        <a:ext cx="3151148" cy="75185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7016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0"/>
                            </p:stCondLst>
                            <p:childTnLst>
                              <p:par>
                                <p:cTn id="6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00"/>
                            </p:stCondLst>
                            <p:childTnLst>
                              <p:par>
                                <p:cTn id="15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 animBg="1" autoUpdateAnimBg="0"/>
      <p:bldP spid="20" grpId="0" animBg="1" autoUpdateAnimBg="0"/>
      <p:bldP spid="22" grpId="0" animBg="1" autoUpdateAnimBg="0"/>
      <p:bldP spid="25" grpId="0" animBg="1" autoUpdateAnimBg="0"/>
      <p:bldP spid="57" grpId="0" uiExpand="1" build="p" animBg="1" autoUpdateAnimBg="0"/>
      <p:bldP spid="32" grpId="0" uiExpand="1" build="p" animBg="1" autoUpdateAnimBg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1622</TotalTime>
  <Words>4703</Words>
  <Application>Microsoft Office PowerPoint</Application>
  <PresentationFormat>Экран (4:3)</PresentationFormat>
  <Paragraphs>304</Paragraphs>
  <Slides>36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36</vt:i4>
      </vt:variant>
    </vt:vector>
  </HeadingPairs>
  <TitlesOfParts>
    <vt:vector size="46" baseType="lpstr">
      <vt:lpstr>Arial</vt:lpstr>
      <vt:lpstr>Calibri</vt:lpstr>
      <vt:lpstr>Georgia</vt:lpstr>
      <vt:lpstr>Symbol</vt:lpstr>
      <vt:lpstr>Times New Roman</vt:lpstr>
      <vt:lpstr>Trebuchet MS</vt:lpstr>
      <vt:lpstr>Воздушный поток</vt:lpstr>
      <vt:lpstr>Visio.Drawing.11</vt:lpstr>
      <vt:lpstr>Microsoft Word Picture</vt:lpstr>
      <vt:lpstr>Microsoft Equation 3.0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Master</dc:creator>
  <cp:lastModifiedBy>Леонід Волвін</cp:lastModifiedBy>
  <cp:revision>188</cp:revision>
  <dcterms:created xsi:type="dcterms:W3CDTF">2016-01-28T10:07:47Z</dcterms:created>
  <dcterms:modified xsi:type="dcterms:W3CDTF">2023-11-18T22:40:02Z</dcterms:modified>
</cp:coreProperties>
</file>