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6" r:id="rId2"/>
    <p:sldId id="284" r:id="rId3"/>
    <p:sldId id="286" r:id="rId4"/>
    <p:sldId id="261" r:id="rId5"/>
    <p:sldId id="264" r:id="rId6"/>
    <p:sldId id="265" r:id="rId7"/>
    <p:sldId id="266" r:id="rId8"/>
    <p:sldId id="267" r:id="rId9"/>
    <p:sldId id="268" r:id="rId10"/>
    <p:sldId id="269" r:id="rId11"/>
    <p:sldId id="27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4" r:id="rId34"/>
    <p:sldId id="315" r:id="rId35"/>
    <p:sldId id="312" r:id="rId36"/>
    <p:sldId id="313"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wmf"/><Relationship Id="rId1" Type="http://schemas.openxmlformats.org/officeDocument/2006/relationships/image" Target="../media/image7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4" Type="http://schemas.openxmlformats.org/officeDocument/2006/relationships/image" Target="../media/image113.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1.wmf"/><Relationship Id="rId5" Type="http://schemas.openxmlformats.org/officeDocument/2006/relationships/image" Target="../media/image121.wmf"/><Relationship Id="rId4" Type="http://schemas.openxmlformats.org/officeDocument/2006/relationships/image" Target="../media/image120.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4" Type="http://schemas.openxmlformats.org/officeDocument/2006/relationships/image" Target="../media/image128.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image" Target="../media/image129.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4" Type="http://schemas.openxmlformats.org/officeDocument/2006/relationships/image" Target="../media/image134.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41.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42.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43.wmf"/></Relationships>
</file>

<file path=ppt/drawings/_rels/vmlDrawing48.v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image" Target="../media/image148.wmf"/><Relationship Id="rId7" Type="http://schemas.openxmlformats.org/officeDocument/2006/relationships/image" Target="../media/image152.wmf"/><Relationship Id="rId2" Type="http://schemas.openxmlformats.org/officeDocument/2006/relationships/image" Target="../media/image147.wmf"/><Relationship Id="rId1" Type="http://schemas.openxmlformats.org/officeDocument/2006/relationships/image" Target="../media/image146.wmf"/><Relationship Id="rId6" Type="http://schemas.openxmlformats.org/officeDocument/2006/relationships/image" Target="../media/image151.wmf"/><Relationship Id="rId5" Type="http://schemas.openxmlformats.org/officeDocument/2006/relationships/image" Target="../media/image150.wmf"/><Relationship Id="rId4" Type="http://schemas.openxmlformats.org/officeDocument/2006/relationships/image" Target="../media/image149.wmf"/><Relationship Id="rId9" Type="http://schemas.openxmlformats.org/officeDocument/2006/relationships/image" Target="../media/image154.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162.wmf"/><Relationship Id="rId3" Type="http://schemas.openxmlformats.org/officeDocument/2006/relationships/image" Target="../media/image157.wmf"/><Relationship Id="rId7" Type="http://schemas.openxmlformats.org/officeDocument/2006/relationships/image" Target="../media/image161.wmf"/><Relationship Id="rId12" Type="http://schemas.openxmlformats.org/officeDocument/2006/relationships/image" Target="../media/image166.wmf"/><Relationship Id="rId2" Type="http://schemas.openxmlformats.org/officeDocument/2006/relationships/image" Target="../media/image156.wmf"/><Relationship Id="rId1" Type="http://schemas.openxmlformats.org/officeDocument/2006/relationships/image" Target="../media/image155.wmf"/><Relationship Id="rId6" Type="http://schemas.openxmlformats.org/officeDocument/2006/relationships/image" Target="../media/image160.wmf"/><Relationship Id="rId11" Type="http://schemas.openxmlformats.org/officeDocument/2006/relationships/image" Target="../media/image165.wmf"/><Relationship Id="rId5" Type="http://schemas.openxmlformats.org/officeDocument/2006/relationships/image" Target="../media/image159.wmf"/><Relationship Id="rId10" Type="http://schemas.openxmlformats.org/officeDocument/2006/relationships/image" Target="../media/image164.wmf"/><Relationship Id="rId4" Type="http://schemas.openxmlformats.org/officeDocument/2006/relationships/image" Target="../media/image158.wmf"/><Relationship Id="rId9" Type="http://schemas.openxmlformats.org/officeDocument/2006/relationships/image" Target="../media/image16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 Id="rId6" Type="http://schemas.openxmlformats.org/officeDocument/2006/relationships/image" Target="../media/image171.wmf"/><Relationship Id="rId5" Type="http://schemas.openxmlformats.org/officeDocument/2006/relationships/image" Target="../media/image170.wmf"/><Relationship Id="rId4" Type="http://schemas.openxmlformats.org/officeDocument/2006/relationships/image" Target="../media/image159.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image" Target="../media/image178.wmf"/><Relationship Id="rId7" Type="http://schemas.openxmlformats.org/officeDocument/2006/relationships/image" Target="../media/image182.wmf"/><Relationship Id="rId2" Type="http://schemas.openxmlformats.org/officeDocument/2006/relationships/image" Target="../media/image177.wmf"/><Relationship Id="rId1" Type="http://schemas.openxmlformats.org/officeDocument/2006/relationships/image" Target="../media/image176.wmf"/><Relationship Id="rId6" Type="http://schemas.openxmlformats.org/officeDocument/2006/relationships/image" Target="../media/image181.wmf"/><Relationship Id="rId11" Type="http://schemas.openxmlformats.org/officeDocument/2006/relationships/image" Target="../media/image186.wmf"/><Relationship Id="rId5" Type="http://schemas.openxmlformats.org/officeDocument/2006/relationships/image" Target="../media/image180.wmf"/><Relationship Id="rId10" Type="http://schemas.openxmlformats.org/officeDocument/2006/relationships/image" Target="../media/image185.wmf"/><Relationship Id="rId4" Type="http://schemas.openxmlformats.org/officeDocument/2006/relationships/image" Target="../media/image179.wmf"/><Relationship Id="rId9" Type="http://schemas.openxmlformats.org/officeDocument/2006/relationships/image" Target="../media/image184.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 Id="rId4" Type="http://schemas.openxmlformats.org/officeDocument/2006/relationships/image" Target="../media/image190.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92.wmf"/><Relationship Id="rId1" Type="http://schemas.openxmlformats.org/officeDocument/2006/relationships/image" Target="../media/image191.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93.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94.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96.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98.wmf"/><Relationship Id="rId1" Type="http://schemas.openxmlformats.org/officeDocument/2006/relationships/image" Target="../media/image197.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9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FB59C-7F01-4AE4-9E3C-FEE5BD537CD9}" type="datetimeFigureOut">
              <a:rPr lang="uk-UA" smtClean="0"/>
              <a:t>13.12.2023</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ADC23-0F9D-462F-8C6E-26FBCF9F1407}" type="slidenum">
              <a:rPr lang="uk-UA" smtClean="0"/>
              <a:t>‹#›</a:t>
            </a:fld>
            <a:endParaRPr lang="uk-UA"/>
          </a:p>
        </p:txBody>
      </p:sp>
    </p:spTree>
    <p:extLst>
      <p:ext uri="{BB962C8B-B14F-4D97-AF65-F5344CB8AC3E}">
        <p14:creationId xmlns:p14="http://schemas.microsoft.com/office/powerpoint/2010/main" val="221451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12</a:t>
            </a:fld>
            <a:endParaRPr lang="uk-UA"/>
          </a:p>
        </p:txBody>
      </p:sp>
    </p:spTree>
    <p:extLst>
      <p:ext uri="{BB962C8B-B14F-4D97-AF65-F5344CB8AC3E}">
        <p14:creationId xmlns:p14="http://schemas.microsoft.com/office/powerpoint/2010/main" val="1202539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21</a:t>
            </a:fld>
            <a:endParaRPr lang="uk-UA"/>
          </a:p>
        </p:txBody>
      </p:sp>
    </p:spTree>
    <p:extLst>
      <p:ext uri="{BB962C8B-B14F-4D97-AF65-F5344CB8AC3E}">
        <p14:creationId xmlns:p14="http://schemas.microsoft.com/office/powerpoint/2010/main" val="2923585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22</a:t>
            </a:fld>
            <a:endParaRPr lang="uk-UA"/>
          </a:p>
        </p:txBody>
      </p:sp>
    </p:spTree>
    <p:extLst>
      <p:ext uri="{BB962C8B-B14F-4D97-AF65-F5344CB8AC3E}">
        <p14:creationId xmlns:p14="http://schemas.microsoft.com/office/powerpoint/2010/main" val="769506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23</a:t>
            </a:fld>
            <a:endParaRPr lang="uk-UA"/>
          </a:p>
        </p:txBody>
      </p:sp>
    </p:spTree>
    <p:extLst>
      <p:ext uri="{BB962C8B-B14F-4D97-AF65-F5344CB8AC3E}">
        <p14:creationId xmlns:p14="http://schemas.microsoft.com/office/powerpoint/2010/main" val="3974671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24</a:t>
            </a:fld>
            <a:endParaRPr lang="uk-UA"/>
          </a:p>
        </p:txBody>
      </p:sp>
    </p:spTree>
    <p:extLst>
      <p:ext uri="{BB962C8B-B14F-4D97-AF65-F5344CB8AC3E}">
        <p14:creationId xmlns:p14="http://schemas.microsoft.com/office/powerpoint/2010/main" val="47477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25</a:t>
            </a:fld>
            <a:endParaRPr lang="uk-UA"/>
          </a:p>
        </p:txBody>
      </p:sp>
    </p:spTree>
    <p:extLst>
      <p:ext uri="{BB962C8B-B14F-4D97-AF65-F5344CB8AC3E}">
        <p14:creationId xmlns:p14="http://schemas.microsoft.com/office/powerpoint/2010/main" val="1447068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26</a:t>
            </a:fld>
            <a:endParaRPr lang="uk-UA"/>
          </a:p>
        </p:txBody>
      </p:sp>
    </p:spTree>
    <p:extLst>
      <p:ext uri="{BB962C8B-B14F-4D97-AF65-F5344CB8AC3E}">
        <p14:creationId xmlns:p14="http://schemas.microsoft.com/office/powerpoint/2010/main" val="68387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27</a:t>
            </a:fld>
            <a:endParaRPr lang="uk-UA"/>
          </a:p>
        </p:txBody>
      </p:sp>
    </p:spTree>
    <p:extLst>
      <p:ext uri="{BB962C8B-B14F-4D97-AF65-F5344CB8AC3E}">
        <p14:creationId xmlns:p14="http://schemas.microsoft.com/office/powerpoint/2010/main" val="2030705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28</a:t>
            </a:fld>
            <a:endParaRPr lang="uk-UA"/>
          </a:p>
        </p:txBody>
      </p:sp>
    </p:spTree>
    <p:extLst>
      <p:ext uri="{BB962C8B-B14F-4D97-AF65-F5344CB8AC3E}">
        <p14:creationId xmlns:p14="http://schemas.microsoft.com/office/powerpoint/2010/main" val="1929109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29</a:t>
            </a:fld>
            <a:endParaRPr lang="uk-UA"/>
          </a:p>
        </p:txBody>
      </p:sp>
    </p:spTree>
    <p:extLst>
      <p:ext uri="{BB962C8B-B14F-4D97-AF65-F5344CB8AC3E}">
        <p14:creationId xmlns:p14="http://schemas.microsoft.com/office/powerpoint/2010/main" val="2561348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30</a:t>
            </a:fld>
            <a:endParaRPr lang="uk-UA"/>
          </a:p>
        </p:txBody>
      </p:sp>
    </p:spTree>
    <p:extLst>
      <p:ext uri="{BB962C8B-B14F-4D97-AF65-F5344CB8AC3E}">
        <p14:creationId xmlns:p14="http://schemas.microsoft.com/office/powerpoint/2010/main" val="55097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13</a:t>
            </a:fld>
            <a:endParaRPr lang="uk-UA"/>
          </a:p>
        </p:txBody>
      </p:sp>
    </p:spTree>
    <p:extLst>
      <p:ext uri="{BB962C8B-B14F-4D97-AF65-F5344CB8AC3E}">
        <p14:creationId xmlns:p14="http://schemas.microsoft.com/office/powerpoint/2010/main" val="237385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31</a:t>
            </a:fld>
            <a:endParaRPr lang="uk-UA"/>
          </a:p>
        </p:txBody>
      </p:sp>
    </p:spTree>
    <p:extLst>
      <p:ext uri="{BB962C8B-B14F-4D97-AF65-F5344CB8AC3E}">
        <p14:creationId xmlns:p14="http://schemas.microsoft.com/office/powerpoint/2010/main" val="3878783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32</a:t>
            </a:fld>
            <a:endParaRPr lang="uk-UA"/>
          </a:p>
        </p:txBody>
      </p:sp>
    </p:spTree>
    <p:extLst>
      <p:ext uri="{BB962C8B-B14F-4D97-AF65-F5344CB8AC3E}">
        <p14:creationId xmlns:p14="http://schemas.microsoft.com/office/powerpoint/2010/main" val="8858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33</a:t>
            </a:fld>
            <a:endParaRPr lang="uk-UA"/>
          </a:p>
        </p:txBody>
      </p:sp>
    </p:spTree>
    <p:extLst>
      <p:ext uri="{BB962C8B-B14F-4D97-AF65-F5344CB8AC3E}">
        <p14:creationId xmlns:p14="http://schemas.microsoft.com/office/powerpoint/2010/main" val="463570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34</a:t>
            </a:fld>
            <a:endParaRPr lang="uk-UA"/>
          </a:p>
        </p:txBody>
      </p:sp>
    </p:spTree>
    <p:extLst>
      <p:ext uri="{BB962C8B-B14F-4D97-AF65-F5344CB8AC3E}">
        <p14:creationId xmlns:p14="http://schemas.microsoft.com/office/powerpoint/2010/main" val="2124519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35</a:t>
            </a:fld>
            <a:endParaRPr lang="uk-UA"/>
          </a:p>
        </p:txBody>
      </p:sp>
    </p:spTree>
    <p:extLst>
      <p:ext uri="{BB962C8B-B14F-4D97-AF65-F5344CB8AC3E}">
        <p14:creationId xmlns:p14="http://schemas.microsoft.com/office/powerpoint/2010/main" val="3409969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36</a:t>
            </a:fld>
            <a:endParaRPr lang="uk-UA"/>
          </a:p>
        </p:txBody>
      </p:sp>
    </p:spTree>
    <p:extLst>
      <p:ext uri="{BB962C8B-B14F-4D97-AF65-F5344CB8AC3E}">
        <p14:creationId xmlns:p14="http://schemas.microsoft.com/office/powerpoint/2010/main" val="1968273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37</a:t>
            </a:fld>
            <a:endParaRPr lang="uk-UA"/>
          </a:p>
        </p:txBody>
      </p:sp>
    </p:spTree>
    <p:extLst>
      <p:ext uri="{BB962C8B-B14F-4D97-AF65-F5344CB8AC3E}">
        <p14:creationId xmlns:p14="http://schemas.microsoft.com/office/powerpoint/2010/main" val="2133743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38</a:t>
            </a:fld>
            <a:endParaRPr lang="uk-UA"/>
          </a:p>
        </p:txBody>
      </p:sp>
    </p:spTree>
    <p:extLst>
      <p:ext uri="{BB962C8B-B14F-4D97-AF65-F5344CB8AC3E}">
        <p14:creationId xmlns:p14="http://schemas.microsoft.com/office/powerpoint/2010/main" val="2246842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39</a:t>
            </a:fld>
            <a:endParaRPr lang="uk-UA"/>
          </a:p>
        </p:txBody>
      </p:sp>
    </p:spTree>
    <p:extLst>
      <p:ext uri="{BB962C8B-B14F-4D97-AF65-F5344CB8AC3E}">
        <p14:creationId xmlns:p14="http://schemas.microsoft.com/office/powerpoint/2010/main" val="416412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40</a:t>
            </a:fld>
            <a:endParaRPr lang="uk-UA"/>
          </a:p>
        </p:txBody>
      </p:sp>
    </p:spTree>
    <p:extLst>
      <p:ext uri="{BB962C8B-B14F-4D97-AF65-F5344CB8AC3E}">
        <p14:creationId xmlns:p14="http://schemas.microsoft.com/office/powerpoint/2010/main" val="58596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14</a:t>
            </a:fld>
            <a:endParaRPr lang="uk-UA"/>
          </a:p>
        </p:txBody>
      </p:sp>
    </p:spTree>
    <p:extLst>
      <p:ext uri="{BB962C8B-B14F-4D97-AF65-F5344CB8AC3E}">
        <p14:creationId xmlns:p14="http://schemas.microsoft.com/office/powerpoint/2010/main" val="2686033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41</a:t>
            </a:fld>
            <a:endParaRPr lang="uk-UA"/>
          </a:p>
        </p:txBody>
      </p:sp>
    </p:spTree>
    <p:extLst>
      <p:ext uri="{BB962C8B-B14F-4D97-AF65-F5344CB8AC3E}">
        <p14:creationId xmlns:p14="http://schemas.microsoft.com/office/powerpoint/2010/main" val="1253692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42</a:t>
            </a:fld>
            <a:endParaRPr lang="uk-UA"/>
          </a:p>
        </p:txBody>
      </p:sp>
    </p:spTree>
    <p:extLst>
      <p:ext uri="{BB962C8B-B14F-4D97-AF65-F5344CB8AC3E}">
        <p14:creationId xmlns:p14="http://schemas.microsoft.com/office/powerpoint/2010/main" val="2480007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43</a:t>
            </a:fld>
            <a:endParaRPr lang="uk-UA"/>
          </a:p>
        </p:txBody>
      </p:sp>
    </p:spTree>
    <p:extLst>
      <p:ext uri="{BB962C8B-B14F-4D97-AF65-F5344CB8AC3E}">
        <p14:creationId xmlns:p14="http://schemas.microsoft.com/office/powerpoint/2010/main" val="3751359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44</a:t>
            </a:fld>
            <a:endParaRPr lang="uk-UA"/>
          </a:p>
        </p:txBody>
      </p:sp>
    </p:spTree>
    <p:extLst>
      <p:ext uri="{BB962C8B-B14F-4D97-AF65-F5344CB8AC3E}">
        <p14:creationId xmlns:p14="http://schemas.microsoft.com/office/powerpoint/2010/main" val="2212844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45</a:t>
            </a:fld>
            <a:endParaRPr lang="uk-UA"/>
          </a:p>
        </p:txBody>
      </p:sp>
    </p:spTree>
    <p:extLst>
      <p:ext uri="{BB962C8B-B14F-4D97-AF65-F5344CB8AC3E}">
        <p14:creationId xmlns:p14="http://schemas.microsoft.com/office/powerpoint/2010/main" val="4093932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46</a:t>
            </a:fld>
            <a:endParaRPr lang="uk-UA"/>
          </a:p>
        </p:txBody>
      </p:sp>
    </p:spTree>
    <p:extLst>
      <p:ext uri="{BB962C8B-B14F-4D97-AF65-F5344CB8AC3E}">
        <p14:creationId xmlns:p14="http://schemas.microsoft.com/office/powerpoint/2010/main" val="1540599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47</a:t>
            </a:fld>
            <a:endParaRPr lang="uk-UA"/>
          </a:p>
        </p:txBody>
      </p:sp>
    </p:spTree>
    <p:extLst>
      <p:ext uri="{BB962C8B-B14F-4D97-AF65-F5344CB8AC3E}">
        <p14:creationId xmlns:p14="http://schemas.microsoft.com/office/powerpoint/2010/main" val="2623909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48</a:t>
            </a:fld>
            <a:endParaRPr lang="uk-UA"/>
          </a:p>
        </p:txBody>
      </p:sp>
    </p:spTree>
    <p:extLst>
      <p:ext uri="{BB962C8B-B14F-4D97-AF65-F5344CB8AC3E}">
        <p14:creationId xmlns:p14="http://schemas.microsoft.com/office/powerpoint/2010/main" val="3056751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49</a:t>
            </a:fld>
            <a:endParaRPr lang="uk-UA"/>
          </a:p>
        </p:txBody>
      </p:sp>
    </p:spTree>
    <p:extLst>
      <p:ext uri="{BB962C8B-B14F-4D97-AF65-F5344CB8AC3E}">
        <p14:creationId xmlns:p14="http://schemas.microsoft.com/office/powerpoint/2010/main" val="3215755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50</a:t>
            </a:fld>
            <a:endParaRPr lang="uk-UA"/>
          </a:p>
        </p:txBody>
      </p:sp>
    </p:spTree>
    <p:extLst>
      <p:ext uri="{BB962C8B-B14F-4D97-AF65-F5344CB8AC3E}">
        <p14:creationId xmlns:p14="http://schemas.microsoft.com/office/powerpoint/2010/main" val="76072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15</a:t>
            </a:fld>
            <a:endParaRPr lang="uk-UA"/>
          </a:p>
        </p:txBody>
      </p:sp>
    </p:spTree>
    <p:extLst>
      <p:ext uri="{BB962C8B-B14F-4D97-AF65-F5344CB8AC3E}">
        <p14:creationId xmlns:p14="http://schemas.microsoft.com/office/powerpoint/2010/main" val="31473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51</a:t>
            </a:fld>
            <a:endParaRPr lang="uk-UA"/>
          </a:p>
        </p:txBody>
      </p:sp>
    </p:spTree>
    <p:extLst>
      <p:ext uri="{BB962C8B-B14F-4D97-AF65-F5344CB8AC3E}">
        <p14:creationId xmlns:p14="http://schemas.microsoft.com/office/powerpoint/2010/main" val="3059244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52</a:t>
            </a:fld>
            <a:endParaRPr lang="uk-UA"/>
          </a:p>
        </p:txBody>
      </p:sp>
    </p:spTree>
    <p:extLst>
      <p:ext uri="{BB962C8B-B14F-4D97-AF65-F5344CB8AC3E}">
        <p14:creationId xmlns:p14="http://schemas.microsoft.com/office/powerpoint/2010/main" val="3592143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53</a:t>
            </a:fld>
            <a:endParaRPr lang="uk-UA"/>
          </a:p>
        </p:txBody>
      </p:sp>
    </p:spTree>
    <p:extLst>
      <p:ext uri="{BB962C8B-B14F-4D97-AF65-F5344CB8AC3E}">
        <p14:creationId xmlns:p14="http://schemas.microsoft.com/office/powerpoint/2010/main" val="3730359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54</a:t>
            </a:fld>
            <a:endParaRPr lang="uk-UA"/>
          </a:p>
        </p:txBody>
      </p:sp>
    </p:spTree>
    <p:extLst>
      <p:ext uri="{BB962C8B-B14F-4D97-AF65-F5344CB8AC3E}">
        <p14:creationId xmlns:p14="http://schemas.microsoft.com/office/powerpoint/2010/main" val="1399430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55</a:t>
            </a:fld>
            <a:endParaRPr lang="uk-UA"/>
          </a:p>
        </p:txBody>
      </p:sp>
    </p:spTree>
    <p:extLst>
      <p:ext uri="{BB962C8B-B14F-4D97-AF65-F5344CB8AC3E}">
        <p14:creationId xmlns:p14="http://schemas.microsoft.com/office/powerpoint/2010/main" val="3253409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56</a:t>
            </a:fld>
            <a:endParaRPr lang="uk-UA"/>
          </a:p>
        </p:txBody>
      </p:sp>
    </p:spTree>
    <p:extLst>
      <p:ext uri="{BB962C8B-B14F-4D97-AF65-F5344CB8AC3E}">
        <p14:creationId xmlns:p14="http://schemas.microsoft.com/office/powerpoint/2010/main" val="665742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57</a:t>
            </a:fld>
            <a:endParaRPr lang="uk-UA"/>
          </a:p>
        </p:txBody>
      </p:sp>
    </p:spTree>
    <p:extLst>
      <p:ext uri="{BB962C8B-B14F-4D97-AF65-F5344CB8AC3E}">
        <p14:creationId xmlns:p14="http://schemas.microsoft.com/office/powerpoint/2010/main" val="2188306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58</a:t>
            </a:fld>
            <a:endParaRPr lang="uk-UA"/>
          </a:p>
        </p:txBody>
      </p:sp>
    </p:spTree>
    <p:extLst>
      <p:ext uri="{BB962C8B-B14F-4D97-AF65-F5344CB8AC3E}">
        <p14:creationId xmlns:p14="http://schemas.microsoft.com/office/powerpoint/2010/main" val="33971886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59</a:t>
            </a:fld>
            <a:endParaRPr lang="uk-UA"/>
          </a:p>
        </p:txBody>
      </p:sp>
    </p:spTree>
    <p:extLst>
      <p:ext uri="{BB962C8B-B14F-4D97-AF65-F5344CB8AC3E}">
        <p14:creationId xmlns:p14="http://schemas.microsoft.com/office/powerpoint/2010/main" val="378885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60</a:t>
            </a:fld>
            <a:endParaRPr lang="uk-UA"/>
          </a:p>
        </p:txBody>
      </p:sp>
    </p:spTree>
    <p:extLst>
      <p:ext uri="{BB962C8B-B14F-4D97-AF65-F5344CB8AC3E}">
        <p14:creationId xmlns:p14="http://schemas.microsoft.com/office/powerpoint/2010/main" val="350928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16</a:t>
            </a:fld>
            <a:endParaRPr lang="uk-UA"/>
          </a:p>
        </p:txBody>
      </p:sp>
    </p:spTree>
    <p:extLst>
      <p:ext uri="{BB962C8B-B14F-4D97-AF65-F5344CB8AC3E}">
        <p14:creationId xmlns:p14="http://schemas.microsoft.com/office/powerpoint/2010/main" val="311209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61</a:t>
            </a:fld>
            <a:endParaRPr lang="uk-UA"/>
          </a:p>
        </p:txBody>
      </p:sp>
    </p:spTree>
    <p:extLst>
      <p:ext uri="{BB962C8B-B14F-4D97-AF65-F5344CB8AC3E}">
        <p14:creationId xmlns:p14="http://schemas.microsoft.com/office/powerpoint/2010/main" val="9327495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62</a:t>
            </a:fld>
            <a:endParaRPr lang="uk-UA"/>
          </a:p>
        </p:txBody>
      </p:sp>
    </p:spTree>
    <p:extLst>
      <p:ext uri="{BB962C8B-B14F-4D97-AF65-F5344CB8AC3E}">
        <p14:creationId xmlns:p14="http://schemas.microsoft.com/office/powerpoint/2010/main" val="2881319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63</a:t>
            </a:fld>
            <a:endParaRPr lang="uk-UA"/>
          </a:p>
        </p:txBody>
      </p:sp>
    </p:spTree>
    <p:extLst>
      <p:ext uri="{BB962C8B-B14F-4D97-AF65-F5344CB8AC3E}">
        <p14:creationId xmlns:p14="http://schemas.microsoft.com/office/powerpoint/2010/main" val="795067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64</a:t>
            </a:fld>
            <a:endParaRPr lang="uk-UA"/>
          </a:p>
        </p:txBody>
      </p:sp>
    </p:spTree>
    <p:extLst>
      <p:ext uri="{BB962C8B-B14F-4D97-AF65-F5344CB8AC3E}">
        <p14:creationId xmlns:p14="http://schemas.microsoft.com/office/powerpoint/2010/main" val="9489612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65</a:t>
            </a:fld>
            <a:endParaRPr lang="uk-UA"/>
          </a:p>
        </p:txBody>
      </p:sp>
    </p:spTree>
    <p:extLst>
      <p:ext uri="{BB962C8B-B14F-4D97-AF65-F5344CB8AC3E}">
        <p14:creationId xmlns:p14="http://schemas.microsoft.com/office/powerpoint/2010/main" val="6244215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66</a:t>
            </a:fld>
            <a:endParaRPr lang="uk-UA"/>
          </a:p>
        </p:txBody>
      </p:sp>
    </p:spTree>
    <p:extLst>
      <p:ext uri="{BB962C8B-B14F-4D97-AF65-F5344CB8AC3E}">
        <p14:creationId xmlns:p14="http://schemas.microsoft.com/office/powerpoint/2010/main" val="772681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67</a:t>
            </a:fld>
            <a:endParaRPr lang="uk-UA"/>
          </a:p>
        </p:txBody>
      </p:sp>
    </p:spTree>
    <p:extLst>
      <p:ext uri="{BB962C8B-B14F-4D97-AF65-F5344CB8AC3E}">
        <p14:creationId xmlns:p14="http://schemas.microsoft.com/office/powerpoint/2010/main" val="24162107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68</a:t>
            </a:fld>
            <a:endParaRPr lang="uk-UA"/>
          </a:p>
        </p:txBody>
      </p:sp>
    </p:spTree>
    <p:extLst>
      <p:ext uri="{BB962C8B-B14F-4D97-AF65-F5344CB8AC3E}">
        <p14:creationId xmlns:p14="http://schemas.microsoft.com/office/powerpoint/2010/main" val="41820746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69</a:t>
            </a:fld>
            <a:endParaRPr lang="uk-UA"/>
          </a:p>
        </p:txBody>
      </p:sp>
    </p:spTree>
    <p:extLst>
      <p:ext uri="{BB962C8B-B14F-4D97-AF65-F5344CB8AC3E}">
        <p14:creationId xmlns:p14="http://schemas.microsoft.com/office/powerpoint/2010/main" val="2579870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70</a:t>
            </a:fld>
            <a:endParaRPr lang="uk-UA"/>
          </a:p>
        </p:txBody>
      </p:sp>
    </p:spTree>
    <p:extLst>
      <p:ext uri="{BB962C8B-B14F-4D97-AF65-F5344CB8AC3E}">
        <p14:creationId xmlns:p14="http://schemas.microsoft.com/office/powerpoint/2010/main" val="215770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17</a:t>
            </a:fld>
            <a:endParaRPr lang="uk-UA"/>
          </a:p>
        </p:txBody>
      </p:sp>
    </p:spTree>
    <p:extLst>
      <p:ext uri="{BB962C8B-B14F-4D97-AF65-F5344CB8AC3E}">
        <p14:creationId xmlns:p14="http://schemas.microsoft.com/office/powerpoint/2010/main" val="10443833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71</a:t>
            </a:fld>
            <a:endParaRPr lang="uk-UA"/>
          </a:p>
        </p:txBody>
      </p:sp>
    </p:spTree>
    <p:extLst>
      <p:ext uri="{BB962C8B-B14F-4D97-AF65-F5344CB8AC3E}">
        <p14:creationId xmlns:p14="http://schemas.microsoft.com/office/powerpoint/2010/main" val="5316972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72</a:t>
            </a:fld>
            <a:endParaRPr lang="uk-UA"/>
          </a:p>
        </p:txBody>
      </p:sp>
    </p:spTree>
    <p:extLst>
      <p:ext uri="{BB962C8B-B14F-4D97-AF65-F5344CB8AC3E}">
        <p14:creationId xmlns:p14="http://schemas.microsoft.com/office/powerpoint/2010/main" val="38175154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73</a:t>
            </a:fld>
            <a:endParaRPr lang="uk-UA"/>
          </a:p>
        </p:txBody>
      </p:sp>
    </p:spTree>
    <p:extLst>
      <p:ext uri="{BB962C8B-B14F-4D97-AF65-F5344CB8AC3E}">
        <p14:creationId xmlns:p14="http://schemas.microsoft.com/office/powerpoint/2010/main" val="118445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74</a:t>
            </a:fld>
            <a:endParaRPr lang="uk-UA"/>
          </a:p>
        </p:txBody>
      </p:sp>
    </p:spTree>
    <p:extLst>
      <p:ext uri="{BB962C8B-B14F-4D97-AF65-F5344CB8AC3E}">
        <p14:creationId xmlns:p14="http://schemas.microsoft.com/office/powerpoint/2010/main" val="38362435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75</a:t>
            </a:fld>
            <a:endParaRPr lang="uk-UA"/>
          </a:p>
        </p:txBody>
      </p:sp>
    </p:spTree>
    <p:extLst>
      <p:ext uri="{BB962C8B-B14F-4D97-AF65-F5344CB8AC3E}">
        <p14:creationId xmlns:p14="http://schemas.microsoft.com/office/powerpoint/2010/main" val="19645109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76</a:t>
            </a:fld>
            <a:endParaRPr lang="uk-UA"/>
          </a:p>
        </p:txBody>
      </p:sp>
    </p:spTree>
    <p:extLst>
      <p:ext uri="{BB962C8B-B14F-4D97-AF65-F5344CB8AC3E}">
        <p14:creationId xmlns:p14="http://schemas.microsoft.com/office/powerpoint/2010/main" val="3997644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77</a:t>
            </a:fld>
            <a:endParaRPr lang="uk-UA"/>
          </a:p>
        </p:txBody>
      </p:sp>
    </p:spTree>
    <p:extLst>
      <p:ext uri="{BB962C8B-B14F-4D97-AF65-F5344CB8AC3E}">
        <p14:creationId xmlns:p14="http://schemas.microsoft.com/office/powerpoint/2010/main" val="3713470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78</a:t>
            </a:fld>
            <a:endParaRPr lang="uk-UA"/>
          </a:p>
        </p:txBody>
      </p:sp>
    </p:spTree>
    <p:extLst>
      <p:ext uri="{BB962C8B-B14F-4D97-AF65-F5344CB8AC3E}">
        <p14:creationId xmlns:p14="http://schemas.microsoft.com/office/powerpoint/2010/main" val="20482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18</a:t>
            </a:fld>
            <a:endParaRPr lang="uk-UA"/>
          </a:p>
        </p:txBody>
      </p:sp>
    </p:spTree>
    <p:extLst>
      <p:ext uri="{BB962C8B-B14F-4D97-AF65-F5344CB8AC3E}">
        <p14:creationId xmlns:p14="http://schemas.microsoft.com/office/powerpoint/2010/main" val="375987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19</a:t>
            </a:fld>
            <a:endParaRPr lang="uk-UA"/>
          </a:p>
        </p:txBody>
      </p:sp>
    </p:spTree>
    <p:extLst>
      <p:ext uri="{BB962C8B-B14F-4D97-AF65-F5344CB8AC3E}">
        <p14:creationId xmlns:p14="http://schemas.microsoft.com/office/powerpoint/2010/main" val="47950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ADC23-0F9D-462F-8C6E-26FBCF9F1407}" type="slidenum">
              <a:rPr lang="uk-UA" smtClean="0"/>
              <a:t>20</a:t>
            </a:fld>
            <a:endParaRPr lang="uk-UA"/>
          </a:p>
        </p:txBody>
      </p:sp>
    </p:spTree>
    <p:extLst>
      <p:ext uri="{BB962C8B-B14F-4D97-AF65-F5344CB8AC3E}">
        <p14:creationId xmlns:p14="http://schemas.microsoft.com/office/powerpoint/2010/main" val="321620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C14A78-F64D-4FC7-8E14-5D278C26C5BD}" type="datetimeFigureOut">
              <a:rPr lang="uk-UA" smtClean="0"/>
              <a:pPr/>
              <a:t>13.12.2023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4D2AAF8-32C9-4B3B-ACAE-ED65CF6B33D9}" type="slidenum">
              <a:rPr lang="uk-UA" smtClean="0"/>
              <a:pPr/>
              <a:t>‹#›</a:t>
            </a:fld>
            <a:endParaRPr lang="uk-U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6C14A78-F64D-4FC7-8E14-5D278C26C5BD}" type="datetimeFigureOut">
              <a:rPr lang="uk-UA" smtClean="0"/>
              <a:pPr/>
              <a:t>13.12.2023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4D2AAF8-32C9-4B3B-ACAE-ED65CF6B33D9}"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C14A78-F64D-4FC7-8E14-5D278C26C5BD}" type="datetimeFigureOut">
              <a:rPr lang="uk-UA" smtClean="0"/>
              <a:pPr/>
              <a:t>13.12.2023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4D2AAF8-32C9-4B3B-ACAE-ED65CF6B33D9}"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C14A78-F64D-4FC7-8E14-5D278C26C5BD}" type="datetimeFigureOut">
              <a:rPr lang="uk-UA" smtClean="0"/>
              <a:pPr/>
              <a:t>13.12.2023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4D2AAF8-32C9-4B3B-ACAE-ED65CF6B33D9}" type="slidenum">
              <a:rPr lang="uk-UA" smtClean="0"/>
              <a:pPr/>
              <a:t>‹#›</a:t>
            </a:fld>
            <a:endParaRPr lang="uk-UA"/>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C14A78-F64D-4FC7-8E14-5D278C26C5BD}" type="datetimeFigureOut">
              <a:rPr lang="uk-UA" smtClean="0"/>
              <a:pPr/>
              <a:t>13.12.2023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4D2AAF8-32C9-4B3B-ACAE-ED65CF6B33D9}"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C14A78-F64D-4FC7-8E14-5D278C26C5BD}" type="datetimeFigureOut">
              <a:rPr lang="uk-UA" smtClean="0"/>
              <a:pPr/>
              <a:t>13.12.2023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4D2AAF8-32C9-4B3B-ACAE-ED65CF6B33D9}" type="slidenum">
              <a:rPr lang="uk-UA" smtClean="0"/>
              <a:pPr/>
              <a:t>‹#›</a:t>
            </a:fld>
            <a:endParaRPr lang="uk-UA"/>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C14A78-F64D-4FC7-8E14-5D278C26C5BD}" type="datetimeFigureOut">
              <a:rPr lang="uk-UA" smtClean="0"/>
              <a:pPr/>
              <a:t>13.12.2023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4D2AAF8-32C9-4B3B-ACAE-ED65CF6B33D9}" type="slidenum">
              <a:rPr lang="uk-UA" smtClean="0"/>
              <a:pPr/>
              <a:t>‹#›</a:t>
            </a:fld>
            <a:endParaRPr lang="uk-UA"/>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C14A78-F64D-4FC7-8E14-5D278C26C5BD}" type="datetimeFigureOut">
              <a:rPr lang="uk-UA" smtClean="0"/>
              <a:pPr/>
              <a:t>13.12.2023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4D2AAF8-32C9-4B3B-ACAE-ED65CF6B33D9}"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14A78-F64D-4FC7-8E14-5D278C26C5BD}" type="datetimeFigureOut">
              <a:rPr lang="uk-UA" smtClean="0"/>
              <a:pPr/>
              <a:t>13.12.2023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4D2AAF8-32C9-4B3B-ACAE-ED65CF6B33D9}"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C14A78-F64D-4FC7-8E14-5D278C26C5BD}" type="datetimeFigureOut">
              <a:rPr lang="uk-UA" smtClean="0"/>
              <a:pPr/>
              <a:t>13.12.2023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4D2AAF8-32C9-4B3B-ACAE-ED65CF6B33D9}"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C14A78-F64D-4FC7-8E14-5D278C26C5BD}" type="datetimeFigureOut">
              <a:rPr lang="uk-UA" smtClean="0"/>
              <a:pPr/>
              <a:t>13.12.2023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4D2AAF8-32C9-4B3B-ACAE-ED65CF6B33D9}" type="slidenum">
              <a:rPr lang="uk-UA" smtClean="0"/>
              <a:pPr/>
              <a:t>‹#›</a:t>
            </a:fld>
            <a:endParaRPr lang="uk-U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6C14A78-F64D-4FC7-8E14-5D278C26C5BD}" type="datetimeFigureOut">
              <a:rPr lang="uk-UA" smtClean="0"/>
              <a:pPr/>
              <a:t>13.12.2023</a:t>
            </a:fld>
            <a:endParaRPr lang="uk-U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uk-U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4D2AAF8-32C9-4B3B-ACAE-ED65CF6B33D9}"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21.bin"/><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3.bin"/><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24.bin"/><Relationship Id="rId4" Type="http://schemas.openxmlformats.org/officeDocument/2006/relationships/image" Target="../media/image26.wmf"/><Relationship Id="rId9" Type="http://schemas.openxmlformats.org/officeDocument/2006/relationships/image" Target="../media/image28.wmf"/></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1.xml"/><Relationship Id="rId7" Type="http://schemas.openxmlformats.org/officeDocument/2006/relationships/oleObject" Target="../embeddings/oleObject27.bin"/><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32.wmf"/><Relationship Id="rId4" Type="http://schemas.openxmlformats.org/officeDocument/2006/relationships/image" Target="../media/image34.png"/><Relationship Id="rId9"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9.wmf"/><Relationship Id="rId3" Type="http://schemas.openxmlformats.org/officeDocument/2006/relationships/notesSlide" Target="../notesSlides/notesSlide2.xml"/><Relationship Id="rId7" Type="http://schemas.openxmlformats.org/officeDocument/2006/relationships/image" Target="../media/image36.wmf"/><Relationship Id="rId12"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1.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7.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3.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6.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4.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0.bin"/><Relationship Id="rId5" Type="http://schemas.openxmlformats.org/officeDocument/2006/relationships/image" Target="../media/image44.wmf"/><Relationship Id="rId4" Type="http://schemas.openxmlformats.org/officeDocument/2006/relationships/oleObject" Target="../embeddings/oleObject39.bin"/><Relationship Id="rId9" Type="http://schemas.openxmlformats.org/officeDocument/2006/relationships/image" Target="../media/image46.wmf"/></Relationships>
</file>

<file path=ppt/slides/_rels/slide16.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6.bin"/><Relationship Id="rId3" Type="http://schemas.openxmlformats.org/officeDocument/2006/relationships/notesSlide" Target="../notesSlides/notesSlide5.xml"/><Relationship Id="rId7" Type="http://schemas.openxmlformats.org/officeDocument/2006/relationships/oleObject" Target="../embeddings/oleObject43.bin"/><Relationship Id="rId12" Type="http://schemas.openxmlformats.org/officeDocument/2006/relationships/image" Target="../media/image50.wmf"/><Relationship Id="rId2" Type="http://schemas.openxmlformats.org/officeDocument/2006/relationships/slideLayout" Target="../slideLayouts/slideLayout2.xml"/><Relationship Id="rId16" Type="http://schemas.openxmlformats.org/officeDocument/2006/relationships/image" Target="../media/image52.wmf"/><Relationship Id="rId1" Type="http://schemas.openxmlformats.org/officeDocument/2006/relationships/vmlDrawing" Target="../drawings/vmlDrawing11.vml"/><Relationship Id="rId6" Type="http://schemas.openxmlformats.org/officeDocument/2006/relationships/image" Target="../media/image53.png"/><Relationship Id="rId11" Type="http://schemas.openxmlformats.org/officeDocument/2006/relationships/oleObject" Target="../embeddings/oleObject45.bin"/><Relationship Id="rId5" Type="http://schemas.openxmlformats.org/officeDocument/2006/relationships/image" Target="../media/image47.wmf"/><Relationship Id="rId15" Type="http://schemas.openxmlformats.org/officeDocument/2006/relationships/oleObject" Target="../embeddings/oleObject47.bin"/><Relationship Id="rId10" Type="http://schemas.openxmlformats.org/officeDocument/2006/relationships/image" Target="../media/image49.wmf"/><Relationship Id="rId4" Type="http://schemas.openxmlformats.org/officeDocument/2006/relationships/oleObject" Target="../embeddings/oleObject42.bin"/><Relationship Id="rId9" Type="http://schemas.openxmlformats.org/officeDocument/2006/relationships/oleObject" Target="../embeddings/oleObject44.bin"/><Relationship Id="rId14" Type="http://schemas.openxmlformats.org/officeDocument/2006/relationships/image" Target="../media/image51.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6.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9.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6.wmf"/></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8.wmf"/><Relationship Id="rId4" Type="http://schemas.openxmlformats.org/officeDocument/2006/relationships/oleObject" Target="../embeddings/oleObject5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4.bin"/><Relationship Id="rId5" Type="http://schemas.openxmlformats.org/officeDocument/2006/relationships/image" Target="../media/image59.wmf"/><Relationship Id="rId4" Type="http://schemas.openxmlformats.org/officeDocument/2006/relationships/oleObject" Target="../embeddings/oleObject53.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11.xml"/><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6.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63.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60.bin"/><Relationship Id="rId5" Type="http://schemas.openxmlformats.org/officeDocument/2006/relationships/image" Target="../media/image65.wmf"/><Relationship Id="rId4" Type="http://schemas.openxmlformats.org/officeDocument/2006/relationships/oleObject" Target="../embeddings/oleObject5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67.wmf"/><Relationship Id="rId4" Type="http://schemas.openxmlformats.org/officeDocument/2006/relationships/oleObject" Target="../embeddings/oleObject6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68.wmf"/><Relationship Id="rId4" Type="http://schemas.openxmlformats.org/officeDocument/2006/relationships/oleObject" Target="../embeddings/oleObject6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69.wmf"/><Relationship Id="rId4" Type="http://schemas.openxmlformats.org/officeDocument/2006/relationships/oleObject" Target="../embeddings/oleObject6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70.wmf"/><Relationship Id="rId4" Type="http://schemas.openxmlformats.org/officeDocument/2006/relationships/oleObject" Target="../embeddings/oleObject64.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71.wmf"/><Relationship Id="rId4" Type="http://schemas.openxmlformats.org/officeDocument/2006/relationships/oleObject" Target="../embeddings/oleObject6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76.wmf"/><Relationship Id="rId3" Type="http://schemas.openxmlformats.org/officeDocument/2006/relationships/notesSlide" Target="../notesSlides/notesSlide19.xml"/><Relationship Id="rId7" Type="http://schemas.openxmlformats.org/officeDocument/2006/relationships/image" Target="../media/image73.wmf"/><Relationship Id="rId12"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67.bin"/><Relationship Id="rId11" Type="http://schemas.openxmlformats.org/officeDocument/2006/relationships/image" Target="../media/image75.wmf"/><Relationship Id="rId5" Type="http://schemas.openxmlformats.org/officeDocument/2006/relationships/image" Target="../media/image72.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74.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notesSlide" Target="../notesSlides/notesSlide20.xml"/><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72.bin"/><Relationship Id="rId5" Type="http://schemas.openxmlformats.org/officeDocument/2006/relationships/image" Target="../media/image77.wmf"/><Relationship Id="rId4" Type="http://schemas.openxmlformats.org/officeDocument/2006/relationships/oleObject" Target="../embeddings/oleObject71.bin"/><Relationship Id="rId9" Type="http://schemas.openxmlformats.org/officeDocument/2006/relationships/image" Target="../media/image79.e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notesSlide" Target="../notesSlides/notesSlide21.xml"/><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75.bin"/><Relationship Id="rId5" Type="http://schemas.openxmlformats.org/officeDocument/2006/relationships/image" Target="../media/image80.wmf"/><Relationship Id="rId4" Type="http://schemas.openxmlformats.org/officeDocument/2006/relationships/oleObject" Target="../embeddings/oleObject74.bin"/><Relationship Id="rId9" Type="http://schemas.openxmlformats.org/officeDocument/2006/relationships/image" Target="../media/image82.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oleObject" Target="../embeddings/oleObject82.bin"/><Relationship Id="rId3" Type="http://schemas.openxmlformats.org/officeDocument/2006/relationships/notesSlide" Target="../notesSlides/notesSlide22.xml"/><Relationship Id="rId7" Type="http://schemas.openxmlformats.org/officeDocument/2006/relationships/image" Target="../media/image84.wmf"/><Relationship Id="rId12" Type="http://schemas.openxmlformats.org/officeDocument/2006/relationships/oleObject" Target="../embeddings/oleObject81.bin"/><Relationship Id="rId17" Type="http://schemas.openxmlformats.org/officeDocument/2006/relationships/image" Target="../media/image88.wmf"/><Relationship Id="rId2" Type="http://schemas.openxmlformats.org/officeDocument/2006/relationships/slideLayout" Target="../slideLayouts/slideLayout2.xml"/><Relationship Id="rId16" Type="http://schemas.openxmlformats.org/officeDocument/2006/relationships/oleObject" Target="../embeddings/oleObject84.bin"/><Relationship Id="rId1" Type="http://schemas.openxmlformats.org/officeDocument/2006/relationships/vmlDrawing" Target="../drawings/vmlDrawing25.vml"/><Relationship Id="rId6" Type="http://schemas.openxmlformats.org/officeDocument/2006/relationships/oleObject" Target="../embeddings/oleObject78.bin"/><Relationship Id="rId11" Type="http://schemas.openxmlformats.org/officeDocument/2006/relationships/image" Target="../media/image86.wmf"/><Relationship Id="rId5" Type="http://schemas.openxmlformats.org/officeDocument/2006/relationships/image" Target="../media/image83.wmf"/><Relationship Id="rId15" Type="http://schemas.openxmlformats.org/officeDocument/2006/relationships/oleObject" Target="../embeddings/oleObject83.bin"/><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85.wmf"/><Relationship Id="rId14" Type="http://schemas.openxmlformats.org/officeDocument/2006/relationships/image" Target="../media/image87.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89.wmf"/><Relationship Id="rId4" Type="http://schemas.openxmlformats.org/officeDocument/2006/relationships/oleObject" Target="../embeddings/oleObject8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notesSlide" Target="../notesSlides/notesSlide25.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87.bin"/><Relationship Id="rId11" Type="http://schemas.openxmlformats.org/officeDocument/2006/relationships/image" Target="../media/image93.wmf"/><Relationship Id="rId5" Type="http://schemas.openxmlformats.org/officeDocument/2006/relationships/image" Target="../media/image90.w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92.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94.wmf"/><Relationship Id="rId4" Type="http://schemas.openxmlformats.org/officeDocument/2006/relationships/oleObject" Target="../embeddings/oleObject90.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99.wmf"/><Relationship Id="rId3" Type="http://schemas.openxmlformats.org/officeDocument/2006/relationships/notesSlide" Target="../notesSlides/notesSlide27.xml"/><Relationship Id="rId7" Type="http://schemas.openxmlformats.org/officeDocument/2006/relationships/image" Target="../media/image96.wmf"/><Relationship Id="rId12"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92.bin"/><Relationship Id="rId11" Type="http://schemas.openxmlformats.org/officeDocument/2006/relationships/image" Target="../media/image98.wmf"/><Relationship Id="rId5" Type="http://schemas.openxmlformats.org/officeDocument/2006/relationships/image" Target="../media/image95.wmf"/><Relationship Id="rId10" Type="http://schemas.openxmlformats.org/officeDocument/2006/relationships/oleObject" Target="../embeddings/oleObject94.bin"/><Relationship Id="rId4" Type="http://schemas.openxmlformats.org/officeDocument/2006/relationships/oleObject" Target="../embeddings/oleObject91.bin"/><Relationship Id="rId9" Type="http://schemas.openxmlformats.org/officeDocument/2006/relationships/image" Target="../media/image97.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100.wmf"/><Relationship Id="rId4" Type="http://schemas.openxmlformats.org/officeDocument/2006/relationships/oleObject" Target="../embeddings/oleObject9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105.wmf"/><Relationship Id="rId3" Type="http://schemas.openxmlformats.org/officeDocument/2006/relationships/notesSlide" Target="../notesSlides/notesSlide29.xml"/><Relationship Id="rId7" Type="http://schemas.openxmlformats.org/officeDocument/2006/relationships/image" Target="../media/image102.wmf"/><Relationship Id="rId12"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98.bin"/><Relationship Id="rId11" Type="http://schemas.openxmlformats.org/officeDocument/2006/relationships/image" Target="../media/image104.wmf"/><Relationship Id="rId5" Type="http://schemas.openxmlformats.org/officeDocument/2006/relationships/image" Target="../media/image101.wmf"/><Relationship Id="rId15" Type="http://schemas.openxmlformats.org/officeDocument/2006/relationships/image" Target="../media/image106.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103.wmf"/><Relationship Id="rId14" Type="http://schemas.openxmlformats.org/officeDocument/2006/relationships/oleObject" Target="../embeddings/oleObject10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107.wmf"/><Relationship Id="rId4" Type="http://schemas.openxmlformats.org/officeDocument/2006/relationships/oleObject" Target="../embeddings/oleObject10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08.wmf"/><Relationship Id="rId4" Type="http://schemas.openxmlformats.org/officeDocument/2006/relationships/oleObject" Target="../embeddings/oleObject10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109.wmf"/><Relationship Id="rId4" Type="http://schemas.openxmlformats.org/officeDocument/2006/relationships/oleObject" Target="../embeddings/oleObject105.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notesSlide" Target="../notesSlides/notesSlide33.xml"/><Relationship Id="rId7" Type="http://schemas.openxmlformats.org/officeDocument/2006/relationships/image" Target="../media/image111.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07.bin"/><Relationship Id="rId11" Type="http://schemas.openxmlformats.org/officeDocument/2006/relationships/image" Target="../media/image113.wmf"/><Relationship Id="rId5" Type="http://schemas.openxmlformats.org/officeDocument/2006/relationships/image" Target="../media/image110.wmf"/><Relationship Id="rId10" Type="http://schemas.openxmlformats.org/officeDocument/2006/relationships/oleObject" Target="../embeddings/oleObject109.bin"/><Relationship Id="rId4" Type="http://schemas.openxmlformats.org/officeDocument/2006/relationships/oleObject" Target="../embeddings/oleObject106.bin"/><Relationship Id="rId9" Type="http://schemas.openxmlformats.org/officeDocument/2006/relationships/image" Target="../media/image112.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114.wmf"/><Relationship Id="rId4" Type="http://schemas.openxmlformats.org/officeDocument/2006/relationships/oleObject" Target="../embeddings/oleObject110.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16.png"/><Relationship Id="rId5" Type="http://schemas.openxmlformats.org/officeDocument/2006/relationships/image" Target="../media/image115.wmf"/><Relationship Id="rId4" Type="http://schemas.openxmlformats.org/officeDocument/2006/relationships/oleObject" Target="../embeddings/oleObject111.bin"/></Relationships>
</file>

<file path=ppt/slides/_rels/slide4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121.wmf"/><Relationship Id="rId3" Type="http://schemas.openxmlformats.org/officeDocument/2006/relationships/notesSlide" Target="../notesSlides/notesSlide37.xml"/><Relationship Id="rId7" Type="http://schemas.openxmlformats.org/officeDocument/2006/relationships/image" Target="../media/image118.wmf"/><Relationship Id="rId12"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113.bin"/><Relationship Id="rId11" Type="http://schemas.openxmlformats.org/officeDocument/2006/relationships/image" Target="../media/image120.wmf"/><Relationship Id="rId5" Type="http://schemas.openxmlformats.org/officeDocument/2006/relationships/image" Target="../media/image111.wmf"/><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119.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notesSlide" Target="../notesSlides/notesSlide38.xml"/><Relationship Id="rId7" Type="http://schemas.openxmlformats.org/officeDocument/2006/relationships/image" Target="../media/image123.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118.bin"/><Relationship Id="rId5" Type="http://schemas.openxmlformats.org/officeDocument/2006/relationships/image" Target="../media/image122.wmf"/><Relationship Id="rId4" Type="http://schemas.openxmlformats.org/officeDocument/2006/relationships/oleObject" Target="../embeddings/oleObject117.bin"/><Relationship Id="rId9" Type="http://schemas.openxmlformats.org/officeDocument/2006/relationships/image" Target="../media/image124.w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notesSlide" Target="../notesSlides/notesSlide39.xml"/><Relationship Id="rId7" Type="http://schemas.openxmlformats.org/officeDocument/2006/relationships/image" Target="../media/image126.w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121.bin"/><Relationship Id="rId11" Type="http://schemas.openxmlformats.org/officeDocument/2006/relationships/image" Target="../media/image128.wmf"/><Relationship Id="rId5" Type="http://schemas.openxmlformats.org/officeDocument/2006/relationships/image" Target="../media/image125.wmf"/><Relationship Id="rId10" Type="http://schemas.openxmlformats.org/officeDocument/2006/relationships/oleObject" Target="../embeddings/oleObject123.bin"/><Relationship Id="rId4" Type="http://schemas.openxmlformats.org/officeDocument/2006/relationships/oleObject" Target="../embeddings/oleObject120.bin"/><Relationship Id="rId9" Type="http://schemas.openxmlformats.org/officeDocument/2006/relationships/image" Target="../media/image127.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30.wmf"/><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125.bin"/><Relationship Id="rId5" Type="http://schemas.openxmlformats.org/officeDocument/2006/relationships/image" Target="../media/image129.wmf"/><Relationship Id="rId4" Type="http://schemas.openxmlformats.org/officeDocument/2006/relationships/oleObject" Target="../embeddings/oleObject124.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notesSlide" Target="../notesSlides/notesSlide42.xml"/><Relationship Id="rId7" Type="http://schemas.openxmlformats.org/officeDocument/2006/relationships/image" Target="../media/image132.w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127.bin"/><Relationship Id="rId11" Type="http://schemas.openxmlformats.org/officeDocument/2006/relationships/image" Target="../media/image134.wmf"/><Relationship Id="rId5" Type="http://schemas.openxmlformats.org/officeDocument/2006/relationships/image" Target="../media/image131.wmf"/><Relationship Id="rId10" Type="http://schemas.openxmlformats.org/officeDocument/2006/relationships/oleObject" Target="../embeddings/oleObject129.bin"/><Relationship Id="rId4" Type="http://schemas.openxmlformats.org/officeDocument/2006/relationships/oleObject" Target="../embeddings/oleObject126.bin"/><Relationship Id="rId9" Type="http://schemas.openxmlformats.org/officeDocument/2006/relationships/image" Target="../media/image133.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32.bin"/><Relationship Id="rId3" Type="http://schemas.openxmlformats.org/officeDocument/2006/relationships/notesSlide" Target="../notesSlides/notesSlide43.xml"/><Relationship Id="rId7" Type="http://schemas.openxmlformats.org/officeDocument/2006/relationships/image" Target="../media/image136.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131.bin"/><Relationship Id="rId5" Type="http://schemas.openxmlformats.org/officeDocument/2006/relationships/image" Target="../media/image135.wmf"/><Relationship Id="rId4" Type="http://schemas.openxmlformats.org/officeDocument/2006/relationships/oleObject" Target="../embeddings/oleObject130.bin"/><Relationship Id="rId9" Type="http://schemas.openxmlformats.org/officeDocument/2006/relationships/image" Target="../media/image137.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35.bin"/><Relationship Id="rId3" Type="http://schemas.openxmlformats.org/officeDocument/2006/relationships/notesSlide" Target="../notesSlides/notesSlide44.xml"/><Relationship Id="rId7" Type="http://schemas.openxmlformats.org/officeDocument/2006/relationships/image" Target="../media/image139.w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134.bin"/><Relationship Id="rId5" Type="http://schemas.openxmlformats.org/officeDocument/2006/relationships/image" Target="../media/image138.wmf"/><Relationship Id="rId4" Type="http://schemas.openxmlformats.org/officeDocument/2006/relationships/oleObject" Target="../embeddings/oleObject133.bin"/><Relationship Id="rId9" Type="http://schemas.openxmlformats.org/officeDocument/2006/relationships/image" Target="../media/image140.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141.wmf"/><Relationship Id="rId4" Type="http://schemas.openxmlformats.org/officeDocument/2006/relationships/oleObject" Target="../embeddings/oleObject136.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142.wmf"/><Relationship Id="rId4" Type="http://schemas.openxmlformats.org/officeDocument/2006/relationships/oleObject" Target="../embeddings/oleObject137.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44.wmf"/><Relationship Id="rId5" Type="http://schemas.openxmlformats.org/officeDocument/2006/relationships/image" Target="../media/image143.wmf"/><Relationship Id="rId4" Type="http://schemas.openxmlformats.org/officeDocument/2006/relationships/oleObject" Target="../embeddings/oleObject138.bin"/></Relationships>
</file>

<file path=ppt/slides/_rels/slide62.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41.bin"/><Relationship Id="rId13" Type="http://schemas.openxmlformats.org/officeDocument/2006/relationships/image" Target="../media/image150.wmf"/><Relationship Id="rId18" Type="http://schemas.openxmlformats.org/officeDocument/2006/relationships/oleObject" Target="../embeddings/oleObject146.bin"/><Relationship Id="rId3" Type="http://schemas.openxmlformats.org/officeDocument/2006/relationships/notesSlide" Target="../notesSlides/notesSlide52.xml"/><Relationship Id="rId21" Type="http://schemas.openxmlformats.org/officeDocument/2006/relationships/image" Target="../media/image154.wmf"/><Relationship Id="rId7" Type="http://schemas.openxmlformats.org/officeDocument/2006/relationships/image" Target="../media/image147.wmf"/><Relationship Id="rId12" Type="http://schemas.openxmlformats.org/officeDocument/2006/relationships/oleObject" Target="../embeddings/oleObject143.bin"/><Relationship Id="rId17" Type="http://schemas.openxmlformats.org/officeDocument/2006/relationships/image" Target="../media/image152.wmf"/><Relationship Id="rId2" Type="http://schemas.openxmlformats.org/officeDocument/2006/relationships/slideLayout" Target="../slideLayouts/slideLayout2.xml"/><Relationship Id="rId16" Type="http://schemas.openxmlformats.org/officeDocument/2006/relationships/oleObject" Target="../embeddings/oleObject145.bin"/><Relationship Id="rId20" Type="http://schemas.openxmlformats.org/officeDocument/2006/relationships/oleObject" Target="../embeddings/oleObject147.bin"/><Relationship Id="rId1" Type="http://schemas.openxmlformats.org/officeDocument/2006/relationships/vmlDrawing" Target="../drawings/vmlDrawing48.vml"/><Relationship Id="rId6" Type="http://schemas.openxmlformats.org/officeDocument/2006/relationships/oleObject" Target="../embeddings/oleObject140.bin"/><Relationship Id="rId11" Type="http://schemas.openxmlformats.org/officeDocument/2006/relationships/image" Target="../media/image149.wmf"/><Relationship Id="rId5" Type="http://schemas.openxmlformats.org/officeDocument/2006/relationships/image" Target="../media/image146.wmf"/><Relationship Id="rId15" Type="http://schemas.openxmlformats.org/officeDocument/2006/relationships/image" Target="../media/image151.wmf"/><Relationship Id="rId10" Type="http://schemas.openxmlformats.org/officeDocument/2006/relationships/oleObject" Target="../embeddings/oleObject142.bin"/><Relationship Id="rId19" Type="http://schemas.openxmlformats.org/officeDocument/2006/relationships/image" Target="../media/image153.wmf"/><Relationship Id="rId4" Type="http://schemas.openxmlformats.org/officeDocument/2006/relationships/oleObject" Target="../embeddings/oleObject139.bin"/><Relationship Id="rId9" Type="http://schemas.openxmlformats.org/officeDocument/2006/relationships/image" Target="../media/image148.wmf"/><Relationship Id="rId14" Type="http://schemas.openxmlformats.org/officeDocument/2006/relationships/oleObject" Target="../embeddings/oleObject144.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50.bin"/><Relationship Id="rId13" Type="http://schemas.openxmlformats.org/officeDocument/2006/relationships/image" Target="../media/image159.wmf"/><Relationship Id="rId18" Type="http://schemas.openxmlformats.org/officeDocument/2006/relationships/oleObject" Target="../embeddings/oleObject155.bin"/><Relationship Id="rId26" Type="http://schemas.openxmlformats.org/officeDocument/2006/relationships/oleObject" Target="../embeddings/oleObject159.bin"/><Relationship Id="rId3" Type="http://schemas.openxmlformats.org/officeDocument/2006/relationships/notesSlide" Target="../notesSlides/notesSlide53.xml"/><Relationship Id="rId21" Type="http://schemas.openxmlformats.org/officeDocument/2006/relationships/image" Target="../media/image163.wmf"/><Relationship Id="rId7" Type="http://schemas.openxmlformats.org/officeDocument/2006/relationships/image" Target="../media/image156.wmf"/><Relationship Id="rId12" Type="http://schemas.openxmlformats.org/officeDocument/2006/relationships/oleObject" Target="../embeddings/oleObject152.bin"/><Relationship Id="rId17" Type="http://schemas.openxmlformats.org/officeDocument/2006/relationships/image" Target="../media/image161.wmf"/><Relationship Id="rId25" Type="http://schemas.openxmlformats.org/officeDocument/2006/relationships/image" Target="../media/image165.wmf"/><Relationship Id="rId2" Type="http://schemas.openxmlformats.org/officeDocument/2006/relationships/slideLayout" Target="../slideLayouts/slideLayout2.xml"/><Relationship Id="rId16" Type="http://schemas.openxmlformats.org/officeDocument/2006/relationships/oleObject" Target="../embeddings/oleObject154.bin"/><Relationship Id="rId20" Type="http://schemas.openxmlformats.org/officeDocument/2006/relationships/oleObject" Target="../embeddings/oleObject156.bin"/><Relationship Id="rId1" Type="http://schemas.openxmlformats.org/officeDocument/2006/relationships/vmlDrawing" Target="../drawings/vmlDrawing49.vml"/><Relationship Id="rId6" Type="http://schemas.openxmlformats.org/officeDocument/2006/relationships/oleObject" Target="../embeddings/oleObject149.bin"/><Relationship Id="rId11" Type="http://schemas.openxmlformats.org/officeDocument/2006/relationships/image" Target="../media/image158.wmf"/><Relationship Id="rId24" Type="http://schemas.openxmlformats.org/officeDocument/2006/relationships/oleObject" Target="../embeddings/oleObject158.bin"/><Relationship Id="rId5" Type="http://schemas.openxmlformats.org/officeDocument/2006/relationships/image" Target="../media/image155.wmf"/><Relationship Id="rId15" Type="http://schemas.openxmlformats.org/officeDocument/2006/relationships/image" Target="../media/image160.wmf"/><Relationship Id="rId23" Type="http://schemas.openxmlformats.org/officeDocument/2006/relationships/image" Target="../media/image164.wmf"/><Relationship Id="rId10" Type="http://schemas.openxmlformats.org/officeDocument/2006/relationships/oleObject" Target="../embeddings/oleObject151.bin"/><Relationship Id="rId19" Type="http://schemas.openxmlformats.org/officeDocument/2006/relationships/image" Target="../media/image162.wmf"/><Relationship Id="rId4" Type="http://schemas.openxmlformats.org/officeDocument/2006/relationships/oleObject" Target="../embeddings/oleObject148.bin"/><Relationship Id="rId9" Type="http://schemas.openxmlformats.org/officeDocument/2006/relationships/image" Target="../media/image157.wmf"/><Relationship Id="rId14" Type="http://schemas.openxmlformats.org/officeDocument/2006/relationships/oleObject" Target="../embeddings/oleObject153.bin"/><Relationship Id="rId22" Type="http://schemas.openxmlformats.org/officeDocument/2006/relationships/oleObject" Target="../embeddings/oleObject157.bin"/><Relationship Id="rId27" Type="http://schemas.openxmlformats.org/officeDocument/2006/relationships/image" Target="../media/image166.w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62.bin"/><Relationship Id="rId13" Type="http://schemas.openxmlformats.org/officeDocument/2006/relationships/image" Target="../media/image170.wmf"/><Relationship Id="rId3" Type="http://schemas.openxmlformats.org/officeDocument/2006/relationships/notesSlide" Target="../notesSlides/notesSlide54.xml"/><Relationship Id="rId7" Type="http://schemas.openxmlformats.org/officeDocument/2006/relationships/image" Target="../media/image168.wmf"/><Relationship Id="rId12" Type="http://schemas.openxmlformats.org/officeDocument/2006/relationships/oleObject" Target="../embeddings/oleObject164.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161.bin"/><Relationship Id="rId11" Type="http://schemas.openxmlformats.org/officeDocument/2006/relationships/image" Target="../media/image159.wmf"/><Relationship Id="rId5" Type="http://schemas.openxmlformats.org/officeDocument/2006/relationships/image" Target="../media/image167.wmf"/><Relationship Id="rId15" Type="http://schemas.openxmlformats.org/officeDocument/2006/relationships/image" Target="../media/image171.wmf"/><Relationship Id="rId10" Type="http://schemas.openxmlformats.org/officeDocument/2006/relationships/oleObject" Target="../embeddings/oleObject163.bin"/><Relationship Id="rId4" Type="http://schemas.openxmlformats.org/officeDocument/2006/relationships/oleObject" Target="../embeddings/oleObject160.bin"/><Relationship Id="rId9" Type="http://schemas.openxmlformats.org/officeDocument/2006/relationships/image" Target="../media/image169.wmf"/><Relationship Id="rId14" Type="http://schemas.openxmlformats.org/officeDocument/2006/relationships/oleObject" Target="../embeddings/oleObject165.bin"/></Relationships>
</file>

<file path=ppt/slides/_rels/slide66.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68.bin"/><Relationship Id="rId3" Type="http://schemas.openxmlformats.org/officeDocument/2006/relationships/notesSlide" Target="../notesSlides/notesSlide56.xml"/><Relationship Id="rId7" Type="http://schemas.openxmlformats.org/officeDocument/2006/relationships/image" Target="../media/image174.wmf"/><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167.bin"/><Relationship Id="rId5" Type="http://schemas.openxmlformats.org/officeDocument/2006/relationships/image" Target="../media/image173.wmf"/><Relationship Id="rId4" Type="http://schemas.openxmlformats.org/officeDocument/2006/relationships/oleObject" Target="../embeddings/oleObject166.bin"/><Relationship Id="rId9" Type="http://schemas.openxmlformats.org/officeDocument/2006/relationships/image" Target="../media/image175.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180.wmf"/><Relationship Id="rId18" Type="http://schemas.openxmlformats.org/officeDocument/2006/relationships/oleObject" Target="../embeddings/oleObject176.bin"/><Relationship Id="rId3" Type="http://schemas.openxmlformats.org/officeDocument/2006/relationships/notesSlide" Target="../notesSlides/notesSlide57.xml"/><Relationship Id="rId21" Type="http://schemas.openxmlformats.org/officeDocument/2006/relationships/image" Target="../media/image184.wmf"/><Relationship Id="rId7" Type="http://schemas.openxmlformats.org/officeDocument/2006/relationships/image" Target="../media/image177.wmf"/><Relationship Id="rId12" Type="http://schemas.openxmlformats.org/officeDocument/2006/relationships/oleObject" Target="../embeddings/oleObject173.bin"/><Relationship Id="rId17" Type="http://schemas.openxmlformats.org/officeDocument/2006/relationships/image" Target="../media/image182.wmf"/><Relationship Id="rId25" Type="http://schemas.openxmlformats.org/officeDocument/2006/relationships/image" Target="../media/image186.wmf"/><Relationship Id="rId2" Type="http://schemas.openxmlformats.org/officeDocument/2006/relationships/slideLayout" Target="../slideLayouts/slideLayout2.xml"/><Relationship Id="rId16" Type="http://schemas.openxmlformats.org/officeDocument/2006/relationships/oleObject" Target="../embeddings/oleObject175.bin"/><Relationship Id="rId20" Type="http://schemas.openxmlformats.org/officeDocument/2006/relationships/oleObject" Target="../embeddings/oleObject177.bin"/><Relationship Id="rId1" Type="http://schemas.openxmlformats.org/officeDocument/2006/relationships/vmlDrawing" Target="../drawings/vmlDrawing52.vml"/><Relationship Id="rId6" Type="http://schemas.openxmlformats.org/officeDocument/2006/relationships/oleObject" Target="../embeddings/oleObject170.bin"/><Relationship Id="rId11" Type="http://schemas.openxmlformats.org/officeDocument/2006/relationships/image" Target="../media/image179.wmf"/><Relationship Id="rId24" Type="http://schemas.openxmlformats.org/officeDocument/2006/relationships/oleObject" Target="../embeddings/oleObject179.bin"/><Relationship Id="rId5" Type="http://schemas.openxmlformats.org/officeDocument/2006/relationships/image" Target="../media/image176.wmf"/><Relationship Id="rId15" Type="http://schemas.openxmlformats.org/officeDocument/2006/relationships/image" Target="../media/image181.wmf"/><Relationship Id="rId23" Type="http://schemas.openxmlformats.org/officeDocument/2006/relationships/image" Target="../media/image185.wmf"/><Relationship Id="rId10" Type="http://schemas.openxmlformats.org/officeDocument/2006/relationships/oleObject" Target="../embeddings/oleObject172.bin"/><Relationship Id="rId19" Type="http://schemas.openxmlformats.org/officeDocument/2006/relationships/image" Target="../media/image183.wmf"/><Relationship Id="rId4" Type="http://schemas.openxmlformats.org/officeDocument/2006/relationships/oleObject" Target="../embeddings/oleObject169.bin"/><Relationship Id="rId9" Type="http://schemas.openxmlformats.org/officeDocument/2006/relationships/image" Target="../media/image178.wmf"/><Relationship Id="rId14" Type="http://schemas.openxmlformats.org/officeDocument/2006/relationships/oleObject" Target="../embeddings/oleObject174.bin"/><Relationship Id="rId22" Type="http://schemas.openxmlformats.org/officeDocument/2006/relationships/oleObject" Target="../embeddings/oleObject178.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182.bin"/><Relationship Id="rId3" Type="http://schemas.openxmlformats.org/officeDocument/2006/relationships/notesSlide" Target="../notesSlides/notesSlide58.xml"/><Relationship Id="rId7" Type="http://schemas.openxmlformats.org/officeDocument/2006/relationships/image" Target="../media/image188.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181.bin"/><Relationship Id="rId11" Type="http://schemas.openxmlformats.org/officeDocument/2006/relationships/image" Target="../media/image190.wmf"/><Relationship Id="rId5" Type="http://schemas.openxmlformats.org/officeDocument/2006/relationships/image" Target="../media/image187.wmf"/><Relationship Id="rId10" Type="http://schemas.openxmlformats.org/officeDocument/2006/relationships/oleObject" Target="../embeddings/oleObject183.bin"/><Relationship Id="rId4" Type="http://schemas.openxmlformats.org/officeDocument/2006/relationships/oleObject" Target="../embeddings/oleObject180.bin"/><Relationship Id="rId9" Type="http://schemas.openxmlformats.org/officeDocument/2006/relationships/image" Target="../media/image189.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92.wmf"/><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185.bin"/><Relationship Id="rId5" Type="http://schemas.openxmlformats.org/officeDocument/2006/relationships/image" Target="../media/image191.wmf"/><Relationship Id="rId4" Type="http://schemas.openxmlformats.org/officeDocument/2006/relationships/oleObject" Target="../embeddings/oleObject184.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55.vml"/><Relationship Id="rId5" Type="http://schemas.openxmlformats.org/officeDocument/2006/relationships/image" Target="../media/image193.wmf"/><Relationship Id="rId4" Type="http://schemas.openxmlformats.org/officeDocument/2006/relationships/oleObject" Target="../embeddings/oleObject186.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56.vml"/><Relationship Id="rId5" Type="http://schemas.openxmlformats.org/officeDocument/2006/relationships/image" Target="../media/image194.wmf"/><Relationship Id="rId4" Type="http://schemas.openxmlformats.org/officeDocument/2006/relationships/oleObject" Target="../embeddings/oleObject187.bin"/></Relationships>
</file>

<file path=ppt/slides/_rels/slide73.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57.vml"/><Relationship Id="rId5" Type="http://schemas.openxmlformats.org/officeDocument/2006/relationships/image" Target="../media/image196.wmf"/><Relationship Id="rId4" Type="http://schemas.openxmlformats.org/officeDocument/2006/relationships/oleObject" Target="../embeddings/oleObject188.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198.wmf"/><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embeddings/oleObject190.bin"/><Relationship Id="rId5" Type="http://schemas.openxmlformats.org/officeDocument/2006/relationships/image" Target="../media/image197.wmf"/><Relationship Id="rId4" Type="http://schemas.openxmlformats.org/officeDocument/2006/relationships/oleObject" Target="../embeddings/oleObject189.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59.vml"/><Relationship Id="rId5" Type="http://schemas.openxmlformats.org/officeDocument/2006/relationships/image" Target="../media/image199.wmf"/><Relationship Id="rId4" Type="http://schemas.openxmlformats.org/officeDocument/2006/relationships/oleObject" Target="../embeddings/oleObject191.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0.bin"/><Relationship Id="rId18" Type="http://schemas.openxmlformats.org/officeDocument/2006/relationships/image" Target="../media/image14.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1.wmf"/><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10.wmf"/><Relationship Id="rId19" Type="http://schemas.openxmlformats.org/officeDocument/2006/relationships/oleObject" Target="../embeddings/oleObject13.bin"/><Relationship Id="rId4" Type="http://schemas.openxmlformats.org/officeDocument/2006/relationships/image" Target="../media/image7.wmf"/><Relationship Id="rId9" Type="http://schemas.openxmlformats.org/officeDocument/2006/relationships/oleObject" Target="../embeddings/oleObject8.bin"/><Relationship Id="rId14"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0.wmf"/><Relationship Id="rId3" Type="http://schemas.openxmlformats.org/officeDocument/2006/relationships/image" Target="../media/image22.png"/><Relationship Id="rId7" Type="http://schemas.openxmlformats.org/officeDocument/2006/relationships/image" Target="../media/image17.wmf"/><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8.wmf"/><Relationship Id="rId1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bwMode="auto">
          <a:xfrm>
            <a:off x="94191" y="16274"/>
            <a:ext cx="8928100" cy="1196752"/>
          </a:xfrm>
          <a:prstGeom prst="rect">
            <a:avLst/>
          </a:prstGeom>
          <a:noFill/>
          <a:ln w="9525">
            <a:noFill/>
            <a:miter lim="800000"/>
            <a:headEnd/>
            <a:tailEnd/>
          </a:ln>
        </p:spPr>
        <p:txBody>
          <a:bodyPr lIns="0" tIns="0" rIns="0" bIns="0" anchor="ctr"/>
          <a:lstStyle/>
          <a:p>
            <a:pPr algn="ctr">
              <a:defRPr/>
            </a:pPr>
            <a:r>
              <a:rPr lang="uk-UA" sz="2800" b="1" i="1" dirty="0">
                <a:latin typeface="Times New Roman" panose="02020603050405020304" pitchFamily="18" charset="0"/>
                <a:cs typeface="Times New Roman" panose="02020603050405020304" pitchFamily="18" charset="0"/>
              </a:rPr>
              <a:t>ВЛАСТИВОСТІ І ХАРАКТЕРИСТИКИ </a:t>
            </a:r>
            <a:r>
              <a:rPr lang="uk-UA" sz="2800" b="1" i="1" dirty="0" smtClean="0">
                <a:latin typeface="Times New Roman" panose="02020603050405020304" pitchFamily="18" charset="0"/>
                <a:cs typeface="Times New Roman" panose="02020603050405020304" pitchFamily="18" charset="0"/>
              </a:rPr>
              <a:t>АСИНХРОННИХ</a:t>
            </a:r>
            <a:r>
              <a:rPr lang="uk-UA" sz="2800" i="1" dirty="0" smtClean="0"/>
              <a:t> </a:t>
            </a:r>
            <a:r>
              <a:rPr lang="uk-UA" sz="2800" b="1" i="1" dirty="0" smtClean="0">
                <a:latin typeface="Times New Roman" panose="02020603050405020304" pitchFamily="18" charset="0"/>
                <a:cs typeface="Times New Roman" panose="02020603050405020304" pitchFamily="18" charset="0"/>
              </a:rPr>
              <a:t>ДВИГУНІВ</a:t>
            </a:r>
            <a:endParaRPr lang="uk-UA" sz="2800" b="1" i="1" spc="-100" dirty="0">
              <a:solidFill>
                <a:schemeClr val="tx2"/>
              </a:solidFill>
              <a:latin typeface="Times New Roman" panose="02020603050405020304" pitchFamily="18" charset="0"/>
              <a:ea typeface="+mj-ea"/>
              <a:cs typeface="Times New Roman" panose="02020603050405020304" pitchFamily="18" charset="0"/>
            </a:endParaRPr>
          </a:p>
        </p:txBody>
      </p:sp>
      <p:sp>
        <p:nvSpPr>
          <p:cNvPr id="9" name="Line 4"/>
          <p:cNvSpPr>
            <a:spLocks noChangeShapeType="1"/>
          </p:cNvSpPr>
          <p:nvPr/>
        </p:nvSpPr>
        <p:spPr bwMode="auto">
          <a:xfrm>
            <a:off x="251520" y="1052736"/>
            <a:ext cx="8569325" cy="0"/>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a:lstStyle/>
          <a:p>
            <a:pPr>
              <a:defRPr/>
            </a:pPr>
            <a:endParaRPr lang="uk-UA" dirty="0">
              <a:latin typeface="Calibri" pitchFamily="34" charset="0"/>
              <a:cs typeface="Calibri" pitchFamily="34" charset="0"/>
            </a:endParaRPr>
          </a:p>
        </p:txBody>
      </p:sp>
      <p:sp>
        <p:nvSpPr>
          <p:cNvPr id="10" name="Содержимое 2"/>
          <p:cNvSpPr txBox="1">
            <a:spLocks/>
          </p:cNvSpPr>
          <p:nvPr/>
        </p:nvSpPr>
        <p:spPr bwMode="auto">
          <a:xfrm>
            <a:off x="94191" y="1195836"/>
            <a:ext cx="8928100" cy="5545532"/>
          </a:xfrm>
          <a:prstGeom prst="rect">
            <a:avLst/>
          </a:prstGeom>
          <a:solidFill>
            <a:schemeClr val="accent3">
              <a:lumMod val="40000"/>
              <a:lumOff val="60000"/>
            </a:schemeClr>
          </a:solidFill>
          <a:ln>
            <a:headEnd/>
            <a:tailEnd/>
          </a:ln>
        </p:spPr>
        <p:style>
          <a:lnRef idx="2">
            <a:schemeClr val="accent3"/>
          </a:lnRef>
          <a:fillRef idx="1">
            <a:schemeClr val="lt1"/>
          </a:fillRef>
          <a:effectRef idx="0">
            <a:schemeClr val="accent3"/>
          </a:effectRef>
          <a:fontRef idx="minor">
            <a:schemeClr val="dk1"/>
          </a:fontRef>
        </p:style>
        <p:txBody>
          <a:bodyPr lIns="36000" tIns="0" rIns="0" bIns="0"/>
          <a:lstStyle/>
          <a:p>
            <a:pPr marL="342900" indent="-342900" algn="ctr" eaLnBrk="0" hangingPunct="0">
              <a:spcBef>
                <a:spcPct val="20000"/>
              </a:spcBef>
              <a:buFont typeface="Arial" charset="0"/>
              <a:buNone/>
              <a:defRPr/>
            </a:pPr>
            <a:r>
              <a:rPr lang="uk-UA" sz="2400" i="1" dirty="0">
                <a:latin typeface="Arial" panose="020B0604020202020204" pitchFamily="34" charset="0"/>
                <a:cs typeface="Arial" panose="020B0604020202020204" pitchFamily="34" charset="0"/>
              </a:rPr>
              <a:t>ПЛАН</a:t>
            </a:r>
          </a:p>
          <a:p>
            <a:pPr>
              <a:lnSpc>
                <a:spcPct val="125000"/>
              </a:lnSpc>
            </a:pPr>
            <a:r>
              <a:rPr lang="uk-UA" sz="2000" i="1" dirty="0">
                <a:latin typeface="Arial" panose="020B0604020202020204" pitchFamily="34" charset="0"/>
                <a:cs typeface="Arial" panose="020B0604020202020204" pitchFamily="34" charset="0"/>
              </a:rPr>
              <a:t>1. Асинхронні двигуни в електроприводі;</a:t>
            </a:r>
            <a:endParaRPr lang="uk-UA" sz="2000" dirty="0">
              <a:latin typeface="Arial" panose="020B0604020202020204" pitchFamily="34" charset="0"/>
              <a:cs typeface="Arial" panose="020B0604020202020204" pitchFamily="34" charset="0"/>
            </a:endParaRPr>
          </a:p>
          <a:p>
            <a:pPr>
              <a:lnSpc>
                <a:spcPct val="125000"/>
              </a:lnSpc>
            </a:pPr>
            <a:r>
              <a:rPr lang="uk-UA" sz="2000" i="1" dirty="0" smtClean="0">
                <a:latin typeface="Arial" panose="020B0604020202020204" pitchFamily="34" charset="0"/>
                <a:cs typeface="Arial" panose="020B0604020202020204" pitchFamily="34" charset="0"/>
              </a:rPr>
              <a:t>2. </a:t>
            </a:r>
            <a:r>
              <a:rPr lang="uk-UA" sz="2000" i="1" dirty="0">
                <a:latin typeface="Arial" panose="020B0604020202020204" pitchFamily="34" charset="0"/>
                <a:cs typeface="Arial" panose="020B0604020202020204" pitchFamily="34" charset="0"/>
              </a:rPr>
              <a:t>Схема заміщення асинхронного двигуна;</a:t>
            </a:r>
            <a:endParaRPr lang="uk-UA" sz="2000" dirty="0">
              <a:latin typeface="Arial" panose="020B0604020202020204" pitchFamily="34" charset="0"/>
              <a:cs typeface="Arial" panose="020B0604020202020204" pitchFamily="34" charset="0"/>
            </a:endParaRPr>
          </a:p>
          <a:p>
            <a:pPr>
              <a:lnSpc>
                <a:spcPct val="125000"/>
              </a:lnSpc>
            </a:pPr>
            <a:r>
              <a:rPr lang="uk-UA" sz="2000" i="1" dirty="0" smtClean="0">
                <a:latin typeface="Arial" panose="020B0604020202020204" pitchFamily="34" charset="0"/>
                <a:cs typeface="Arial" panose="020B0604020202020204" pitchFamily="34" charset="0"/>
              </a:rPr>
              <a:t>3. </a:t>
            </a:r>
            <a:r>
              <a:rPr lang="uk-UA" sz="2000" i="1" dirty="0">
                <a:latin typeface="Arial" panose="020B0604020202020204" pitchFamily="34" charset="0"/>
                <a:cs typeface="Arial" panose="020B0604020202020204" pitchFamily="34" charset="0"/>
              </a:rPr>
              <a:t>Електромеханічні характеристики асинхронного двигуна з фазним ротором;</a:t>
            </a:r>
            <a:endParaRPr lang="uk-UA" sz="2000" dirty="0">
              <a:latin typeface="Arial" panose="020B0604020202020204" pitchFamily="34" charset="0"/>
              <a:cs typeface="Arial" panose="020B0604020202020204" pitchFamily="34" charset="0"/>
            </a:endParaRPr>
          </a:p>
          <a:p>
            <a:pPr>
              <a:lnSpc>
                <a:spcPct val="125000"/>
              </a:lnSpc>
            </a:pPr>
            <a:r>
              <a:rPr lang="uk-UA" sz="2000" i="1" dirty="0" smtClean="0">
                <a:latin typeface="Arial" panose="020B0604020202020204" pitchFamily="34" charset="0"/>
                <a:cs typeface="Arial" panose="020B0604020202020204" pitchFamily="34" charset="0"/>
              </a:rPr>
              <a:t>4. </a:t>
            </a:r>
            <a:r>
              <a:rPr lang="uk-UA" sz="2000" i="1" dirty="0">
                <a:latin typeface="Arial" panose="020B0604020202020204" pitchFamily="34" charset="0"/>
                <a:cs typeface="Arial" panose="020B0604020202020204" pitchFamily="34" charset="0"/>
              </a:rPr>
              <a:t>Механічні характеристики асинхронного двигуна з фазним ротором;</a:t>
            </a:r>
            <a:endParaRPr lang="uk-UA" sz="2000" dirty="0">
              <a:latin typeface="Arial" panose="020B0604020202020204" pitchFamily="34" charset="0"/>
              <a:cs typeface="Arial" panose="020B0604020202020204" pitchFamily="34" charset="0"/>
            </a:endParaRPr>
          </a:p>
          <a:p>
            <a:pPr>
              <a:lnSpc>
                <a:spcPct val="125000"/>
              </a:lnSpc>
            </a:pPr>
            <a:r>
              <a:rPr lang="uk-UA" sz="2000" i="1" dirty="0" smtClean="0">
                <a:latin typeface="Arial" panose="020B0604020202020204" pitchFamily="34" charset="0"/>
                <a:cs typeface="Arial" panose="020B0604020202020204" pitchFamily="34" charset="0"/>
              </a:rPr>
              <a:t>5. </a:t>
            </a:r>
            <a:r>
              <a:rPr lang="uk-UA" sz="2000" i="1" dirty="0">
                <a:latin typeface="Arial" panose="020B0604020202020204" pitchFamily="34" charset="0"/>
                <a:cs typeface="Arial" panose="020B0604020202020204" pitchFamily="34" charset="0"/>
              </a:rPr>
              <a:t>Гальмівні режими асинхронного двигуна з фазним ротором;</a:t>
            </a:r>
            <a:endParaRPr lang="uk-UA" sz="2000" b="1" i="1" dirty="0">
              <a:latin typeface="Arial" panose="020B0604020202020204" pitchFamily="34" charset="0"/>
              <a:cs typeface="Arial" panose="020B0604020202020204" pitchFamily="34" charset="0"/>
            </a:endParaRPr>
          </a:p>
          <a:p>
            <a:pPr>
              <a:lnSpc>
                <a:spcPct val="125000"/>
              </a:lnSpc>
            </a:pPr>
            <a:r>
              <a:rPr lang="uk-UA" sz="2000" i="1" dirty="0" smtClean="0">
                <a:latin typeface="Arial" panose="020B0604020202020204" pitchFamily="34" charset="0"/>
                <a:cs typeface="Arial" panose="020B0604020202020204" pitchFamily="34" charset="0"/>
              </a:rPr>
              <a:t>6. </a:t>
            </a:r>
            <a:r>
              <a:rPr lang="uk-UA" sz="2000" i="1" dirty="0">
                <a:latin typeface="Arial" panose="020B0604020202020204" pitchFamily="34" charset="0"/>
                <a:cs typeface="Arial" panose="020B0604020202020204" pitchFamily="34" charset="0"/>
              </a:rPr>
              <a:t>Способи регулювання швидкості електроприводів з асинхронними двигунами з фазним </a:t>
            </a:r>
            <a:r>
              <a:rPr lang="uk-UA" sz="2000" i="1" dirty="0" smtClean="0">
                <a:latin typeface="Arial" panose="020B0604020202020204" pitchFamily="34" charset="0"/>
                <a:cs typeface="Arial" panose="020B0604020202020204" pitchFamily="34" charset="0"/>
              </a:rPr>
              <a:t>ротором.</a:t>
            </a:r>
            <a:endParaRPr lang="uk-UA" sz="2000" b="1" i="1" dirty="0">
              <a:latin typeface="Arial" panose="020B0604020202020204" pitchFamily="34" charset="0"/>
              <a:cs typeface="Arial" panose="020B0604020202020204" pitchFamily="34" charset="0"/>
            </a:endParaRPr>
          </a:p>
          <a:p>
            <a:pPr algn="ctr">
              <a:spcBef>
                <a:spcPts val="1200"/>
              </a:spcBef>
            </a:pPr>
            <a:r>
              <a:rPr lang="uk-UA" sz="2000" i="1" dirty="0" smtClean="0">
                <a:latin typeface="Arial" panose="020B0604020202020204" pitchFamily="34" charset="0"/>
                <a:cs typeface="Arial" panose="020B0604020202020204" pitchFamily="34" charset="0"/>
              </a:rPr>
              <a:t>Література</a:t>
            </a:r>
            <a:r>
              <a:rPr lang="uk-UA" sz="2000" i="1" dirty="0">
                <a:latin typeface="Arial" panose="020B0604020202020204" pitchFamily="34" charset="0"/>
                <a:cs typeface="Arial" panose="020B0604020202020204" pitchFamily="34" charset="0"/>
              </a:rPr>
              <a:t>:</a:t>
            </a:r>
            <a:endParaRPr lang="uk-UA" sz="2000" dirty="0">
              <a:latin typeface="Arial" panose="020B0604020202020204" pitchFamily="34" charset="0"/>
              <a:cs typeface="Arial" panose="020B0604020202020204" pitchFamily="34" charset="0"/>
            </a:endParaRPr>
          </a:p>
          <a:p>
            <a:pPr indent="174625">
              <a:defRPr/>
            </a:pPr>
            <a:r>
              <a:rPr lang="uk-UA" sz="2000" i="1" dirty="0" smtClean="0">
                <a:latin typeface="Arial" panose="020B0604020202020204" pitchFamily="34" charset="0"/>
                <a:cs typeface="Arial" panose="020B0604020202020204" pitchFamily="34" charset="0"/>
              </a:rPr>
              <a:t>1</a:t>
            </a:r>
            <a:r>
              <a:rPr lang="uk-UA" sz="2000" i="1" dirty="0">
                <a:latin typeface="Arial" panose="020B0604020202020204" pitchFamily="34" charset="0"/>
                <a:cs typeface="Arial" panose="020B0604020202020204" pitchFamily="34" charset="0"/>
              </a:rPr>
              <a:t>. </a:t>
            </a:r>
            <a:r>
              <a:rPr lang="uk-UA" sz="2000" i="1" dirty="0" err="1">
                <a:latin typeface="Arial" panose="020B0604020202020204" pitchFamily="34" charset="0"/>
                <a:ea typeface="Calibri" panose="020F0502020204030204" pitchFamily="34" charset="0"/>
                <a:cs typeface="Arial" panose="020B0604020202020204" pitchFamily="34" charset="0"/>
              </a:rPr>
              <a:t>Видмиш</a:t>
            </a:r>
            <a:r>
              <a:rPr lang="uk-UA" sz="2000" i="1" dirty="0">
                <a:latin typeface="Arial" panose="020B0604020202020204" pitchFamily="34" charset="0"/>
                <a:ea typeface="Calibri" panose="020F0502020204030204" pitchFamily="34" charset="0"/>
                <a:cs typeface="Arial" panose="020B0604020202020204" pitchFamily="34" charset="0"/>
              </a:rPr>
              <a:t> А. А., Ярошенко Л. В. Основи електропривода. Теорія та практика. Частина 1</a:t>
            </a:r>
            <a:r>
              <a:rPr lang="uk-UA" sz="2000" i="1" dirty="0" smtClean="0">
                <a:latin typeface="Arial" panose="020B0604020202020204" pitchFamily="34" charset="0"/>
                <a:ea typeface="Calibri" panose="020F0502020204030204" pitchFamily="34" charset="0"/>
                <a:cs typeface="Arial" panose="020B0604020202020204" pitchFamily="34" charset="0"/>
              </a:rPr>
              <a:t>./Навчальний </a:t>
            </a:r>
            <a:r>
              <a:rPr lang="uk-UA" sz="2000" i="1" dirty="0">
                <a:latin typeface="Arial" panose="020B0604020202020204" pitchFamily="34" charset="0"/>
                <a:ea typeface="Calibri" panose="020F0502020204030204" pitchFamily="34" charset="0"/>
                <a:cs typeface="Arial" panose="020B0604020202020204" pitchFamily="34" charset="0"/>
              </a:rPr>
              <a:t>посібник. </a:t>
            </a:r>
            <a:r>
              <a:rPr lang="uk-UA" sz="2000" i="1" dirty="0" smtClean="0">
                <a:latin typeface="Arial" panose="020B0604020202020204" pitchFamily="34" charset="0"/>
                <a:ea typeface="Calibri" panose="020F0502020204030204" pitchFamily="34" charset="0"/>
                <a:cs typeface="Arial" panose="020B0604020202020204" pitchFamily="34" charset="0"/>
              </a:rPr>
              <a:t>Вінниця</a:t>
            </a:r>
            <a:r>
              <a:rPr lang="uk-UA" sz="2000" i="1" dirty="0">
                <a:latin typeface="Arial" panose="020B0604020202020204" pitchFamily="34" charset="0"/>
                <a:ea typeface="Calibri" panose="020F0502020204030204" pitchFamily="34" charset="0"/>
                <a:cs typeface="Arial" panose="020B0604020202020204" pitchFamily="34" charset="0"/>
              </a:rPr>
              <a:t>: ВНАУ, </a:t>
            </a:r>
            <a:r>
              <a:rPr lang="uk-UA" sz="2000" i="1" dirty="0" smtClean="0">
                <a:latin typeface="Arial" panose="020B0604020202020204" pitchFamily="34" charset="0"/>
                <a:ea typeface="Calibri" panose="020F0502020204030204" pitchFamily="34" charset="0"/>
                <a:cs typeface="Arial" panose="020B0604020202020204" pitchFamily="34" charset="0"/>
              </a:rPr>
              <a:t>2020. 387 </a:t>
            </a:r>
            <a:r>
              <a:rPr lang="uk-UA" sz="2000" i="1" dirty="0">
                <a:latin typeface="Arial" panose="020B0604020202020204" pitchFamily="34" charset="0"/>
                <a:ea typeface="Calibri" panose="020F0502020204030204" pitchFamily="34" charset="0"/>
                <a:cs typeface="Arial" panose="020B0604020202020204" pitchFamily="34" charset="0"/>
              </a:rPr>
              <a:t>с.</a:t>
            </a:r>
            <a:r>
              <a:rPr lang="uk-UA" sz="2000" i="1" dirty="0">
                <a:latin typeface="Arial" panose="020B0604020202020204" pitchFamily="34" charset="0"/>
                <a:cs typeface="Arial" panose="020B0604020202020204" pitchFamily="34" charset="0"/>
              </a:rPr>
              <a:t>;</a:t>
            </a:r>
          </a:p>
          <a:p>
            <a:pPr indent="174625">
              <a:defRPr/>
            </a:pPr>
            <a:r>
              <a:rPr lang="uk-UA" sz="2000" i="1" dirty="0">
                <a:latin typeface="Arial" panose="020B0604020202020204" pitchFamily="34" charset="0"/>
                <a:cs typeface="Arial" panose="020B0604020202020204" pitchFamily="34" charset="0"/>
              </a:rPr>
              <a:t>2. </a:t>
            </a:r>
            <a:r>
              <a:rPr lang="uk-UA" sz="2000" i="1" dirty="0" err="1">
                <a:latin typeface="Arial" panose="020B0604020202020204" pitchFamily="34" charset="0"/>
                <a:ea typeface="Calibri" panose="020F0502020204030204" pitchFamily="34" charset="0"/>
                <a:cs typeface="Arial" panose="020B0604020202020204" pitchFamily="34" charset="0"/>
              </a:rPr>
              <a:t>Лавріненко</a:t>
            </a:r>
            <a:r>
              <a:rPr lang="uk-UA" sz="2000" i="1" dirty="0">
                <a:latin typeface="Arial" panose="020B0604020202020204" pitchFamily="34" charset="0"/>
                <a:ea typeface="Calibri" panose="020F0502020204030204" pitchFamily="34" charset="0"/>
                <a:cs typeface="Arial" panose="020B0604020202020204" pitchFamily="34" charset="0"/>
              </a:rPr>
              <a:t> Ю.М., </a:t>
            </a:r>
            <a:r>
              <a:rPr lang="uk-UA" sz="2000" i="1" dirty="0" err="1">
                <a:latin typeface="Arial" panose="020B0604020202020204" pitchFamily="34" charset="0"/>
                <a:ea typeface="Calibri" panose="020F0502020204030204" pitchFamily="34" charset="0"/>
                <a:cs typeface="Arial" panose="020B0604020202020204" pitchFamily="34" charset="0"/>
              </a:rPr>
              <a:t>Синявський</a:t>
            </a:r>
            <a:r>
              <a:rPr lang="uk-UA" sz="2000" i="1" dirty="0">
                <a:latin typeface="Arial" panose="020B0604020202020204" pitchFamily="34" charset="0"/>
                <a:ea typeface="Calibri" panose="020F0502020204030204" pitchFamily="34" charset="0"/>
                <a:cs typeface="Arial" panose="020B0604020202020204" pitchFamily="34" charset="0"/>
              </a:rPr>
              <a:t> О.Ю., Савченко В.В. Основи електроприводу: Підручник. </a:t>
            </a:r>
            <a:r>
              <a:rPr lang="uk-UA" sz="2000" i="1" dirty="0" smtClean="0">
                <a:latin typeface="Arial" panose="020B0604020202020204" pitchFamily="34" charset="0"/>
                <a:ea typeface="Calibri" panose="020F0502020204030204" pitchFamily="34" charset="0"/>
                <a:cs typeface="Arial" panose="020B0604020202020204" pitchFamily="34" charset="0"/>
              </a:rPr>
              <a:t>К</a:t>
            </a:r>
            <a:r>
              <a:rPr lang="uk-UA" sz="2000" i="1" dirty="0">
                <a:latin typeface="Arial" panose="020B0604020202020204" pitchFamily="34" charset="0"/>
                <a:ea typeface="Calibri" panose="020F0502020204030204" pitchFamily="34" charset="0"/>
                <a:cs typeface="Arial" panose="020B0604020202020204" pitchFamily="34" charset="0"/>
              </a:rPr>
              <a:t>.: Вища освіта, 2010. 409 с.</a:t>
            </a:r>
          </a:p>
        </p:txBody>
      </p:sp>
    </p:spTree>
    <p:extLst>
      <p:ext uri="{BB962C8B-B14F-4D97-AF65-F5344CB8AC3E}">
        <p14:creationId xmlns:p14="http://schemas.microsoft.com/office/powerpoint/2010/main" val="423062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1000" fill="hold"/>
                                        <p:tgtEl>
                                          <p:spTgt spid="10">
                                            <p:bg/>
                                          </p:spTgt>
                                        </p:tgtEl>
                                        <p:attrNameLst>
                                          <p:attrName>ppt_w</p:attrName>
                                        </p:attrNameLst>
                                      </p:cBhvr>
                                      <p:tavLst>
                                        <p:tav tm="0">
                                          <p:val>
                                            <p:fltVal val="0"/>
                                          </p:val>
                                        </p:tav>
                                        <p:tav tm="100000">
                                          <p:val>
                                            <p:strVal val="#ppt_w"/>
                                          </p:val>
                                        </p:tav>
                                      </p:tavLst>
                                    </p:anim>
                                    <p:anim calcmode="lin" valueType="num">
                                      <p:cBhvr>
                                        <p:cTn id="8" dur="1000" fill="hold"/>
                                        <p:tgtEl>
                                          <p:spTgt spid="10">
                                            <p:bg/>
                                          </p:spTgt>
                                        </p:tgtEl>
                                        <p:attrNameLst>
                                          <p:attrName>ppt_h</p:attrName>
                                        </p:attrNameLst>
                                      </p:cBhvr>
                                      <p:tavLst>
                                        <p:tav tm="0">
                                          <p:val>
                                            <p:fltVal val="0"/>
                                          </p:val>
                                        </p:tav>
                                        <p:tav tm="100000">
                                          <p:val>
                                            <p:strVal val="#ppt_h"/>
                                          </p:val>
                                        </p:tav>
                                      </p:tavLst>
                                    </p:anim>
                                    <p:anim calcmode="lin" valueType="num">
                                      <p:cBhvr>
                                        <p:cTn id="9" dur="1000" fill="hold"/>
                                        <p:tgtEl>
                                          <p:spTgt spid="10">
                                            <p:bg/>
                                          </p:spTgt>
                                        </p:tgtEl>
                                        <p:attrNameLst>
                                          <p:attrName>style.rotation</p:attrName>
                                        </p:attrNameLst>
                                      </p:cBhvr>
                                      <p:tavLst>
                                        <p:tav tm="0">
                                          <p:val>
                                            <p:fltVal val="90"/>
                                          </p:val>
                                        </p:tav>
                                        <p:tav tm="100000">
                                          <p:val>
                                            <p:fltVal val="0"/>
                                          </p:val>
                                        </p:tav>
                                      </p:tavLst>
                                    </p:anim>
                                    <p:animEffect transition="in" filter="fade">
                                      <p:cBhvr>
                                        <p:cTn id="10" dur="1000"/>
                                        <p:tgtEl>
                                          <p:spTgt spid="10">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 calcmode="lin" valueType="num">
                                      <p:cBhvr>
                                        <p:cTn id="29"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p:cTn id="37"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1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 calcmode="lin" valueType="num">
                                      <p:cBhvr>
                                        <p:cTn id="45"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10">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0">
                                            <p:txEl>
                                              <p:pRg st="5" end="5"/>
                                            </p:txEl>
                                          </p:spTgt>
                                        </p:tgtEl>
                                        <p:attrNameLst>
                                          <p:attrName>style.visibility</p:attrName>
                                        </p:attrNameLst>
                                      </p:cBhvr>
                                      <p:to>
                                        <p:strVal val="visible"/>
                                      </p:to>
                                    </p:set>
                                    <p:anim calcmode="lin" valueType="num">
                                      <p:cBhvr>
                                        <p:cTn id="53" dur="10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10">
                                            <p:txEl>
                                              <p:pRg st="5" end="5"/>
                                            </p:txEl>
                                          </p:spTgt>
                                        </p:tgtEl>
                                        <p:attrNameLst>
                                          <p:attrName>style.rotation</p:attrName>
                                        </p:attrNameLst>
                                      </p:cBhvr>
                                      <p:tavLst>
                                        <p:tav tm="0">
                                          <p:val>
                                            <p:fltVal val="90"/>
                                          </p:val>
                                        </p:tav>
                                        <p:tav tm="100000">
                                          <p:val>
                                            <p:fltVal val="0"/>
                                          </p:val>
                                        </p:tav>
                                      </p:tavLst>
                                    </p:anim>
                                    <p:animEffect transition="in" filter="fade">
                                      <p:cBhvr>
                                        <p:cTn id="56" dur="1000"/>
                                        <p:tgtEl>
                                          <p:spTgt spid="10">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0">
                                            <p:txEl>
                                              <p:pRg st="6" end="6"/>
                                            </p:txEl>
                                          </p:spTgt>
                                        </p:tgtEl>
                                        <p:attrNameLst>
                                          <p:attrName>style.visibility</p:attrName>
                                        </p:attrNameLst>
                                      </p:cBhvr>
                                      <p:to>
                                        <p:strVal val="visible"/>
                                      </p:to>
                                    </p:set>
                                    <p:anim calcmode="lin" valueType="num">
                                      <p:cBhvr>
                                        <p:cTn id="61" dur="10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10">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10">
                                            <p:txEl>
                                              <p:pRg st="6" end="6"/>
                                            </p:txEl>
                                          </p:spTgt>
                                        </p:tgtEl>
                                        <p:attrNameLst>
                                          <p:attrName>style.rotation</p:attrName>
                                        </p:attrNameLst>
                                      </p:cBhvr>
                                      <p:tavLst>
                                        <p:tav tm="0">
                                          <p:val>
                                            <p:fltVal val="90"/>
                                          </p:val>
                                        </p:tav>
                                        <p:tav tm="100000">
                                          <p:val>
                                            <p:fltVal val="0"/>
                                          </p:val>
                                        </p:tav>
                                      </p:tavLst>
                                    </p:anim>
                                    <p:animEffect transition="in" filter="fade">
                                      <p:cBhvr>
                                        <p:cTn id="64" dur="1000"/>
                                        <p:tgtEl>
                                          <p:spTgt spid="10">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0">
                                            <p:txEl>
                                              <p:pRg st="7" end="7"/>
                                            </p:txEl>
                                          </p:spTgt>
                                        </p:tgtEl>
                                        <p:attrNameLst>
                                          <p:attrName>style.visibility</p:attrName>
                                        </p:attrNameLst>
                                      </p:cBhvr>
                                      <p:to>
                                        <p:strVal val="visible"/>
                                      </p:to>
                                    </p:set>
                                    <p:anim calcmode="lin" valueType="num">
                                      <p:cBhvr>
                                        <p:cTn id="69" dur="10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70" dur="1000" fill="hold"/>
                                        <p:tgtEl>
                                          <p:spTgt spid="10">
                                            <p:txEl>
                                              <p:pRg st="7" end="7"/>
                                            </p:txEl>
                                          </p:spTgt>
                                        </p:tgtEl>
                                        <p:attrNameLst>
                                          <p:attrName>ppt_h</p:attrName>
                                        </p:attrNameLst>
                                      </p:cBhvr>
                                      <p:tavLst>
                                        <p:tav tm="0">
                                          <p:val>
                                            <p:fltVal val="0"/>
                                          </p:val>
                                        </p:tav>
                                        <p:tav tm="100000">
                                          <p:val>
                                            <p:strVal val="#ppt_h"/>
                                          </p:val>
                                        </p:tav>
                                      </p:tavLst>
                                    </p:anim>
                                    <p:anim calcmode="lin" valueType="num">
                                      <p:cBhvr>
                                        <p:cTn id="71" dur="1000" fill="hold"/>
                                        <p:tgtEl>
                                          <p:spTgt spid="10">
                                            <p:txEl>
                                              <p:pRg st="7" end="7"/>
                                            </p:txEl>
                                          </p:spTgt>
                                        </p:tgtEl>
                                        <p:attrNameLst>
                                          <p:attrName>style.rotation</p:attrName>
                                        </p:attrNameLst>
                                      </p:cBhvr>
                                      <p:tavLst>
                                        <p:tav tm="0">
                                          <p:val>
                                            <p:fltVal val="90"/>
                                          </p:val>
                                        </p:tav>
                                        <p:tav tm="100000">
                                          <p:val>
                                            <p:fltVal val="0"/>
                                          </p:val>
                                        </p:tav>
                                      </p:tavLst>
                                    </p:anim>
                                    <p:animEffect transition="in" filter="fade">
                                      <p:cBhvr>
                                        <p:cTn id="72" dur="1000"/>
                                        <p:tgtEl>
                                          <p:spTgt spid="10">
                                            <p:txEl>
                                              <p:pRg st="7" end="7"/>
                                            </p:txEl>
                                          </p:spTgt>
                                        </p:tgtEl>
                                      </p:cBhvr>
                                    </p:animEffect>
                                  </p:childTnLst>
                                </p:cTn>
                              </p:par>
                            </p:childTnLst>
                          </p:cTn>
                        </p:par>
                        <p:par>
                          <p:cTn id="73" fill="hold">
                            <p:stCondLst>
                              <p:cond delay="1000"/>
                            </p:stCondLst>
                            <p:childTnLst>
                              <p:par>
                                <p:cTn id="74" presetID="31" presetClass="entr" presetSubtype="0" fill="hold" nodeType="afterEffect">
                                  <p:stCondLst>
                                    <p:cond delay="0"/>
                                  </p:stCondLst>
                                  <p:childTnLst>
                                    <p:set>
                                      <p:cBhvr>
                                        <p:cTn id="75" dur="1" fill="hold">
                                          <p:stCondLst>
                                            <p:cond delay="0"/>
                                          </p:stCondLst>
                                        </p:cTn>
                                        <p:tgtEl>
                                          <p:spTgt spid="10">
                                            <p:txEl>
                                              <p:pRg st="8" end="8"/>
                                            </p:txEl>
                                          </p:spTgt>
                                        </p:tgtEl>
                                        <p:attrNameLst>
                                          <p:attrName>style.visibility</p:attrName>
                                        </p:attrNameLst>
                                      </p:cBhvr>
                                      <p:to>
                                        <p:strVal val="visible"/>
                                      </p:to>
                                    </p:set>
                                    <p:anim calcmode="lin" valueType="num">
                                      <p:cBhvr>
                                        <p:cTn id="76" dur="1000" fill="hold"/>
                                        <p:tgtEl>
                                          <p:spTgt spid="10">
                                            <p:txEl>
                                              <p:pRg st="8" end="8"/>
                                            </p:txEl>
                                          </p:spTgt>
                                        </p:tgtEl>
                                        <p:attrNameLst>
                                          <p:attrName>ppt_w</p:attrName>
                                        </p:attrNameLst>
                                      </p:cBhvr>
                                      <p:tavLst>
                                        <p:tav tm="0">
                                          <p:val>
                                            <p:fltVal val="0"/>
                                          </p:val>
                                        </p:tav>
                                        <p:tav tm="100000">
                                          <p:val>
                                            <p:strVal val="#ppt_w"/>
                                          </p:val>
                                        </p:tav>
                                      </p:tavLst>
                                    </p:anim>
                                    <p:anim calcmode="lin" valueType="num">
                                      <p:cBhvr>
                                        <p:cTn id="77" dur="1000" fill="hold"/>
                                        <p:tgtEl>
                                          <p:spTgt spid="10">
                                            <p:txEl>
                                              <p:pRg st="8" end="8"/>
                                            </p:txEl>
                                          </p:spTgt>
                                        </p:tgtEl>
                                        <p:attrNameLst>
                                          <p:attrName>ppt_h</p:attrName>
                                        </p:attrNameLst>
                                      </p:cBhvr>
                                      <p:tavLst>
                                        <p:tav tm="0">
                                          <p:val>
                                            <p:fltVal val="0"/>
                                          </p:val>
                                        </p:tav>
                                        <p:tav tm="100000">
                                          <p:val>
                                            <p:strVal val="#ppt_h"/>
                                          </p:val>
                                        </p:tav>
                                      </p:tavLst>
                                    </p:anim>
                                    <p:anim calcmode="lin" valueType="num">
                                      <p:cBhvr>
                                        <p:cTn id="78" dur="1000" fill="hold"/>
                                        <p:tgtEl>
                                          <p:spTgt spid="10">
                                            <p:txEl>
                                              <p:pRg st="8" end="8"/>
                                            </p:txEl>
                                          </p:spTgt>
                                        </p:tgtEl>
                                        <p:attrNameLst>
                                          <p:attrName>style.rotation</p:attrName>
                                        </p:attrNameLst>
                                      </p:cBhvr>
                                      <p:tavLst>
                                        <p:tav tm="0">
                                          <p:val>
                                            <p:fltVal val="90"/>
                                          </p:val>
                                        </p:tav>
                                        <p:tav tm="100000">
                                          <p:val>
                                            <p:fltVal val="0"/>
                                          </p:val>
                                        </p:tav>
                                      </p:tavLst>
                                    </p:anim>
                                    <p:animEffect transition="in" filter="fade">
                                      <p:cBhvr>
                                        <p:cTn id="79" dur="1000"/>
                                        <p:tgtEl>
                                          <p:spTgt spid="10">
                                            <p:txEl>
                                              <p:pRg st="8" end="8"/>
                                            </p:txEl>
                                          </p:spTgt>
                                        </p:tgtEl>
                                      </p:cBhvr>
                                    </p:animEffect>
                                  </p:childTnLst>
                                </p:cTn>
                              </p:par>
                            </p:childTnLst>
                          </p:cTn>
                        </p:par>
                        <p:par>
                          <p:cTn id="80" fill="hold">
                            <p:stCondLst>
                              <p:cond delay="2000"/>
                            </p:stCondLst>
                            <p:childTnLst>
                              <p:par>
                                <p:cTn id="81" presetID="31" presetClass="entr" presetSubtype="0" fill="hold" nodeType="afterEffect">
                                  <p:stCondLst>
                                    <p:cond delay="0"/>
                                  </p:stCondLst>
                                  <p:childTnLst>
                                    <p:set>
                                      <p:cBhvr>
                                        <p:cTn id="82" dur="1" fill="hold">
                                          <p:stCondLst>
                                            <p:cond delay="0"/>
                                          </p:stCondLst>
                                        </p:cTn>
                                        <p:tgtEl>
                                          <p:spTgt spid="10">
                                            <p:txEl>
                                              <p:pRg st="9" end="9"/>
                                            </p:txEl>
                                          </p:spTgt>
                                        </p:tgtEl>
                                        <p:attrNameLst>
                                          <p:attrName>style.visibility</p:attrName>
                                        </p:attrNameLst>
                                      </p:cBhvr>
                                      <p:to>
                                        <p:strVal val="visible"/>
                                      </p:to>
                                    </p:set>
                                    <p:anim calcmode="lin" valueType="num">
                                      <p:cBhvr>
                                        <p:cTn id="83" dur="1000" fill="hold"/>
                                        <p:tgtEl>
                                          <p:spTgt spid="10">
                                            <p:txEl>
                                              <p:pRg st="9" end="9"/>
                                            </p:txEl>
                                          </p:spTgt>
                                        </p:tgtEl>
                                        <p:attrNameLst>
                                          <p:attrName>ppt_w</p:attrName>
                                        </p:attrNameLst>
                                      </p:cBhvr>
                                      <p:tavLst>
                                        <p:tav tm="0">
                                          <p:val>
                                            <p:fltVal val="0"/>
                                          </p:val>
                                        </p:tav>
                                        <p:tav tm="100000">
                                          <p:val>
                                            <p:strVal val="#ppt_w"/>
                                          </p:val>
                                        </p:tav>
                                      </p:tavLst>
                                    </p:anim>
                                    <p:anim calcmode="lin" valueType="num">
                                      <p:cBhvr>
                                        <p:cTn id="84" dur="1000" fill="hold"/>
                                        <p:tgtEl>
                                          <p:spTgt spid="10">
                                            <p:txEl>
                                              <p:pRg st="9" end="9"/>
                                            </p:txEl>
                                          </p:spTgt>
                                        </p:tgtEl>
                                        <p:attrNameLst>
                                          <p:attrName>ppt_h</p:attrName>
                                        </p:attrNameLst>
                                      </p:cBhvr>
                                      <p:tavLst>
                                        <p:tav tm="0">
                                          <p:val>
                                            <p:fltVal val="0"/>
                                          </p:val>
                                        </p:tav>
                                        <p:tav tm="100000">
                                          <p:val>
                                            <p:strVal val="#ppt_h"/>
                                          </p:val>
                                        </p:tav>
                                      </p:tavLst>
                                    </p:anim>
                                    <p:anim calcmode="lin" valueType="num">
                                      <p:cBhvr>
                                        <p:cTn id="85" dur="1000" fill="hold"/>
                                        <p:tgtEl>
                                          <p:spTgt spid="10">
                                            <p:txEl>
                                              <p:pRg st="9" end="9"/>
                                            </p:txEl>
                                          </p:spTgt>
                                        </p:tgtEl>
                                        <p:attrNameLst>
                                          <p:attrName>style.rotation</p:attrName>
                                        </p:attrNameLst>
                                      </p:cBhvr>
                                      <p:tavLst>
                                        <p:tav tm="0">
                                          <p:val>
                                            <p:fltVal val="90"/>
                                          </p:val>
                                        </p:tav>
                                        <p:tav tm="100000">
                                          <p:val>
                                            <p:fltVal val="0"/>
                                          </p:val>
                                        </p:tav>
                                      </p:tavLst>
                                    </p:anim>
                                    <p:animEffect transition="in" filter="fade">
                                      <p:cBhvr>
                                        <p:cTn id="86" dur="1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85113" y="476672"/>
            <a:ext cx="5022311" cy="677108"/>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Струм </a:t>
            </a:r>
            <a:r>
              <a:rPr lang="uk-UA" sz="2200" dirty="0">
                <a:latin typeface="Calibri" panose="020F0502020204030204" pitchFamily="34" charset="0"/>
                <a:ea typeface="Calibri" panose="020F0502020204030204" pitchFamily="34" charset="0"/>
                <a:cs typeface="Calibri" panose="020F0502020204030204" pitchFamily="34" charset="0"/>
              </a:rPr>
              <a:t>намагнічування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залежить від величини прикладеної </a:t>
            </a:r>
            <a:r>
              <a:rPr lang="uk-UA" sz="2200" dirty="0" smtClean="0">
                <a:latin typeface="Calibri" panose="020F0502020204030204" pitchFamily="34" charset="0"/>
                <a:ea typeface="Calibri" panose="020F0502020204030204" pitchFamily="34" charset="0"/>
                <a:cs typeface="Calibri" panose="020F0502020204030204" pitchFamily="34" charset="0"/>
              </a:rPr>
              <a:t>напруги.</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7" name="Прямоугольник 6"/>
          <p:cNvSpPr>
            <a:spLocks noChangeArrowheads="1"/>
          </p:cNvSpPr>
          <p:nvPr/>
        </p:nvSpPr>
        <p:spPr bwMode="auto">
          <a:xfrm>
            <a:off x="85112" y="1153780"/>
            <a:ext cx="5039651" cy="2894639"/>
          </a:xfrm>
          <a:prstGeom prst="rect">
            <a:avLst/>
          </a:prstGeom>
          <a:solidFill>
            <a:schemeClr val="bg2"/>
          </a:solidFill>
          <a:ln w="9525">
            <a:noFill/>
            <a:miter lim="800000"/>
            <a:headEnd/>
            <a:tailEnd/>
          </a:ln>
        </p:spPr>
        <p:txBody>
          <a:bodyPr wrap="square" lIns="36000" tIns="0" rIns="0" bIns="0">
            <a:spAutoFit/>
          </a:bodyPr>
          <a:lstStyle/>
          <a:p>
            <a:pPr>
              <a:lnSpc>
                <a:spcPct val="95000"/>
              </a:lnSpc>
            </a:pP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Зростання </a:t>
            </a:r>
            <a:r>
              <a:rPr lang="uk-UA" sz="2200" i="1" dirty="0">
                <a:latin typeface="Calibri" panose="020F0502020204030204" pitchFamily="34" charset="0"/>
                <a:ea typeface="Calibri" panose="020F0502020204030204" pitchFamily="34" charset="0"/>
                <a:cs typeface="Calibri" panose="020F0502020204030204" pitchFamily="34" charset="0"/>
              </a:rPr>
              <a:t>I</a:t>
            </a:r>
            <a:r>
              <a:rPr lang="uk-UA" sz="2200" i="1" baseline="-25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призводить до зменшення індуктивності, що знову, за рахунок </a:t>
            </a:r>
            <a:r>
              <a:rPr lang="uk-UA" sz="2200" dirty="0" err="1" smtClean="0">
                <a:latin typeface="Calibri" panose="020F0502020204030204" pitchFamily="34" charset="0"/>
                <a:ea typeface="Calibri" panose="020F0502020204030204" pitchFamily="34" charset="0"/>
                <a:cs typeface="Calibri" panose="020F0502020204030204" pitchFamily="34" charset="0"/>
              </a:rPr>
              <a:t>змен-шення</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i="1" dirty="0">
                <a:latin typeface="Calibri" panose="020F0502020204030204" pitchFamily="34" charset="0"/>
                <a:ea typeface="Calibri" panose="020F0502020204030204" pitchFamily="34" charset="0"/>
                <a:cs typeface="Calibri" panose="020F0502020204030204" pitchFamily="34" charset="0"/>
              </a:rPr>
              <a:t>X</a:t>
            </a:r>
            <a:r>
              <a:rPr lang="uk-UA" sz="2200" i="1" baseline="-25000" dirty="0" smtClean="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uk-UA" sz="2200" i="1" dirty="0" smtClean="0">
                <a:latin typeface="Calibri" panose="020F0502020204030204" pitchFamily="34" charset="0"/>
                <a:ea typeface="Calibri" panose="020F0502020204030204" pitchFamily="34" charset="0"/>
                <a:cs typeface="Calibri" panose="020F0502020204030204" pitchFamily="34" charset="0"/>
              </a:rPr>
              <a:t>= </a:t>
            </a:r>
            <a:r>
              <a:rPr lang="uk-UA" sz="2200" i="1" dirty="0" smtClean="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i="1" dirty="0">
                <a:latin typeface="Calibri" panose="020F0502020204030204" pitchFamily="34" charset="0"/>
                <a:ea typeface="Calibri" panose="020F0502020204030204" pitchFamily="34" charset="0"/>
                <a:cs typeface="Calibri" panose="020F0502020204030204" pitchFamily="34" charset="0"/>
              </a:rPr>
              <a:t>L</a:t>
            </a:r>
            <a:r>
              <a:rPr lang="uk-UA" sz="2200" i="1" baseline="-25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призведе до ще більшого зростання значення струму </a:t>
            </a:r>
            <a:r>
              <a:rPr lang="uk-UA" sz="2200" i="1" dirty="0">
                <a:latin typeface="Calibri" panose="020F0502020204030204" pitchFamily="34" charset="0"/>
                <a:ea typeface="Calibri" panose="020F0502020204030204" pitchFamily="34" charset="0"/>
                <a:cs typeface="Calibri" panose="020F0502020204030204" pitchFamily="34" charset="0"/>
              </a:rPr>
              <a:t>I</a:t>
            </a:r>
            <a:r>
              <a:rPr lang="uk-UA" sz="2200" i="1" baseline="-25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і машина може виявитися насиченою </a:t>
            </a:r>
            <a:r>
              <a:rPr lang="uk-UA" sz="2200" dirty="0" smtClean="0">
                <a:latin typeface="Calibri" panose="020F0502020204030204" pitchFamily="34" charset="0"/>
                <a:ea typeface="Calibri" panose="020F0502020204030204" pitchFamily="34" charset="0"/>
                <a:cs typeface="Calibri" panose="020F0502020204030204" pitchFamily="34" charset="0"/>
              </a:rPr>
              <a:t>(зростають втрати </a:t>
            </a:r>
            <a:r>
              <a:rPr lang="uk-UA" sz="2200" dirty="0">
                <a:latin typeface="Calibri" panose="020F0502020204030204" pitchFamily="34" charset="0"/>
                <a:ea typeface="Calibri" panose="020F0502020204030204" pitchFamily="34" charset="0"/>
                <a:cs typeface="Calibri" panose="020F0502020204030204" pitchFamily="34" charset="0"/>
              </a:rPr>
              <a:t>у </a:t>
            </a:r>
            <a:r>
              <a:rPr lang="uk-UA" sz="2200" dirty="0" smtClean="0">
                <a:latin typeface="Calibri" panose="020F0502020204030204" pitchFamily="34" charset="0"/>
                <a:ea typeface="Calibri" panose="020F0502020204030204" pitchFamily="34" charset="0"/>
                <a:cs typeface="Calibri" panose="020F0502020204030204" pitchFamily="34" charset="0"/>
              </a:rPr>
              <a:t>сталі), </a:t>
            </a:r>
            <a:r>
              <a:rPr lang="uk-UA" sz="2200" dirty="0">
                <a:latin typeface="Calibri" panose="020F0502020204030204" pitchFamily="34" charset="0"/>
                <a:ea typeface="Calibri" panose="020F0502020204030204" pitchFamily="34" charset="0"/>
                <a:cs typeface="Calibri" panose="020F0502020204030204" pitchFamily="34" charset="0"/>
              </a:rPr>
              <a:t>і статор двигуна буде перегріватися</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pPr indent="360363">
              <a:lnSpc>
                <a:spcPct val="95000"/>
              </a:lnSpc>
            </a:pPr>
            <a:r>
              <a:rPr lang="uk-UA" sz="2200" dirty="0" smtClean="0">
                <a:latin typeface="Calibri" panose="020F0502020204030204" pitchFamily="34" charset="0"/>
                <a:ea typeface="Calibri" panose="020F0502020204030204" pitchFamily="34" charset="0"/>
                <a:cs typeface="Calibri" panose="020F0502020204030204" pitchFamily="34" charset="0"/>
              </a:rPr>
              <a:t>Для </a:t>
            </a:r>
            <a:r>
              <a:rPr lang="uk-UA" sz="2200" dirty="0">
                <a:latin typeface="Calibri" panose="020F0502020204030204" pitchFamily="34" charset="0"/>
                <a:ea typeface="Calibri" panose="020F0502020204030204" pitchFamily="34" charset="0"/>
                <a:cs typeface="Calibri" panose="020F0502020204030204" pitchFamily="34" charset="0"/>
              </a:rPr>
              <a:t>нормальної роботи </a:t>
            </a:r>
            <a:r>
              <a:rPr lang="uk-UA" sz="2200" dirty="0" smtClean="0">
                <a:latin typeface="Calibri" panose="020F0502020204030204" pitchFamily="34" charset="0"/>
                <a:ea typeface="Calibri" panose="020F0502020204030204" pitchFamily="34" charset="0"/>
                <a:cs typeface="Calibri" panose="020F0502020204030204" pitchFamily="34" charset="0"/>
              </a:rPr>
              <a:t>АД, </a:t>
            </a:r>
            <a:r>
              <a:rPr lang="uk-UA" sz="2200" dirty="0">
                <a:latin typeface="Calibri" panose="020F0502020204030204" pitchFamily="34" charset="0"/>
                <a:ea typeface="Calibri" panose="020F0502020204030204" pitchFamily="34" charset="0"/>
                <a:cs typeface="Calibri" panose="020F0502020204030204" pitchFamily="34" charset="0"/>
              </a:rPr>
              <a:t>необхідно щоб: +</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err="1" smtClean="0">
                <a:latin typeface="Calibri" panose="020F0502020204030204" pitchFamily="34" charset="0"/>
                <a:ea typeface="Calibri" panose="020F0502020204030204" pitchFamily="34" charset="0"/>
                <a:cs typeface="Calibri" panose="020F0502020204030204" pitchFamily="34" charset="0"/>
              </a:rPr>
              <a:t>U</a:t>
            </a:r>
            <a:r>
              <a:rPr lang="uk-UA" sz="2200" baseline="-25000" dirty="0" err="1" smtClean="0">
                <a:latin typeface="Calibri" panose="020F0502020204030204" pitchFamily="34" charset="0"/>
                <a:ea typeface="Calibri" panose="020F0502020204030204" pitchFamily="34" charset="0"/>
                <a:cs typeface="Calibri" panose="020F0502020204030204" pitchFamily="34" charset="0"/>
              </a:rPr>
              <a:t>ж</a:t>
            </a:r>
            <a:r>
              <a:rPr lang="uk-UA" sz="2200" baseline="-25000" dirty="0" smtClean="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uk-UA" sz="2200" dirty="0" smtClean="0">
                <a:latin typeface="Calibri" panose="020F0502020204030204" pitchFamily="34" charset="0"/>
                <a:ea typeface="Calibri" panose="020F0502020204030204" pitchFamily="34" charset="0"/>
                <a:cs typeface="Calibri" panose="020F0502020204030204" pitchFamily="34" charset="0"/>
              </a:rPr>
              <a:t>5 % </a:t>
            </a:r>
            <a:r>
              <a:rPr lang="uk-UA" sz="2200" dirty="0" err="1">
                <a:latin typeface="Calibri" panose="020F0502020204030204" pitchFamily="34" charset="0"/>
                <a:ea typeface="Calibri" panose="020F0502020204030204" pitchFamily="34" charset="0"/>
                <a:cs typeface="Calibri" panose="020F0502020204030204" pitchFamily="34" charset="0"/>
              </a:rPr>
              <a:t>U</a:t>
            </a:r>
            <a:r>
              <a:rPr lang="uk-UA" sz="2200" baseline="-25000" dirty="0" err="1">
                <a:latin typeface="Calibri" panose="020F0502020204030204" pitchFamily="34" charset="0"/>
                <a:ea typeface="Calibri" panose="020F0502020204030204" pitchFamily="34" charset="0"/>
                <a:cs typeface="Calibri" panose="020F0502020204030204" pitchFamily="34" charset="0"/>
              </a:rPr>
              <a:t>н</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err="1" smtClean="0">
                <a:latin typeface="Calibri" panose="020F0502020204030204" pitchFamily="34" charset="0"/>
                <a:ea typeface="Calibri" panose="020F0502020204030204" pitchFamily="34" charset="0"/>
                <a:cs typeface="Calibri" panose="020F0502020204030204" pitchFamily="34" charset="0"/>
              </a:rPr>
              <a:t>U</a:t>
            </a:r>
            <a:r>
              <a:rPr lang="uk-UA" sz="2200" baseline="-25000" dirty="0" err="1" smtClean="0">
                <a:latin typeface="Calibri" panose="020F0502020204030204" pitchFamily="34" charset="0"/>
                <a:ea typeface="Calibri" panose="020F0502020204030204" pitchFamily="34" charset="0"/>
                <a:cs typeface="Calibri" panose="020F0502020204030204" pitchFamily="34" charset="0"/>
              </a:rPr>
              <a:t>ж</a:t>
            </a:r>
            <a:r>
              <a:rPr lang="uk-UA" sz="2200" baseline="-25000" dirty="0" smtClean="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uk-UA" sz="2200" dirty="0" smtClean="0">
                <a:latin typeface="Calibri" panose="020F0502020204030204" pitchFamily="34" charset="0"/>
                <a:ea typeface="Calibri" panose="020F0502020204030204" pitchFamily="34" charset="0"/>
                <a:cs typeface="Calibri" panose="020F0502020204030204" pitchFamily="34" charset="0"/>
              </a:rPr>
              <a:t>10 % </a:t>
            </a:r>
            <a:r>
              <a:rPr lang="uk-UA" sz="2200" dirty="0" err="1">
                <a:latin typeface="Calibri" panose="020F0502020204030204" pitchFamily="34" charset="0"/>
                <a:ea typeface="Calibri" panose="020F0502020204030204" pitchFamily="34" charset="0"/>
                <a:cs typeface="Calibri" panose="020F0502020204030204" pitchFamily="34" charset="0"/>
              </a:rPr>
              <a:t>U</a:t>
            </a:r>
            <a:r>
              <a:rPr lang="uk-UA" sz="2200" baseline="-25000" dirty="0" err="1">
                <a:latin typeface="Calibri" panose="020F0502020204030204" pitchFamily="34" charset="0"/>
                <a:ea typeface="Calibri" panose="020F0502020204030204" pitchFamily="34" charset="0"/>
                <a:cs typeface="Calibri" panose="020F0502020204030204" pitchFamily="34" charset="0"/>
              </a:rPr>
              <a:t>н</a:t>
            </a:r>
            <a:r>
              <a:rPr lang="uk-UA" sz="2200" dirty="0">
                <a:latin typeface="Calibri" panose="020F0502020204030204" pitchFamily="34" charset="0"/>
                <a:ea typeface="Calibri" panose="020F0502020204030204" pitchFamily="34" charset="0"/>
                <a:cs typeface="Calibri" panose="020F0502020204030204" pitchFamily="34" charset="0"/>
              </a:rPr>
              <a:t>.</a:t>
            </a:r>
          </a:p>
        </p:txBody>
      </p:sp>
      <p:sp>
        <p:nvSpPr>
          <p:cNvPr id="10" name="Прямоугольник 9"/>
          <p:cNvSpPr>
            <a:spLocks noChangeArrowheads="1"/>
          </p:cNvSpPr>
          <p:nvPr/>
        </p:nvSpPr>
        <p:spPr bwMode="auto">
          <a:xfrm>
            <a:off x="85112" y="4058603"/>
            <a:ext cx="6935161" cy="677108"/>
          </a:xfrm>
          <a:prstGeom prst="rect">
            <a:avLst/>
          </a:prstGeom>
          <a:solidFill>
            <a:schemeClr val="accent1">
              <a:lumMod val="40000"/>
              <a:lumOff val="6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Значення струму намагнічування залежить і від частоти  напруги живлення:</a:t>
            </a:r>
          </a:p>
        </p:txBody>
      </p:sp>
      <p:graphicFrame>
        <p:nvGraphicFramePr>
          <p:cNvPr id="3" name="Объект 2"/>
          <p:cNvGraphicFramePr>
            <a:graphicFrameLocks noChangeAspect="1"/>
          </p:cNvGraphicFramePr>
          <p:nvPr>
            <p:extLst>
              <p:ext uri="{D42A27DB-BD31-4B8C-83A1-F6EECF244321}">
                <p14:modId xmlns:p14="http://schemas.microsoft.com/office/powerpoint/2010/main" val="683957184"/>
              </p:ext>
            </p:extLst>
          </p:nvPr>
        </p:nvGraphicFramePr>
        <p:xfrm>
          <a:off x="5107424" y="404664"/>
          <a:ext cx="3918115" cy="3768297"/>
        </p:xfrm>
        <a:graphic>
          <a:graphicData uri="http://schemas.openxmlformats.org/presentationml/2006/ole">
            <mc:AlternateContent xmlns:mc="http://schemas.openxmlformats.org/markup-compatibility/2006">
              <mc:Choice xmlns:v="urn:schemas-microsoft-com:vml" Requires="v">
                <p:oleObj spid="_x0000_s10348" name="Picture" r:id="rId3" imgW="2919984" imgH="2895600" progId="Word.Picture.8">
                  <p:embed/>
                </p:oleObj>
              </mc:Choice>
              <mc:Fallback>
                <p:oleObj name="Picture" r:id="rId3" imgW="2919984" imgH="2895600" progId="Word.Picture.8">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424" y="404664"/>
                        <a:ext cx="3918115" cy="3768297"/>
                      </a:xfrm>
                      <a:prstGeom prst="rect">
                        <a:avLst/>
                      </a:prstGeom>
                      <a:noFill/>
                    </p:spPr>
                  </p:pic>
                </p:oleObj>
              </mc:Fallback>
            </mc:AlternateContent>
          </a:graphicData>
        </a:graphic>
      </p:graphicFrame>
      <p:sp>
        <p:nvSpPr>
          <p:cNvPr id="11" name="Прямокутник 3"/>
          <p:cNvSpPr>
            <a:spLocks noChangeArrowheads="1"/>
          </p:cNvSpPr>
          <p:nvPr/>
        </p:nvSpPr>
        <p:spPr bwMode="auto">
          <a:xfrm>
            <a:off x="67773" y="0"/>
            <a:ext cx="892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uk-UA" sz="2800" b="1" i="1" u="sng" dirty="0">
                <a:latin typeface="Times New Roman" panose="02020603050405020304" pitchFamily="18" charset="0"/>
                <a:cs typeface="Times New Roman" panose="02020603050405020304" pitchFamily="18" charset="0"/>
              </a:rPr>
              <a:t>Схема заміщення асинхронного двигуна</a:t>
            </a:r>
            <a:endParaRPr lang="uk-UA" sz="2800" b="1" i="1" u="sng" dirty="0">
              <a:solidFill>
                <a:schemeClr val="tx2"/>
              </a:solidFill>
              <a:latin typeface="Times New Roman" panose="02020603050405020304" pitchFamily="18" charset="0"/>
              <a:cs typeface="Times New Roman" panose="02020603050405020304" pitchFamily="18" charset="0"/>
            </a:endParaRPr>
          </a:p>
        </p:txBody>
      </p:sp>
      <p:sp>
        <p:nvSpPr>
          <p:cNvPr id="14" name="Прямоугольник 13"/>
          <p:cNvSpPr>
            <a:spLocks noChangeArrowheads="1"/>
          </p:cNvSpPr>
          <p:nvPr/>
        </p:nvSpPr>
        <p:spPr bwMode="auto">
          <a:xfrm>
            <a:off x="80081" y="4735711"/>
            <a:ext cx="8957766" cy="677108"/>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Зменшення </a:t>
            </a:r>
            <a:r>
              <a:rPr lang="uk-UA" sz="2200" dirty="0">
                <a:latin typeface="Calibri" panose="020F0502020204030204" pitchFamily="34" charset="0"/>
                <a:ea typeface="Calibri" panose="020F0502020204030204" pitchFamily="34" charset="0"/>
                <a:cs typeface="Calibri" panose="020F0502020204030204" pitchFamily="34" charset="0"/>
              </a:rPr>
              <a:t>частоти  напруги живлення </a:t>
            </a:r>
            <a:r>
              <a:rPr lang="uk-UA" sz="2200" i="1" dirty="0">
                <a:latin typeface="Times New Roman" panose="02020603050405020304" pitchFamily="18" charset="0"/>
                <a:ea typeface="Calibri" panose="020F0502020204030204" pitchFamily="34" charset="0"/>
                <a:cs typeface="Times New Roman" panose="02020603050405020304" pitchFamily="18" charset="0"/>
              </a:rPr>
              <a:t>f</a:t>
            </a:r>
            <a:r>
              <a:rPr lang="uk-UA" sz="2200" dirty="0">
                <a:latin typeface="Calibri" panose="020F0502020204030204" pitchFamily="34" charset="0"/>
                <a:ea typeface="Calibri" panose="020F0502020204030204" pitchFamily="34" charset="0"/>
                <a:cs typeface="Calibri" panose="020F0502020204030204" pitchFamily="34" charset="0"/>
              </a:rPr>
              <a:t> призводить до насичення </a:t>
            </a:r>
            <a:r>
              <a:rPr lang="uk-UA" sz="2200" dirty="0" smtClean="0">
                <a:latin typeface="Calibri" panose="020F0502020204030204" pitchFamily="34" charset="0"/>
                <a:ea typeface="Calibri" panose="020F0502020204030204" pitchFamily="34" charset="0"/>
                <a:cs typeface="Calibri" panose="020F0502020204030204" pitchFamily="34" charset="0"/>
              </a:rPr>
              <a:t>сталі, </a:t>
            </a:r>
            <a:r>
              <a:rPr lang="uk-UA" sz="2200" dirty="0">
                <a:latin typeface="Calibri" panose="020F0502020204030204" pitchFamily="34" charset="0"/>
                <a:ea typeface="Calibri" panose="020F0502020204030204" pitchFamily="34" charset="0"/>
                <a:cs typeface="Calibri" panose="020F0502020204030204" pitchFamily="34" charset="0"/>
              </a:rPr>
              <a:t>при цьому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зменшується, </a:t>
            </a:r>
            <a:r>
              <a:rPr lang="uk-UA" sz="2200" dirty="0">
                <a:latin typeface="Calibri" panose="020F0502020204030204" pitchFamily="34" charset="0"/>
                <a:ea typeface="Calibri" panose="020F0502020204030204" pitchFamily="34" charset="0"/>
                <a:cs typeface="Calibri" panose="020F0502020204030204" pitchFamily="34" charset="0"/>
              </a:rPr>
              <a:t>викликаючи ще більше зростання </a:t>
            </a:r>
            <a:r>
              <a:rPr lang="uk-UA" sz="2200" i="1" dirty="0">
                <a:latin typeface="Times New Roman" panose="02020603050405020304" pitchFamily="18" charset="0"/>
                <a:ea typeface="Calibri" panose="020F0502020204030204" pitchFamily="34" charset="0"/>
                <a:cs typeface="Times New Roman" panose="02020603050405020304" pitchFamily="18" charset="0"/>
              </a:rPr>
              <a:t>І</a:t>
            </a:r>
            <a:r>
              <a:rPr lang="uk-UA" sz="2200" i="1" baseline="-25000" dirty="0" smtClean="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3" name="Объект 12"/>
          <p:cNvGraphicFramePr>
            <a:graphicFrameLocks noChangeAspect="1"/>
          </p:cNvGraphicFramePr>
          <p:nvPr>
            <p:extLst>
              <p:ext uri="{D42A27DB-BD31-4B8C-83A1-F6EECF244321}">
                <p14:modId xmlns:p14="http://schemas.microsoft.com/office/powerpoint/2010/main" val="3613647233"/>
              </p:ext>
            </p:extLst>
          </p:nvPr>
        </p:nvGraphicFramePr>
        <p:xfrm>
          <a:off x="6588224" y="3948420"/>
          <a:ext cx="2123728" cy="761886"/>
        </p:xfrm>
        <a:graphic>
          <a:graphicData uri="http://schemas.openxmlformats.org/presentationml/2006/ole">
            <mc:AlternateContent xmlns:mc="http://schemas.openxmlformats.org/markup-compatibility/2006">
              <mc:Choice xmlns:v="urn:schemas-microsoft-com:vml" Requires="v">
                <p:oleObj spid="_x0000_s10349" name="Уравнение" r:id="rId5" imgW="1104840" imgH="444240" progId="Equation.3">
                  <p:embed/>
                </p:oleObj>
              </mc:Choice>
              <mc:Fallback>
                <p:oleObj name="Уравнение" r:id="rId5" imgW="1104840" imgH="444240" progId="Equation.3">
                  <p:embed/>
                  <p:pic>
                    <p:nvPicPr>
                      <p:cNvPr id="0" name="Object 33"/>
                      <p:cNvPicPr>
                        <a:picLocks noChangeAspect="1" noChangeArrowheads="1"/>
                      </p:cNvPicPr>
                      <p:nvPr/>
                    </p:nvPicPr>
                    <p:blipFill>
                      <a:blip r:embed="rId6"/>
                      <a:srcRect/>
                      <a:stretch>
                        <a:fillRect/>
                      </a:stretch>
                    </p:blipFill>
                    <p:spPr bwMode="auto">
                      <a:xfrm>
                        <a:off x="6588224" y="3948420"/>
                        <a:ext cx="2123728" cy="761886"/>
                      </a:xfrm>
                      <a:prstGeom prst="rect">
                        <a:avLst/>
                      </a:prstGeom>
                      <a:solidFill>
                        <a:srgbClr val="FFFF00"/>
                      </a:solidFill>
                      <a:ln>
                        <a:solidFill>
                          <a:srgbClr val="FF0000"/>
                        </a:solidFill>
                      </a:ln>
                    </p:spPr>
                  </p:pic>
                </p:oleObj>
              </mc:Fallback>
            </mc:AlternateContent>
          </a:graphicData>
        </a:graphic>
      </p:graphicFrame>
      <p:sp>
        <p:nvSpPr>
          <p:cNvPr id="15" name="Прямоугольник 14"/>
          <p:cNvSpPr>
            <a:spLocks noChangeArrowheads="1"/>
          </p:cNvSpPr>
          <p:nvPr/>
        </p:nvSpPr>
        <p:spPr bwMode="auto">
          <a:xfrm>
            <a:off x="80081" y="5397598"/>
            <a:ext cx="7836866" cy="1354217"/>
          </a:xfrm>
          <a:prstGeom prst="rect">
            <a:avLst/>
          </a:prstGeom>
          <a:solidFill>
            <a:schemeClr val="accent1">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Цих недоліків </a:t>
            </a:r>
            <a:r>
              <a:rPr lang="uk-UA" sz="2200" dirty="0">
                <a:latin typeface="Calibri" panose="020F0502020204030204" pitchFamily="34" charset="0"/>
                <a:ea typeface="Calibri" panose="020F0502020204030204" pitchFamily="34" charset="0"/>
                <a:cs typeface="Calibri" panose="020F0502020204030204" pitchFamily="34" charset="0"/>
              </a:rPr>
              <a:t>можна уникнути </a:t>
            </a:r>
            <a:r>
              <a:rPr lang="uk-UA" sz="2200" dirty="0" smtClean="0">
                <a:latin typeface="Calibri" panose="020F0502020204030204" pitchFamily="34" charset="0"/>
                <a:ea typeface="Calibri" panose="020F0502020204030204" pitchFamily="34" charset="0"/>
                <a:cs typeface="Calibri" panose="020F0502020204030204" pitchFamily="34" charset="0"/>
              </a:rPr>
              <a:t>регулюючи </a:t>
            </a:r>
            <a:r>
              <a:rPr lang="uk-UA" sz="2200" dirty="0">
                <a:latin typeface="Calibri" panose="020F0502020204030204" pitchFamily="34" charset="0"/>
                <a:ea typeface="Calibri" panose="020F0502020204030204" pitchFamily="34" charset="0"/>
                <a:cs typeface="Calibri" panose="020F0502020204030204" pitchFamily="34" charset="0"/>
              </a:rPr>
              <a:t>напругу одночасно з частотою відповідно до  закону частотного регулювання, наприклад, </a:t>
            </a:r>
            <a:r>
              <a:rPr lang="uk-UA" sz="2200" dirty="0" smtClean="0">
                <a:latin typeface="Calibri" panose="020F0502020204030204" pitchFamily="34" charset="0"/>
                <a:ea typeface="Calibri" panose="020F0502020204030204" pitchFamily="34" charset="0"/>
                <a:cs typeface="Calibri" panose="020F0502020204030204" pitchFamily="34" charset="0"/>
              </a:rPr>
              <a:t>виду:</a:t>
            </a:r>
          </a:p>
          <a:p>
            <a:r>
              <a:rPr lang="uk-UA" sz="2200" dirty="0" smtClean="0">
                <a:latin typeface="Calibri" panose="020F0502020204030204" pitchFamily="34" charset="0"/>
                <a:ea typeface="Calibri" panose="020F0502020204030204" pitchFamily="34" charset="0"/>
                <a:cs typeface="Calibri" panose="020F0502020204030204" pitchFamily="34" charset="0"/>
              </a:rPr>
              <a:t>що </a:t>
            </a:r>
            <a:r>
              <a:rPr lang="uk-UA" sz="2200" dirty="0">
                <a:latin typeface="Calibri" panose="020F0502020204030204" pitchFamily="34" charset="0"/>
                <a:ea typeface="Calibri" panose="020F0502020204030204" pitchFamily="34" charset="0"/>
                <a:cs typeface="Calibri" panose="020F0502020204030204" pitchFamily="34" charset="0"/>
              </a:rPr>
              <a:t>забезпечує приблизну сталість магнітного потоку АД.</a:t>
            </a:r>
          </a:p>
        </p:txBody>
      </p:sp>
      <p:graphicFrame>
        <p:nvGraphicFramePr>
          <p:cNvPr id="17" name="Объект 16"/>
          <p:cNvGraphicFramePr>
            <a:graphicFrameLocks noChangeAspect="1"/>
          </p:cNvGraphicFramePr>
          <p:nvPr>
            <p:extLst>
              <p:ext uri="{D42A27DB-BD31-4B8C-83A1-F6EECF244321}">
                <p14:modId xmlns:p14="http://schemas.microsoft.com/office/powerpoint/2010/main" val="2853423446"/>
              </p:ext>
            </p:extLst>
          </p:nvPr>
        </p:nvGraphicFramePr>
        <p:xfrm>
          <a:off x="7904639" y="5684471"/>
          <a:ext cx="1111504" cy="726489"/>
        </p:xfrm>
        <a:graphic>
          <a:graphicData uri="http://schemas.openxmlformats.org/presentationml/2006/ole">
            <mc:AlternateContent xmlns:mc="http://schemas.openxmlformats.org/markup-compatibility/2006">
              <mc:Choice xmlns:v="urn:schemas-microsoft-com:vml" Requires="v">
                <p:oleObj spid="_x0000_s10350" name="Уравнение" r:id="rId7" imgW="672840" imgH="419040" progId="Equation.3">
                  <p:embed/>
                </p:oleObj>
              </mc:Choice>
              <mc:Fallback>
                <p:oleObj name="Уравнение" r:id="rId7" imgW="672840" imgH="419040" progId="Equation.3">
                  <p:embed/>
                  <p:pic>
                    <p:nvPicPr>
                      <p:cNvPr id="0" name="Object 37"/>
                      <p:cNvPicPr>
                        <a:picLocks noChangeAspect="1" noChangeArrowheads="1"/>
                      </p:cNvPicPr>
                      <p:nvPr/>
                    </p:nvPicPr>
                    <p:blipFill>
                      <a:blip r:embed="rId8"/>
                      <a:srcRect/>
                      <a:stretch>
                        <a:fillRect/>
                      </a:stretch>
                    </p:blipFill>
                    <p:spPr bwMode="auto">
                      <a:xfrm>
                        <a:off x="7904639" y="5684471"/>
                        <a:ext cx="1111504" cy="726489"/>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174299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0-#ppt_w/2"/>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6"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80">
                                          <p:stCondLst>
                                            <p:cond delay="0"/>
                                          </p:stCondLst>
                                        </p:cTn>
                                        <p:tgtEl>
                                          <p:spTgt spid="13"/>
                                        </p:tgtEl>
                                      </p:cBhvr>
                                    </p:animEffect>
                                    <p:anim calcmode="lin" valueType="num">
                                      <p:cBhvr>
                                        <p:cTn id="4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6" dur="26">
                                          <p:stCondLst>
                                            <p:cond delay="650"/>
                                          </p:stCondLst>
                                        </p:cTn>
                                        <p:tgtEl>
                                          <p:spTgt spid="13"/>
                                        </p:tgtEl>
                                      </p:cBhvr>
                                      <p:to x="100000" y="60000"/>
                                    </p:animScale>
                                    <p:animScale>
                                      <p:cBhvr>
                                        <p:cTn id="47" dur="166" decel="50000">
                                          <p:stCondLst>
                                            <p:cond delay="676"/>
                                          </p:stCondLst>
                                        </p:cTn>
                                        <p:tgtEl>
                                          <p:spTgt spid="13"/>
                                        </p:tgtEl>
                                      </p:cBhvr>
                                      <p:to x="100000" y="100000"/>
                                    </p:animScale>
                                    <p:animScale>
                                      <p:cBhvr>
                                        <p:cTn id="48" dur="26">
                                          <p:stCondLst>
                                            <p:cond delay="1312"/>
                                          </p:stCondLst>
                                        </p:cTn>
                                        <p:tgtEl>
                                          <p:spTgt spid="13"/>
                                        </p:tgtEl>
                                      </p:cBhvr>
                                      <p:to x="100000" y="80000"/>
                                    </p:animScale>
                                    <p:animScale>
                                      <p:cBhvr>
                                        <p:cTn id="49" dur="166" decel="50000">
                                          <p:stCondLst>
                                            <p:cond delay="1338"/>
                                          </p:stCondLst>
                                        </p:cTn>
                                        <p:tgtEl>
                                          <p:spTgt spid="13"/>
                                        </p:tgtEl>
                                      </p:cBhvr>
                                      <p:to x="100000" y="100000"/>
                                    </p:animScale>
                                    <p:animScale>
                                      <p:cBhvr>
                                        <p:cTn id="50" dur="26">
                                          <p:stCondLst>
                                            <p:cond delay="1642"/>
                                          </p:stCondLst>
                                        </p:cTn>
                                        <p:tgtEl>
                                          <p:spTgt spid="13"/>
                                        </p:tgtEl>
                                      </p:cBhvr>
                                      <p:to x="100000" y="90000"/>
                                    </p:animScale>
                                    <p:animScale>
                                      <p:cBhvr>
                                        <p:cTn id="51" dur="166" decel="50000">
                                          <p:stCondLst>
                                            <p:cond delay="1668"/>
                                          </p:stCondLst>
                                        </p:cTn>
                                        <p:tgtEl>
                                          <p:spTgt spid="13"/>
                                        </p:tgtEl>
                                      </p:cBhvr>
                                      <p:to x="100000" y="100000"/>
                                    </p:animScale>
                                    <p:animScale>
                                      <p:cBhvr>
                                        <p:cTn id="52" dur="26">
                                          <p:stCondLst>
                                            <p:cond delay="1808"/>
                                          </p:stCondLst>
                                        </p:cTn>
                                        <p:tgtEl>
                                          <p:spTgt spid="13"/>
                                        </p:tgtEl>
                                      </p:cBhvr>
                                      <p:to x="100000" y="95000"/>
                                    </p:animScale>
                                    <p:animScale>
                                      <p:cBhvr>
                                        <p:cTn id="53" dur="166" decel="50000">
                                          <p:stCondLst>
                                            <p:cond delay="1834"/>
                                          </p:stCondLst>
                                        </p:cTn>
                                        <p:tgtEl>
                                          <p:spTgt spid="13"/>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12"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1000" fill="hold"/>
                                        <p:tgtEl>
                                          <p:spTgt spid="14"/>
                                        </p:tgtEl>
                                        <p:attrNameLst>
                                          <p:attrName>ppt_x</p:attrName>
                                        </p:attrNameLst>
                                      </p:cBhvr>
                                      <p:tavLst>
                                        <p:tav tm="0">
                                          <p:val>
                                            <p:strVal val="0-#ppt_w/2"/>
                                          </p:val>
                                        </p:tav>
                                        <p:tav tm="100000">
                                          <p:val>
                                            <p:strVal val="#ppt_x"/>
                                          </p:val>
                                        </p:tav>
                                      </p:tavLst>
                                    </p:anim>
                                    <p:anim calcmode="lin" valueType="num">
                                      <p:cBhvr additive="base">
                                        <p:cTn id="59"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2"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1000" fill="hold"/>
                                        <p:tgtEl>
                                          <p:spTgt spid="15"/>
                                        </p:tgtEl>
                                        <p:attrNameLst>
                                          <p:attrName>ppt_x</p:attrName>
                                        </p:attrNameLst>
                                      </p:cBhvr>
                                      <p:tavLst>
                                        <p:tav tm="0">
                                          <p:val>
                                            <p:strVal val="0-#ppt_w/2"/>
                                          </p:val>
                                        </p:tav>
                                        <p:tav tm="100000">
                                          <p:val>
                                            <p:strVal val="#ppt_x"/>
                                          </p:val>
                                        </p:tav>
                                      </p:tavLst>
                                    </p:anim>
                                    <p:anim calcmode="lin" valueType="num">
                                      <p:cBhvr additive="base">
                                        <p:cTn id="65" dur="1000" fill="hold"/>
                                        <p:tgtEl>
                                          <p:spTgt spid="15"/>
                                        </p:tgtEl>
                                        <p:attrNameLst>
                                          <p:attrName>ppt_y</p:attrName>
                                        </p:attrNameLst>
                                      </p:cBhvr>
                                      <p:tavLst>
                                        <p:tav tm="0">
                                          <p:val>
                                            <p:strVal val="1+#ppt_h/2"/>
                                          </p:val>
                                        </p:tav>
                                        <p:tav tm="100000">
                                          <p:val>
                                            <p:strVal val="#ppt_y"/>
                                          </p:val>
                                        </p:tav>
                                      </p:tavLst>
                                    </p:anim>
                                  </p:childTnLst>
                                </p:cTn>
                              </p:par>
                            </p:childTnLst>
                          </p:cTn>
                        </p:par>
                        <p:par>
                          <p:cTn id="66" fill="hold">
                            <p:stCondLst>
                              <p:cond delay="1000"/>
                            </p:stCondLst>
                            <p:childTnLst>
                              <p:par>
                                <p:cTn id="67" presetID="26" presetClass="entr" presetSubtype="0"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80">
                                          <p:stCondLst>
                                            <p:cond delay="0"/>
                                          </p:stCondLst>
                                        </p:cTn>
                                        <p:tgtEl>
                                          <p:spTgt spid="17"/>
                                        </p:tgtEl>
                                      </p:cBhvr>
                                    </p:animEffect>
                                    <p:anim calcmode="lin" valueType="num">
                                      <p:cBhvr>
                                        <p:cTn id="7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5" dur="26">
                                          <p:stCondLst>
                                            <p:cond delay="650"/>
                                          </p:stCondLst>
                                        </p:cTn>
                                        <p:tgtEl>
                                          <p:spTgt spid="17"/>
                                        </p:tgtEl>
                                      </p:cBhvr>
                                      <p:to x="100000" y="60000"/>
                                    </p:animScale>
                                    <p:animScale>
                                      <p:cBhvr>
                                        <p:cTn id="76" dur="166" decel="50000">
                                          <p:stCondLst>
                                            <p:cond delay="676"/>
                                          </p:stCondLst>
                                        </p:cTn>
                                        <p:tgtEl>
                                          <p:spTgt spid="17"/>
                                        </p:tgtEl>
                                      </p:cBhvr>
                                      <p:to x="100000" y="100000"/>
                                    </p:animScale>
                                    <p:animScale>
                                      <p:cBhvr>
                                        <p:cTn id="77" dur="26">
                                          <p:stCondLst>
                                            <p:cond delay="1312"/>
                                          </p:stCondLst>
                                        </p:cTn>
                                        <p:tgtEl>
                                          <p:spTgt spid="17"/>
                                        </p:tgtEl>
                                      </p:cBhvr>
                                      <p:to x="100000" y="80000"/>
                                    </p:animScale>
                                    <p:animScale>
                                      <p:cBhvr>
                                        <p:cTn id="78" dur="166" decel="50000">
                                          <p:stCondLst>
                                            <p:cond delay="1338"/>
                                          </p:stCondLst>
                                        </p:cTn>
                                        <p:tgtEl>
                                          <p:spTgt spid="17"/>
                                        </p:tgtEl>
                                      </p:cBhvr>
                                      <p:to x="100000" y="100000"/>
                                    </p:animScale>
                                    <p:animScale>
                                      <p:cBhvr>
                                        <p:cTn id="79" dur="26">
                                          <p:stCondLst>
                                            <p:cond delay="1642"/>
                                          </p:stCondLst>
                                        </p:cTn>
                                        <p:tgtEl>
                                          <p:spTgt spid="17"/>
                                        </p:tgtEl>
                                      </p:cBhvr>
                                      <p:to x="100000" y="90000"/>
                                    </p:animScale>
                                    <p:animScale>
                                      <p:cBhvr>
                                        <p:cTn id="80" dur="166" decel="50000">
                                          <p:stCondLst>
                                            <p:cond delay="1668"/>
                                          </p:stCondLst>
                                        </p:cTn>
                                        <p:tgtEl>
                                          <p:spTgt spid="17"/>
                                        </p:tgtEl>
                                      </p:cBhvr>
                                      <p:to x="100000" y="100000"/>
                                    </p:animScale>
                                    <p:animScale>
                                      <p:cBhvr>
                                        <p:cTn id="81" dur="26">
                                          <p:stCondLst>
                                            <p:cond delay="1808"/>
                                          </p:stCondLst>
                                        </p:cTn>
                                        <p:tgtEl>
                                          <p:spTgt spid="17"/>
                                        </p:tgtEl>
                                      </p:cBhvr>
                                      <p:to x="100000" y="95000"/>
                                    </p:animScale>
                                    <p:animScale>
                                      <p:cBhvr>
                                        <p:cTn id="82"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7" grpId="0" animBg="1" autoUpdateAnimBg="0"/>
      <p:bldP spid="10" grpId="0" animBg="1" autoUpdateAnimBg="0"/>
      <p:bldP spid="14" grpId="0" animBg="1" autoUpdateAnimBg="0"/>
      <p:bldP spid="1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4610" y="870692"/>
            <a:ext cx="8962711" cy="677108"/>
          </a:xfrm>
          <a:prstGeom prst="rect">
            <a:avLst/>
          </a:prstGeom>
          <a:solidFill>
            <a:srgbClr val="92D050"/>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Під електромеханічною і механічною характеристиками АД розуміють залежності струму і моменту від ковзання.</a:t>
            </a:r>
          </a:p>
        </p:txBody>
      </p:sp>
      <p:sp>
        <p:nvSpPr>
          <p:cNvPr id="7" name="Прямоугольник 6"/>
          <p:cNvSpPr>
            <a:spLocks noChangeArrowheads="1"/>
          </p:cNvSpPr>
          <p:nvPr/>
        </p:nvSpPr>
        <p:spPr bwMode="auto">
          <a:xfrm>
            <a:off x="74609" y="1547800"/>
            <a:ext cx="3803923" cy="1692771"/>
          </a:xfrm>
          <a:prstGeom prst="rect">
            <a:avLst/>
          </a:prstGeom>
          <a:solidFill>
            <a:schemeClr val="bg2"/>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Відповідно до Г-подібної схеми заміщення:</a:t>
            </a:r>
          </a:p>
          <a:p>
            <a:r>
              <a:rPr lang="uk-UA" sz="2200" dirty="0">
                <a:latin typeface="Calibri" panose="020F0502020204030204" pitchFamily="34" charset="0"/>
                <a:ea typeface="Calibri" panose="020F0502020204030204" pitchFamily="34" charset="0"/>
                <a:cs typeface="Calibri" panose="020F0502020204030204" pitchFamily="34" charset="0"/>
              </a:rPr>
              <a:t>де </a:t>
            </a:r>
            <a:r>
              <a:rPr lang="uk-UA" sz="2200" i="1" dirty="0" err="1" smtClean="0">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err="1" smtClean="0">
                <a:latin typeface="Times New Roman" panose="02020603050405020304" pitchFamily="18" charset="0"/>
                <a:ea typeface="Calibri" panose="020F0502020204030204" pitchFamily="34" charset="0"/>
                <a:cs typeface="Times New Roman" panose="02020603050405020304" pitchFamily="18" charset="0"/>
              </a:rPr>
              <a:t>к</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smtClean="0">
                <a:latin typeface="Times New Roman" panose="02020603050405020304" pitchFamily="18" charset="0"/>
                <a:ea typeface="Calibri" panose="020F0502020204030204" pitchFamily="34" charset="0"/>
                <a:cs typeface="Times New Roman" panose="02020603050405020304" pitchFamily="18" charset="0"/>
              </a:rPr>
              <a:t>1</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smtClean="0">
                <a:latin typeface="Times New Roman" panose="02020603050405020304" pitchFamily="18" charset="0"/>
                <a:ea typeface="Calibri" panose="020F0502020204030204" pitchFamily="34" charset="0"/>
                <a:cs typeface="Times New Roman" panose="02020603050405020304" pitchFamily="18" charset="0"/>
              </a:rPr>
              <a:t>2 </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приведений, до кола статора, індуктивний опір короткого замикання АД.</a:t>
            </a:r>
          </a:p>
        </p:txBody>
      </p:sp>
      <p:sp>
        <p:nvSpPr>
          <p:cNvPr id="10" name="Прямоугольник 9"/>
          <p:cNvSpPr/>
          <p:nvPr/>
        </p:nvSpPr>
        <p:spPr>
          <a:xfrm>
            <a:off x="107949" y="39695"/>
            <a:ext cx="8896035" cy="830997"/>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Електромеханічні характеристики асинхронного двигуна з фазним ротором</a:t>
            </a:r>
          </a:p>
        </p:txBody>
      </p:sp>
      <p:graphicFrame>
        <p:nvGraphicFramePr>
          <p:cNvPr id="5" name="Объект 4"/>
          <p:cNvGraphicFramePr>
            <a:graphicFrameLocks noChangeAspect="1"/>
          </p:cNvGraphicFramePr>
          <p:nvPr>
            <p:extLst>
              <p:ext uri="{D42A27DB-BD31-4B8C-83A1-F6EECF244321}">
                <p14:modId xmlns:p14="http://schemas.microsoft.com/office/powerpoint/2010/main" val="2231058843"/>
              </p:ext>
            </p:extLst>
          </p:nvPr>
        </p:nvGraphicFramePr>
        <p:xfrm>
          <a:off x="3911869" y="1516052"/>
          <a:ext cx="5092115" cy="1336884"/>
        </p:xfrm>
        <a:graphic>
          <a:graphicData uri="http://schemas.openxmlformats.org/presentationml/2006/ole">
            <mc:AlternateContent xmlns:mc="http://schemas.openxmlformats.org/markup-compatibility/2006">
              <mc:Choice xmlns:v="urn:schemas-microsoft-com:vml" Requires="v">
                <p:oleObj spid="_x0000_s41038" name="Уравнение" r:id="rId3" imgW="3263760" imgH="723600" progId="Equation.3">
                  <p:embed/>
                </p:oleObj>
              </mc:Choice>
              <mc:Fallback>
                <p:oleObj name="Уравнение" r:id="rId3" imgW="3263760" imgH="723600" progId="Equation.3">
                  <p:embed/>
                  <p:pic>
                    <p:nvPicPr>
                      <p:cNvPr id="0" name="Object 1"/>
                      <p:cNvPicPr>
                        <a:picLocks noChangeAspect="1" noChangeArrowheads="1"/>
                      </p:cNvPicPr>
                      <p:nvPr/>
                    </p:nvPicPr>
                    <p:blipFill>
                      <a:blip r:embed="rId4"/>
                      <a:srcRect/>
                      <a:stretch>
                        <a:fillRect/>
                      </a:stretch>
                    </p:blipFill>
                    <p:spPr bwMode="auto">
                      <a:xfrm>
                        <a:off x="3911869" y="1516052"/>
                        <a:ext cx="5092115" cy="1336884"/>
                      </a:xfrm>
                      <a:prstGeom prst="rect">
                        <a:avLst/>
                      </a:prstGeom>
                      <a:solidFill>
                        <a:srgbClr val="FFFF00"/>
                      </a:solidFill>
                      <a:ln>
                        <a:solidFill>
                          <a:srgbClr val="FF0000"/>
                        </a:solidFill>
                      </a:ln>
                    </p:spPr>
                  </p:pic>
                </p:oleObj>
              </mc:Fallback>
            </mc:AlternateContent>
          </a:graphicData>
        </a:graphic>
      </p:graphicFrame>
      <p:sp>
        <p:nvSpPr>
          <p:cNvPr id="8" name="Прямоугольник 7"/>
          <p:cNvSpPr>
            <a:spLocks noChangeArrowheads="1"/>
          </p:cNvSpPr>
          <p:nvPr/>
        </p:nvSpPr>
        <p:spPr bwMode="auto">
          <a:xfrm>
            <a:off x="74609" y="3232992"/>
            <a:ext cx="6330813" cy="677108"/>
          </a:xfrm>
          <a:prstGeom prst="rect">
            <a:avLst/>
          </a:prstGeom>
          <a:solidFill>
            <a:schemeClr val="bg1">
              <a:lumMod val="95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Отже, рівняння </a:t>
            </a:r>
            <a:r>
              <a:rPr lang="uk-UA" sz="2200" dirty="0">
                <a:latin typeface="Calibri" panose="020F0502020204030204" pitchFamily="34" charset="0"/>
                <a:ea typeface="Calibri" panose="020F0502020204030204" pitchFamily="34" charset="0"/>
                <a:cs typeface="Calibri" panose="020F0502020204030204" pitchFamily="34" charset="0"/>
              </a:rPr>
              <a:t>швидкісної (</a:t>
            </a:r>
            <a:r>
              <a:rPr lang="uk-UA" sz="2200" dirty="0" smtClean="0">
                <a:latin typeface="Calibri" panose="020F0502020204030204" pitchFamily="34" charset="0"/>
                <a:ea typeface="Calibri" panose="020F0502020204030204" pitchFamily="34" charset="0"/>
                <a:cs typeface="Calibri" panose="020F0502020204030204" pitchFamily="34" charset="0"/>
              </a:rPr>
              <a:t>електромеханічної) характеристики АД:</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Объект 8"/>
          <p:cNvGraphicFramePr>
            <a:graphicFrameLocks noChangeAspect="1"/>
          </p:cNvGraphicFramePr>
          <p:nvPr>
            <p:extLst>
              <p:ext uri="{D42A27DB-BD31-4B8C-83A1-F6EECF244321}">
                <p14:modId xmlns:p14="http://schemas.microsoft.com/office/powerpoint/2010/main" val="717114875"/>
              </p:ext>
            </p:extLst>
          </p:nvPr>
        </p:nvGraphicFramePr>
        <p:xfrm>
          <a:off x="6405422" y="2852936"/>
          <a:ext cx="2631897" cy="1057164"/>
        </p:xfrm>
        <a:graphic>
          <a:graphicData uri="http://schemas.openxmlformats.org/presentationml/2006/ole">
            <mc:AlternateContent xmlns:mc="http://schemas.openxmlformats.org/markup-compatibility/2006">
              <mc:Choice xmlns:v="urn:schemas-microsoft-com:vml" Requires="v">
                <p:oleObj spid="_x0000_s41039" name="Уравнение" r:id="rId5" imgW="1904760" imgH="761760" progId="Equation.3">
                  <p:embed/>
                </p:oleObj>
              </mc:Choice>
              <mc:Fallback>
                <p:oleObj name="Уравнение" r:id="rId5" imgW="1904760" imgH="761760" progId="Equation.3">
                  <p:embed/>
                  <p:pic>
                    <p:nvPicPr>
                      <p:cNvPr id="0" name="Object 3"/>
                      <p:cNvPicPr>
                        <a:picLocks noChangeAspect="1" noChangeArrowheads="1"/>
                      </p:cNvPicPr>
                      <p:nvPr/>
                    </p:nvPicPr>
                    <p:blipFill>
                      <a:blip r:embed="rId6"/>
                      <a:srcRect/>
                      <a:stretch>
                        <a:fillRect/>
                      </a:stretch>
                    </p:blipFill>
                    <p:spPr bwMode="auto">
                      <a:xfrm>
                        <a:off x="6405422" y="2852936"/>
                        <a:ext cx="2631897" cy="1057164"/>
                      </a:xfrm>
                      <a:prstGeom prst="rect">
                        <a:avLst/>
                      </a:prstGeom>
                      <a:solidFill>
                        <a:srgbClr val="FFFF00"/>
                      </a:solidFill>
                      <a:ln>
                        <a:solidFill>
                          <a:srgbClr val="FF0000"/>
                        </a:solidFill>
                      </a:ln>
                    </p:spPr>
                  </p:pic>
                </p:oleObj>
              </mc:Fallback>
            </mc:AlternateContent>
          </a:graphicData>
        </a:graphic>
      </p:graphicFrame>
      <p:sp>
        <p:nvSpPr>
          <p:cNvPr id="11" name="Прямоугольник 10"/>
          <p:cNvSpPr>
            <a:spLocks noChangeArrowheads="1"/>
          </p:cNvSpPr>
          <p:nvPr/>
        </p:nvSpPr>
        <p:spPr bwMode="auto">
          <a:xfrm>
            <a:off x="74609" y="3917679"/>
            <a:ext cx="8962711" cy="1015663"/>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Для швидкісної характеристики в функції приведеного струму ротора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при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s &gt; 0 </a:t>
            </a:r>
            <a:r>
              <a:rPr lang="uk-UA" sz="2200" dirty="0" smtClean="0">
                <a:latin typeface="Calibri" panose="020F0502020204030204" pitchFamily="34" charset="0"/>
                <a:ea typeface="Calibri" panose="020F0502020204030204" pitchFamily="34" charset="0"/>
                <a:cs typeface="Calibri" panose="020F0502020204030204" pitchFamily="34" charset="0"/>
              </a:rPr>
              <a:t>у міру </a:t>
            </a:r>
            <a:r>
              <a:rPr lang="uk-UA" sz="2200" dirty="0">
                <a:latin typeface="Calibri" panose="020F0502020204030204" pitchFamily="34" charset="0"/>
                <a:ea typeface="Calibri" panose="020F0502020204030204" pitchFamily="34" charset="0"/>
                <a:cs typeface="Calibri" panose="020F0502020204030204" pitchFamily="34" charset="0"/>
              </a:rPr>
              <a:t>збільшення ковзання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'(s) </a:t>
            </a:r>
            <a:r>
              <a:rPr lang="uk-UA" sz="2200" dirty="0">
                <a:latin typeface="Calibri" panose="020F0502020204030204" pitchFamily="34" charset="0"/>
                <a:ea typeface="Calibri" panose="020F0502020204030204" pitchFamily="34" charset="0"/>
                <a:cs typeface="Calibri" panose="020F0502020204030204" pitchFamily="34" charset="0"/>
              </a:rPr>
              <a:t>монотонно зростає (причому, при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s = 0 </a:t>
            </a:r>
            <a:r>
              <a:rPr lang="uk-UA" sz="2200" dirty="0">
                <a:latin typeface="Calibri" panose="020F0502020204030204" pitchFamily="34" charset="0"/>
                <a:ea typeface="Calibri" panose="020F0502020204030204" pitchFamily="34" charset="0"/>
                <a:cs typeface="Calibri" panose="020F0502020204030204" pitchFamily="34" charset="0"/>
              </a:rPr>
              <a:t>струм у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Calibri" panose="020F0502020204030204" pitchFamily="34" charset="0"/>
                <a:ea typeface="Calibri" panose="020F0502020204030204" pitchFamily="34" charset="0"/>
                <a:cs typeface="Calibri" panose="020F0502020204030204" pitchFamily="34" charset="0"/>
              </a:rPr>
              <a:t> також дорівнює нулю).</a:t>
            </a:r>
          </a:p>
        </p:txBody>
      </p:sp>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2941" y="4581128"/>
            <a:ext cx="2331043" cy="1517888"/>
          </a:xfrm>
          <a:prstGeom prst="rect">
            <a:avLst/>
          </a:prstGeom>
        </p:spPr>
      </p:pic>
      <p:sp>
        <p:nvSpPr>
          <p:cNvPr id="13" name="Прямоугольник 12"/>
          <p:cNvSpPr>
            <a:spLocks noChangeArrowheads="1"/>
          </p:cNvSpPr>
          <p:nvPr/>
        </p:nvSpPr>
        <p:spPr bwMode="auto">
          <a:xfrm>
            <a:off x="87318" y="4925763"/>
            <a:ext cx="6572914" cy="1015663"/>
          </a:xfrm>
          <a:prstGeom prst="rect">
            <a:avLst/>
          </a:prstGeom>
          <a:solidFill>
            <a:schemeClr val="accent6">
              <a:lumMod val="20000"/>
              <a:lumOff val="8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При пуску АД, коли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s = 1</a:t>
            </a:r>
            <a:r>
              <a:rPr lang="uk-UA" sz="2200" dirty="0">
                <a:latin typeface="Calibri" panose="020F0502020204030204" pitchFamily="34" charset="0"/>
                <a:ea typeface="Calibri" panose="020F0502020204030204" pitchFamily="34" charset="0"/>
                <a:cs typeface="Calibri" panose="020F0502020204030204" pitchFamily="34" charset="0"/>
              </a:rPr>
              <a:t>, струм в роторі дорівнює пусковому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 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2кз..</a:t>
            </a:r>
            <a:r>
              <a:rPr lang="uk-UA" sz="2200" i="1" baseline="30000" dirty="0">
                <a:latin typeface="Times New Roman" panose="02020603050405020304" pitchFamily="18" charset="0"/>
                <a:ea typeface="Calibri" panose="020F0502020204030204" pitchFamily="34" charset="0"/>
                <a:cs typeface="Times New Roman" panose="02020603050405020304" pitchFamily="18" charset="0"/>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2пуск</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Calibri" panose="020F0502020204030204" pitchFamily="34" charset="0"/>
                <a:ea typeface="Calibri" panose="020F0502020204030204" pitchFamily="34" charset="0"/>
                <a:cs typeface="Calibri" panose="020F0502020204030204" pitchFamily="34" charset="0"/>
              </a:rPr>
              <a:t> і визначається відповідно до  виразу:</a:t>
            </a:r>
          </a:p>
        </p:txBody>
      </p:sp>
      <p:graphicFrame>
        <p:nvGraphicFramePr>
          <p:cNvPr id="15" name="Объект 14"/>
          <p:cNvGraphicFramePr>
            <a:graphicFrameLocks noChangeAspect="1"/>
          </p:cNvGraphicFramePr>
          <p:nvPr>
            <p:extLst>
              <p:ext uri="{D42A27DB-BD31-4B8C-83A1-F6EECF244321}">
                <p14:modId xmlns:p14="http://schemas.microsoft.com/office/powerpoint/2010/main" val="1139181356"/>
              </p:ext>
            </p:extLst>
          </p:nvPr>
        </p:nvGraphicFramePr>
        <p:xfrm>
          <a:off x="4169465" y="5627222"/>
          <a:ext cx="2355409" cy="826114"/>
        </p:xfrm>
        <a:graphic>
          <a:graphicData uri="http://schemas.openxmlformats.org/presentationml/2006/ole">
            <mc:AlternateContent xmlns:mc="http://schemas.openxmlformats.org/markup-compatibility/2006">
              <mc:Choice xmlns:v="urn:schemas-microsoft-com:vml" Requires="v">
                <p:oleObj spid="_x0000_s41040" name="Уравнение" r:id="rId8" imgW="1523880" imgH="533160" progId="Equation.3">
                  <p:embed/>
                </p:oleObj>
              </mc:Choice>
              <mc:Fallback>
                <p:oleObj name="Уравнение" r:id="rId8" imgW="1523880" imgH="533160" progId="Equation.3">
                  <p:embed/>
                  <p:pic>
                    <p:nvPicPr>
                      <p:cNvPr id="0" name="Object 7"/>
                      <p:cNvPicPr>
                        <a:picLocks noChangeAspect="1" noChangeArrowheads="1"/>
                      </p:cNvPicPr>
                      <p:nvPr/>
                    </p:nvPicPr>
                    <p:blipFill>
                      <a:blip r:embed="rId9"/>
                      <a:srcRect/>
                      <a:stretch>
                        <a:fillRect/>
                      </a:stretch>
                    </p:blipFill>
                    <p:spPr bwMode="auto">
                      <a:xfrm>
                        <a:off x="4169465" y="5627222"/>
                        <a:ext cx="2355409" cy="826114"/>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196215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p:cTn id="13" dur="1000" fill="hold"/>
                                        <p:tgtEl>
                                          <p:spTgt spid="7">
                                            <p:bg/>
                                          </p:spTgt>
                                        </p:tgtEl>
                                        <p:attrNameLst>
                                          <p:attrName>ppt_w</p:attrName>
                                        </p:attrNameLst>
                                      </p:cBhvr>
                                      <p:tavLst>
                                        <p:tav tm="0">
                                          <p:val>
                                            <p:fltVal val="0"/>
                                          </p:val>
                                        </p:tav>
                                        <p:tav tm="100000">
                                          <p:val>
                                            <p:strVal val="#ppt_w"/>
                                          </p:val>
                                        </p:tav>
                                      </p:tavLst>
                                    </p:anim>
                                    <p:anim calcmode="lin" valueType="num">
                                      <p:cBhvr>
                                        <p:cTn id="14" dur="1000" fill="hold"/>
                                        <p:tgtEl>
                                          <p:spTgt spid="7">
                                            <p:bg/>
                                          </p:spTgt>
                                        </p:tgtEl>
                                        <p:attrNameLst>
                                          <p:attrName>ppt_h</p:attrName>
                                        </p:attrNameLst>
                                      </p:cBhvr>
                                      <p:tavLst>
                                        <p:tav tm="0">
                                          <p:val>
                                            <p:fltVal val="0"/>
                                          </p:val>
                                        </p:tav>
                                        <p:tav tm="100000">
                                          <p:val>
                                            <p:strVal val="#ppt_h"/>
                                          </p:val>
                                        </p:tav>
                                      </p:tavLst>
                                    </p:anim>
                                    <p:anim calcmode="lin" valueType="num">
                                      <p:cBhvr>
                                        <p:cTn id="15" dur="1000" fill="hold"/>
                                        <p:tgtEl>
                                          <p:spTgt spid="7">
                                            <p:bg/>
                                          </p:spTgt>
                                        </p:tgtEl>
                                        <p:attrNameLst>
                                          <p:attrName>style.rotation</p:attrName>
                                        </p:attrNameLst>
                                      </p:cBhvr>
                                      <p:tavLst>
                                        <p:tav tm="0">
                                          <p:val>
                                            <p:fltVal val="90"/>
                                          </p:val>
                                        </p:tav>
                                        <p:tav tm="100000">
                                          <p:val>
                                            <p:fltVal val="0"/>
                                          </p:val>
                                        </p:tav>
                                      </p:tavLst>
                                    </p:anim>
                                    <p:animEffect transition="in" filter="fade">
                                      <p:cBhvr>
                                        <p:cTn id="16" dur="1000"/>
                                        <p:tgtEl>
                                          <p:spTgt spid="7">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7">
                                            <p:txEl>
                                              <p:pRg st="0" end="0"/>
                                            </p:txEl>
                                          </p:spTgt>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p:cTn id="4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45"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46" dur="1000"/>
                                        <p:tgtEl>
                                          <p:spTgt spid="7">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1000" fill="hold"/>
                                        <p:tgtEl>
                                          <p:spTgt spid="8"/>
                                        </p:tgtEl>
                                        <p:attrNameLst>
                                          <p:attrName>ppt_x</p:attrName>
                                        </p:attrNameLst>
                                      </p:cBhvr>
                                      <p:tavLst>
                                        <p:tav tm="0">
                                          <p:val>
                                            <p:strVal val="0-#ppt_w/2"/>
                                          </p:val>
                                        </p:tav>
                                        <p:tav tm="100000">
                                          <p:val>
                                            <p:strVal val="#ppt_x"/>
                                          </p:val>
                                        </p:tav>
                                      </p:tavLst>
                                    </p:anim>
                                    <p:anim calcmode="lin" valueType="num">
                                      <p:cBhvr additive="base">
                                        <p:cTn id="52" dur="1000" fill="hold"/>
                                        <p:tgtEl>
                                          <p:spTgt spid="8"/>
                                        </p:tgtEl>
                                        <p:attrNameLst>
                                          <p:attrName>ppt_y</p:attrName>
                                        </p:attrNameLst>
                                      </p:cBhvr>
                                      <p:tavLst>
                                        <p:tav tm="0">
                                          <p:val>
                                            <p:strVal val="0-#ppt_h/2"/>
                                          </p:val>
                                        </p:tav>
                                        <p:tav tm="100000">
                                          <p:val>
                                            <p:strVal val="#ppt_y"/>
                                          </p:val>
                                        </p:tav>
                                      </p:tavLst>
                                    </p:anim>
                                  </p:childTnLst>
                                </p:cTn>
                              </p:par>
                            </p:childTnLst>
                          </p:cTn>
                        </p:par>
                        <p:par>
                          <p:cTn id="53" fill="hold">
                            <p:stCondLst>
                              <p:cond delay="1000"/>
                            </p:stCondLst>
                            <p:childTnLst>
                              <p:par>
                                <p:cTn id="54" presetID="26"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80">
                                          <p:stCondLst>
                                            <p:cond delay="0"/>
                                          </p:stCondLst>
                                        </p:cTn>
                                        <p:tgtEl>
                                          <p:spTgt spid="9"/>
                                        </p:tgtEl>
                                      </p:cBhvr>
                                    </p:animEffect>
                                    <p:anim calcmode="lin" valueType="num">
                                      <p:cBhvr>
                                        <p:cTn id="5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2" dur="26">
                                          <p:stCondLst>
                                            <p:cond delay="650"/>
                                          </p:stCondLst>
                                        </p:cTn>
                                        <p:tgtEl>
                                          <p:spTgt spid="9"/>
                                        </p:tgtEl>
                                      </p:cBhvr>
                                      <p:to x="100000" y="60000"/>
                                    </p:animScale>
                                    <p:animScale>
                                      <p:cBhvr>
                                        <p:cTn id="63" dur="166" decel="50000">
                                          <p:stCondLst>
                                            <p:cond delay="676"/>
                                          </p:stCondLst>
                                        </p:cTn>
                                        <p:tgtEl>
                                          <p:spTgt spid="9"/>
                                        </p:tgtEl>
                                      </p:cBhvr>
                                      <p:to x="100000" y="100000"/>
                                    </p:animScale>
                                    <p:animScale>
                                      <p:cBhvr>
                                        <p:cTn id="64" dur="26">
                                          <p:stCondLst>
                                            <p:cond delay="1312"/>
                                          </p:stCondLst>
                                        </p:cTn>
                                        <p:tgtEl>
                                          <p:spTgt spid="9"/>
                                        </p:tgtEl>
                                      </p:cBhvr>
                                      <p:to x="100000" y="80000"/>
                                    </p:animScale>
                                    <p:animScale>
                                      <p:cBhvr>
                                        <p:cTn id="65" dur="166" decel="50000">
                                          <p:stCondLst>
                                            <p:cond delay="1338"/>
                                          </p:stCondLst>
                                        </p:cTn>
                                        <p:tgtEl>
                                          <p:spTgt spid="9"/>
                                        </p:tgtEl>
                                      </p:cBhvr>
                                      <p:to x="100000" y="100000"/>
                                    </p:animScale>
                                    <p:animScale>
                                      <p:cBhvr>
                                        <p:cTn id="66" dur="26">
                                          <p:stCondLst>
                                            <p:cond delay="1642"/>
                                          </p:stCondLst>
                                        </p:cTn>
                                        <p:tgtEl>
                                          <p:spTgt spid="9"/>
                                        </p:tgtEl>
                                      </p:cBhvr>
                                      <p:to x="100000" y="90000"/>
                                    </p:animScale>
                                    <p:animScale>
                                      <p:cBhvr>
                                        <p:cTn id="67" dur="166" decel="50000">
                                          <p:stCondLst>
                                            <p:cond delay="1668"/>
                                          </p:stCondLst>
                                        </p:cTn>
                                        <p:tgtEl>
                                          <p:spTgt spid="9"/>
                                        </p:tgtEl>
                                      </p:cBhvr>
                                      <p:to x="100000" y="100000"/>
                                    </p:animScale>
                                    <p:animScale>
                                      <p:cBhvr>
                                        <p:cTn id="68" dur="26">
                                          <p:stCondLst>
                                            <p:cond delay="1808"/>
                                          </p:stCondLst>
                                        </p:cTn>
                                        <p:tgtEl>
                                          <p:spTgt spid="9"/>
                                        </p:tgtEl>
                                      </p:cBhvr>
                                      <p:to x="100000" y="95000"/>
                                    </p:animScale>
                                    <p:animScale>
                                      <p:cBhvr>
                                        <p:cTn id="69" dur="166" decel="50000">
                                          <p:stCondLst>
                                            <p:cond delay="1834"/>
                                          </p:stCondLst>
                                        </p:cTn>
                                        <p:tgtEl>
                                          <p:spTgt spid="9"/>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 presetClass="entr" presetSubtype="9"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1000" fill="hold"/>
                                        <p:tgtEl>
                                          <p:spTgt spid="11"/>
                                        </p:tgtEl>
                                        <p:attrNameLst>
                                          <p:attrName>ppt_x</p:attrName>
                                        </p:attrNameLst>
                                      </p:cBhvr>
                                      <p:tavLst>
                                        <p:tav tm="0">
                                          <p:val>
                                            <p:strVal val="0-#ppt_w/2"/>
                                          </p:val>
                                        </p:tav>
                                        <p:tav tm="100000">
                                          <p:val>
                                            <p:strVal val="#ppt_x"/>
                                          </p:val>
                                        </p:tav>
                                      </p:tavLst>
                                    </p:anim>
                                    <p:anim calcmode="lin" valueType="num">
                                      <p:cBhvr additive="base">
                                        <p:cTn id="75" dur="1000" fill="hold"/>
                                        <p:tgtEl>
                                          <p:spTgt spid="11"/>
                                        </p:tgtEl>
                                        <p:attrNameLst>
                                          <p:attrName>ppt_y</p:attrName>
                                        </p:attrNameLst>
                                      </p:cBhvr>
                                      <p:tavLst>
                                        <p:tav tm="0">
                                          <p:val>
                                            <p:strVal val="0-#ppt_h/2"/>
                                          </p:val>
                                        </p:tav>
                                        <p:tav tm="100000">
                                          <p:val>
                                            <p:strVal val="#ppt_y"/>
                                          </p:val>
                                        </p:tav>
                                      </p:tavLst>
                                    </p:anim>
                                  </p:childTnLst>
                                </p:cTn>
                              </p:par>
                            </p:childTnLst>
                          </p:cTn>
                        </p:par>
                        <p:par>
                          <p:cTn id="76" fill="hold">
                            <p:stCondLst>
                              <p:cond delay="1000"/>
                            </p:stCondLst>
                            <p:childTnLst>
                              <p:par>
                                <p:cTn id="77" presetID="26" presetClass="entr" presetSubtype="0"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80">
                                          <p:stCondLst>
                                            <p:cond delay="0"/>
                                          </p:stCondLst>
                                        </p:cTn>
                                        <p:tgtEl>
                                          <p:spTgt spid="12"/>
                                        </p:tgtEl>
                                      </p:cBhvr>
                                    </p:animEffect>
                                    <p:anim calcmode="lin" valueType="num">
                                      <p:cBhvr>
                                        <p:cTn id="8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gtEl>
                                      </p:cBhvr>
                                      <p:to x="100000" y="60000"/>
                                    </p:animScale>
                                    <p:animScale>
                                      <p:cBhvr>
                                        <p:cTn id="86" dur="166" decel="50000">
                                          <p:stCondLst>
                                            <p:cond delay="676"/>
                                          </p:stCondLst>
                                        </p:cTn>
                                        <p:tgtEl>
                                          <p:spTgt spid="12"/>
                                        </p:tgtEl>
                                      </p:cBhvr>
                                      <p:to x="100000" y="100000"/>
                                    </p:animScale>
                                    <p:animScale>
                                      <p:cBhvr>
                                        <p:cTn id="87" dur="26">
                                          <p:stCondLst>
                                            <p:cond delay="1312"/>
                                          </p:stCondLst>
                                        </p:cTn>
                                        <p:tgtEl>
                                          <p:spTgt spid="12"/>
                                        </p:tgtEl>
                                      </p:cBhvr>
                                      <p:to x="100000" y="80000"/>
                                    </p:animScale>
                                    <p:animScale>
                                      <p:cBhvr>
                                        <p:cTn id="88" dur="166" decel="50000">
                                          <p:stCondLst>
                                            <p:cond delay="1338"/>
                                          </p:stCondLst>
                                        </p:cTn>
                                        <p:tgtEl>
                                          <p:spTgt spid="12"/>
                                        </p:tgtEl>
                                      </p:cBhvr>
                                      <p:to x="100000" y="100000"/>
                                    </p:animScale>
                                    <p:animScale>
                                      <p:cBhvr>
                                        <p:cTn id="89" dur="26">
                                          <p:stCondLst>
                                            <p:cond delay="1642"/>
                                          </p:stCondLst>
                                        </p:cTn>
                                        <p:tgtEl>
                                          <p:spTgt spid="12"/>
                                        </p:tgtEl>
                                      </p:cBhvr>
                                      <p:to x="100000" y="90000"/>
                                    </p:animScale>
                                    <p:animScale>
                                      <p:cBhvr>
                                        <p:cTn id="90" dur="166" decel="50000">
                                          <p:stCondLst>
                                            <p:cond delay="1668"/>
                                          </p:stCondLst>
                                        </p:cTn>
                                        <p:tgtEl>
                                          <p:spTgt spid="12"/>
                                        </p:tgtEl>
                                      </p:cBhvr>
                                      <p:to x="100000" y="100000"/>
                                    </p:animScale>
                                    <p:animScale>
                                      <p:cBhvr>
                                        <p:cTn id="91" dur="26">
                                          <p:stCondLst>
                                            <p:cond delay="1808"/>
                                          </p:stCondLst>
                                        </p:cTn>
                                        <p:tgtEl>
                                          <p:spTgt spid="12"/>
                                        </p:tgtEl>
                                      </p:cBhvr>
                                      <p:to x="100000" y="95000"/>
                                    </p:animScale>
                                    <p:animScale>
                                      <p:cBhvr>
                                        <p:cTn id="92" dur="166" decel="50000">
                                          <p:stCondLst>
                                            <p:cond delay="1834"/>
                                          </p:stCondLst>
                                        </p:cTn>
                                        <p:tgtEl>
                                          <p:spTgt spid="12"/>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 presetClass="entr" presetSubtype="9"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1000" fill="hold"/>
                                        <p:tgtEl>
                                          <p:spTgt spid="13"/>
                                        </p:tgtEl>
                                        <p:attrNameLst>
                                          <p:attrName>ppt_x</p:attrName>
                                        </p:attrNameLst>
                                      </p:cBhvr>
                                      <p:tavLst>
                                        <p:tav tm="0">
                                          <p:val>
                                            <p:strVal val="0-#ppt_w/2"/>
                                          </p:val>
                                        </p:tav>
                                        <p:tav tm="100000">
                                          <p:val>
                                            <p:strVal val="#ppt_x"/>
                                          </p:val>
                                        </p:tav>
                                      </p:tavLst>
                                    </p:anim>
                                    <p:anim calcmode="lin" valueType="num">
                                      <p:cBhvr additive="base">
                                        <p:cTn id="98" dur="1000" fill="hold"/>
                                        <p:tgtEl>
                                          <p:spTgt spid="13"/>
                                        </p:tgtEl>
                                        <p:attrNameLst>
                                          <p:attrName>ppt_y</p:attrName>
                                        </p:attrNameLst>
                                      </p:cBhvr>
                                      <p:tavLst>
                                        <p:tav tm="0">
                                          <p:val>
                                            <p:strVal val="0-#ppt_h/2"/>
                                          </p:val>
                                        </p:tav>
                                        <p:tav tm="100000">
                                          <p:val>
                                            <p:strVal val="#ppt_y"/>
                                          </p:val>
                                        </p:tav>
                                      </p:tavLst>
                                    </p:anim>
                                  </p:childTnLst>
                                </p:cTn>
                              </p:par>
                            </p:childTnLst>
                          </p:cTn>
                        </p:par>
                        <p:par>
                          <p:cTn id="99" fill="hold">
                            <p:stCondLst>
                              <p:cond delay="1000"/>
                            </p:stCondLst>
                            <p:childTnLst>
                              <p:par>
                                <p:cTn id="100" presetID="26" presetClass="entr" presetSubtype="0" fill="hold" nodeType="after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down)">
                                      <p:cBhvr>
                                        <p:cTn id="102" dur="580">
                                          <p:stCondLst>
                                            <p:cond delay="0"/>
                                          </p:stCondLst>
                                        </p:cTn>
                                        <p:tgtEl>
                                          <p:spTgt spid="15"/>
                                        </p:tgtEl>
                                      </p:cBhvr>
                                    </p:animEffect>
                                    <p:anim calcmode="lin" valueType="num">
                                      <p:cBhvr>
                                        <p:cTn id="10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8" dur="26">
                                          <p:stCondLst>
                                            <p:cond delay="650"/>
                                          </p:stCondLst>
                                        </p:cTn>
                                        <p:tgtEl>
                                          <p:spTgt spid="15"/>
                                        </p:tgtEl>
                                      </p:cBhvr>
                                      <p:to x="100000" y="60000"/>
                                    </p:animScale>
                                    <p:animScale>
                                      <p:cBhvr>
                                        <p:cTn id="109" dur="166" decel="50000">
                                          <p:stCondLst>
                                            <p:cond delay="676"/>
                                          </p:stCondLst>
                                        </p:cTn>
                                        <p:tgtEl>
                                          <p:spTgt spid="15"/>
                                        </p:tgtEl>
                                      </p:cBhvr>
                                      <p:to x="100000" y="100000"/>
                                    </p:animScale>
                                    <p:animScale>
                                      <p:cBhvr>
                                        <p:cTn id="110" dur="26">
                                          <p:stCondLst>
                                            <p:cond delay="1312"/>
                                          </p:stCondLst>
                                        </p:cTn>
                                        <p:tgtEl>
                                          <p:spTgt spid="15"/>
                                        </p:tgtEl>
                                      </p:cBhvr>
                                      <p:to x="100000" y="80000"/>
                                    </p:animScale>
                                    <p:animScale>
                                      <p:cBhvr>
                                        <p:cTn id="111" dur="166" decel="50000">
                                          <p:stCondLst>
                                            <p:cond delay="1338"/>
                                          </p:stCondLst>
                                        </p:cTn>
                                        <p:tgtEl>
                                          <p:spTgt spid="15"/>
                                        </p:tgtEl>
                                      </p:cBhvr>
                                      <p:to x="100000" y="100000"/>
                                    </p:animScale>
                                    <p:animScale>
                                      <p:cBhvr>
                                        <p:cTn id="112" dur="26">
                                          <p:stCondLst>
                                            <p:cond delay="1642"/>
                                          </p:stCondLst>
                                        </p:cTn>
                                        <p:tgtEl>
                                          <p:spTgt spid="15"/>
                                        </p:tgtEl>
                                      </p:cBhvr>
                                      <p:to x="100000" y="90000"/>
                                    </p:animScale>
                                    <p:animScale>
                                      <p:cBhvr>
                                        <p:cTn id="113" dur="166" decel="50000">
                                          <p:stCondLst>
                                            <p:cond delay="1668"/>
                                          </p:stCondLst>
                                        </p:cTn>
                                        <p:tgtEl>
                                          <p:spTgt spid="15"/>
                                        </p:tgtEl>
                                      </p:cBhvr>
                                      <p:to x="100000" y="100000"/>
                                    </p:animScale>
                                    <p:animScale>
                                      <p:cBhvr>
                                        <p:cTn id="114" dur="26">
                                          <p:stCondLst>
                                            <p:cond delay="1808"/>
                                          </p:stCondLst>
                                        </p:cTn>
                                        <p:tgtEl>
                                          <p:spTgt spid="15"/>
                                        </p:tgtEl>
                                      </p:cBhvr>
                                      <p:to x="100000" y="95000"/>
                                    </p:animScale>
                                    <p:animScale>
                                      <p:cBhvr>
                                        <p:cTn id="115"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7" grpId="0" uiExpand="1" build="p" animBg="1" autoUpdateAnimBg="0"/>
      <p:bldP spid="8" grpId="0" animBg="1" autoUpdateAnimBg="0"/>
      <p:bldP spid="11" grpId="0" animBg="1" autoUpdateAnimBg="0"/>
      <p:bldP spid="1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9711" y="460470"/>
            <a:ext cx="6940561" cy="1354217"/>
          </a:xfrm>
          <a:prstGeom prst="rect">
            <a:avLst/>
          </a:prstGeom>
          <a:solidFill>
            <a:srgbClr val="92D050"/>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Із </a:t>
            </a:r>
            <a:r>
              <a:rPr lang="uk-UA" sz="2200" dirty="0" smtClean="0">
                <a:latin typeface="Calibri" panose="020F0502020204030204" pitchFamily="34" charset="0"/>
                <a:ea typeface="Calibri" panose="020F0502020204030204" pitchFamily="34" charset="0"/>
                <a:cs typeface="Calibri" panose="020F0502020204030204" pitchFamily="34" charset="0"/>
              </a:rPr>
              <a:t>залежності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 = f(</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видно</a:t>
            </a:r>
            <a:r>
              <a:rPr lang="uk-UA" sz="2200" dirty="0">
                <a:latin typeface="Calibri" panose="020F0502020204030204" pitchFamily="34" charset="0"/>
                <a:ea typeface="Calibri" panose="020F0502020204030204" pitchFamily="34" charset="0"/>
                <a:cs typeface="Calibri" panose="020F0502020204030204" pitchFamily="34" charset="0"/>
              </a:rPr>
              <a:t>, що практично у всьому діапазоні зміни ковзання </a:t>
            </a:r>
            <a:r>
              <a:rPr lang="uk-UA" sz="2200" i="1" dirty="0">
                <a:latin typeface="Times New Roman" panose="02020603050405020304" pitchFamily="18" charset="0"/>
                <a:ea typeface="Calibri" panose="020F0502020204030204" pitchFamily="34" charset="0"/>
                <a:cs typeface="Times New Roman" panose="02020603050405020304" pitchFamily="18" charset="0"/>
              </a:rPr>
              <a:t>0 &lt; s &lt; 1  </a:t>
            </a:r>
            <a:r>
              <a:rPr lang="uk-UA" sz="2200" dirty="0">
                <a:latin typeface="Calibri" panose="020F0502020204030204" pitchFamily="34" charset="0"/>
                <a:ea typeface="Calibri" panose="020F0502020204030204" pitchFamily="34" charset="0"/>
                <a:cs typeface="Calibri" panose="020F0502020204030204" pitchFamily="34" charset="0"/>
              </a:rPr>
              <a:t>струм дещо менший, ніж струм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к.з</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Calibri" panose="020F0502020204030204" pitchFamily="34" charset="0"/>
                <a:ea typeface="Calibri" panose="020F0502020204030204" pitchFamily="34" charset="0"/>
                <a:cs typeface="Calibri" panose="020F0502020204030204" pitchFamily="34" charset="0"/>
              </a:rPr>
              <a:t> (пусковий струм). Струм спадає до </a:t>
            </a:r>
            <a:r>
              <a:rPr lang="uk-UA" sz="2200" dirty="0" err="1" smtClean="0">
                <a:latin typeface="Calibri" panose="020F0502020204030204" pitchFamily="34" charset="0"/>
                <a:ea typeface="Calibri" panose="020F0502020204030204" pitchFamily="34" charset="0"/>
                <a:cs typeface="Calibri" panose="020F0502020204030204" pitchFamily="34" charset="0"/>
              </a:rPr>
              <a:t>номіна-льної</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величини тільки в області номінального ковзання. </a:t>
            </a:r>
          </a:p>
        </p:txBody>
      </p:sp>
      <p:sp>
        <p:nvSpPr>
          <p:cNvPr id="7" name="Прямоугольник 6"/>
          <p:cNvSpPr>
            <a:spLocks noChangeArrowheads="1"/>
          </p:cNvSpPr>
          <p:nvPr/>
        </p:nvSpPr>
        <p:spPr bwMode="auto">
          <a:xfrm>
            <a:off x="89460" y="1814687"/>
            <a:ext cx="5706676" cy="1015663"/>
          </a:xfrm>
          <a:prstGeom prst="rect">
            <a:avLst/>
          </a:prstGeom>
          <a:solidFill>
            <a:schemeClr val="bg2"/>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Для інтервалу ковзань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s &lt; 0</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у </a:t>
            </a:r>
            <a:r>
              <a:rPr lang="uk-UA" sz="2200" dirty="0" err="1" smtClean="0">
                <a:latin typeface="Calibri" panose="020F0502020204030204" pitchFamily="34" charset="0"/>
                <a:ea typeface="Calibri" panose="020F0502020204030204" pitchFamily="34" charset="0"/>
                <a:cs typeface="Calibri" panose="020F0502020204030204" pitchFamily="34" charset="0"/>
              </a:rPr>
              <a:t>генераторно</a:t>
            </a:r>
            <a:r>
              <a:rPr lang="uk-UA" sz="2200" dirty="0" smtClean="0">
                <a:latin typeface="Calibri" panose="020F0502020204030204" pitchFamily="34" charset="0"/>
                <a:ea typeface="Calibri" panose="020F0502020204030204" pitchFamily="34" charset="0"/>
                <a:cs typeface="Calibri" panose="020F0502020204030204" pitchFamily="34" charset="0"/>
              </a:rPr>
              <a:t>-му режимі, </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&gt;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0</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залежність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'(s)</a:t>
            </a:r>
            <a:r>
              <a:rPr lang="uk-UA" sz="2200" dirty="0">
                <a:latin typeface="Calibri" panose="020F0502020204030204" pitchFamily="34" charset="0"/>
                <a:ea typeface="Calibri" panose="020F0502020204030204" pitchFamily="34" charset="0"/>
                <a:cs typeface="Calibri" panose="020F0502020204030204" pitchFamily="34" charset="0"/>
              </a:rPr>
              <a:t> спочатку </a:t>
            </a:r>
            <a:r>
              <a:rPr lang="uk-UA" sz="2200" dirty="0" err="1">
                <a:latin typeface="Calibri" panose="020F0502020204030204" pitchFamily="34" charset="0"/>
                <a:ea typeface="Calibri" panose="020F0502020204030204" pitchFamily="34" charset="0"/>
                <a:cs typeface="Calibri" panose="020F0502020204030204" pitchFamily="34" charset="0"/>
              </a:rPr>
              <a:t>інтенсивно</a:t>
            </a:r>
            <a:r>
              <a:rPr lang="uk-UA" sz="2200" dirty="0">
                <a:latin typeface="Calibri" panose="020F0502020204030204" pitchFamily="34" charset="0"/>
                <a:ea typeface="Calibri" panose="020F0502020204030204" pitchFamily="34" charset="0"/>
                <a:cs typeface="Calibri" panose="020F0502020204030204" pitchFamily="34" charset="0"/>
              </a:rPr>
              <a:t> зростає до деякого </a:t>
            </a:r>
            <a:r>
              <a:rPr lang="uk-UA" sz="2200" dirty="0" smtClean="0">
                <a:latin typeface="Calibri" panose="020F0502020204030204" pitchFamily="34" charset="0"/>
                <a:ea typeface="Calibri" panose="020F0502020204030204" pitchFamily="34" charset="0"/>
                <a:cs typeface="Calibri" panose="020F0502020204030204" pitchFamily="34" charset="0"/>
              </a:rPr>
              <a:t>максимуму:</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p:nvPr/>
        </p:nvSpPr>
        <p:spPr>
          <a:xfrm>
            <a:off x="107949" y="39695"/>
            <a:ext cx="8896035"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Електромеханічні характеристики </a:t>
            </a:r>
            <a:r>
              <a:rPr lang="uk-UA" sz="2400" b="1" i="1" u="sng" dirty="0" smtClean="0">
                <a:latin typeface="Times New Roman" panose="02020603050405020304" pitchFamily="18" charset="0"/>
                <a:cs typeface="Times New Roman" panose="02020603050405020304" pitchFamily="18" charset="0"/>
              </a:rPr>
              <a:t>АД з </a:t>
            </a:r>
            <a:r>
              <a:rPr lang="uk-UA" sz="2400" b="1" i="1" u="sng" dirty="0">
                <a:latin typeface="Times New Roman" panose="02020603050405020304" pitchFamily="18" charset="0"/>
                <a:cs typeface="Times New Roman" panose="02020603050405020304" pitchFamily="18" charset="0"/>
              </a:rPr>
              <a:t>фазним ротором</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638" y="490322"/>
            <a:ext cx="1984584" cy="2722654"/>
          </a:xfrm>
          <a:prstGeom prst="rect">
            <a:avLst/>
          </a:prstGeom>
        </p:spPr>
      </p:pic>
      <p:sp>
        <p:nvSpPr>
          <p:cNvPr id="19" name="Прямоугольник 18"/>
          <p:cNvSpPr>
            <a:spLocks noChangeArrowheads="1"/>
          </p:cNvSpPr>
          <p:nvPr/>
        </p:nvSpPr>
        <p:spPr bwMode="auto">
          <a:xfrm>
            <a:off x="89460" y="2860391"/>
            <a:ext cx="7050063" cy="677108"/>
          </a:xfrm>
          <a:prstGeom prst="rect">
            <a:avLst/>
          </a:prstGeom>
          <a:solidFill>
            <a:schemeClr val="bg2"/>
          </a:solidFill>
          <a:ln w="9525">
            <a:noFill/>
            <a:miter lim="800000"/>
            <a:headEnd/>
            <a:tailEnd/>
          </a:ln>
        </p:spPr>
        <p:txBody>
          <a:bodyPr wrap="square" lIns="36000" tIns="0" rIns="0" bIns="0">
            <a:spAutoFit/>
          </a:bodyPr>
          <a:lstStyle/>
          <a:p>
            <a:r>
              <a:rPr lang="uk-UA" sz="2200" dirty="0" smtClean="0">
                <a:latin typeface="Calibri" panose="020F0502020204030204" pitchFamily="34" charset="0"/>
                <a:ea typeface="Calibri" panose="020F0502020204030204" pitchFamily="34" charset="0"/>
                <a:cs typeface="Calibri" panose="020F0502020204030204" pitchFamily="34" charset="0"/>
              </a:rPr>
              <a:t>при ковзанні                     </a:t>
            </a:r>
            <a:r>
              <a:rPr lang="uk-UA" sz="2200" dirty="0">
                <a:latin typeface="Calibri" panose="020F0502020204030204" pitchFamily="34" charset="0"/>
                <a:ea typeface="Calibri" panose="020F0502020204030204" pitchFamily="34" charset="0"/>
                <a:cs typeface="Calibri" panose="020F0502020204030204" pitchFamily="34" charset="0"/>
              </a:rPr>
              <a:t>а потім повільно зростає до свого граничного значення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к.з</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Calibri" panose="020F0502020204030204" pitchFamily="34" charset="0"/>
                <a:ea typeface="Calibri" panose="020F0502020204030204" pitchFamily="34" charset="0"/>
                <a:cs typeface="Calibri" panose="020F0502020204030204" pitchFamily="34" charset="0"/>
              </a:rPr>
              <a:t>, але вже зверху. </a:t>
            </a:r>
          </a:p>
        </p:txBody>
      </p:sp>
      <p:graphicFrame>
        <p:nvGraphicFramePr>
          <p:cNvPr id="18" name="Объект 17"/>
          <p:cNvGraphicFramePr>
            <a:graphicFrameLocks noChangeAspect="1"/>
          </p:cNvGraphicFramePr>
          <p:nvPr>
            <p:extLst>
              <p:ext uri="{D42A27DB-BD31-4B8C-83A1-F6EECF244321}">
                <p14:modId xmlns:p14="http://schemas.microsoft.com/office/powerpoint/2010/main" val="3724208829"/>
              </p:ext>
            </p:extLst>
          </p:nvPr>
        </p:nvGraphicFramePr>
        <p:xfrm>
          <a:off x="5704251" y="1844619"/>
          <a:ext cx="1435272" cy="952887"/>
        </p:xfrm>
        <a:graphic>
          <a:graphicData uri="http://schemas.openxmlformats.org/presentationml/2006/ole">
            <mc:AlternateContent xmlns:mc="http://schemas.openxmlformats.org/markup-compatibility/2006">
              <mc:Choice xmlns:v="urn:schemas-microsoft-com:vml" Requires="v">
                <p:oleObj spid="_x0000_s19604" name="Уравнение" r:id="rId5" imgW="736560" imgH="457200" progId="Equation.3">
                  <p:embed/>
                </p:oleObj>
              </mc:Choice>
              <mc:Fallback>
                <p:oleObj name="Уравнение" r:id="rId5" imgW="736560" imgH="457200" progId="Equation.3">
                  <p:embed/>
                  <p:pic>
                    <p:nvPicPr>
                      <p:cNvPr id="0" name="Object 41"/>
                      <p:cNvPicPr>
                        <a:picLocks noChangeAspect="1" noChangeArrowheads="1"/>
                      </p:cNvPicPr>
                      <p:nvPr/>
                    </p:nvPicPr>
                    <p:blipFill>
                      <a:blip r:embed="rId6"/>
                      <a:srcRect/>
                      <a:stretch>
                        <a:fillRect/>
                      </a:stretch>
                    </p:blipFill>
                    <p:spPr bwMode="auto">
                      <a:xfrm>
                        <a:off x="5704251" y="1844619"/>
                        <a:ext cx="1435272" cy="952887"/>
                      </a:xfrm>
                      <a:prstGeom prst="rect">
                        <a:avLst/>
                      </a:prstGeom>
                      <a:solidFill>
                        <a:srgbClr val="FFFF00"/>
                      </a:solidFill>
                      <a:ln>
                        <a:solidFill>
                          <a:srgbClr val="FF0000"/>
                        </a:solidFill>
                      </a:ln>
                    </p:spPr>
                  </p:pic>
                </p:oleObj>
              </mc:Fallback>
            </mc:AlternateContent>
          </a:graphicData>
        </a:graphic>
      </p:graphicFrame>
      <p:graphicFrame>
        <p:nvGraphicFramePr>
          <p:cNvPr id="23" name="Объект 22"/>
          <p:cNvGraphicFramePr>
            <a:graphicFrameLocks noChangeAspect="1"/>
          </p:cNvGraphicFramePr>
          <p:nvPr>
            <p:extLst>
              <p:ext uri="{D42A27DB-BD31-4B8C-83A1-F6EECF244321}">
                <p14:modId xmlns:p14="http://schemas.microsoft.com/office/powerpoint/2010/main" val="3740909717"/>
              </p:ext>
            </p:extLst>
          </p:nvPr>
        </p:nvGraphicFramePr>
        <p:xfrm>
          <a:off x="1691680" y="2874422"/>
          <a:ext cx="1224136" cy="371106"/>
        </p:xfrm>
        <a:graphic>
          <a:graphicData uri="http://schemas.openxmlformats.org/presentationml/2006/ole">
            <mc:AlternateContent xmlns:mc="http://schemas.openxmlformats.org/markup-compatibility/2006">
              <mc:Choice xmlns:v="urn:schemas-microsoft-com:vml" Requires="v">
                <p:oleObj spid="_x0000_s19605" name="Уравнение" r:id="rId7" imgW="761669" imgH="228501" progId="Equation.3">
                  <p:embed/>
                </p:oleObj>
              </mc:Choice>
              <mc:Fallback>
                <p:oleObj name="Уравнение" r:id="rId7" imgW="761669" imgH="228501" progId="Equation.3">
                  <p:embed/>
                  <p:pic>
                    <p:nvPicPr>
                      <p:cNvPr id="0" name="Object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680" y="2874422"/>
                        <a:ext cx="1224136" cy="371106"/>
                      </a:xfrm>
                      <a:prstGeom prst="rect">
                        <a:avLst/>
                      </a:prstGeom>
                      <a:solidFill>
                        <a:srgbClr val="FFFF00"/>
                      </a:solidFill>
                    </p:spPr>
                  </p:pic>
                </p:oleObj>
              </mc:Fallback>
            </mc:AlternateContent>
          </a:graphicData>
        </a:graphic>
      </p:graphicFrame>
      <p:sp>
        <p:nvSpPr>
          <p:cNvPr id="24" name="Прямоугольник 23"/>
          <p:cNvSpPr>
            <a:spLocks noChangeArrowheads="1"/>
          </p:cNvSpPr>
          <p:nvPr/>
        </p:nvSpPr>
        <p:spPr bwMode="auto">
          <a:xfrm>
            <a:off x="63121" y="3536351"/>
            <a:ext cx="8942762" cy="677108"/>
          </a:xfrm>
          <a:prstGeom prst="rect">
            <a:avLst/>
          </a:prstGeom>
          <a:solidFill>
            <a:schemeClr val="accent1">
              <a:lumMod val="20000"/>
              <a:lumOff val="80000"/>
            </a:schemeClr>
          </a:solidFill>
          <a:ln w="9525">
            <a:solidFill>
              <a:schemeClr val="accent6">
                <a:lumMod val="20000"/>
                <a:lumOff val="80000"/>
              </a:schemeClr>
            </a:solid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При </a:t>
            </a:r>
            <a:r>
              <a:rPr lang="uk-UA" sz="2200" dirty="0">
                <a:latin typeface="Calibri" panose="020F0502020204030204" pitchFamily="34" charset="0"/>
                <a:ea typeface="Calibri" panose="020F0502020204030204" pitchFamily="34" charset="0"/>
                <a:cs typeface="Calibri" panose="020F0502020204030204" pitchFamily="34" charset="0"/>
              </a:rPr>
              <a:t>однакових значеннях ковзання за абсолютною величиною струм у генераторному режимі дещо більший струму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Calibri" panose="020F0502020204030204" pitchFamily="34" charset="0"/>
                <a:ea typeface="Calibri" panose="020F0502020204030204" pitchFamily="34" charset="0"/>
                <a:cs typeface="Calibri" panose="020F0502020204030204" pitchFamily="34" charset="0"/>
              </a:rPr>
              <a:t> у рушійному режимі.</a:t>
            </a:r>
          </a:p>
        </p:txBody>
      </p:sp>
      <p:sp>
        <p:nvSpPr>
          <p:cNvPr id="25" name="Прямоугольник 24"/>
          <p:cNvSpPr>
            <a:spLocks noChangeArrowheads="1"/>
          </p:cNvSpPr>
          <p:nvPr/>
        </p:nvSpPr>
        <p:spPr bwMode="auto">
          <a:xfrm>
            <a:off x="46764" y="4213459"/>
            <a:ext cx="8942762" cy="1015663"/>
          </a:xfrm>
          <a:prstGeom prst="rect">
            <a:avLst/>
          </a:prstGeom>
          <a:solidFill>
            <a:schemeClr val="accent4">
              <a:lumMod val="20000"/>
              <a:lumOff val="80000"/>
            </a:schemeClr>
          </a:solidFill>
          <a:ln w="9525">
            <a:solidFill>
              <a:schemeClr val="accent1">
                <a:lumMod val="75000"/>
              </a:schemeClr>
            </a:solid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Для </a:t>
            </a:r>
            <a:r>
              <a:rPr lang="uk-UA" sz="2200" dirty="0" smtClean="0">
                <a:latin typeface="Calibri" panose="020F0502020204030204" pitchFamily="34" charset="0"/>
                <a:ea typeface="Calibri" panose="020F0502020204030204" pitchFamily="34" charset="0"/>
                <a:cs typeface="Calibri" panose="020F0502020204030204" pitchFamily="34" charset="0"/>
              </a:rPr>
              <a:t>швидкісної </a:t>
            </a:r>
            <a:r>
              <a:rPr lang="uk-UA" sz="2200" dirty="0">
                <a:latin typeface="Calibri" panose="020F0502020204030204" pitchFamily="34" charset="0"/>
                <a:ea typeface="Calibri" panose="020F0502020204030204" pitchFamily="34" charset="0"/>
                <a:cs typeface="Calibri" panose="020F0502020204030204" pitchFamily="34" charset="0"/>
              </a:rPr>
              <a:t>характеристики </a:t>
            </a:r>
            <a:r>
              <a:rPr lang="uk-UA" sz="2200" dirty="0" smtClean="0">
                <a:latin typeface="Calibri" panose="020F0502020204030204" pitchFamily="34" charset="0"/>
                <a:ea typeface="Calibri" panose="020F0502020204030204" pitchFamily="34" charset="0"/>
                <a:cs typeface="Calibri" panose="020F0502020204030204" pitchFamily="34" charset="0"/>
              </a:rPr>
              <a:t>струму </a:t>
            </a:r>
            <a:r>
              <a:rPr lang="uk-UA" sz="2200" dirty="0">
                <a:latin typeface="Calibri" panose="020F0502020204030204" pitchFamily="34" charset="0"/>
                <a:ea typeface="Calibri" panose="020F0502020204030204" pitchFamily="34" charset="0"/>
                <a:cs typeface="Calibri" panose="020F0502020204030204" pitchFamily="34" charset="0"/>
              </a:rPr>
              <a:t>статора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i="1" dirty="0">
                <a:latin typeface="Times New Roman" panose="02020603050405020304" pitchFamily="18" charset="0"/>
                <a:ea typeface="Calibri" panose="020F0502020204030204" pitchFamily="34" charset="0"/>
                <a:cs typeface="Times New Roman" panose="02020603050405020304" pitchFamily="18" charset="0"/>
              </a:rPr>
              <a:t>(s)</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врахуємо, що цей  </a:t>
            </a:r>
            <a:r>
              <a:rPr lang="uk-UA" sz="2200" dirty="0">
                <a:latin typeface="Calibri" panose="020F0502020204030204" pitchFamily="34" charset="0"/>
                <a:ea typeface="Calibri" panose="020F0502020204030204" pitchFamily="34" charset="0"/>
                <a:cs typeface="Calibri" panose="020F0502020204030204" pitchFamily="34" charset="0"/>
              </a:rPr>
              <a:t>струм </a:t>
            </a:r>
            <a:r>
              <a:rPr lang="uk-UA" sz="2200" dirty="0" smtClean="0">
                <a:latin typeface="Calibri" panose="020F0502020204030204" pitchFamily="34" charset="0"/>
                <a:ea typeface="Calibri" panose="020F0502020204030204" pitchFamily="34" charset="0"/>
                <a:cs typeface="Calibri" panose="020F0502020204030204" pitchFamily="34" charset="0"/>
              </a:rPr>
              <a:t>є векторною сумою струмів намагнічування та </a:t>
            </a:r>
          </a:p>
          <a:p>
            <a:r>
              <a:rPr lang="uk-UA" sz="2200" dirty="0" smtClean="0">
                <a:latin typeface="Calibri" panose="020F0502020204030204" pitchFamily="34" charset="0"/>
                <a:ea typeface="Calibri" panose="020F0502020204030204" pitchFamily="34" charset="0"/>
                <a:cs typeface="Calibri" panose="020F0502020204030204" pitchFamily="34" charset="0"/>
              </a:rPr>
              <a:t>приведеного струму ротора:</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7" name="Объект 26"/>
          <p:cNvGraphicFramePr>
            <a:graphicFrameLocks noChangeAspect="1"/>
          </p:cNvGraphicFramePr>
          <p:nvPr>
            <p:extLst>
              <p:ext uri="{D42A27DB-BD31-4B8C-83A1-F6EECF244321}">
                <p14:modId xmlns:p14="http://schemas.microsoft.com/office/powerpoint/2010/main" val="4134165704"/>
              </p:ext>
            </p:extLst>
          </p:nvPr>
        </p:nvGraphicFramePr>
        <p:xfrm>
          <a:off x="7571811" y="4536834"/>
          <a:ext cx="1425894" cy="531090"/>
        </p:xfrm>
        <a:graphic>
          <a:graphicData uri="http://schemas.openxmlformats.org/presentationml/2006/ole">
            <mc:AlternateContent xmlns:mc="http://schemas.openxmlformats.org/markup-compatibility/2006">
              <mc:Choice xmlns:v="urn:schemas-microsoft-com:vml" Requires="v">
                <p:oleObj spid="_x0000_s19606" name="Уравнение" r:id="rId9" imgW="698400" imgH="253800" progId="Equation.3">
                  <p:embed/>
                </p:oleObj>
              </mc:Choice>
              <mc:Fallback>
                <p:oleObj name="Уравнение" r:id="rId9" imgW="698400" imgH="253800" progId="Equation.3">
                  <p:embed/>
                  <p:pic>
                    <p:nvPicPr>
                      <p:cNvPr id="0" name="Object 49"/>
                      <p:cNvPicPr>
                        <a:picLocks noChangeAspect="1" noChangeArrowheads="1"/>
                      </p:cNvPicPr>
                      <p:nvPr/>
                    </p:nvPicPr>
                    <p:blipFill>
                      <a:blip r:embed="rId10"/>
                      <a:srcRect/>
                      <a:stretch>
                        <a:fillRect/>
                      </a:stretch>
                    </p:blipFill>
                    <p:spPr bwMode="auto">
                      <a:xfrm>
                        <a:off x="7571811" y="4536834"/>
                        <a:ext cx="1425894" cy="531090"/>
                      </a:xfrm>
                      <a:prstGeom prst="rect">
                        <a:avLst/>
                      </a:prstGeom>
                      <a:solidFill>
                        <a:srgbClr val="FFFF00"/>
                      </a:solidFill>
                      <a:ln>
                        <a:solidFill>
                          <a:srgbClr val="FF0000"/>
                        </a:solidFill>
                      </a:ln>
                    </p:spPr>
                  </p:pic>
                </p:oleObj>
              </mc:Fallback>
            </mc:AlternateContent>
          </a:graphicData>
        </a:graphic>
      </p:graphicFrame>
      <p:sp>
        <p:nvSpPr>
          <p:cNvPr id="28" name="Прямоугольник 27"/>
          <p:cNvSpPr>
            <a:spLocks noChangeArrowheads="1"/>
          </p:cNvSpPr>
          <p:nvPr/>
        </p:nvSpPr>
        <p:spPr bwMode="auto">
          <a:xfrm>
            <a:off x="79711" y="5229123"/>
            <a:ext cx="8952511" cy="1354217"/>
          </a:xfrm>
          <a:prstGeom prst="rect">
            <a:avLst/>
          </a:prstGeom>
          <a:solidFill>
            <a:schemeClr val="bg2"/>
          </a:solidFill>
          <a:ln w="9525">
            <a:solidFill>
              <a:schemeClr val="accent1">
                <a:lumMod val="75000"/>
              </a:schemeClr>
            </a:solid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Для Г-подібної схеми заміщення струм </a:t>
            </a:r>
            <a:r>
              <a:rPr lang="uk-UA" sz="2200" dirty="0" smtClean="0">
                <a:latin typeface="Calibri" panose="020F0502020204030204" pitchFamily="34" charset="0"/>
                <a:ea typeface="Calibri" panose="020F0502020204030204" pitchFamily="34" charset="0"/>
                <a:cs typeface="Calibri" panose="020F0502020204030204" pitchFamily="34" charset="0"/>
              </a:rPr>
              <a:t>намагнічу-</a:t>
            </a:r>
          </a:p>
          <a:p>
            <a:r>
              <a:rPr lang="uk-UA" sz="2200" dirty="0" err="1" smtClean="0">
                <a:latin typeface="Calibri" panose="020F0502020204030204" pitchFamily="34" charset="0"/>
                <a:ea typeface="Calibri" panose="020F0502020204030204" pitchFamily="34" charset="0"/>
                <a:cs typeface="Calibri" panose="020F0502020204030204" pitchFamily="34" charset="0"/>
              </a:rPr>
              <a:t>вання</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i="1" dirty="0">
                <a:latin typeface="Calibri" panose="020F0502020204030204" pitchFamily="34" charset="0"/>
                <a:ea typeface="Calibri" panose="020F0502020204030204" pitchFamily="34" charset="0"/>
                <a:cs typeface="Calibri" panose="020F0502020204030204" pitchFamily="34" charset="0"/>
              </a:rPr>
              <a:t>I</a:t>
            </a:r>
            <a:r>
              <a:rPr lang="uk-UA" sz="2200" i="1" baseline="-25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залишається незмінним у усіх режимах, а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його </a:t>
            </a:r>
            <a:r>
              <a:rPr lang="uk-UA" sz="2200" dirty="0">
                <a:latin typeface="Calibri" panose="020F0502020204030204" pitchFamily="34" charset="0"/>
                <a:ea typeface="Calibri" panose="020F0502020204030204" pitchFamily="34" charset="0"/>
                <a:cs typeface="Calibri" panose="020F0502020204030204" pitchFamily="34" charset="0"/>
              </a:rPr>
              <a:t>модуль може бути визначений як</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a:latin typeface="Calibri" panose="020F0502020204030204" pitchFamily="34" charset="0"/>
                <a:ea typeface="Calibri" panose="020F0502020204030204" pitchFamily="34" charset="0"/>
                <a:cs typeface="Calibri" panose="020F0502020204030204" pitchFamily="34" charset="0"/>
              </a:rPr>
              <a:t>(складовою </a:t>
            </a:r>
            <a:r>
              <a:rPr lang="uk-UA" sz="2200" i="1" dirty="0">
                <a:latin typeface="Times New Roman" panose="02020603050405020304" pitchFamily="18" charset="0"/>
                <a:ea typeface="Calibri" panose="020F0502020204030204" pitchFamily="34" charset="0"/>
                <a:cs typeface="Times New Roman" panose="02020603050405020304" pitchFamily="18" charset="0"/>
              </a:rPr>
              <a:t>R</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i="1" dirty="0">
                <a:latin typeface="Times New Roman" panose="02020603050405020304" pitchFamily="18" charset="0"/>
                <a:ea typeface="Calibri" panose="020F0502020204030204" pitchFamily="34" charset="0"/>
                <a:cs typeface="Times New Roman" panose="02020603050405020304" pitchFamily="18" charset="0"/>
              </a:rPr>
              <a:t>+R</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через її мале значення відносно </a:t>
            </a:r>
            <a:r>
              <a:rPr lang="uk-UA" sz="2200" i="1" dirty="0">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можна знехтувати).</a:t>
            </a:r>
          </a:p>
        </p:txBody>
      </p:sp>
      <p:graphicFrame>
        <p:nvGraphicFramePr>
          <p:cNvPr id="30" name="Объект 29"/>
          <p:cNvGraphicFramePr>
            <a:graphicFrameLocks noChangeAspect="1"/>
          </p:cNvGraphicFramePr>
          <p:nvPr>
            <p:extLst>
              <p:ext uri="{D42A27DB-BD31-4B8C-83A1-F6EECF244321}">
                <p14:modId xmlns:p14="http://schemas.microsoft.com/office/powerpoint/2010/main" val="378042472"/>
              </p:ext>
            </p:extLst>
          </p:nvPr>
        </p:nvGraphicFramePr>
        <p:xfrm>
          <a:off x="6503567" y="5156957"/>
          <a:ext cx="2521443" cy="926630"/>
        </p:xfrm>
        <a:graphic>
          <a:graphicData uri="http://schemas.openxmlformats.org/presentationml/2006/ole">
            <mc:AlternateContent xmlns:mc="http://schemas.openxmlformats.org/markup-compatibility/2006">
              <mc:Choice xmlns:v="urn:schemas-microsoft-com:vml" Requires="v">
                <p:oleObj spid="_x0000_s19607" name="Уравнение" r:id="rId11" imgW="1269720" imgH="469800" progId="Equation.3">
                  <p:embed/>
                </p:oleObj>
              </mc:Choice>
              <mc:Fallback>
                <p:oleObj name="Уравнение" r:id="rId11" imgW="1269720" imgH="469800" progId="Equation.3">
                  <p:embed/>
                  <p:pic>
                    <p:nvPicPr>
                      <p:cNvPr id="0" name="Object 54"/>
                      <p:cNvPicPr>
                        <a:picLocks noChangeAspect="1" noChangeArrowheads="1"/>
                      </p:cNvPicPr>
                      <p:nvPr/>
                    </p:nvPicPr>
                    <p:blipFill>
                      <a:blip r:embed="rId12"/>
                      <a:srcRect/>
                      <a:stretch>
                        <a:fillRect/>
                      </a:stretch>
                    </p:blipFill>
                    <p:spPr bwMode="auto">
                      <a:xfrm>
                        <a:off x="6503567" y="5156957"/>
                        <a:ext cx="2521443" cy="926630"/>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301050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7">
                                            <p:bg/>
                                          </p:spTgt>
                                        </p:tgtEl>
                                        <p:attrNameLst>
                                          <p:attrName>style.visibility</p:attrName>
                                        </p:attrNameLst>
                                      </p:cBhvr>
                                      <p:to>
                                        <p:strVal val="visible"/>
                                      </p:to>
                                    </p:set>
                                    <p:anim calcmode="lin" valueType="num">
                                      <p:cBhvr>
                                        <p:cTn id="30" dur="1000" fill="hold"/>
                                        <p:tgtEl>
                                          <p:spTgt spid="7">
                                            <p:bg/>
                                          </p:spTgt>
                                        </p:tgtEl>
                                        <p:attrNameLst>
                                          <p:attrName>ppt_w</p:attrName>
                                        </p:attrNameLst>
                                      </p:cBhvr>
                                      <p:tavLst>
                                        <p:tav tm="0">
                                          <p:val>
                                            <p:fltVal val="0"/>
                                          </p:val>
                                        </p:tav>
                                        <p:tav tm="100000">
                                          <p:val>
                                            <p:strVal val="#ppt_w"/>
                                          </p:val>
                                        </p:tav>
                                      </p:tavLst>
                                    </p:anim>
                                    <p:anim calcmode="lin" valueType="num">
                                      <p:cBhvr>
                                        <p:cTn id="31" dur="1000" fill="hold"/>
                                        <p:tgtEl>
                                          <p:spTgt spid="7">
                                            <p:bg/>
                                          </p:spTgt>
                                        </p:tgtEl>
                                        <p:attrNameLst>
                                          <p:attrName>ppt_h</p:attrName>
                                        </p:attrNameLst>
                                      </p:cBhvr>
                                      <p:tavLst>
                                        <p:tav tm="0">
                                          <p:val>
                                            <p:fltVal val="0"/>
                                          </p:val>
                                        </p:tav>
                                        <p:tav tm="100000">
                                          <p:val>
                                            <p:strVal val="#ppt_h"/>
                                          </p:val>
                                        </p:tav>
                                      </p:tavLst>
                                    </p:anim>
                                    <p:anim calcmode="lin" valueType="num">
                                      <p:cBhvr>
                                        <p:cTn id="32" dur="1000" fill="hold"/>
                                        <p:tgtEl>
                                          <p:spTgt spid="7">
                                            <p:bg/>
                                          </p:spTgt>
                                        </p:tgtEl>
                                        <p:attrNameLst>
                                          <p:attrName>style.rotation</p:attrName>
                                        </p:attrNameLst>
                                      </p:cBhvr>
                                      <p:tavLst>
                                        <p:tav tm="0">
                                          <p:val>
                                            <p:fltVal val="90"/>
                                          </p:val>
                                        </p:tav>
                                        <p:tav tm="100000">
                                          <p:val>
                                            <p:fltVal val="0"/>
                                          </p:val>
                                        </p:tav>
                                      </p:tavLst>
                                    </p:anim>
                                    <p:animEffect transition="in" filter="fade">
                                      <p:cBhvr>
                                        <p:cTn id="33" dur="1000"/>
                                        <p:tgtEl>
                                          <p:spTgt spid="7">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 calcmode="lin" valueType="num">
                                      <p:cBhvr>
                                        <p:cTn id="36"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7">
                                            <p:txEl>
                                              <p:pRg st="0" end="0"/>
                                            </p:txEl>
                                          </p:spTgt>
                                        </p:tgtEl>
                                      </p:cBhvr>
                                    </p:animEffect>
                                  </p:childTnLst>
                                </p:cTn>
                              </p:par>
                            </p:childTnLst>
                          </p:cTn>
                        </p:par>
                        <p:par>
                          <p:cTn id="40" fill="hold">
                            <p:stCondLst>
                              <p:cond delay="1000"/>
                            </p:stCondLst>
                            <p:childTnLst>
                              <p:par>
                                <p:cTn id="41" presetID="26"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par>
                          <p:cTn id="57" fill="hold">
                            <p:stCondLst>
                              <p:cond delay="3000"/>
                            </p:stCondLst>
                            <p:childTnLst>
                              <p:par>
                                <p:cTn id="58" presetID="31" presetClass="entr" presetSubtype="0" fill="hold" grpId="0" nodeType="afterEffect">
                                  <p:stCondLst>
                                    <p:cond delay="0"/>
                                  </p:stCondLst>
                                  <p:childTnLst>
                                    <p:set>
                                      <p:cBhvr>
                                        <p:cTn id="59" dur="1" fill="hold">
                                          <p:stCondLst>
                                            <p:cond delay="0"/>
                                          </p:stCondLst>
                                        </p:cTn>
                                        <p:tgtEl>
                                          <p:spTgt spid="19">
                                            <p:bg/>
                                          </p:spTgt>
                                        </p:tgtEl>
                                        <p:attrNameLst>
                                          <p:attrName>style.visibility</p:attrName>
                                        </p:attrNameLst>
                                      </p:cBhvr>
                                      <p:to>
                                        <p:strVal val="visible"/>
                                      </p:to>
                                    </p:set>
                                    <p:anim calcmode="lin" valueType="num">
                                      <p:cBhvr>
                                        <p:cTn id="60" dur="1000" fill="hold"/>
                                        <p:tgtEl>
                                          <p:spTgt spid="19">
                                            <p:bg/>
                                          </p:spTgt>
                                        </p:tgtEl>
                                        <p:attrNameLst>
                                          <p:attrName>ppt_w</p:attrName>
                                        </p:attrNameLst>
                                      </p:cBhvr>
                                      <p:tavLst>
                                        <p:tav tm="0">
                                          <p:val>
                                            <p:fltVal val="0"/>
                                          </p:val>
                                        </p:tav>
                                        <p:tav tm="100000">
                                          <p:val>
                                            <p:strVal val="#ppt_w"/>
                                          </p:val>
                                        </p:tav>
                                      </p:tavLst>
                                    </p:anim>
                                    <p:anim calcmode="lin" valueType="num">
                                      <p:cBhvr>
                                        <p:cTn id="61" dur="1000" fill="hold"/>
                                        <p:tgtEl>
                                          <p:spTgt spid="19">
                                            <p:bg/>
                                          </p:spTgt>
                                        </p:tgtEl>
                                        <p:attrNameLst>
                                          <p:attrName>ppt_h</p:attrName>
                                        </p:attrNameLst>
                                      </p:cBhvr>
                                      <p:tavLst>
                                        <p:tav tm="0">
                                          <p:val>
                                            <p:fltVal val="0"/>
                                          </p:val>
                                        </p:tav>
                                        <p:tav tm="100000">
                                          <p:val>
                                            <p:strVal val="#ppt_h"/>
                                          </p:val>
                                        </p:tav>
                                      </p:tavLst>
                                    </p:anim>
                                    <p:anim calcmode="lin" valueType="num">
                                      <p:cBhvr>
                                        <p:cTn id="62" dur="1000" fill="hold"/>
                                        <p:tgtEl>
                                          <p:spTgt spid="19">
                                            <p:bg/>
                                          </p:spTgt>
                                        </p:tgtEl>
                                        <p:attrNameLst>
                                          <p:attrName>style.rotation</p:attrName>
                                        </p:attrNameLst>
                                      </p:cBhvr>
                                      <p:tavLst>
                                        <p:tav tm="0">
                                          <p:val>
                                            <p:fltVal val="90"/>
                                          </p:val>
                                        </p:tav>
                                        <p:tav tm="100000">
                                          <p:val>
                                            <p:fltVal val="0"/>
                                          </p:val>
                                        </p:tav>
                                      </p:tavLst>
                                    </p:anim>
                                    <p:animEffect transition="in" filter="fade">
                                      <p:cBhvr>
                                        <p:cTn id="63" dur="1000"/>
                                        <p:tgtEl>
                                          <p:spTgt spid="19">
                                            <p:bg/>
                                          </p:spTgt>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 calcmode="lin" valueType="num">
                                      <p:cBhvr>
                                        <p:cTn id="66"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69" dur="1000"/>
                                        <p:tgtEl>
                                          <p:spTgt spid="19">
                                            <p:txEl>
                                              <p:pRg st="0" end="0"/>
                                            </p:txEl>
                                          </p:spTgt>
                                        </p:tgtEl>
                                      </p:cBhvr>
                                    </p:animEffect>
                                  </p:childTnLst>
                                </p:cTn>
                              </p:par>
                              <p:par>
                                <p:cTn id="70" presetID="26"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80">
                                          <p:stCondLst>
                                            <p:cond delay="0"/>
                                          </p:stCondLst>
                                        </p:cTn>
                                        <p:tgtEl>
                                          <p:spTgt spid="23"/>
                                        </p:tgtEl>
                                      </p:cBhvr>
                                    </p:animEffect>
                                    <p:anim calcmode="lin" valueType="num">
                                      <p:cBhvr>
                                        <p:cTn id="7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8" dur="26">
                                          <p:stCondLst>
                                            <p:cond delay="650"/>
                                          </p:stCondLst>
                                        </p:cTn>
                                        <p:tgtEl>
                                          <p:spTgt spid="23"/>
                                        </p:tgtEl>
                                      </p:cBhvr>
                                      <p:to x="100000" y="60000"/>
                                    </p:animScale>
                                    <p:animScale>
                                      <p:cBhvr>
                                        <p:cTn id="79" dur="166" decel="50000">
                                          <p:stCondLst>
                                            <p:cond delay="676"/>
                                          </p:stCondLst>
                                        </p:cTn>
                                        <p:tgtEl>
                                          <p:spTgt spid="23"/>
                                        </p:tgtEl>
                                      </p:cBhvr>
                                      <p:to x="100000" y="100000"/>
                                    </p:animScale>
                                    <p:animScale>
                                      <p:cBhvr>
                                        <p:cTn id="80" dur="26">
                                          <p:stCondLst>
                                            <p:cond delay="1312"/>
                                          </p:stCondLst>
                                        </p:cTn>
                                        <p:tgtEl>
                                          <p:spTgt spid="23"/>
                                        </p:tgtEl>
                                      </p:cBhvr>
                                      <p:to x="100000" y="80000"/>
                                    </p:animScale>
                                    <p:animScale>
                                      <p:cBhvr>
                                        <p:cTn id="81" dur="166" decel="50000">
                                          <p:stCondLst>
                                            <p:cond delay="1338"/>
                                          </p:stCondLst>
                                        </p:cTn>
                                        <p:tgtEl>
                                          <p:spTgt spid="23"/>
                                        </p:tgtEl>
                                      </p:cBhvr>
                                      <p:to x="100000" y="100000"/>
                                    </p:animScale>
                                    <p:animScale>
                                      <p:cBhvr>
                                        <p:cTn id="82" dur="26">
                                          <p:stCondLst>
                                            <p:cond delay="1642"/>
                                          </p:stCondLst>
                                        </p:cTn>
                                        <p:tgtEl>
                                          <p:spTgt spid="23"/>
                                        </p:tgtEl>
                                      </p:cBhvr>
                                      <p:to x="100000" y="90000"/>
                                    </p:animScale>
                                    <p:animScale>
                                      <p:cBhvr>
                                        <p:cTn id="83" dur="166" decel="50000">
                                          <p:stCondLst>
                                            <p:cond delay="1668"/>
                                          </p:stCondLst>
                                        </p:cTn>
                                        <p:tgtEl>
                                          <p:spTgt spid="23"/>
                                        </p:tgtEl>
                                      </p:cBhvr>
                                      <p:to x="100000" y="100000"/>
                                    </p:animScale>
                                    <p:animScale>
                                      <p:cBhvr>
                                        <p:cTn id="84" dur="26">
                                          <p:stCondLst>
                                            <p:cond delay="1808"/>
                                          </p:stCondLst>
                                        </p:cTn>
                                        <p:tgtEl>
                                          <p:spTgt spid="23"/>
                                        </p:tgtEl>
                                      </p:cBhvr>
                                      <p:to x="100000" y="95000"/>
                                    </p:animScale>
                                    <p:animScale>
                                      <p:cBhvr>
                                        <p:cTn id="85" dur="166" decel="50000">
                                          <p:stCondLst>
                                            <p:cond delay="1834"/>
                                          </p:stCondLst>
                                        </p:cTn>
                                        <p:tgtEl>
                                          <p:spTgt spid="23"/>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24">
                                            <p:bg/>
                                          </p:spTgt>
                                        </p:tgtEl>
                                        <p:attrNameLst>
                                          <p:attrName>style.visibility</p:attrName>
                                        </p:attrNameLst>
                                      </p:cBhvr>
                                      <p:to>
                                        <p:strVal val="visible"/>
                                      </p:to>
                                    </p:set>
                                    <p:anim calcmode="lin" valueType="num">
                                      <p:cBhvr>
                                        <p:cTn id="90" dur="1000" fill="hold"/>
                                        <p:tgtEl>
                                          <p:spTgt spid="24">
                                            <p:bg/>
                                          </p:spTgt>
                                        </p:tgtEl>
                                        <p:attrNameLst>
                                          <p:attrName>ppt_w</p:attrName>
                                        </p:attrNameLst>
                                      </p:cBhvr>
                                      <p:tavLst>
                                        <p:tav tm="0">
                                          <p:val>
                                            <p:fltVal val="0"/>
                                          </p:val>
                                        </p:tav>
                                        <p:tav tm="100000">
                                          <p:val>
                                            <p:strVal val="#ppt_w"/>
                                          </p:val>
                                        </p:tav>
                                      </p:tavLst>
                                    </p:anim>
                                    <p:anim calcmode="lin" valueType="num">
                                      <p:cBhvr>
                                        <p:cTn id="91" dur="1000" fill="hold"/>
                                        <p:tgtEl>
                                          <p:spTgt spid="24">
                                            <p:bg/>
                                          </p:spTgt>
                                        </p:tgtEl>
                                        <p:attrNameLst>
                                          <p:attrName>ppt_h</p:attrName>
                                        </p:attrNameLst>
                                      </p:cBhvr>
                                      <p:tavLst>
                                        <p:tav tm="0">
                                          <p:val>
                                            <p:fltVal val="0"/>
                                          </p:val>
                                        </p:tav>
                                        <p:tav tm="100000">
                                          <p:val>
                                            <p:strVal val="#ppt_h"/>
                                          </p:val>
                                        </p:tav>
                                      </p:tavLst>
                                    </p:anim>
                                    <p:anim calcmode="lin" valueType="num">
                                      <p:cBhvr>
                                        <p:cTn id="92" dur="1000" fill="hold"/>
                                        <p:tgtEl>
                                          <p:spTgt spid="24">
                                            <p:bg/>
                                          </p:spTgt>
                                        </p:tgtEl>
                                        <p:attrNameLst>
                                          <p:attrName>style.rotation</p:attrName>
                                        </p:attrNameLst>
                                      </p:cBhvr>
                                      <p:tavLst>
                                        <p:tav tm="0">
                                          <p:val>
                                            <p:fltVal val="90"/>
                                          </p:val>
                                        </p:tav>
                                        <p:tav tm="100000">
                                          <p:val>
                                            <p:fltVal val="0"/>
                                          </p:val>
                                        </p:tav>
                                      </p:tavLst>
                                    </p:anim>
                                    <p:animEffect transition="in" filter="fade">
                                      <p:cBhvr>
                                        <p:cTn id="93" dur="1000"/>
                                        <p:tgtEl>
                                          <p:spTgt spid="24">
                                            <p:bg/>
                                          </p:spTgt>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24">
                                            <p:txEl>
                                              <p:pRg st="0" end="0"/>
                                            </p:txEl>
                                          </p:spTgt>
                                        </p:tgtEl>
                                        <p:attrNameLst>
                                          <p:attrName>style.visibility</p:attrName>
                                        </p:attrNameLst>
                                      </p:cBhvr>
                                      <p:to>
                                        <p:strVal val="visible"/>
                                      </p:to>
                                    </p:set>
                                    <p:anim calcmode="lin" valueType="num">
                                      <p:cBhvr>
                                        <p:cTn id="96" dur="10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97" dur="1000" fill="hold"/>
                                        <p:tgtEl>
                                          <p:spTgt spid="24">
                                            <p:txEl>
                                              <p:pRg st="0" end="0"/>
                                            </p:txEl>
                                          </p:spTgt>
                                        </p:tgtEl>
                                        <p:attrNameLst>
                                          <p:attrName>ppt_h</p:attrName>
                                        </p:attrNameLst>
                                      </p:cBhvr>
                                      <p:tavLst>
                                        <p:tav tm="0">
                                          <p:val>
                                            <p:fltVal val="0"/>
                                          </p:val>
                                        </p:tav>
                                        <p:tav tm="100000">
                                          <p:val>
                                            <p:strVal val="#ppt_h"/>
                                          </p:val>
                                        </p:tav>
                                      </p:tavLst>
                                    </p:anim>
                                    <p:anim calcmode="lin" valueType="num">
                                      <p:cBhvr>
                                        <p:cTn id="98" dur="1000" fill="hold"/>
                                        <p:tgtEl>
                                          <p:spTgt spid="24">
                                            <p:txEl>
                                              <p:pRg st="0" end="0"/>
                                            </p:txEl>
                                          </p:spTgt>
                                        </p:tgtEl>
                                        <p:attrNameLst>
                                          <p:attrName>style.rotation</p:attrName>
                                        </p:attrNameLst>
                                      </p:cBhvr>
                                      <p:tavLst>
                                        <p:tav tm="0">
                                          <p:val>
                                            <p:fltVal val="90"/>
                                          </p:val>
                                        </p:tav>
                                        <p:tav tm="100000">
                                          <p:val>
                                            <p:fltVal val="0"/>
                                          </p:val>
                                        </p:tav>
                                      </p:tavLst>
                                    </p:anim>
                                    <p:animEffect transition="in" filter="fade">
                                      <p:cBhvr>
                                        <p:cTn id="99" dur="1000"/>
                                        <p:tgtEl>
                                          <p:spTgt spid="24">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25">
                                            <p:bg/>
                                          </p:spTgt>
                                        </p:tgtEl>
                                        <p:attrNameLst>
                                          <p:attrName>style.visibility</p:attrName>
                                        </p:attrNameLst>
                                      </p:cBhvr>
                                      <p:to>
                                        <p:strVal val="visible"/>
                                      </p:to>
                                    </p:set>
                                    <p:anim calcmode="lin" valueType="num">
                                      <p:cBhvr>
                                        <p:cTn id="104" dur="1000" fill="hold"/>
                                        <p:tgtEl>
                                          <p:spTgt spid="25">
                                            <p:bg/>
                                          </p:spTgt>
                                        </p:tgtEl>
                                        <p:attrNameLst>
                                          <p:attrName>ppt_w</p:attrName>
                                        </p:attrNameLst>
                                      </p:cBhvr>
                                      <p:tavLst>
                                        <p:tav tm="0">
                                          <p:val>
                                            <p:fltVal val="0"/>
                                          </p:val>
                                        </p:tav>
                                        <p:tav tm="100000">
                                          <p:val>
                                            <p:strVal val="#ppt_w"/>
                                          </p:val>
                                        </p:tav>
                                      </p:tavLst>
                                    </p:anim>
                                    <p:anim calcmode="lin" valueType="num">
                                      <p:cBhvr>
                                        <p:cTn id="105" dur="1000" fill="hold"/>
                                        <p:tgtEl>
                                          <p:spTgt spid="25">
                                            <p:bg/>
                                          </p:spTgt>
                                        </p:tgtEl>
                                        <p:attrNameLst>
                                          <p:attrName>ppt_h</p:attrName>
                                        </p:attrNameLst>
                                      </p:cBhvr>
                                      <p:tavLst>
                                        <p:tav tm="0">
                                          <p:val>
                                            <p:fltVal val="0"/>
                                          </p:val>
                                        </p:tav>
                                        <p:tav tm="100000">
                                          <p:val>
                                            <p:strVal val="#ppt_h"/>
                                          </p:val>
                                        </p:tav>
                                      </p:tavLst>
                                    </p:anim>
                                    <p:anim calcmode="lin" valueType="num">
                                      <p:cBhvr>
                                        <p:cTn id="106" dur="1000" fill="hold"/>
                                        <p:tgtEl>
                                          <p:spTgt spid="25">
                                            <p:bg/>
                                          </p:spTgt>
                                        </p:tgtEl>
                                        <p:attrNameLst>
                                          <p:attrName>style.rotation</p:attrName>
                                        </p:attrNameLst>
                                      </p:cBhvr>
                                      <p:tavLst>
                                        <p:tav tm="0">
                                          <p:val>
                                            <p:fltVal val="90"/>
                                          </p:val>
                                        </p:tav>
                                        <p:tav tm="100000">
                                          <p:val>
                                            <p:fltVal val="0"/>
                                          </p:val>
                                        </p:tav>
                                      </p:tavLst>
                                    </p:anim>
                                    <p:animEffect transition="in" filter="fade">
                                      <p:cBhvr>
                                        <p:cTn id="107" dur="1000"/>
                                        <p:tgtEl>
                                          <p:spTgt spid="25">
                                            <p:bg/>
                                          </p:spTgt>
                                        </p:tgtEl>
                                      </p:cBhvr>
                                    </p:animEffect>
                                  </p:childTnLst>
                                </p:cTn>
                              </p:par>
                              <p:par>
                                <p:cTn id="108" presetID="31" presetClass="entr" presetSubtype="0" fill="hold" grpId="0" nodeType="withEffect">
                                  <p:stCondLst>
                                    <p:cond delay="0"/>
                                  </p:stCondLst>
                                  <p:childTnLst>
                                    <p:set>
                                      <p:cBhvr>
                                        <p:cTn id="109" dur="1" fill="hold">
                                          <p:stCondLst>
                                            <p:cond delay="0"/>
                                          </p:stCondLst>
                                        </p:cTn>
                                        <p:tgtEl>
                                          <p:spTgt spid="25">
                                            <p:txEl>
                                              <p:pRg st="0" end="0"/>
                                            </p:txEl>
                                          </p:spTgt>
                                        </p:tgtEl>
                                        <p:attrNameLst>
                                          <p:attrName>style.visibility</p:attrName>
                                        </p:attrNameLst>
                                      </p:cBhvr>
                                      <p:to>
                                        <p:strVal val="visible"/>
                                      </p:to>
                                    </p:set>
                                    <p:anim calcmode="lin" valueType="num">
                                      <p:cBhvr>
                                        <p:cTn id="110" dur="10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11" dur="1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12" dur="10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113" dur="1000"/>
                                        <p:tgtEl>
                                          <p:spTgt spid="25">
                                            <p:txEl>
                                              <p:pRg st="0" end="0"/>
                                            </p:txEl>
                                          </p:spTgt>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25">
                                            <p:txEl>
                                              <p:pRg st="1" end="1"/>
                                            </p:txEl>
                                          </p:spTgt>
                                        </p:tgtEl>
                                        <p:attrNameLst>
                                          <p:attrName>style.visibility</p:attrName>
                                        </p:attrNameLst>
                                      </p:cBhvr>
                                      <p:to>
                                        <p:strVal val="visible"/>
                                      </p:to>
                                    </p:set>
                                    <p:anim calcmode="lin" valueType="num">
                                      <p:cBhvr>
                                        <p:cTn id="116" dur="1000" fill="hold"/>
                                        <p:tgtEl>
                                          <p:spTgt spid="25">
                                            <p:txEl>
                                              <p:pRg st="1" end="1"/>
                                            </p:txEl>
                                          </p:spTgt>
                                        </p:tgtEl>
                                        <p:attrNameLst>
                                          <p:attrName>ppt_w</p:attrName>
                                        </p:attrNameLst>
                                      </p:cBhvr>
                                      <p:tavLst>
                                        <p:tav tm="0">
                                          <p:val>
                                            <p:fltVal val="0"/>
                                          </p:val>
                                        </p:tav>
                                        <p:tav tm="100000">
                                          <p:val>
                                            <p:strVal val="#ppt_w"/>
                                          </p:val>
                                        </p:tav>
                                      </p:tavLst>
                                    </p:anim>
                                    <p:anim calcmode="lin" valueType="num">
                                      <p:cBhvr>
                                        <p:cTn id="117" dur="1000" fill="hold"/>
                                        <p:tgtEl>
                                          <p:spTgt spid="25">
                                            <p:txEl>
                                              <p:pRg st="1" end="1"/>
                                            </p:txEl>
                                          </p:spTgt>
                                        </p:tgtEl>
                                        <p:attrNameLst>
                                          <p:attrName>ppt_h</p:attrName>
                                        </p:attrNameLst>
                                      </p:cBhvr>
                                      <p:tavLst>
                                        <p:tav tm="0">
                                          <p:val>
                                            <p:fltVal val="0"/>
                                          </p:val>
                                        </p:tav>
                                        <p:tav tm="100000">
                                          <p:val>
                                            <p:strVal val="#ppt_h"/>
                                          </p:val>
                                        </p:tav>
                                      </p:tavLst>
                                    </p:anim>
                                    <p:anim calcmode="lin" valueType="num">
                                      <p:cBhvr>
                                        <p:cTn id="118" dur="1000" fill="hold"/>
                                        <p:tgtEl>
                                          <p:spTgt spid="25">
                                            <p:txEl>
                                              <p:pRg st="1" end="1"/>
                                            </p:txEl>
                                          </p:spTgt>
                                        </p:tgtEl>
                                        <p:attrNameLst>
                                          <p:attrName>style.rotation</p:attrName>
                                        </p:attrNameLst>
                                      </p:cBhvr>
                                      <p:tavLst>
                                        <p:tav tm="0">
                                          <p:val>
                                            <p:fltVal val="90"/>
                                          </p:val>
                                        </p:tav>
                                        <p:tav tm="100000">
                                          <p:val>
                                            <p:fltVal val="0"/>
                                          </p:val>
                                        </p:tav>
                                      </p:tavLst>
                                    </p:anim>
                                    <p:animEffect transition="in" filter="fade">
                                      <p:cBhvr>
                                        <p:cTn id="119" dur="1000"/>
                                        <p:tgtEl>
                                          <p:spTgt spid="25">
                                            <p:txEl>
                                              <p:pRg st="1" end="1"/>
                                            </p:txEl>
                                          </p:spTgt>
                                        </p:tgtEl>
                                      </p:cBhvr>
                                    </p:animEffect>
                                  </p:childTnLst>
                                </p:cTn>
                              </p:par>
                            </p:childTnLst>
                          </p:cTn>
                        </p:par>
                        <p:par>
                          <p:cTn id="120" fill="hold">
                            <p:stCondLst>
                              <p:cond delay="1000"/>
                            </p:stCondLst>
                            <p:childTnLst>
                              <p:par>
                                <p:cTn id="121" presetID="26" presetClass="entr" presetSubtype="0" fill="hold" nodeType="after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wipe(down)">
                                      <p:cBhvr>
                                        <p:cTn id="123" dur="580">
                                          <p:stCondLst>
                                            <p:cond delay="0"/>
                                          </p:stCondLst>
                                        </p:cTn>
                                        <p:tgtEl>
                                          <p:spTgt spid="27"/>
                                        </p:tgtEl>
                                      </p:cBhvr>
                                    </p:animEffect>
                                    <p:anim calcmode="lin" valueType="num">
                                      <p:cBhvr>
                                        <p:cTn id="12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29" dur="26">
                                          <p:stCondLst>
                                            <p:cond delay="650"/>
                                          </p:stCondLst>
                                        </p:cTn>
                                        <p:tgtEl>
                                          <p:spTgt spid="27"/>
                                        </p:tgtEl>
                                      </p:cBhvr>
                                      <p:to x="100000" y="60000"/>
                                    </p:animScale>
                                    <p:animScale>
                                      <p:cBhvr>
                                        <p:cTn id="130" dur="166" decel="50000">
                                          <p:stCondLst>
                                            <p:cond delay="676"/>
                                          </p:stCondLst>
                                        </p:cTn>
                                        <p:tgtEl>
                                          <p:spTgt spid="27"/>
                                        </p:tgtEl>
                                      </p:cBhvr>
                                      <p:to x="100000" y="100000"/>
                                    </p:animScale>
                                    <p:animScale>
                                      <p:cBhvr>
                                        <p:cTn id="131" dur="26">
                                          <p:stCondLst>
                                            <p:cond delay="1312"/>
                                          </p:stCondLst>
                                        </p:cTn>
                                        <p:tgtEl>
                                          <p:spTgt spid="27"/>
                                        </p:tgtEl>
                                      </p:cBhvr>
                                      <p:to x="100000" y="80000"/>
                                    </p:animScale>
                                    <p:animScale>
                                      <p:cBhvr>
                                        <p:cTn id="132" dur="166" decel="50000">
                                          <p:stCondLst>
                                            <p:cond delay="1338"/>
                                          </p:stCondLst>
                                        </p:cTn>
                                        <p:tgtEl>
                                          <p:spTgt spid="27"/>
                                        </p:tgtEl>
                                      </p:cBhvr>
                                      <p:to x="100000" y="100000"/>
                                    </p:animScale>
                                    <p:animScale>
                                      <p:cBhvr>
                                        <p:cTn id="133" dur="26">
                                          <p:stCondLst>
                                            <p:cond delay="1642"/>
                                          </p:stCondLst>
                                        </p:cTn>
                                        <p:tgtEl>
                                          <p:spTgt spid="27"/>
                                        </p:tgtEl>
                                      </p:cBhvr>
                                      <p:to x="100000" y="90000"/>
                                    </p:animScale>
                                    <p:animScale>
                                      <p:cBhvr>
                                        <p:cTn id="134" dur="166" decel="50000">
                                          <p:stCondLst>
                                            <p:cond delay="1668"/>
                                          </p:stCondLst>
                                        </p:cTn>
                                        <p:tgtEl>
                                          <p:spTgt spid="27"/>
                                        </p:tgtEl>
                                      </p:cBhvr>
                                      <p:to x="100000" y="100000"/>
                                    </p:animScale>
                                    <p:animScale>
                                      <p:cBhvr>
                                        <p:cTn id="135" dur="26">
                                          <p:stCondLst>
                                            <p:cond delay="1808"/>
                                          </p:stCondLst>
                                        </p:cTn>
                                        <p:tgtEl>
                                          <p:spTgt spid="27"/>
                                        </p:tgtEl>
                                      </p:cBhvr>
                                      <p:to x="100000" y="95000"/>
                                    </p:animScale>
                                    <p:animScale>
                                      <p:cBhvr>
                                        <p:cTn id="136" dur="166" decel="50000">
                                          <p:stCondLst>
                                            <p:cond delay="1834"/>
                                          </p:stCondLst>
                                        </p:cTn>
                                        <p:tgtEl>
                                          <p:spTgt spid="27"/>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8">
                                            <p:bg/>
                                          </p:spTgt>
                                        </p:tgtEl>
                                        <p:attrNameLst>
                                          <p:attrName>style.visibility</p:attrName>
                                        </p:attrNameLst>
                                      </p:cBhvr>
                                      <p:to>
                                        <p:strVal val="visible"/>
                                      </p:to>
                                    </p:set>
                                    <p:anim calcmode="lin" valueType="num">
                                      <p:cBhvr>
                                        <p:cTn id="141" dur="1000" fill="hold"/>
                                        <p:tgtEl>
                                          <p:spTgt spid="28">
                                            <p:bg/>
                                          </p:spTgt>
                                        </p:tgtEl>
                                        <p:attrNameLst>
                                          <p:attrName>ppt_w</p:attrName>
                                        </p:attrNameLst>
                                      </p:cBhvr>
                                      <p:tavLst>
                                        <p:tav tm="0">
                                          <p:val>
                                            <p:fltVal val="0"/>
                                          </p:val>
                                        </p:tav>
                                        <p:tav tm="100000">
                                          <p:val>
                                            <p:strVal val="#ppt_w"/>
                                          </p:val>
                                        </p:tav>
                                      </p:tavLst>
                                    </p:anim>
                                    <p:anim calcmode="lin" valueType="num">
                                      <p:cBhvr>
                                        <p:cTn id="142" dur="1000" fill="hold"/>
                                        <p:tgtEl>
                                          <p:spTgt spid="28">
                                            <p:bg/>
                                          </p:spTgt>
                                        </p:tgtEl>
                                        <p:attrNameLst>
                                          <p:attrName>ppt_h</p:attrName>
                                        </p:attrNameLst>
                                      </p:cBhvr>
                                      <p:tavLst>
                                        <p:tav tm="0">
                                          <p:val>
                                            <p:fltVal val="0"/>
                                          </p:val>
                                        </p:tav>
                                        <p:tav tm="100000">
                                          <p:val>
                                            <p:strVal val="#ppt_h"/>
                                          </p:val>
                                        </p:tav>
                                      </p:tavLst>
                                    </p:anim>
                                    <p:anim calcmode="lin" valueType="num">
                                      <p:cBhvr>
                                        <p:cTn id="143" dur="1000" fill="hold"/>
                                        <p:tgtEl>
                                          <p:spTgt spid="28">
                                            <p:bg/>
                                          </p:spTgt>
                                        </p:tgtEl>
                                        <p:attrNameLst>
                                          <p:attrName>style.rotation</p:attrName>
                                        </p:attrNameLst>
                                      </p:cBhvr>
                                      <p:tavLst>
                                        <p:tav tm="0">
                                          <p:val>
                                            <p:fltVal val="90"/>
                                          </p:val>
                                        </p:tav>
                                        <p:tav tm="100000">
                                          <p:val>
                                            <p:fltVal val="0"/>
                                          </p:val>
                                        </p:tav>
                                      </p:tavLst>
                                    </p:anim>
                                    <p:animEffect transition="in" filter="fade">
                                      <p:cBhvr>
                                        <p:cTn id="144" dur="1000"/>
                                        <p:tgtEl>
                                          <p:spTgt spid="28">
                                            <p:bg/>
                                          </p:spTgt>
                                        </p:tgtEl>
                                      </p:cBhvr>
                                    </p:animEffect>
                                  </p:childTnLst>
                                </p:cTn>
                              </p:par>
                              <p:par>
                                <p:cTn id="145" presetID="31" presetClass="entr" presetSubtype="0" fill="hold" grpId="0" nodeType="withEffect">
                                  <p:stCondLst>
                                    <p:cond delay="0"/>
                                  </p:stCondLst>
                                  <p:childTnLst>
                                    <p:set>
                                      <p:cBhvr>
                                        <p:cTn id="146" dur="1" fill="hold">
                                          <p:stCondLst>
                                            <p:cond delay="0"/>
                                          </p:stCondLst>
                                        </p:cTn>
                                        <p:tgtEl>
                                          <p:spTgt spid="28">
                                            <p:txEl>
                                              <p:pRg st="0" end="0"/>
                                            </p:txEl>
                                          </p:spTgt>
                                        </p:tgtEl>
                                        <p:attrNameLst>
                                          <p:attrName>style.visibility</p:attrName>
                                        </p:attrNameLst>
                                      </p:cBhvr>
                                      <p:to>
                                        <p:strVal val="visible"/>
                                      </p:to>
                                    </p:set>
                                    <p:anim calcmode="lin" valueType="num">
                                      <p:cBhvr>
                                        <p:cTn id="147"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48" dur="10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149" dur="1000" fill="hold"/>
                                        <p:tgtEl>
                                          <p:spTgt spid="28">
                                            <p:txEl>
                                              <p:pRg st="0" end="0"/>
                                            </p:txEl>
                                          </p:spTgt>
                                        </p:tgtEl>
                                        <p:attrNameLst>
                                          <p:attrName>style.rotation</p:attrName>
                                        </p:attrNameLst>
                                      </p:cBhvr>
                                      <p:tavLst>
                                        <p:tav tm="0">
                                          <p:val>
                                            <p:fltVal val="90"/>
                                          </p:val>
                                        </p:tav>
                                        <p:tav tm="100000">
                                          <p:val>
                                            <p:fltVal val="0"/>
                                          </p:val>
                                        </p:tav>
                                      </p:tavLst>
                                    </p:anim>
                                    <p:animEffect transition="in" filter="fade">
                                      <p:cBhvr>
                                        <p:cTn id="150" dur="1000"/>
                                        <p:tgtEl>
                                          <p:spTgt spid="28">
                                            <p:txEl>
                                              <p:pRg st="0" end="0"/>
                                            </p:txEl>
                                          </p:spTgt>
                                        </p:tgtEl>
                                      </p:cBhvr>
                                    </p:animEffect>
                                  </p:childTnLst>
                                </p:cTn>
                              </p:par>
                              <p:par>
                                <p:cTn id="151" presetID="31" presetClass="entr" presetSubtype="0" fill="hold" grpId="0" nodeType="withEffect">
                                  <p:stCondLst>
                                    <p:cond delay="0"/>
                                  </p:stCondLst>
                                  <p:childTnLst>
                                    <p:set>
                                      <p:cBhvr>
                                        <p:cTn id="152" dur="1" fill="hold">
                                          <p:stCondLst>
                                            <p:cond delay="0"/>
                                          </p:stCondLst>
                                        </p:cTn>
                                        <p:tgtEl>
                                          <p:spTgt spid="28">
                                            <p:txEl>
                                              <p:pRg st="1" end="1"/>
                                            </p:txEl>
                                          </p:spTgt>
                                        </p:tgtEl>
                                        <p:attrNameLst>
                                          <p:attrName>style.visibility</p:attrName>
                                        </p:attrNameLst>
                                      </p:cBhvr>
                                      <p:to>
                                        <p:strVal val="visible"/>
                                      </p:to>
                                    </p:set>
                                    <p:anim calcmode="lin" valueType="num">
                                      <p:cBhvr>
                                        <p:cTn id="153" dur="1000" fill="hold"/>
                                        <p:tgtEl>
                                          <p:spTgt spid="28">
                                            <p:txEl>
                                              <p:pRg st="1" end="1"/>
                                            </p:txEl>
                                          </p:spTgt>
                                        </p:tgtEl>
                                        <p:attrNameLst>
                                          <p:attrName>ppt_w</p:attrName>
                                        </p:attrNameLst>
                                      </p:cBhvr>
                                      <p:tavLst>
                                        <p:tav tm="0">
                                          <p:val>
                                            <p:fltVal val="0"/>
                                          </p:val>
                                        </p:tav>
                                        <p:tav tm="100000">
                                          <p:val>
                                            <p:strVal val="#ppt_w"/>
                                          </p:val>
                                        </p:tav>
                                      </p:tavLst>
                                    </p:anim>
                                    <p:anim calcmode="lin" valueType="num">
                                      <p:cBhvr>
                                        <p:cTn id="154" dur="1000" fill="hold"/>
                                        <p:tgtEl>
                                          <p:spTgt spid="28">
                                            <p:txEl>
                                              <p:pRg st="1" end="1"/>
                                            </p:txEl>
                                          </p:spTgt>
                                        </p:tgtEl>
                                        <p:attrNameLst>
                                          <p:attrName>ppt_h</p:attrName>
                                        </p:attrNameLst>
                                      </p:cBhvr>
                                      <p:tavLst>
                                        <p:tav tm="0">
                                          <p:val>
                                            <p:fltVal val="0"/>
                                          </p:val>
                                        </p:tav>
                                        <p:tav tm="100000">
                                          <p:val>
                                            <p:strVal val="#ppt_h"/>
                                          </p:val>
                                        </p:tav>
                                      </p:tavLst>
                                    </p:anim>
                                    <p:anim calcmode="lin" valueType="num">
                                      <p:cBhvr>
                                        <p:cTn id="155" dur="1000" fill="hold"/>
                                        <p:tgtEl>
                                          <p:spTgt spid="28">
                                            <p:txEl>
                                              <p:pRg st="1" end="1"/>
                                            </p:txEl>
                                          </p:spTgt>
                                        </p:tgtEl>
                                        <p:attrNameLst>
                                          <p:attrName>style.rotation</p:attrName>
                                        </p:attrNameLst>
                                      </p:cBhvr>
                                      <p:tavLst>
                                        <p:tav tm="0">
                                          <p:val>
                                            <p:fltVal val="90"/>
                                          </p:val>
                                        </p:tav>
                                        <p:tav tm="100000">
                                          <p:val>
                                            <p:fltVal val="0"/>
                                          </p:val>
                                        </p:tav>
                                      </p:tavLst>
                                    </p:anim>
                                    <p:animEffect transition="in" filter="fade">
                                      <p:cBhvr>
                                        <p:cTn id="156" dur="1000"/>
                                        <p:tgtEl>
                                          <p:spTgt spid="28">
                                            <p:txEl>
                                              <p:pRg st="1" end="1"/>
                                            </p:txEl>
                                          </p:spTgt>
                                        </p:tgtEl>
                                      </p:cBhvr>
                                    </p:animEffect>
                                  </p:childTnLst>
                                </p:cTn>
                              </p:par>
                              <p:par>
                                <p:cTn id="157" presetID="31" presetClass="entr" presetSubtype="0" fill="hold" grpId="0" nodeType="withEffect">
                                  <p:stCondLst>
                                    <p:cond delay="0"/>
                                  </p:stCondLst>
                                  <p:childTnLst>
                                    <p:set>
                                      <p:cBhvr>
                                        <p:cTn id="158" dur="1" fill="hold">
                                          <p:stCondLst>
                                            <p:cond delay="0"/>
                                          </p:stCondLst>
                                        </p:cTn>
                                        <p:tgtEl>
                                          <p:spTgt spid="28">
                                            <p:txEl>
                                              <p:pRg st="2" end="2"/>
                                            </p:txEl>
                                          </p:spTgt>
                                        </p:tgtEl>
                                        <p:attrNameLst>
                                          <p:attrName>style.visibility</p:attrName>
                                        </p:attrNameLst>
                                      </p:cBhvr>
                                      <p:to>
                                        <p:strVal val="visible"/>
                                      </p:to>
                                    </p:set>
                                    <p:anim calcmode="lin" valueType="num">
                                      <p:cBhvr>
                                        <p:cTn id="159" dur="1000" fill="hold"/>
                                        <p:tgtEl>
                                          <p:spTgt spid="28">
                                            <p:txEl>
                                              <p:pRg st="2" end="2"/>
                                            </p:txEl>
                                          </p:spTgt>
                                        </p:tgtEl>
                                        <p:attrNameLst>
                                          <p:attrName>ppt_w</p:attrName>
                                        </p:attrNameLst>
                                      </p:cBhvr>
                                      <p:tavLst>
                                        <p:tav tm="0">
                                          <p:val>
                                            <p:fltVal val="0"/>
                                          </p:val>
                                        </p:tav>
                                        <p:tav tm="100000">
                                          <p:val>
                                            <p:strVal val="#ppt_w"/>
                                          </p:val>
                                        </p:tav>
                                      </p:tavLst>
                                    </p:anim>
                                    <p:anim calcmode="lin" valueType="num">
                                      <p:cBhvr>
                                        <p:cTn id="160" dur="1000" fill="hold"/>
                                        <p:tgtEl>
                                          <p:spTgt spid="28">
                                            <p:txEl>
                                              <p:pRg st="2" end="2"/>
                                            </p:txEl>
                                          </p:spTgt>
                                        </p:tgtEl>
                                        <p:attrNameLst>
                                          <p:attrName>ppt_h</p:attrName>
                                        </p:attrNameLst>
                                      </p:cBhvr>
                                      <p:tavLst>
                                        <p:tav tm="0">
                                          <p:val>
                                            <p:fltVal val="0"/>
                                          </p:val>
                                        </p:tav>
                                        <p:tav tm="100000">
                                          <p:val>
                                            <p:strVal val="#ppt_h"/>
                                          </p:val>
                                        </p:tav>
                                      </p:tavLst>
                                    </p:anim>
                                    <p:anim calcmode="lin" valueType="num">
                                      <p:cBhvr>
                                        <p:cTn id="161" dur="1000" fill="hold"/>
                                        <p:tgtEl>
                                          <p:spTgt spid="28">
                                            <p:txEl>
                                              <p:pRg st="2" end="2"/>
                                            </p:txEl>
                                          </p:spTgt>
                                        </p:tgtEl>
                                        <p:attrNameLst>
                                          <p:attrName>style.rotation</p:attrName>
                                        </p:attrNameLst>
                                      </p:cBhvr>
                                      <p:tavLst>
                                        <p:tav tm="0">
                                          <p:val>
                                            <p:fltVal val="90"/>
                                          </p:val>
                                        </p:tav>
                                        <p:tav tm="100000">
                                          <p:val>
                                            <p:fltVal val="0"/>
                                          </p:val>
                                        </p:tav>
                                      </p:tavLst>
                                    </p:anim>
                                    <p:animEffect transition="in" filter="fade">
                                      <p:cBhvr>
                                        <p:cTn id="162" dur="1000"/>
                                        <p:tgtEl>
                                          <p:spTgt spid="28">
                                            <p:txEl>
                                              <p:pRg st="2" end="2"/>
                                            </p:txEl>
                                          </p:spTgt>
                                        </p:tgtEl>
                                      </p:cBhvr>
                                    </p:animEffect>
                                  </p:childTnLst>
                                </p:cTn>
                              </p:par>
                            </p:childTnLst>
                          </p:cTn>
                        </p:par>
                        <p:par>
                          <p:cTn id="163" fill="hold">
                            <p:stCondLst>
                              <p:cond delay="1000"/>
                            </p:stCondLst>
                            <p:childTnLst>
                              <p:par>
                                <p:cTn id="164" presetID="26" presetClass="entr" presetSubtype="0" fill="hold" nodeType="afterEffect">
                                  <p:stCondLst>
                                    <p:cond delay="0"/>
                                  </p:stCondLst>
                                  <p:childTnLst>
                                    <p:set>
                                      <p:cBhvr>
                                        <p:cTn id="165" dur="1" fill="hold">
                                          <p:stCondLst>
                                            <p:cond delay="0"/>
                                          </p:stCondLst>
                                        </p:cTn>
                                        <p:tgtEl>
                                          <p:spTgt spid="30"/>
                                        </p:tgtEl>
                                        <p:attrNameLst>
                                          <p:attrName>style.visibility</p:attrName>
                                        </p:attrNameLst>
                                      </p:cBhvr>
                                      <p:to>
                                        <p:strVal val="visible"/>
                                      </p:to>
                                    </p:set>
                                    <p:animEffect transition="in" filter="wipe(down)">
                                      <p:cBhvr>
                                        <p:cTn id="166" dur="580">
                                          <p:stCondLst>
                                            <p:cond delay="0"/>
                                          </p:stCondLst>
                                        </p:cTn>
                                        <p:tgtEl>
                                          <p:spTgt spid="30"/>
                                        </p:tgtEl>
                                      </p:cBhvr>
                                    </p:animEffect>
                                    <p:anim calcmode="lin" valueType="num">
                                      <p:cBhvr>
                                        <p:cTn id="167"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72" dur="26">
                                          <p:stCondLst>
                                            <p:cond delay="650"/>
                                          </p:stCondLst>
                                        </p:cTn>
                                        <p:tgtEl>
                                          <p:spTgt spid="30"/>
                                        </p:tgtEl>
                                      </p:cBhvr>
                                      <p:to x="100000" y="60000"/>
                                    </p:animScale>
                                    <p:animScale>
                                      <p:cBhvr>
                                        <p:cTn id="173" dur="166" decel="50000">
                                          <p:stCondLst>
                                            <p:cond delay="676"/>
                                          </p:stCondLst>
                                        </p:cTn>
                                        <p:tgtEl>
                                          <p:spTgt spid="30"/>
                                        </p:tgtEl>
                                      </p:cBhvr>
                                      <p:to x="100000" y="100000"/>
                                    </p:animScale>
                                    <p:animScale>
                                      <p:cBhvr>
                                        <p:cTn id="174" dur="26">
                                          <p:stCondLst>
                                            <p:cond delay="1312"/>
                                          </p:stCondLst>
                                        </p:cTn>
                                        <p:tgtEl>
                                          <p:spTgt spid="30"/>
                                        </p:tgtEl>
                                      </p:cBhvr>
                                      <p:to x="100000" y="80000"/>
                                    </p:animScale>
                                    <p:animScale>
                                      <p:cBhvr>
                                        <p:cTn id="175" dur="166" decel="50000">
                                          <p:stCondLst>
                                            <p:cond delay="1338"/>
                                          </p:stCondLst>
                                        </p:cTn>
                                        <p:tgtEl>
                                          <p:spTgt spid="30"/>
                                        </p:tgtEl>
                                      </p:cBhvr>
                                      <p:to x="100000" y="100000"/>
                                    </p:animScale>
                                    <p:animScale>
                                      <p:cBhvr>
                                        <p:cTn id="176" dur="26">
                                          <p:stCondLst>
                                            <p:cond delay="1642"/>
                                          </p:stCondLst>
                                        </p:cTn>
                                        <p:tgtEl>
                                          <p:spTgt spid="30"/>
                                        </p:tgtEl>
                                      </p:cBhvr>
                                      <p:to x="100000" y="90000"/>
                                    </p:animScale>
                                    <p:animScale>
                                      <p:cBhvr>
                                        <p:cTn id="177" dur="166" decel="50000">
                                          <p:stCondLst>
                                            <p:cond delay="1668"/>
                                          </p:stCondLst>
                                        </p:cTn>
                                        <p:tgtEl>
                                          <p:spTgt spid="30"/>
                                        </p:tgtEl>
                                      </p:cBhvr>
                                      <p:to x="100000" y="100000"/>
                                    </p:animScale>
                                    <p:animScale>
                                      <p:cBhvr>
                                        <p:cTn id="178" dur="26">
                                          <p:stCondLst>
                                            <p:cond delay="1808"/>
                                          </p:stCondLst>
                                        </p:cTn>
                                        <p:tgtEl>
                                          <p:spTgt spid="30"/>
                                        </p:tgtEl>
                                      </p:cBhvr>
                                      <p:to x="100000" y="95000"/>
                                    </p:animScale>
                                    <p:animScale>
                                      <p:cBhvr>
                                        <p:cTn id="179" dur="166" decel="50000">
                                          <p:stCondLst>
                                            <p:cond delay="1834"/>
                                          </p:stCondLst>
                                        </p:cTn>
                                        <p:tgtEl>
                                          <p:spTgt spid="30"/>
                                        </p:tgtEl>
                                      </p:cBhvr>
                                      <p:to x="100000" y="100000"/>
                                    </p:animScale>
                                  </p:childTnLst>
                                </p:cTn>
                              </p:par>
                            </p:childTnLst>
                          </p:cTn>
                        </p:par>
                        <p:par>
                          <p:cTn id="180" fill="hold">
                            <p:stCondLst>
                              <p:cond delay="3000"/>
                            </p:stCondLst>
                            <p:childTnLst>
                              <p:par>
                                <p:cTn id="181" presetID="31" presetClass="entr" presetSubtype="0" fill="hold" grpId="0" nodeType="afterEffect">
                                  <p:stCondLst>
                                    <p:cond delay="0"/>
                                  </p:stCondLst>
                                  <p:childTnLst>
                                    <p:set>
                                      <p:cBhvr>
                                        <p:cTn id="182" dur="1" fill="hold">
                                          <p:stCondLst>
                                            <p:cond delay="0"/>
                                          </p:stCondLst>
                                        </p:cTn>
                                        <p:tgtEl>
                                          <p:spTgt spid="28">
                                            <p:txEl>
                                              <p:pRg st="3" end="3"/>
                                            </p:txEl>
                                          </p:spTgt>
                                        </p:tgtEl>
                                        <p:attrNameLst>
                                          <p:attrName>style.visibility</p:attrName>
                                        </p:attrNameLst>
                                      </p:cBhvr>
                                      <p:to>
                                        <p:strVal val="visible"/>
                                      </p:to>
                                    </p:set>
                                    <p:anim calcmode="lin" valueType="num">
                                      <p:cBhvr>
                                        <p:cTn id="183" dur="1000" fill="hold"/>
                                        <p:tgtEl>
                                          <p:spTgt spid="28">
                                            <p:txEl>
                                              <p:pRg st="3" end="3"/>
                                            </p:txEl>
                                          </p:spTgt>
                                        </p:tgtEl>
                                        <p:attrNameLst>
                                          <p:attrName>ppt_w</p:attrName>
                                        </p:attrNameLst>
                                      </p:cBhvr>
                                      <p:tavLst>
                                        <p:tav tm="0">
                                          <p:val>
                                            <p:fltVal val="0"/>
                                          </p:val>
                                        </p:tav>
                                        <p:tav tm="100000">
                                          <p:val>
                                            <p:strVal val="#ppt_w"/>
                                          </p:val>
                                        </p:tav>
                                      </p:tavLst>
                                    </p:anim>
                                    <p:anim calcmode="lin" valueType="num">
                                      <p:cBhvr>
                                        <p:cTn id="184" dur="1000" fill="hold"/>
                                        <p:tgtEl>
                                          <p:spTgt spid="28">
                                            <p:txEl>
                                              <p:pRg st="3" end="3"/>
                                            </p:txEl>
                                          </p:spTgt>
                                        </p:tgtEl>
                                        <p:attrNameLst>
                                          <p:attrName>ppt_h</p:attrName>
                                        </p:attrNameLst>
                                      </p:cBhvr>
                                      <p:tavLst>
                                        <p:tav tm="0">
                                          <p:val>
                                            <p:fltVal val="0"/>
                                          </p:val>
                                        </p:tav>
                                        <p:tav tm="100000">
                                          <p:val>
                                            <p:strVal val="#ppt_h"/>
                                          </p:val>
                                        </p:tav>
                                      </p:tavLst>
                                    </p:anim>
                                    <p:anim calcmode="lin" valueType="num">
                                      <p:cBhvr>
                                        <p:cTn id="185" dur="1000" fill="hold"/>
                                        <p:tgtEl>
                                          <p:spTgt spid="28">
                                            <p:txEl>
                                              <p:pRg st="3" end="3"/>
                                            </p:txEl>
                                          </p:spTgt>
                                        </p:tgtEl>
                                        <p:attrNameLst>
                                          <p:attrName>style.rotation</p:attrName>
                                        </p:attrNameLst>
                                      </p:cBhvr>
                                      <p:tavLst>
                                        <p:tav tm="0">
                                          <p:val>
                                            <p:fltVal val="90"/>
                                          </p:val>
                                        </p:tav>
                                        <p:tav tm="100000">
                                          <p:val>
                                            <p:fltVal val="0"/>
                                          </p:val>
                                        </p:tav>
                                      </p:tavLst>
                                    </p:anim>
                                    <p:animEffect transition="in" filter="fade">
                                      <p:cBhvr>
                                        <p:cTn id="186" dur="10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7" grpId="0" uiExpand="1" build="p" animBg="1" autoUpdateAnimBg="0"/>
      <p:bldP spid="19" grpId="0" uiExpand="1" build="p" animBg="1" autoUpdateAnimBg="0"/>
      <p:bldP spid="24" grpId="0" uiExpand="1" build="p" animBg="1" autoUpdateAnimBg="0"/>
      <p:bldP spid="25" grpId="0" uiExpand="1" build="p" animBg="1" autoUpdateAnimBg="0"/>
      <p:bldP spid="28" grpId="0" uiExpand="1"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a:spLocks noChangeArrowheads="1"/>
          </p:cNvSpPr>
          <p:nvPr/>
        </p:nvSpPr>
        <p:spPr bwMode="auto">
          <a:xfrm>
            <a:off x="90614" y="832053"/>
            <a:ext cx="6641626" cy="1477328"/>
          </a:xfrm>
          <a:prstGeom prst="rect">
            <a:avLst/>
          </a:prstGeom>
          <a:solidFill>
            <a:srgbClr val="92D050"/>
          </a:solidFill>
          <a:ln w="9525">
            <a:noFill/>
            <a:miter lim="800000"/>
            <a:headEnd/>
            <a:tailEnd/>
          </a:ln>
        </p:spPr>
        <p:txBody>
          <a:bodyPr wrap="square" lIns="36000" tIns="0" rIns="0" bIns="0">
            <a:spAutoFit/>
          </a:bodyPr>
          <a:lstStyle/>
          <a:p>
            <a:r>
              <a:rPr lang="uk-UA" sz="2400" dirty="0" smtClean="0"/>
              <a:t>де                     </a:t>
            </a:r>
          </a:p>
          <a:p>
            <a:r>
              <a:rPr lang="el-GR" sz="2400" i="1" dirty="0" smtClean="0">
                <a:latin typeface="Times New Roman" panose="02020603050405020304" pitchFamily="18" charset="0"/>
                <a:cs typeface="Times New Roman" panose="02020603050405020304" pitchFamily="18" charset="0"/>
              </a:rPr>
              <a:t>φ</a:t>
            </a:r>
            <a:r>
              <a:rPr lang="uk-UA" sz="2400" i="1" baseline="-25000" dirty="0" smtClean="0">
                <a:latin typeface="Times New Roman" panose="02020603050405020304" pitchFamily="18" charset="0"/>
                <a:cs typeface="Times New Roman" panose="02020603050405020304" pitchFamily="18" charset="0"/>
              </a:rPr>
              <a:t>2</a:t>
            </a:r>
            <a:r>
              <a:rPr lang="uk-UA" sz="2400" dirty="0" smtClean="0"/>
              <a:t> </a:t>
            </a:r>
            <a:r>
              <a:rPr lang="uk-UA" sz="2400" dirty="0" smtClean="0">
                <a:latin typeface="Calibri" panose="020F0502020204030204" pitchFamily="34" charset="0"/>
                <a:ea typeface="Calibri" panose="020F0502020204030204" pitchFamily="34" charset="0"/>
                <a:cs typeface="Calibri" panose="020F0502020204030204" pitchFamily="34" charset="0"/>
              </a:rPr>
              <a:t>- кут </a:t>
            </a:r>
            <a:r>
              <a:rPr lang="uk-UA" sz="2400" dirty="0">
                <a:latin typeface="Calibri" panose="020F0502020204030204" pitchFamily="34" charset="0"/>
                <a:ea typeface="Calibri" panose="020F0502020204030204" pitchFamily="34" charset="0"/>
                <a:cs typeface="Calibri" panose="020F0502020204030204" pitchFamily="34" charset="0"/>
              </a:rPr>
              <a:t>зсуву між струмом ротора і ЕРС ротора (кут навантаження), що може бути визначений за виразом:</a:t>
            </a:r>
            <a:r>
              <a:rPr lang="uk-UA" sz="2400" dirty="0" smtClean="0">
                <a:latin typeface="Calibri" panose="020F0502020204030204" pitchFamily="34" charset="0"/>
                <a:ea typeface="Calibri" panose="020F0502020204030204" pitchFamily="34" charset="0"/>
                <a:cs typeface="Calibri" panose="020F0502020204030204" pitchFamily="34" charset="0"/>
              </a:rPr>
              <a:t>               </a:t>
            </a:r>
            <a:endParaRPr lang="uk-UA"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Прямоугольник 3"/>
          <p:cNvSpPr>
            <a:spLocks noChangeArrowheads="1"/>
          </p:cNvSpPr>
          <p:nvPr/>
        </p:nvSpPr>
        <p:spPr bwMode="auto">
          <a:xfrm>
            <a:off x="108001" y="479900"/>
            <a:ext cx="5112072" cy="369332"/>
          </a:xfrm>
          <a:prstGeom prst="rect">
            <a:avLst/>
          </a:prstGeom>
          <a:solidFill>
            <a:srgbClr val="92D050"/>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Тоді модуль струму I</a:t>
            </a:r>
            <a:r>
              <a:rPr lang="uk-UA" sz="2400" baseline="-25000" dirty="0">
                <a:latin typeface="Calibri" panose="020F0502020204030204" pitchFamily="34" charset="0"/>
                <a:ea typeface="Calibri" panose="020F0502020204030204" pitchFamily="34" charset="0"/>
                <a:cs typeface="Calibri" panose="020F0502020204030204" pitchFamily="34" charset="0"/>
              </a:rPr>
              <a:t>1 </a:t>
            </a:r>
            <a:r>
              <a:rPr lang="uk-UA" sz="2400" dirty="0">
                <a:latin typeface="Calibri" panose="020F0502020204030204" pitchFamily="34" charset="0"/>
                <a:ea typeface="Calibri" panose="020F0502020204030204" pitchFamily="34" charset="0"/>
                <a:cs typeface="Calibri" panose="020F0502020204030204" pitchFamily="34" charset="0"/>
              </a:rPr>
              <a:t>дорівнює:</a:t>
            </a:r>
          </a:p>
        </p:txBody>
      </p:sp>
      <p:sp>
        <p:nvSpPr>
          <p:cNvPr id="16" name="Прямоугольник 15"/>
          <p:cNvSpPr>
            <a:spLocks noChangeArrowheads="1"/>
          </p:cNvSpPr>
          <p:nvPr/>
        </p:nvSpPr>
        <p:spPr bwMode="auto">
          <a:xfrm>
            <a:off x="76006" y="2292731"/>
            <a:ext cx="5144067" cy="1846659"/>
          </a:xfrm>
          <a:prstGeom prst="rect">
            <a:avLst/>
          </a:prstGeom>
          <a:solidFill>
            <a:schemeClr val="bg2"/>
          </a:solidFill>
          <a:ln w="9525">
            <a:noFill/>
            <a:miter lim="800000"/>
            <a:headEnd/>
            <a:tailEnd/>
          </a:ln>
        </p:spPr>
        <p:txBody>
          <a:bodyPr wrap="square" lIns="36000" tIns="0" rIns="0" bIns="0">
            <a:spAutoFit/>
          </a:bodyPr>
          <a:lstStyle/>
          <a:p>
            <a:r>
              <a:rPr lang="uk-UA" sz="2400" dirty="0">
                <a:latin typeface="Calibri" panose="020F0502020204030204" pitchFamily="34" charset="0"/>
                <a:ea typeface="Calibri" panose="020F0502020204030204" pitchFamily="34" charset="0"/>
                <a:cs typeface="Calibri" panose="020F0502020204030204" pitchFamily="34" charset="0"/>
              </a:rPr>
              <a:t>      Аналіз залежності </a:t>
            </a:r>
            <a:r>
              <a:rPr lang="uk-UA" sz="2400" i="1" dirty="0">
                <a:latin typeface="Times New Roman" panose="02020603050405020304" pitchFamily="18" charset="0"/>
                <a:ea typeface="Calibri" panose="020F0502020204030204" pitchFamily="34" charset="0"/>
                <a:cs typeface="Times New Roman" panose="02020603050405020304" pitchFamily="18" charset="0"/>
              </a:rPr>
              <a:t>I</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400" i="1" dirty="0">
                <a:latin typeface="Times New Roman" panose="02020603050405020304" pitchFamily="18" charset="0"/>
                <a:ea typeface="Calibri" panose="020F0502020204030204" pitchFamily="34" charset="0"/>
                <a:cs typeface="Times New Roman" panose="02020603050405020304" pitchFamily="18" charset="0"/>
              </a:rPr>
              <a:t>= f(s) </a:t>
            </a:r>
            <a:r>
              <a:rPr lang="uk-UA" sz="2400" dirty="0">
                <a:latin typeface="Calibri" panose="020F0502020204030204" pitchFamily="34" charset="0"/>
                <a:ea typeface="Calibri" panose="020F0502020204030204" pitchFamily="34" charset="0"/>
                <a:cs typeface="Calibri" panose="020F0502020204030204" pitchFamily="34" charset="0"/>
              </a:rPr>
              <a:t>показує, що при </a:t>
            </a:r>
            <a:r>
              <a:rPr lang="uk-UA" sz="2400" i="1" dirty="0" smtClean="0">
                <a:latin typeface="Times New Roman" panose="02020603050405020304" pitchFamily="18" charset="0"/>
                <a:ea typeface="Calibri" panose="020F0502020204030204" pitchFamily="34" charset="0"/>
                <a:cs typeface="Times New Roman" panose="02020603050405020304" pitchFamily="18" charset="0"/>
              </a:rPr>
              <a:t>s = 0 </a:t>
            </a:r>
            <a:r>
              <a:rPr lang="uk-UA" sz="2400" dirty="0">
                <a:latin typeface="Calibri" panose="020F0502020204030204" pitchFamily="34" charset="0"/>
                <a:ea typeface="Calibri" panose="020F0502020204030204" pitchFamily="34" charset="0"/>
                <a:cs typeface="Calibri" panose="020F0502020204030204" pitchFamily="34" charset="0"/>
              </a:rPr>
              <a:t>(коли </a:t>
            </a:r>
            <a:r>
              <a:rPr lang="uk-UA" sz="2400" i="1" dirty="0" smtClean="0">
                <a:latin typeface="Times New Roman" panose="02020603050405020304" pitchFamily="18" charset="0"/>
                <a:ea typeface="Calibri" panose="020F0502020204030204" pitchFamily="34" charset="0"/>
                <a:cs typeface="Times New Roman" panose="02020603050405020304" pitchFamily="18" charset="0"/>
              </a:rPr>
              <a:t>I</a:t>
            </a:r>
            <a:r>
              <a:rPr lang="uk-UA" sz="2400" i="1" baseline="-25000" dirty="0" smtClean="0">
                <a:latin typeface="Times New Roman" panose="02020603050405020304" pitchFamily="18" charset="0"/>
                <a:ea typeface="Calibri" panose="020F0502020204030204" pitchFamily="34" charset="0"/>
                <a:cs typeface="Times New Roman" panose="02020603050405020304" pitchFamily="18" charset="0"/>
              </a:rPr>
              <a:t>2</a:t>
            </a:r>
            <a:r>
              <a:rPr lang="uk-UA" sz="2400" i="1" dirty="0" smtClean="0">
                <a:latin typeface="Times New Roman" panose="02020603050405020304" pitchFamily="18" charset="0"/>
                <a:ea typeface="Calibri" panose="020F0502020204030204" pitchFamily="34" charset="0"/>
                <a:cs typeface="Times New Roman" panose="02020603050405020304" pitchFamily="18" charset="0"/>
              </a:rPr>
              <a:t>‘ = 0</a:t>
            </a:r>
            <a:r>
              <a:rPr lang="uk-UA" sz="2400" dirty="0">
                <a:latin typeface="Calibri" panose="020F0502020204030204" pitchFamily="34" charset="0"/>
                <a:ea typeface="Calibri" panose="020F0502020204030204" pitchFamily="34" charset="0"/>
                <a:cs typeface="Calibri" panose="020F0502020204030204" pitchFamily="34" charset="0"/>
              </a:rPr>
              <a:t>), струм в обмотці статора дорівнює струму намагнічування (струм холостого ходу) </a:t>
            </a:r>
            <a:r>
              <a:rPr lang="uk-UA" sz="2400" i="1" dirty="0">
                <a:latin typeface="Times New Roman" panose="02020603050405020304" pitchFamily="18" charset="0"/>
                <a:ea typeface="Calibri" panose="020F0502020204030204" pitchFamily="34" charset="0"/>
                <a:cs typeface="Times New Roman" panose="02020603050405020304" pitchFamily="18" charset="0"/>
              </a:rPr>
              <a:t>I</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1 </a:t>
            </a:r>
            <a:r>
              <a:rPr lang="uk-UA" sz="2400" i="1" dirty="0">
                <a:latin typeface="Times New Roman" panose="02020603050405020304" pitchFamily="18" charset="0"/>
                <a:ea typeface="Calibri" panose="020F0502020204030204" pitchFamily="34" charset="0"/>
                <a:cs typeface="Times New Roman" panose="02020603050405020304" pitchFamily="18" charset="0"/>
              </a:rPr>
              <a:t>= I</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400" i="1" dirty="0">
                <a:latin typeface="Times New Roman" panose="02020603050405020304" pitchFamily="18" charset="0"/>
                <a:ea typeface="Calibri" panose="020F0502020204030204" pitchFamily="34" charset="0"/>
                <a:cs typeface="Times New Roman" panose="02020603050405020304" pitchFamily="18" charset="0"/>
              </a:rPr>
              <a:t>= </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I</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x</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 x</a:t>
            </a:r>
            <a:r>
              <a:rPr lang="uk-UA" sz="2400" dirty="0">
                <a:latin typeface="Calibri" panose="020F0502020204030204" pitchFamily="34" charset="0"/>
                <a:ea typeface="Calibri" panose="020F0502020204030204" pitchFamily="34" charset="0"/>
                <a:cs typeface="Calibri" panose="020F0502020204030204" pitchFamily="34" charset="0"/>
              </a:rPr>
              <a:t>.</a:t>
            </a:r>
          </a:p>
        </p:txBody>
      </p:sp>
      <p:sp>
        <p:nvSpPr>
          <p:cNvPr id="11" name="Прямоугольник 10"/>
          <p:cNvSpPr/>
          <p:nvPr/>
        </p:nvSpPr>
        <p:spPr>
          <a:xfrm>
            <a:off x="107949" y="39695"/>
            <a:ext cx="8896035"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Електромеханічні характеристики </a:t>
            </a:r>
            <a:r>
              <a:rPr lang="uk-UA" sz="2400" b="1" i="1" u="sng" dirty="0" smtClean="0">
                <a:latin typeface="Times New Roman" panose="02020603050405020304" pitchFamily="18" charset="0"/>
                <a:cs typeface="Times New Roman" panose="02020603050405020304" pitchFamily="18" charset="0"/>
              </a:rPr>
              <a:t>АД з </a:t>
            </a:r>
            <a:r>
              <a:rPr lang="uk-UA" sz="2400" b="1" i="1" u="sng" dirty="0">
                <a:latin typeface="Times New Roman" panose="02020603050405020304" pitchFamily="18" charset="0"/>
                <a:cs typeface="Times New Roman" panose="02020603050405020304" pitchFamily="18" charset="0"/>
              </a:rPr>
              <a:t>фазним ротором</a:t>
            </a:r>
          </a:p>
        </p:txBody>
      </p:sp>
      <p:graphicFrame>
        <p:nvGraphicFramePr>
          <p:cNvPr id="3" name="Объект 2"/>
          <p:cNvGraphicFramePr>
            <a:graphicFrameLocks noChangeAspect="1"/>
          </p:cNvGraphicFramePr>
          <p:nvPr>
            <p:extLst>
              <p:ext uri="{D42A27DB-BD31-4B8C-83A1-F6EECF244321}">
                <p14:modId xmlns:p14="http://schemas.microsoft.com/office/powerpoint/2010/main" val="3000089084"/>
              </p:ext>
            </p:extLst>
          </p:nvPr>
        </p:nvGraphicFramePr>
        <p:xfrm>
          <a:off x="6275298" y="455680"/>
          <a:ext cx="2787229" cy="597056"/>
        </p:xfrm>
        <a:graphic>
          <a:graphicData uri="http://schemas.openxmlformats.org/presentationml/2006/ole">
            <mc:AlternateContent xmlns:mc="http://schemas.openxmlformats.org/markup-compatibility/2006">
              <mc:Choice xmlns:v="urn:schemas-microsoft-com:vml" Requires="v">
                <p:oleObj spid="_x0000_s20651" name="Уравнение" r:id="rId4" imgW="1511280" imgH="330120" progId="Equation.3">
                  <p:embed/>
                </p:oleObj>
              </mc:Choice>
              <mc:Fallback>
                <p:oleObj name="Уравнение" r:id="rId4" imgW="1511280" imgH="330120" progId="Equation.3">
                  <p:embed/>
                  <p:pic>
                    <p:nvPicPr>
                      <p:cNvPr id="0" name="Object 52"/>
                      <p:cNvPicPr>
                        <a:picLocks noChangeAspect="1" noChangeArrowheads="1"/>
                      </p:cNvPicPr>
                      <p:nvPr/>
                    </p:nvPicPr>
                    <p:blipFill>
                      <a:blip r:embed="rId5"/>
                      <a:srcRect/>
                      <a:stretch>
                        <a:fillRect/>
                      </a:stretch>
                    </p:blipFill>
                    <p:spPr bwMode="auto">
                      <a:xfrm>
                        <a:off x="6275298" y="455680"/>
                        <a:ext cx="2787229" cy="597056"/>
                      </a:xfrm>
                      <a:prstGeom prst="rect">
                        <a:avLst/>
                      </a:prstGeom>
                      <a:solidFill>
                        <a:srgbClr val="FFFF00"/>
                      </a:solidFill>
                      <a:ln>
                        <a:solidFill>
                          <a:srgbClr val="FF0000"/>
                        </a:solidFill>
                      </a:ln>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1996321042"/>
              </p:ext>
            </p:extLst>
          </p:nvPr>
        </p:nvGraphicFramePr>
        <p:xfrm>
          <a:off x="583441" y="818454"/>
          <a:ext cx="1540287" cy="388961"/>
        </p:xfrm>
        <a:graphic>
          <a:graphicData uri="http://schemas.openxmlformats.org/presentationml/2006/ole">
            <mc:AlternateContent xmlns:mc="http://schemas.openxmlformats.org/markup-compatibility/2006">
              <mc:Choice xmlns:v="urn:schemas-microsoft-com:vml" Requires="v">
                <p:oleObj spid="_x0000_s20652" name="Уравнение" r:id="rId6" imgW="939600" imgH="241200" progId="Equation.3">
                  <p:embed/>
                </p:oleObj>
              </mc:Choice>
              <mc:Fallback>
                <p:oleObj name="Уравнение" r:id="rId6" imgW="939600" imgH="241200" progId="Equation.3">
                  <p:embed/>
                  <p:pic>
                    <p:nvPicPr>
                      <p:cNvPr id="0" name="Object 54"/>
                      <p:cNvPicPr>
                        <a:picLocks noChangeAspect="1" noChangeArrowheads="1"/>
                      </p:cNvPicPr>
                      <p:nvPr/>
                    </p:nvPicPr>
                    <p:blipFill>
                      <a:blip r:embed="rId7"/>
                      <a:srcRect/>
                      <a:stretch>
                        <a:fillRect/>
                      </a:stretch>
                    </p:blipFill>
                    <p:spPr bwMode="auto">
                      <a:xfrm>
                        <a:off x="583441" y="818454"/>
                        <a:ext cx="1540287" cy="388961"/>
                      </a:xfrm>
                      <a:prstGeom prst="rect">
                        <a:avLst/>
                      </a:prstGeom>
                      <a:solidFill>
                        <a:srgbClr val="FFFF00"/>
                      </a:solidFill>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3738598518"/>
              </p:ext>
            </p:extLst>
          </p:nvPr>
        </p:nvGraphicFramePr>
        <p:xfrm>
          <a:off x="2267743" y="832053"/>
          <a:ext cx="1440161" cy="430484"/>
        </p:xfrm>
        <a:graphic>
          <a:graphicData uri="http://schemas.openxmlformats.org/presentationml/2006/ole">
            <mc:AlternateContent xmlns:mc="http://schemas.openxmlformats.org/markup-compatibility/2006">
              <mc:Choice xmlns:v="urn:schemas-microsoft-com:vml" Requires="v">
                <p:oleObj spid="_x0000_s20653" name="Уравнение" r:id="rId8" imgW="876240" imgH="253800" progId="Equation.3">
                  <p:embed/>
                </p:oleObj>
              </mc:Choice>
              <mc:Fallback>
                <p:oleObj name="Уравнение" r:id="rId8" imgW="876240" imgH="253800" progId="Equation.3">
                  <p:embed/>
                  <p:pic>
                    <p:nvPicPr>
                      <p:cNvPr id="0" name="Object 56"/>
                      <p:cNvPicPr>
                        <a:picLocks noChangeAspect="1" noChangeArrowheads="1"/>
                      </p:cNvPicPr>
                      <p:nvPr/>
                    </p:nvPicPr>
                    <p:blipFill>
                      <a:blip r:embed="rId9"/>
                      <a:srcRect/>
                      <a:stretch>
                        <a:fillRect/>
                      </a:stretch>
                    </p:blipFill>
                    <p:spPr bwMode="auto">
                      <a:xfrm>
                        <a:off x="2267743" y="832053"/>
                        <a:ext cx="1440161" cy="430484"/>
                      </a:xfrm>
                      <a:prstGeom prst="rect">
                        <a:avLst/>
                      </a:prstGeom>
                      <a:solidFill>
                        <a:srgbClr val="FFFF00"/>
                      </a:solidFill>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496902815"/>
              </p:ext>
            </p:extLst>
          </p:nvPr>
        </p:nvGraphicFramePr>
        <p:xfrm>
          <a:off x="7229466" y="1092127"/>
          <a:ext cx="1794590" cy="1129047"/>
        </p:xfrm>
        <a:graphic>
          <a:graphicData uri="http://schemas.openxmlformats.org/presentationml/2006/ole">
            <mc:AlternateContent xmlns:mc="http://schemas.openxmlformats.org/markup-compatibility/2006">
              <mc:Choice xmlns:v="urn:schemas-microsoft-com:vml" Requires="v">
                <p:oleObj spid="_x0000_s20654" name="Уравнение" r:id="rId10" imgW="952200" imgH="596880" progId="Equation.3">
                  <p:embed/>
                </p:oleObj>
              </mc:Choice>
              <mc:Fallback>
                <p:oleObj name="Уравнение" r:id="rId10" imgW="952200" imgH="596880" progId="Equation.3">
                  <p:embed/>
                  <p:pic>
                    <p:nvPicPr>
                      <p:cNvPr id="0" name="Object 58"/>
                      <p:cNvPicPr>
                        <a:picLocks noChangeAspect="1" noChangeArrowheads="1"/>
                      </p:cNvPicPr>
                      <p:nvPr/>
                    </p:nvPicPr>
                    <p:blipFill>
                      <a:blip r:embed="rId11"/>
                      <a:srcRect/>
                      <a:stretch>
                        <a:fillRect/>
                      </a:stretch>
                    </p:blipFill>
                    <p:spPr bwMode="auto">
                      <a:xfrm>
                        <a:off x="7229466" y="1092127"/>
                        <a:ext cx="1794590" cy="1129047"/>
                      </a:xfrm>
                      <a:prstGeom prst="rect">
                        <a:avLst/>
                      </a:prstGeom>
                      <a:solidFill>
                        <a:srgbClr val="FFFF00"/>
                      </a:solidFill>
                      <a:ln>
                        <a:solidFill>
                          <a:srgbClr val="FF0000"/>
                        </a:solidFill>
                      </a:ln>
                    </p:spPr>
                  </p:pic>
                </p:oleObj>
              </mc:Fallback>
            </mc:AlternateContent>
          </a:graphicData>
        </a:graphic>
      </p:graphicFrame>
      <p:grpSp>
        <p:nvGrpSpPr>
          <p:cNvPr id="23" name="Группа 22"/>
          <p:cNvGrpSpPr/>
          <p:nvPr/>
        </p:nvGrpSpPr>
        <p:grpSpPr>
          <a:xfrm>
            <a:off x="5220073" y="2221175"/>
            <a:ext cx="3842454" cy="4439388"/>
            <a:chOff x="5220073" y="2221175"/>
            <a:chExt cx="3842454" cy="4439388"/>
          </a:xfrm>
        </p:grpSpPr>
        <p:graphicFrame>
          <p:nvGraphicFramePr>
            <p:cNvPr id="21" name="Объект 20"/>
            <p:cNvGraphicFramePr>
              <a:graphicFrameLocks noChangeAspect="1"/>
            </p:cNvGraphicFramePr>
            <p:nvPr>
              <p:extLst>
                <p:ext uri="{D42A27DB-BD31-4B8C-83A1-F6EECF244321}">
                  <p14:modId xmlns:p14="http://schemas.microsoft.com/office/powerpoint/2010/main" val="2653556331"/>
                </p:ext>
              </p:extLst>
            </p:nvPr>
          </p:nvGraphicFramePr>
          <p:xfrm>
            <a:off x="5234682" y="2221175"/>
            <a:ext cx="3791142" cy="3439396"/>
          </p:xfrm>
          <a:graphic>
            <a:graphicData uri="http://schemas.openxmlformats.org/presentationml/2006/ole">
              <mc:AlternateContent xmlns:mc="http://schemas.openxmlformats.org/markup-compatibility/2006">
                <mc:Choice xmlns:v="urn:schemas-microsoft-com:vml" Requires="v">
                  <p:oleObj spid="_x0000_s20655" name="Picture" r:id="rId12" imgW="1783080" imgH="1670304" progId="Word.Picture.8">
                    <p:embed/>
                  </p:oleObj>
                </mc:Choice>
                <mc:Fallback>
                  <p:oleObj name="Picture" r:id="rId12" imgW="1783080" imgH="1670304" progId="Word.Picture.8">
                    <p:embed/>
                    <p:pic>
                      <p:nvPicPr>
                        <p:cNvPr id="0" name="Object 6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4682" y="2221175"/>
                          <a:ext cx="3791142" cy="3439396"/>
                        </a:xfrm>
                        <a:prstGeom prst="rect">
                          <a:avLst/>
                        </a:prstGeom>
                        <a:noFill/>
                      </p:spPr>
                    </p:pic>
                  </p:oleObj>
                </mc:Fallback>
              </mc:AlternateContent>
            </a:graphicData>
          </a:graphic>
        </p:graphicFrame>
        <p:sp>
          <p:nvSpPr>
            <p:cNvPr id="22" name="Прямоугольник 21"/>
            <p:cNvSpPr/>
            <p:nvPr/>
          </p:nvSpPr>
          <p:spPr>
            <a:xfrm>
              <a:off x="5220073" y="5552567"/>
              <a:ext cx="3842454" cy="1107996"/>
            </a:xfrm>
            <a:prstGeom prst="rect">
              <a:avLst/>
            </a:prstGeom>
            <a:solidFill>
              <a:srgbClr val="FFFF00"/>
            </a:solidFill>
          </p:spPr>
          <p:txBody>
            <a:bodyPr wrap="square">
              <a:spAutoFit/>
            </a:bodyPr>
            <a:lstStyle/>
            <a:p>
              <a:pPr algn="ctr"/>
              <a:r>
                <a:rPr lang="uk-UA" sz="2200" i="1" dirty="0">
                  <a:latin typeface="Times New Roman" panose="02020603050405020304" pitchFamily="18" charset="0"/>
                  <a:ea typeface="Calibri" panose="020F0502020204030204" pitchFamily="34" charset="0"/>
                </a:rPr>
                <a:t>Швидкісна характеристика асинхронного двигуна в функції струму статора</a:t>
              </a:r>
              <a:endParaRPr lang="uk-UA" sz="2200" i="1" dirty="0"/>
            </a:p>
          </p:txBody>
        </p:sp>
      </p:grpSp>
    </p:spTree>
    <p:extLst>
      <p:ext uri="{BB962C8B-B14F-4D97-AF65-F5344CB8AC3E}">
        <p14:creationId xmlns:p14="http://schemas.microsoft.com/office/powerpoint/2010/main" val="234521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par>
                          <p:cTn id="26" fill="hold">
                            <p:stCondLst>
                              <p:cond delay="3000"/>
                            </p:stCondLst>
                            <p:childTnLst>
                              <p:par>
                                <p:cTn id="27" presetID="2" presetClass="entr" presetSubtype="9"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0-#ppt_w/2"/>
                                          </p:val>
                                        </p:tav>
                                        <p:tav tm="100000">
                                          <p:val>
                                            <p:strVal val="#ppt_x"/>
                                          </p:val>
                                        </p:tav>
                                      </p:tavLst>
                                    </p:anim>
                                    <p:anim calcmode="lin" valueType="num">
                                      <p:cBhvr additive="base">
                                        <p:cTn id="30" dur="1000" fill="hold"/>
                                        <p:tgtEl>
                                          <p:spTgt spid="13"/>
                                        </p:tgtEl>
                                        <p:attrNameLst>
                                          <p:attrName>ppt_y</p:attrName>
                                        </p:attrNameLst>
                                      </p:cBhvr>
                                      <p:tavLst>
                                        <p:tav tm="0">
                                          <p:val>
                                            <p:strVal val="0-#ppt_h/2"/>
                                          </p:val>
                                        </p:tav>
                                        <p:tav tm="100000">
                                          <p:val>
                                            <p:strVal val="#ppt_y"/>
                                          </p:val>
                                        </p:tav>
                                      </p:tavLst>
                                    </p:anim>
                                  </p:childTnLst>
                                </p:cTn>
                              </p:par>
                              <p:par>
                                <p:cTn id="31" presetID="26"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80">
                                          <p:stCondLst>
                                            <p:cond delay="0"/>
                                          </p:stCondLst>
                                        </p:cTn>
                                        <p:tgtEl>
                                          <p:spTgt spid="14"/>
                                        </p:tgtEl>
                                      </p:cBhvr>
                                    </p:animEffect>
                                    <p:anim calcmode="lin" valueType="num">
                                      <p:cBhvr>
                                        <p:cTn id="5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5" dur="26">
                                          <p:stCondLst>
                                            <p:cond delay="650"/>
                                          </p:stCondLst>
                                        </p:cTn>
                                        <p:tgtEl>
                                          <p:spTgt spid="14"/>
                                        </p:tgtEl>
                                      </p:cBhvr>
                                      <p:to x="100000" y="60000"/>
                                    </p:animScale>
                                    <p:animScale>
                                      <p:cBhvr>
                                        <p:cTn id="56" dur="166" decel="50000">
                                          <p:stCondLst>
                                            <p:cond delay="676"/>
                                          </p:stCondLst>
                                        </p:cTn>
                                        <p:tgtEl>
                                          <p:spTgt spid="14"/>
                                        </p:tgtEl>
                                      </p:cBhvr>
                                      <p:to x="100000" y="100000"/>
                                    </p:animScale>
                                    <p:animScale>
                                      <p:cBhvr>
                                        <p:cTn id="57" dur="26">
                                          <p:stCondLst>
                                            <p:cond delay="1312"/>
                                          </p:stCondLst>
                                        </p:cTn>
                                        <p:tgtEl>
                                          <p:spTgt spid="14"/>
                                        </p:tgtEl>
                                      </p:cBhvr>
                                      <p:to x="100000" y="80000"/>
                                    </p:animScale>
                                    <p:animScale>
                                      <p:cBhvr>
                                        <p:cTn id="58" dur="166" decel="50000">
                                          <p:stCondLst>
                                            <p:cond delay="1338"/>
                                          </p:stCondLst>
                                        </p:cTn>
                                        <p:tgtEl>
                                          <p:spTgt spid="14"/>
                                        </p:tgtEl>
                                      </p:cBhvr>
                                      <p:to x="100000" y="100000"/>
                                    </p:animScale>
                                    <p:animScale>
                                      <p:cBhvr>
                                        <p:cTn id="59" dur="26">
                                          <p:stCondLst>
                                            <p:cond delay="1642"/>
                                          </p:stCondLst>
                                        </p:cTn>
                                        <p:tgtEl>
                                          <p:spTgt spid="14"/>
                                        </p:tgtEl>
                                      </p:cBhvr>
                                      <p:to x="100000" y="90000"/>
                                    </p:animScale>
                                    <p:animScale>
                                      <p:cBhvr>
                                        <p:cTn id="60" dur="166" decel="50000">
                                          <p:stCondLst>
                                            <p:cond delay="1668"/>
                                          </p:stCondLst>
                                        </p:cTn>
                                        <p:tgtEl>
                                          <p:spTgt spid="14"/>
                                        </p:tgtEl>
                                      </p:cBhvr>
                                      <p:to x="100000" y="100000"/>
                                    </p:animScale>
                                    <p:animScale>
                                      <p:cBhvr>
                                        <p:cTn id="61" dur="26">
                                          <p:stCondLst>
                                            <p:cond delay="1808"/>
                                          </p:stCondLst>
                                        </p:cTn>
                                        <p:tgtEl>
                                          <p:spTgt spid="14"/>
                                        </p:tgtEl>
                                      </p:cBhvr>
                                      <p:to x="100000" y="95000"/>
                                    </p:animScale>
                                    <p:animScale>
                                      <p:cBhvr>
                                        <p:cTn id="62" dur="166" decel="50000">
                                          <p:stCondLst>
                                            <p:cond delay="1834"/>
                                          </p:stCondLst>
                                        </p:cTn>
                                        <p:tgtEl>
                                          <p:spTgt spid="14"/>
                                        </p:tgtEl>
                                      </p:cBhvr>
                                      <p:to x="100000" y="100000"/>
                                    </p:animScale>
                                  </p:childTnLst>
                                </p:cTn>
                              </p:par>
                            </p:childTnLst>
                          </p:cTn>
                        </p:par>
                        <p:par>
                          <p:cTn id="63" fill="hold">
                            <p:stCondLst>
                              <p:cond delay="5000"/>
                            </p:stCondLst>
                            <p:childTnLst>
                              <p:par>
                                <p:cTn id="64" presetID="26" presetClass="entr" presetSubtype="0"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580">
                                          <p:stCondLst>
                                            <p:cond delay="0"/>
                                          </p:stCondLst>
                                        </p:cTn>
                                        <p:tgtEl>
                                          <p:spTgt spid="19"/>
                                        </p:tgtEl>
                                      </p:cBhvr>
                                    </p:animEffect>
                                    <p:anim calcmode="lin" valueType="num">
                                      <p:cBhvr>
                                        <p:cTn id="6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2" dur="26">
                                          <p:stCondLst>
                                            <p:cond delay="650"/>
                                          </p:stCondLst>
                                        </p:cTn>
                                        <p:tgtEl>
                                          <p:spTgt spid="19"/>
                                        </p:tgtEl>
                                      </p:cBhvr>
                                      <p:to x="100000" y="60000"/>
                                    </p:animScale>
                                    <p:animScale>
                                      <p:cBhvr>
                                        <p:cTn id="73" dur="166" decel="50000">
                                          <p:stCondLst>
                                            <p:cond delay="676"/>
                                          </p:stCondLst>
                                        </p:cTn>
                                        <p:tgtEl>
                                          <p:spTgt spid="19"/>
                                        </p:tgtEl>
                                      </p:cBhvr>
                                      <p:to x="100000" y="100000"/>
                                    </p:animScale>
                                    <p:animScale>
                                      <p:cBhvr>
                                        <p:cTn id="74" dur="26">
                                          <p:stCondLst>
                                            <p:cond delay="1312"/>
                                          </p:stCondLst>
                                        </p:cTn>
                                        <p:tgtEl>
                                          <p:spTgt spid="19"/>
                                        </p:tgtEl>
                                      </p:cBhvr>
                                      <p:to x="100000" y="80000"/>
                                    </p:animScale>
                                    <p:animScale>
                                      <p:cBhvr>
                                        <p:cTn id="75" dur="166" decel="50000">
                                          <p:stCondLst>
                                            <p:cond delay="1338"/>
                                          </p:stCondLst>
                                        </p:cTn>
                                        <p:tgtEl>
                                          <p:spTgt spid="19"/>
                                        </p:tgtEl>
                                      </p:cBhvr>
                                      <p:to x="100000" y="100000"/>
                                    </p:animScale>
                                    <p:animScale>
                                      <p:cBhvr>
                                        <p:cTn id="76" dur="26">
                                          <p:stCondLst>
                                            <p:cond delay="1642"/>
                                          </p:stCondLst>
                                        </p:cTn>
                                        <p:tgtEl>
                                          <p:spTgt spid="19"/>
                                        </p:tgtEl>
                                      </p:cBhvr>
                                      <p:to x="100000" y="90000"/>
                                    </p:animScale>
                                    <p:animScale>
                                      <p:cBhvr>
                                        <p:cTn id="77" dur="166" decel="50000">
                                          <p:stCondLst>
                                            <p:cond delay="1668"/>
                                          </p:stCondLst>
                                        </p:cTn>
                                        <p:tgtEl>
                                          <p:spTgt spid="19"/>
                                        </p:tgtEl>
                                      </p:cBhvr>
                                      <p:to x="100000" y="100000"/>
                                    </p:animScale>
                                    <p:animScale>
                                      <p:cBhvr>
                                        <p:cTn id="78" dur="26">
                                          <p:stCondLst>
                                            <p:cond delay="1808"/>
                                          </p:stCondLst>
                                        </p:cTn>
                                        <p:tgtEl>
                                          <p:spTgt spid="19"/>
                                        </p:tgtEl>
                                      </p:cBhvr>
                                      <p:to x="100000" y="95000"/>
                                    </p:animScale>
                                    <p:animScale>
                                      <p:cBhvr>
                                        <p:cTn id="79" dur="166" decel="50000">
                                          <p:stCondLst>
                                            <p:cond delay="1834"/>
                                          </p:stCondLst>
                                        </p:cTn>
                                        <p:tgtEl>
                                          <p:spTgt spid="19"/>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16">
                                            <p:bg/>
                                          </p:spTgt>
                                        </p:tgtEl>
                                        <p:attrNameLst>
                                          <p:attrName>style.visibility</p:attrName>
                                        </p:attrNameLst>
                                      </p:cBhvr>
                                      <p:to>
                                        <p:strVal val="visible"/>
                                      </p:to>
                                    </p:set>
                                    <p:anim calcmode="lin" valueType="num">
                                      <p:cBhvr>
                                        <p:cTn id="84" dur="1000" fill="hold"/>
                                        <p:tgtEl>
                                          <p:spTgt spid="16">
                                            <p:bg/>
                                          </p:spTgt>
                                        </p:tgtEl>
                                        <p:attrNameLst>
                                          <p:attrName>ppt_w</p:attrName>
                                        </p:attrNameLst>
                                      </p:cBhvr>
                                      <p:tavLst>
                                        <p:tav tm="0">
                                          <p:val>
                                            <p:fltVal val="0"/>
                                          </p:val>
                                        </p:tav>
                                        <p:tav tm="100000">
                                          <p:val>
                                            <p:strVal val="#ppt_w"/>
                                          </p:val>
                                        </p:tav>
                                      </p:tavLst>
                                    </p:anim>
                                    <p:anim calcmode="lin" valueType="num">
                                      <p:cBhvr>
                                        <p:cTn id="85" dur="1000" fill="hold"/>
                                        <p:tgtEl>
                                          <p:spTgt spid="16">
                                            <p:bg/>
                                          </p:spTgt>
                                        </p:tgtEl>
                                        <p:attrNameLst>
                                          <p:attrName>ppt_h</p:attrName>
                                        </p:attrNameLst>
                                      </p:cBhvr>
                                      <p:tavLst>
                                        <p:tav tm="0">
                                          <p:val>
                                            <p:fltVal val="0"/>
                                          </p:val>
                                        </p:tav>
                                        <p:tav tm="100000">
                                          <p:val>
                                            <p:strVal val="#ppt_h"/>
                                          </p:val>
                                        </p:tav>
                                      </p:tavLst>
                                    </p:anim>
                                    <p:anim calcmode="lin" valueType="num">
                                      <p:cBhvr>
                                        <p:cTn id="86" dur="1000" fill="hold"/>
                                        <p:tgtEl>
                                          <p:spTgt spid="16">
                                            <p:bg/>
                                          </p:spTgt>
                                        </p:tgtEl>
                                        <p:attrNameLst>
                                          <p:attrName>style.rotation</p:attrName>
                                        </p:attrNameLst>
                                      </p:cBhvr>
                                      <p:tavLst>
                                        <p:tav tm="0">
                                          <p:val>
                                            <p:fltVal val="90"/>
                                          </p:val>
                                        </p:tav>
                                        <p:tav tm="100000">
                                          <p:val>
                                            <p:fltVal val="0"/>
                                          </p:val>
                                        </p:tav>
                                      </p:tavLst>
                                    </p:anim>
                                    <p:animEffect transition="in" filter="fade">
                                      <p:cBhvr>
                                        <p:cTn id="87" dur="1000"/>
                                        <p:tgtEl>
                                          <p:spTgt spid="16">
                                            <p:bg/>
                                          </p:spTgt>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16">
                                            <p:txEl>
                                              <p:pRg st="0" end="0"/>
                                            </p:txEl>
                                          </p:spTgt>
                                        </p:tgtEl>
                                        <p:attrNameLst>
                                          <p:attrName>style.visibility</p:attrName>
                                        </p:attrNameLst>
                                      </p:cBhvr>
                                      <p:to>
                                        <p:strVal val="visible"/>
                                      </p:to>
                                    </p:set>
                                    <p:anim calcmode="lin" valueType="num">
                                      <p:cBhvr>
                                        <p:cTn id="90"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91"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92"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93" dur="1000"/>
                                        <p:tgtEl>
                                          <p:spTgt spid="16">
                                            <p:txEl>
                                              <p:pRg st="0" end="0"/>
                                            </p:txEl>
                                          </p:spTgt>
                                        </p:tgtEl>
                                      </p:cBhvr>
                                    </p:animEffect>
                                  </p:childTnLst>
                                </p:cTn>
                              </p:par>
                            </p:childTnLst>
                          </p:cTn>
                        </p:par>
                        <p:par>
                          <p:cTn id="94" fill="hold">
                            <p:stCondLst>
                              <p:cond delay="1000"/>
                            </p:stCondLst>
                            <p:childTnLst>
                              <p:par>
                                <p:cTn id="95" presetID="26" presetClass="entr" presetSubtype="0" fill="hold"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down)">
                                      <p:cBhvr>
                                        <p:cTn id="97" dur="580">
                                          <p:stCondLst>
                                            <p:cond delay="0"/>
                                          </p:stCondLst>
                                        </p:cTn>
                                        <p:tgtEl>
                                          <p:spTgt spid="23"/>
                                        </p:tgtEl>
                                      </p:cBhvr>
                                    </p:animEffect>
                                    <p:anim calcmode="lin" valueType="num">
                                      <p:cBhvr>
                                        <p:cTn id="9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03" dur="26">
                                          <p:stCondLst>
                                            <p:cond delay="650"/>
                                          </p:stCondLst>
                                        </p:cTn>
                                        <p:tgtEl>
                                          <p:spTgt spid="23"/>
                                        </p:tgtEl>
                                      </p:cBhvr>
                                      <p:to x="100000" y="60000"/>
                                    </p:animScale>
                                    <p:animScale>
                                      <p:cBhvr>
                                        <p:cTn id="104" dur="166" decel="50000">
                                          <p:stCondLst>
                                            <p:cond delay="676"/>
                                          </p:stCondLst>
                                        </p:cTn>
                                        <p:tgtEl>
                                          <p:spTgt spid="23"/>
                                        </p:tgtEl>
                                      </p:cBhvr>
                                      <p:to x="100000" y="100000"/>
                                    </p:animScale>
                                    <p:animScale>
                                      <p:cBhvr>
                                        <p:cTn id="105" dur="26">
                                          <p:stCondLst>
                                            <p:cond delay="1312"/>
                                          </p:stCondLst>
                                        </p:cTn>
                                        <p:tgtEl>
                                          <p:spTgt spid="23"/>
                                        </p:tgtEl>
                                      </p:cBhvr>
                                      <p:to x="100000" y="80000"/>
                                    </p:animScale>
                                    <p:animScale>
                                      <p:cBhvr>
                                        <p:cTn id="106" dur="166" decel="50000">
                                          <p:stCondLst>
                                            <p:cond delay="1338"/>
                                          </p:stCondLst>
                                        </p:cTn>
                                        <p:tgtEl>
                                          <p:spTgt spid="23"/>
                                        </p:tgtEl>
                                      </p:cBhvr>
                                      <p:to x="100000" y="100000"/>
                                    </p:animScale>
                                    <p:animScale>
                                      <p:cBhvr>
                                        <p:cTn id="107" dur="26">
                                          <p:stCondLst>
                                            <p:cond delay="1642"/>
                                          </p:stCondLst>
                                        </p:cTn>
                                        <p:tgtEl>
                                          <p:spTgt spid="23"/>
                                        </p:tgtEl>
                                      </p:cBhvr>
                                      <p:to x="100000" y="90000"/>
                                    </p:animScale>
                                    <p:animScale>
                                      <p:cBhvr>
                                        <p:cTn id="108" dur="166" decel="50000">
                                          <p:stCondLst>
                                            <p:cond delay="1668"/>
                                          </p:stCondLst>
                                        </p:cTn>
                                        <p:tgtEl>
                                          <p:spTgt spid="23"/>
                                        </p:tgtEl>
                                      </p:cBhvr>
                                      <p:to x="100000" y="100000"/>
                                    </p:animScale>
                                    <p:animScale>
                                      <p:cBhvr>
                                        <p:cTn id="109" dur="26">
                                          <p:stCondLst>
                                            <p:cond delay="1808"/>
                                          </p:stCondLst>
                                        </p:cTn>
                                        <p:tgtEl>
                                          <p:spTgt spid="23"/>
                                        </p:tgtEl>
                                      </p:cBhvr>
                                      <p:to x="100000" y="95000"/>
                                    </p:animScale>
                                    <p:animScale>
                                      <p:cBhvr>
                                        <p:cTn id="11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4" grpId="0" animBg="1" autoUpdateAnimBg="0"/>
      <p:bldP spid="16" grpId="0" uiExpand="1" build="p"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9544" y="604385"/>
            <a:ext cx="8983346" cy="677108"/>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Рівняння механічної характеристики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е</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 f(s)</a:t>
            </a:r>
            <a:r>
              <a:rPr lang="uk-UA" sz="2200" dirty="0">
                <a:latin typeface="Calibri" panose="020F0502020204030204" pitchFamily="34" charset="0"/>
                <a:ea typeface="Calibri" panose="020F0502020204030204" pitchFamily="34" charset="0"/>
                <a:cs typeface="Calibri" panose="020F0502020204030204" pitchFamily="34" charset="0"/>
              </a:rPr>
              <a:t> можна отримати, розглянувши баланс потужності двигуна.</a:t>
            </a:r>
          </a:p>
        </p:txBody>
      </p:sp>
      <p:sp>
        <p:nvSpPr>
          <p:cNvPr id="8" name="Прямоугольник 7"/>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Механічні характеристики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sp>
        <p:nvSpPr>
          <p:cNvPr id="16" name="Прямоугольник 15"/>
          <p:cNvSpPr>
            <a:spLocks noChangeArrowheads="1"/>
          </p:cNvSpPr>
          <p:nvPr/>
        </p:nvSpPr>
        <p:spPr bwMode="auto">
          <a:xfrm>
            <a:off x="60446" y="1305069"/>
            <a:ext cx="9002444" cy="707886"/>
          </a:xfrm>
          <a:prstGeom prst="rect">
            <a:avLst/>
          </a:prstGeom>
          <a:solidFill>
            <a:schemeClr val="bg2"/>
          </a:solidFill>
          <a:ln w="9525">
            <a:solidFill>
              <a:schemeClr val="accent6">
                <a:lumMod val="40000"/>
                <a:lumOff val="60000"/>
              </a:schemeClr>
            </a:solid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Електромагнітна потужність </a:t>
            </a:r>
            <a:r>
              <a:rPr lang="uk-UA" sz="2200" i="1" dirty="0">
                <a:latin typeface="Times New Roman" panose="02020603050405020304" pitchFamily="18" charset="0"/>
                <a:ea typeface="Calibri" panose="020F0502020204030204" pitchFamily="34" charset="0"/>
                <a:cs typeface="Times New Roman" panose="02020603050405020304" pitchFamily="18" charset="0"/>
              </a:rPr>
              <a:t>P</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12</a:t>
            </a:r>
            <a:r>
              <a:rPr lang="uk-UA" sz="2200" baseline="-25000"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 передається від статора ротору обертовим магнітним полемо, визначається </a:t>
            </a:r>
            <a:r>
              <a:rPr lang="uk-UA" sz="2200" dirty="0" smtClean="0">
                <a:latin typeface="Calibri" panose="020F0502020204030204" pitchFamily="34" charset="0"/>
                <a:ea typeface="Calibri" panose="020F0502020204030204" pitchFamily="34" charset="0"/>
                <a:cs typeface="Calibri" panose="020F0502020204030204" pitchFamily="34" charset="0"/>
              </a:rPr>
              <a:t>як </a:t>
            </a:r>
            <a:r>
              <a:rPr lang="uk-UA" sz="2400" i="1" dirty="0">
                <a:latin typeface="Times New Roman" panose="02020603050405020304" pitchFamily="18" charset="0"/>
                <a:cs typeface="Times New Roman" panose="02020603050405020304" pitchFamily="18" charset="0"/>
              </a:rPr>
              <a:t>P</a:t>
            </a:r>
            <a:r>
              <a:rPr lang="uk-UA" sz="2400" i="1" baseline="-25000" dirty="0">
                <a:latin typeface="Times New Roman" panose="02020603050405020304" pitchFamily="18" charset="0"/>
                <a:cs typeface="Times New Roman" panose="02020603050405020304" pitchFamily="18" charset="0"/>
              </a:rPr>
              <a:t>12 </a:t>
            </a:r>
            <a:r>
              <a:rPr lang="uk-UA" sz="2400" i="1" dirty="0">
                <a:latin typeface="Times New Roman" panose="02020603050405020304" pitchFamily="18" charset="0"/>
                <a:cs typeface="Times New Roman" panose="02020603050405020304" pitchFamily="18" charset="0"/>
              </a:rPr>
              <a:t>= M</a:t>
            </a:r>
            <a:r>
              <a:rPr lang="uk-UA" sz="2400" i="1" dirty="0">
                <a:latin typeface="Times New Roman" panose="02020603050405020304" pitchFamily="18" charset="0"/>
                <a:cs typeface="Times New Roman" panose="02020603050405020304" pitchFamily="18" charset="0"/>
                <a:sym typeface="Symbol" panose="05050102010706020507" pitchFamily="18" charset="2"/>
              </a:rPr>
              <a:t></a:t>
            </a:r>
            <a:r>
              <a:rPr lang="uk-UA" sz="2400" i="1" baseline="-25000" dirty="0">
                <a:latin typeface="Times New Roman" panose="02020603050405020304" pitchFamily="18" charset="0"/>
                <a:cs typeface="Times New Roman" panose="02020603050405020304" pitchFamily="18" charset="0"/>
              </a:rPr>
              <a:t>0</a:t>
            </a:r>
            <a:r>
              <a:rPr lang="uk-UA" sz="2400" i="1" dirty="0">
                <a:latin typeface="Times New Roman" panose="02020603050405020304" pitchFamily="18" charset="0"/>
                <a:cs typeface="Times New Roman" panose="02020603050405020304" pitchFamily="18" charset="0"/>
              </a:rPr>
              <a:t>.</a:t>
            </a:r>
            <a:endParaRPr lang="uk-UA" sz="24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Прямоугольник 16"/>
          <p:cNvSpPr>
            <a:spLocks noChangeArrowheads="1"/>
          </p:cNvSpPr>
          <p:nvPr/>
        </p:nvSpPr>
        <p:spPr bwMode="auto">
          <a:xfrm>
            <a:off x="68407" y="2012955"/>
            <a:ext cx="8986521" cy="1354217"/>
          </a:xfrm>
          <a:prstGeom prst="rect">
            <a:avLst/>
          </a:prstGeom>
          <a:solidFill>
            <a:schemeClr val="accent3">
              <a:lumMod val="20000"/>
              <a:lumOff val="8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Цю потужність можна представити у виді двох складових: механічної потужності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P</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мех</a:t>
            </a:r>
            <a:r>
              <a:rPr lang="uk-UA" sz="2200" dirty="0">
                <a:latin typeface="Calibri" panose="020F0502020204030204" pitchFamily="34" charset="0"/>
                <a:ea typeface="Calibri" panose="020F0502020204030204" pitchFamily="34" charset="0"/>
                <a:cs typeface="Calibri" panose="020F0502020204030204" pitchFamily="34" charset="0"/>
              </a:rPr>
              <a:t> і потужності втрат у роторі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Р</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ел2</a:t>
            </a:r>
            <a:r>
              <a:rPr lang="uk-UA" sz="2200" dirty="0">
                <a:latin typeface="Calibri" panose="020F0502020204030204" pitchFamily="34" charset="0"/>
                <a:ea typeface="Calibri" panose="020F0502020204030204" pitchFamily="34" charset="0"/>
                <a:cs typeface="Calibri" panose="020F0502020204030204" pitchFamily="34" charset="0"/>
              </a:rPr>
              <a:t>, причому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Р</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мех</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 М</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а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Р</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ел2 </a:t>
            </a:r>
            <a:r>
              <a:rPr lang="uk-UA" sz="2200" dirty="0">
                <a:latin typeface="Calibri" panose="020F0502020204030204" pitchFamily="34" charset="0"/>
                <a:ea typeface="Calibri" panose="020F0502020204030204" pitchFamily="34" charset="0"/>
                <a:cs typeface="Calibri" panose="020F0502020204030204" pitchFamily="34" charset="0"/>
              </a:rPr>
              <a:t>- це втрати в міді ротора і втрати на перемагнічування ротора (втрати в сталі ротора).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59995" y="3367172"/>
            <a:ext cx="8986521" cy="338554"/>
          </a:xfrm>
          <a:prstGeom prst="rect">
            <a:avLst/>
          </a:prstGeom>
          <a:solidFill>
            <a:schemeClr val="accent1">
              <a:lumMod val="20000"/>
              <a:lumOff val="80000"/>
            </a:schemeClr>
          </a:solidFill>
          <a:ln w="9525">
            <a:noFill/>
            <a:miter lim="800000"/>
            <a:headEnd/>
            <a:tailEnd/>
          </a:ln>
        </p:spPr>
        <p:txBody>
          <a:bodyPr wrap="square" lIns="36000" tIns="0" rIns="0" bIns="0">
            <a:spAutoFit/>
          </a:bodyPr>
          <a:lstStyle/>
          <a:p>
            <a:pPr indent="447675"/>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Через мале значення втрат у сталі ними можна знехтувати і тоді:</a:t>
            </a:r>
          </a:p>
        </p:txBody>
      </p:sp>
      <p:graphicFrame>
        <p:nvGraphicFramePr>
          <p:cNvPr id="3" name="Объект 2"/>
          <p:cNvGraphicFramePr>
            <a:graphicFrameLocks noChangeAspect="1"/>
          </p:cNvGraphicFramePr>
          <p:nvPr>
            <p:extLst>
              <p:ext uri="{D42A27DB-BD31-4B8C-83A1-F6EECF244321}">
                <p14:modId xmlns:p14="http://schemas.microsoft.com/office/powerpoint/2010/main" val="3087377301"/>
              </p:ext>
            </p:extLst>
          </p:nvPr>
        </p:nvGraphicFramePr>
        <p:xfrm>
          <a:off x="1796484" y="3705726"/>
          <a:ext cx="6419523" cy="443354"/>
        </p:xfrm>
        <a:graphic>
          <a:graphicData uri="http://schemas.openxmlformats.org/presentationml/2006/ole">
            <mc:AlternateContent xmlns:mc="http://schemas.openxmlformats.org/markup-compatibility/2006">
              <mc:Choice xmlns:v="urn:schemas-microsoft-com:vml" Requires="v">
                <p:oleObj spid="_x0000_s42072" name="Уравнение" r:id="rId4" imgW="3352680" imgH="228600" progId="Equation.3">
                  <p:embed/>
                </p:oleObj>
              </mc:Choice>
              <mc:Fallback>
                <p:oleObj name="Уравнение" r:id="rId4" imgW="3352680" imgH="228600" progId="Equation.3">
                  <p:embed/>
                  <p:pic>
                    <p:nvPicPr>
                      <p:cNvPr id="0" name="Object 1"/>
                      <p:cNvPicPr>
                        <a:picLocks noChangeAspect="1" noChangeArrowheads="1"/>
                      </p:cNvPicPr>
                      <p:nvPr/>
                    </p:nvPicPr>
                    <p:blipFill>
                      <a:blip r:embed="rId5"/>
                      <a:srcRect/>
                      <a:stretch>
                        <a:fillRect/>
                      </a:stretch>
                    </p:blipFill>
                    <p:spPr bwMode="auto">
                      <a:xfrm>
                        <a:off x="1796484" y="3705726"/>
                        <a:ext cx="6419523" cy="443354"/>
                      </a:xfrm>
                      <a:prstGeom prst="rect">
                        <a:avLst/>
                      </a:prstGeom>
                      <a:solidFill>
                        <a:srgbClr val="FFFF00"/>
                      </a:solidFill>
                      <a:ln>
                        <a:solidFill>
                          <a:srgbClr val="FF0000"/>
                        </a:solidFill>
                      </a:ln>
                    </p:spPr>
                  </p:pic>
                </p:oleObj>
              </mc:Fallback>
            </mc:AlternateContent>
          </a:graphicData>
        </a:graphic>
      </p:graphicFrame>
      <p:sp>
        <p:nvSpPr>
          <p:cNvPr id="9" name="Прямоугольник 8"/>
          <p:cNvSpPr>
            <a:spLocks noChangeArrowheads="1"/>
          </p:cNvSpPr>
          <p:nvPr/>
        </p:nvSpPr>
        <p:spPr bwMode="auto">
          <a:xfrm>
            <a:off x="79544" y="4184210"/>
            <a:ext cx="8983346" cy="338554"/>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З іншого боку</a:t>
            </a:r>
            <a:r>
              <a:rPr lang="uk-UA" sz="2200" dirty="0" smtClean="0">
                <a:latin typeface="Calibri" panose="020F0502020204030204" pitchFamily="34" charset="0"/>
                <a:ea typeface="Calibri" panose="020F0502020204030204" pitchFamily="34" charset="0"/>
                <a:cs typeface="Calibri" panose="020F0502020204030204" pitchFamily="34" charset="0"/>
              </a:rPr>
              <a:t>,                                     де </a:t>
            </a:r>
            <a:r>
              <a:rPr lang="uk-UA" sz="2200" i="1" dirty="0">
                <a:latin typeface="Times New Roman" panose="02020603050405020304" pitchFamily="18" charset="0"/>
                <a:ea typeface="Calibri" panose="020F0502020204030204" pitchFamily="34" charset="0"/>
                <a:cs typeface="Times New Roman" panose="02020603050405020304" pitchFamily="18" charset="0"/>
              </a:rPr>
              <a:t>m </a:t>
            </a:r>
            <a:r>
              <a:rPr lang="uk-UA" sz="2200" dirty="0">
                <a:latin typeface="Calibri" panose="020F0502020204030204" pitchFamily="34" charset="0"/>
                <a:ea typeface="Calibri" panose="020F0502020204030204" pitchFamily="34" charset="0"/>
                <a:cs typeface="Calibri" panose="020F0502020204030204" pitchFamily="34" charset="0"/>
              </a:rPr>
              <a:t>- число фаз обмотки двигуна.</a:t>
            </a:r>
          </a:p>
        </p:txBody>
      </p:sp>
      <p:graphicFrame>
        <p:nvGraphicFramePr>
          <p:cNvPr id="6" name="Объект 5"/>
          <p:cNvGraphicFramePr>
            <a:graphicFrameLocks noChangeAspect="1"/>
          </p:cNvGraphicFramePr>
          <p:nvPr>
            <p:extLst>
              <p:ext uri="{D42A27DB-BD31-4B8C-83A1-F6EECF244321}">
                <p14:modId xmlns:p14="http://schemas.microsoft.com/office/powerpoint/2010/main" val="3382914639"/>
              </p:ext>
            </p:extLst>
          </p:nvPr>
        </p:nvGraphicFramePr>
        <p:xfrm>
          <a:off x="2267744" y="4149080"/>
          <a:ext cx="1811278" cy="504056"/>
        </p:xfrm>
        <a:graphic>
          <a:graphicData uri="http://schemas.openxmlformats.org/presentationml/2006/ole">
            <mc:AlternateContent xmlns:mc="http://schemas.openxmlformats.org/markup-compatibility/2006">
              <mc:Choice xmlns:v="urn:schemas-microsoft-com:vml" Requires="v">
                <p:oleObj spid="_x0000_s42073" name="Уравнение" r:id="rId6" imgW="1041120" imgH="279360" progId="Equation.3">
                  <p:embed/>
                </p:oleObj>
              </mc:Choice>
              <mc:Fallback>
                <p:oleObj name="Уравнение" r:id="rId6" imgW="1041120" imgH="279360" progId="Equation.3">
                  <p:embed/>
                  <p:pic>
                    <p:nvPicPr>
                      <p:cNvPr id="0" name="Object 3"/>
                      <p:cNvPicPr>
                        <a:picLocks noChangeAspect="1" noChangeArrowheads="1"/>
                      </p:cNvPicPr>
                      <p:nvPr/>
                    </p:nvPicPr>
                    <p:blipFill>
                      <a:blip r:embed="rId7"/>
                      <a:srcRect/>
                      <a:stretch>
                        <a:fillRect/>
                      </a:stretch>
                    </p:blipFill>
                    <p:spPr bwMode="auto">
                      <a:xfrm>
                        <a:off x="2267744" y="4149080"/>
                        <a:ext cx="1811278" cy="504056"/>
                      </a:xfrm>
                      <a:prstGeom prst="rect">
                        <a:avLst/>
                      </a:prstGeom>
                      <a:solidFill>
                        <a:srgbClr val="FFFF00"/>
                      </a:solidFill>
                    </p:spPr>
                  </p:pic>
                </p:oleObj>
              </mc:Fallback>
            </mc:AlternateContent>
          </a:graphicData>
        </a:graphic>
      </p:graphicFrame>
      <p:sp>
        <p:nvSpPr>
          <p:cNvPr id="12" name="Прямоугольник 11"/>
          <p:cNvSpPr>
            <a:spLocks noChangeArrowheads="1"/>
          </p:cNvSpPr>
          <p:nvPr/>
        </p:nvSpPr>
        <p:spPr bwMode="auto">
          <a:xfrm>
            <a:off x="68407" y="4655447"/>
            <a:ext cx="9002444" cy="338554"/>
          </a:xfrm>
          <a:prstGeom prst="rect">
            <a:avLst/>
          </a:prstGeom>
          <a:solidFill>
            <a:schemeClr val="bg2"/>
          </a:solidFill>
          <a:ln w="9525">
            <a:solidFill>
              <a:schemeClr val="accent6">
                <a:lumMod val="40000"/>
                <a:lumOff val="60000"/>
              </a:schemeClr>
            </a:solid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Тоді електромагнітний момент  може бути виражений як</a:t>
            </a:r>
          </a:p>
        </p:txBody>
      </p:sp>
      <p:graphicFrame>
        <p:nvGraphicFramePr>
          <p:cNvPr id="10" name="Объект 9"/>
          <p:cNvGraphicFramePr>
            <a:graphicFrameLocks noChangeAspect="1"/>
          </p:cNvGraphicFramePr>
          <p:nvPr>
            <p:extLst>
              <p:ext uri="{D42A27DB-BD31-4B8C-83A1-F6EECF244321}">
                <p14:modId xmlns:p14="http://schemas.microsoft.com/office/powerpoint/2010/main" val="3139953022"/>
              </p:ext>
            </p:extLst>
          </p:nvPr>
        </p:nvGraphicFramePr>
        <p:xfrm>
          <a:off x="7478576" y="4487634"/>
          <a:ext cx="1608432" cy="741566"/>
        </p:xfrm>
        <a:graphic>
          <a:graphicData uri="http://schemas.openxmlformats.org/presentationml/2006/ole">
            <mc:AlternateContent xmlns:mc="http://schemas.openxmlformats.org/markup-compatibility/2006">
              <mc:Choice xmlns:v="urn:schemas-microsoft-com:vml" Requires="v">
                <p:oleObj spid="_x0000_s42074" name="Уравнение" r:id="rId8" imgW="1002960" imgH="457200" progId="Equation.3">
                  <p:embed/>
                </p:oleObj>
              </mc:Choice>
              <mc:Fallback>
                <p:oleObj name="Уравнение" r:id="rId8" imgW="1002960" imgH="457200" progId="Equation.3">
                  <p:embed/>
                  <p:pic>
                    <p:nvPicPr>
                      <p:cNvPr id="0" name="Object 5"/>
                      <p:cNvPicPr>
                        <a:picLocks noChangeAspect="1" noChangeArrowheads="1"/>
                      </p:cNvPicPr>
                      <p:nvPr/>
                    </p:nvPicPr>
                    <p:blipFill>
                      <a:blip r:embed="rId9"/>
                      <a:srcRect/>
                      <a:stretch>
                        <a:fillRect/>
                      </a:stretch>
                    </p:blipFill>
                    <p:spPr bwMode="auto">
                      <a:xfrm>
                        <a:off x="7478576" y="4487634"/>
                        <a:ext cx="1608432" cy="741566"/>
                      </a:xfrm>
                      <a:prstGeom prst="rect">
                        <a:avLst/>
                      </a:prstGeom>
                      <a:solidFill>
                        <a:srgbClr val="FFFF00"/>
                      </a:solidFill>
                      <a:ln>
                        <a:solidFill>
                          <a:srgbClr val="FF0000"/>
                        </a:solidFill>
                      </a:ln>
                    </p:spPr>
                  </p:pic>
                </p:oleObj>
              </mc:Fallback>
            </mc:AlternateContent>
          </a:graphicData>
        </a:graphic>
      </p:graphicFrame>
      <p:sp>
        <p:nvSpPr>
          <p:cNvPr id="15" name="Прямоугольник 14"/>
          <p:cNvSpPr>
            <a:spLocks noChangeArrowheads="1"/>
          </p:cNvSpPr>
          <p:nvPr/>
        </p:nvSpPr>
        <p:spPr bwMode="auto">
          <a:xfrm>
            <a:off x="100488" y="5229200"/>
            <a:ext cx="5756108" cy="1354217"/>
          </a:xfrm>
          <a:prstGeom prst="rect">
            <a:avLst/>
          </a:prstGeom>
          <a:solidFill>
            <a:schemeClr val="accent3">
              <a:lumMod val="20000"/>
              <a:lumOff val="8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Підставивши в цей вираз замість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Calibri" panose="020F0502020204030204" pitchFamily="34" charset="0"/>
                <a:ea typeface="Calibri" panose="020F0502020204030204" pitchFamily="34" charset="0"/>
                <a:cs typeface="Calibri" panose="020F0502020204030204" pitchFamily="34" charset="0"/>
              </a:rPr>
              <a:t> його </a:t>
            </a:r>
            <a:r>
              <a:rPr lang="uk-UA" sz="2200" dirty="0" smtClean="0">
                <a:latin typeface="Calibri" panose="020F0502020204030204" pitchFamily="34" charset="0"/>
                <a:ea typeface="Calibri" panose="020F0502020204030204" pitchFamily="34" charset="0"/>
                <a:cs typeface="Calibri" panose="020F0502020204030204" pitchFamily="34" charset="0"/>
              </a:rPr>
              <a:t>значення, </a:t>
            </a:r>
            <a:r>
              <a:rPr lang="uk-UA" sz="2200" dirty="0">
                <a:latin typeface="Calibri" panose="020F0502020204030204" pitchFamily="34" charset="0"/>
                <a:ea typeface="Calibri" panose="020F0502020204030204" pitchFamily="34" charset="0"/>
                <a:cs typeface="Calibri" panose="020F0502020204030204" pitchFamily="34" charset="0"/>
              </a:rPr>
              <a:t>одержимо вираз для механічної характеристики</a:t>
            </a:r>
            <a:r>
              <a:rPr lang="uk-UA" sz="2200" i="1"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асинхронного двигуна з фазним </a:t>
            </a:r>
            <a:r>
              <a:rPr lang="uk-UA" sz="2200" dirty="0" smtClean="0">
                <a:latin typeface="Calibri" panose="020F0502020204030204" pitchFamily="34" charset="0"/>
                <a:ea typeface="Calibri" panose="020F0502020204030204" pitchFamily="34" charset="0"/>
                <a:cs typeface="Calibri" panose="020F0502020204030204" pitchFamily="34" charset="0"/>
              </a:rPr>
              <a:t>ротором: </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3" name="Объект 12"/>
          <p:cNvGraphicFramePr>
            <a:graphicFrameLocks noChangeAspect="1"/>
          </p:cNvGraphicFramePr>
          <p:nvPr>
            <p:extLst>
              <p:ext uri="{D42A27DB-BD31-4B8C-83A1-F6EECF244321}">
                <p14:modId xmlns:p14="http://schemas.microsoft.com/office/powerpoint/2010/main" val="2755423942"/>
              </p:ext>
            </p:extLst>
          </p:nvPr>
        </p:nvGraphicFramePr>
        <p:xfrm>
          <a:off x="5856595" y="5282951"/>
          <a:ext cx="3214257" cy="1411068"/>
        </p:xfrm>
        <a:graphic>
          <a:graphicData uri="http://schemas.openxmlformats.org/presentationml/2006/ole">
            <mc:AlternateContent xmlns:mc="http://schemas.openxmlformats.org/markup-compatibility/2006">
              <mc:Choice xmlns:v="urn:schemas-microsoft-com:vml" Requires="v">
                <p:oleObj spid="_x0000_s42075" name="Уравнение" r:id="rId10" imgW="1777680" imgH="787320" progId="Equation.3">
                  <p:embed/>
                </p:oleObj>
              </mc:Choice>
              <mc:Fallback>
                <p:oleObj name="Уравнение" r:id="rId10" imgW="1777680" imgH="787320" progId="Equation.3">
                  <p:embed/>
                  <p:pic>
                    <p:nvPicPr>
                      <p:cNvPr id="0" name="Object 10"/>
                      <p:cNvPicPr>
                        <a:picLocks noChangeAspect="1" noChangeArrowheads="1"/>
                      </p:cNvPicPr>
                      <p:nvPr/>
                    </p:nvPicPr>
                    <p:blipFill>
                      <a:blip r:embed="rId11"/>
                      <a:srcRect/>
                      <a:stretch>
                        <a:fillRect/>
                      </a:stretch>
                    </p:blipFill>
                    <p:spPr bwMode="auto">
                      <a:xfrm>
                        <a:off x="5856595" y="5282951"/>
                        <a:ext cx="3214257" cy="1411068"/>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145396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7">
                                            <p:bg/>
                                          </p:spTgt>
                                        </p:tgtEl>
                                        <p:attrNameLst>
                                          <p:attrName>style.visibility</p:attrName>
                                        </p:attrNameLst>
                                      </p:cBhvr>
                                      <p:to>
                                        <p:strVal val="visible"/>
                                      </p:to>
                                    </p:set>
                                    <p:anim calcmode="lin" valueType="num">
                                      <p:cBhvr>
                                        <p:cTn id="27" dur="1000" fill="hold"/>
                                        <p:tgtEl>
                                          <p:spTgt spid="17">
                                            <p:bg/>
                                          </p:spTgt>
                                        </p:tgtEl>
                                        <p:attrNameLst>
                                          <p:attrName>ppt_w</p:attrName>
                                        </p:attrNameLst>
                                      </p:cBhvr>
                                      <p:tavLst>
                                        <p:tav tm="0">
                                          <p:val>
                                            <p:fltVal val="0"/>
                                          </p:val>
                                        </p:tav>
                                        <p:tav tm="100000">
                                          <p:val>
                                            <p:strVal val="#ppt_w"/>
                                          </p:val>
                                        </p:tav>
                                      </p:tavLst>
                                    </p:anim>
                                    <p:anim calcmode="lin" valueType="num">
                                      <p:cBhvr>
                                        <p:cTn id="28" dur="1000" fill="hold"/>
                                        <p:tgtEl>
                                          <p:spTgt spid="17">
                                            <p:bg/>
                                          </p:spTgt>
                                        </p:tgtEl>
                                        <p:attrNameLst>
                                          <p:attrName>ppt_h</p:attrName>
                                        </p:attrNameLst>
                                      </p:cBhvr>
                                      <p:tavLst>
                                        <p:tav tm="0">
                                          <p:val>
                                            <p:fltVal val="0"/>
                                          </p:val>
                                        </p:tav>
                                        <p:tav tm="100000">
                                          <p:val>
                                            <p:strVal val="#ppt_h"/>
                                          </p:val>
                                        </p:tav>
                                      </p:tavLst>
                                    </p:anim>
                                    <p:anim calcmode="lin" valueType="num">
                                      <p:cBhvr>
                                        <p:cTn id="29" dur="1000" fill="hold"/>
                                        <p:tgtEl>
                                          <p:spTgt spid="17">
                                            <p:bg/>
                                          </p:spTgt>
                                        </p:tgtEl>
                                        <p:attrNameLst>
                                          <p:attrName>style.rotation</p:attrName>
                                        </p:attrNameLst>
                                      </p:cBhvr>
                                      <p:tavLst>
                                        <p:tav tm="0">
                                          <p:val>
                                            <p:fltVal val="90"/>
                                          </p:val>
                                        </p:tav>
                                        <p:tav tm="100000">
                                          <p:val>
                                            <p:fltVal val="0"/>
                                          </p:val>
                                        </p:tav>
                                      </p:tavLst>
                                    </p:anim>
                                    <p:animEffect transition="in" filter="fade">
                                      <p:cBhvr>
                                        <p:cTn id="30" dur="1000"/>
                                        <p:tgtEl>
                                          <p:spTgt spid="17">
                                            <p:bg/>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p:cTn id="33"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1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8">
                                            <p:bg/>
                                          </p:spTgt>
                                        </p:tgtEl>
                                        <p:attrNameLst>
                                          <p:attrName>style.visibility</p:attrName>
                                        </p:attrNameLst>
                                      </p:cBhvr>
                                      <p:to>
                                        <p:strVal val="visible"/>
                                      </p:to>
                                    </p:set>
                                    <p:anim calcmode="lin" valueType="num">
                                      <p:cBhvr>
                                        <p:cTn id="41" dur="1000" fill="hold"/>
                                        <p:tgtEl>
                                          <p:spTgt spid="18">
                                            <p:bg/>
                                          </p:spTgt>
                                        </p:tgtEl>
                                        <p:attrNameLst>
                                          <p:attrName>ppt_w</p:attrName>
                                        </p:attrNameLst>
                                      </p:cBhvr>
                                      <p:tavLst>
                                        <p:tav tm="0">
                                          <p:val>
                                            <p:fltVal val="0"/>
                                          </p:val>
                                        </p:tav>
                                        <p:tav tm="100000">
                                          <p:val>
                                            <p:strVal val="#ppt_w"/>
                                          </p:val>
                                        </p:tav>
                                      </p:tavLst>
                                    </p:anim>
                                    <p:anim calcmode="lin" valueType="num">
                                      <p:cBhvr>
                                        <p:cTn id="42" dur="1000" fill="hold"/>
                                        <p:tgtEl>
                                          <p:spTgt spid="18">
                                            <p:bg/>
                                          </p:spTgt>
                                        </p:tgtEl>
                                        <p:attrNameLst>
                                          <p:attrName>ppt_h</p:attrName>
                                        </p:attrNameLst>
                                      </p:cBhvr>
                                      <p:tavLst>
                                        <p:tav tm="0">
                                          <p:val>
                                            <p:fltVal val="0"/>
                                          </p:val>
                                        </p:tav>
                                        <p:tav tm="100000">
                                          <p:val>
                                            <p:strVal val="#ppt_h"/>
                                          </p:val>
                                        </p:tav>
                                      </p:tavLst>
                                    </p:anim>
                                    <p:anim calcmode="lin" valueType="num">
                                      <p:cBhvr>
                                        <p:cTn id="43" dur="1000" fill="hold"/>
                                        <p:tgtEl>
                                          <p:spTgt spid="18">
                                            <p:bg/>
                                          </p:spTgt>
                                        </p:tgtEl>
                                        <p:attrNameLst>
                                          <p:attrName>style.rotation</p:attrName>
                                        </p:attrNameLst>
                                      </p:cBhvr>
                                      <p:tavLst>
                                        <p:tav tm="0">
                                          <p:val>
                                            <p:fltVal val="90"/>
                                          </p:val>
                                        </p:tav>
                                        <p:tav tm="100000">
                                          <p:val>
                                            <p:fltVal val="0"/>
                                          </p:val>
                                        </p:tav>
                                      </p:tavLst>
                                    </p:anim>
                                    <p:animEffect transition="in" filter="fade">
                                      <p:cBhvr>
                                        <p:cTn id="44" dur="1000"/>
                                        <p:tgtEl>
                                          <p:spTgt spid="18">
                                            <p:bg/>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p:cTn id="47"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18">
                                            <p:txEl>
                                              <p:pRg st="0" end="0"/>
                                            </p:txEl>
                                          </p:spTgt>
                                        </p:tgtEl>
                                      </p:cBhvr>
                                    </p:animEffect>
                                  </p:childTnLst>
                                </p:cTn>
                              </p:par>
                            </p:childTnLst>
                          </p:cTn>
                        </p:par>
                        <p:par>
                          <p:cTn id="51" fill="hold">
                            <p:stCondLst>
                              <p:cond delay="1000"/>
                            </p:stCondLst>
                            <p:childTnLst>
                              <p:par>
                                <p:cTn id="52" presetID="26"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80">
                                          <p:stCondLst>
                                            <p:cond delay="0"/>
                                          </p:stCondLst>
                                        </p:cTn>
                                        <p:tgtEl>
                                          <p:spTgt spid="3"/>
                                        </p:tgtEl>
                                      </p:cBhvr>
                                    </p:animEffect>
                                    <p:anim calcmode="lin" valueType="num">
                                      <p:cBhvr>
                                        <p:cTn id="5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0" dur="26">
                                          <p:stCondLst>
                                            <p:cond delay="650"/>
                                          </p:stCondLst>
                                        </p:cTn>
                                        <p:tgtEl>
                                          <p:spTgt spid="3"/>
                                        </p:tgtEl>
                                      </p:cBhvr>
                                      <p:to x="100000" y="60000"/>
                                    </p:animScale>
                                    <p:animScale>
                                      <p:cBhvr>
                                        <p:cTn id="61" dur="166" decel="50000">
                                          <p:stCondLst>
                                            <p:cond delay="676"/>
                                          </p:stCondLst>
                                        </p:cTn>
                                        <p:tgtEl>
                                          <p:spTgt spid="3"/>
                                        </p:tgtEl>
                                      </p:cBhvr>
                                      <p:to x="100000" y="100000"/>
                                    </p:animScale>
                                    <p:animScale>
                                      <p:cBhvr>
                                        <p:cTn id="62" dur="26">
                                          <p:stCondLst>
                                            <p:cond delay="1312"/>
                                          </p:stCondLst>
                                        </p:cTn>
                                        <p:tgtEl>
                                          <p:spTgt spid="3"/>
                                        </p:tgtEl>
                                      </p:cBhvr>
                                      <p:to x="100000" y="80000"/>
                                    </p:animScale>
                                    <p:animScale>
                                      <p:cBhvr>
                                        <p:cTn id="63" dur="166" decel="50000">
                                          <p:stCondLst>
                                            <p:cond delay="1338"/>
                                          </p:stCondLst>
                                        </p:cTn>
                                        <p:tgtEl>
                                          <p:spTgt spid="3"/>
                                        </p:tgtEl>
                                      </p:cBhvr>
                                      <p:to x="100000" y="100000"/>
                                    </p:animScale>
                                    <p:animScale>
                                      <p:cBhvr>
                                        <p:cTn id="64" dur="26">
                                          <p:stCondLst>
                                            <p:cond delay="1642"/>
                                          </p:stCondLst>
                                        </p:cTn>
                                        <p:tgtEl>
                                          <p:spTgt spid="3"/>
                                        </p:tgtEl>
                                      </p:cBhvr>
                                      <p:to x="100000" y="90000"/>
                                    </p:animScale>
                                    <p:animScale>
                                      <p:cBhvr>
                                        <p:cTn id="65" dur="166" decel="50000">
                                          <p:stCondLst>
                                            <p:cond delay="1668"/>
                                          </p:stCondLst>
                                        </p:cTn>
                                        <p:tgtEl>
                                          <p:spTgt spid="3"/>
                                        </p:tgtEl>
                                      </p:cBhvr>
                                      <p:to x="100000" y="100000"/>
                                    </p:animScale>
                                    <p:animScale>
                                      <p:cBhvr>
                                        <p:cTn id="66" dur="26">
                                          <p:stCondLst>
                                            <p:cond delay="1808"/>
                                          </p:stCondLst>
                                        </p:cTn>
                                        <p:tgtEl>
                                          <p:spTgt spid="3"/>
                                        </p:tgtEl>
                                      </p:cBhvr>
                                      <p:to x="100000" y="95000"/>
                                    </p:animScale>
                                    <p:animScale>
                                      <p:cBhvr>
                                        <p:cTn id="67" dur="166" decel="50000">
                                          <p:stCondLst>
                                            <p:cond delay="1834"/>
                                          </p:stCondLst>
                                        </p:cTn>
                                        <p:tgtEl>
                                          <p:spTgt spid="3"/>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1000" fill="hold"/>
                                        <p:tgtEl>
                                          <p:spTgt spid="9"/>
                                        </p:tgtEl>
                                        <p:attrNameLst>
                                          <p:attrName>ppt_x</p:attrName>
                                        </p:attrNameLst>
                                      </p:cBhvr>
                                      <p:tavLst>
                                        <p:tav tm="0">
                                          <p:val>
                                            <p:strVal val="0-#ppt_w/2"/>
                                          </p:val>
                                        </p:tav>
                                        <p:tav tm="100000">
                                          <p:val>
                                            <p:strVal val="#ppt_x"/>
                                          </p:val>
                                        </p:tav>
                                      </p:tavLst>
                                    </p:anim>
                                    <p:anim calcmode="lin" valueType="num">
                                      <p:cBhvr additive="base">
                                        <p:cTn id="73" dur="1000" fill="hold"/>
                                        <p:tgtEl>
                                          <p:spTgt spid="9"/>
                                        </p:tgtEl>
                                        <p:attrNameLst>
                                          <p:attrName>ppt_y</p:attrName>
                                        </p:attrNameLst>
                                      </p:cBhvr>
                                      <p:tavLst>
                                        <p:tav tm="0">
                                          <p:val>
                                            <p:strVal val="0-#ppt_h/2"/>
                                          </p:val>
                                        </p:tav>
                                        <p:tav tm="100000">
                                          <p:val>
                                            <p:strVal val="#ppt_y"/>
                                          </p:val>
                                        </p:tav>
                                      </p:tavLst>
                                    </p:anim>
                                  </p:childTnLst>
                                </p:cTn>
                              </p:par>
                              <p:par>
                                <p:cTn id="74" presetID="26"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down)">
                                      <p:cBhvr>
                                        <p:cTn id="76" dur="580">
                                          <p:stCondLst>
                                            <p:cond delay="0"/>
                                          </p:stCondLst>
                                        </p:cTn>
                                        <p:tgtEl>
                                          <p:spTgt spid="6"/>
                                        </p:tgtEl>
                                      </p:cBhvr>
                                    </p:animEffect>
                                    <p:anim calcmode="lin" valueType="num">
                                      <p:cBhvr>
                                        <p:cTn id="7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2" dur="26">
                                          <p:stCondLst>
                                            <p:cond delay="650"/>
                                          </p:stCondLst>
                                        </p:cTn>
                                        <p:tgtEl>
                                          <p:spTgt spid="6"/>
                                        </p:tgtEl>
                                      </p:cBhvr>
                                      <p:to x="100000" y="60000"/>
                                    </p:animScale>
                                    <p:animScale>
                                      <p:cBhvr>
                                        <p:cTn id="83" dur="166" decel="50000">
                                          <p:stCondLst>
                                            <p:cond delay="676"/>
                                          </p:stCondLst>
                                        </p:cTn>
                                        <p:tgtEl>
                                          <p:spTgt spid="6"/>
                                        </p:tgtEl>
                                      </p:cBhvr>
                                      <p:to x="100000" y="100000"/>
                                    </p:animScale>
                                    <p:animScale>
                                      <p:cBhvr>
                                        <p:cTn id="84" dur="26">
                                          <p:stCondLst>
                                            <p:cond delay="1312"/>
                                          </p:stCondLst>
                                        </p:cTn>
                                        <p:tgtEl>
                                          <p:spTgt spid="6"/>
                                        </p:tgtEl>
                                      </p:cBhvr>
                                      <p:to x="100000" y="80000"/>
                                    </p:animScale>
                                    <p:animScale>
                                      <p:cBhvr>
                                        <p:cTn id="85" dur="166" decel="50000">
                                          <p:stCondLst>
                                            <p:cond delay="1338"/>
                                          </p:stCondLst>
                                        </p:cTn>
                                        <p:tgtEl>
                                          <p:spTgt spid="6"/>
                                        </p:tgtEl>
                                      </p:cBhvr>
                                      <p:to x="100000" y="100000"/>
                                    </p:animScale>
                                    <p:animScale>
                                      <p:cBhvr>
                                        <p:cTn id="86" dur="26">
                                          <p:stCondLst>
                                            <p:cond delay="1642"/>
                                          </p:stCondLst>
                                        </p:cTn>
                                        <p:tgtEl>
                                          <p:spTgt spid="6"/>
                                        </p:tgtEl>
                                      </p:cBhvr>
                                      <p:to x="100000" y="90000"/>
                                    </p:animScale>
                                    <p:animScale>
                                      <p:cBhvr>
                                        <p:cTn id="87" dur="166" decel="50000">
                                          <p:stCondLst>
                                            <p:cond delay="1668"/>
                                          </p:stCondLst>
                                        </p:cTn>
                                        <p:tgtEl>
                                          <p:spTgt spid="6"/>
                                        </p:tgtEl>
                                      </p:cBhvr>
                                      <p:to x="100000" y="100000"/>
                                    </p:animScale>
                                    <p:animScale>
                                      <p:cBhvr>
                                        <p:cTn id="88" dur="26">
                                          <p:stCondLst>
                                            <p:cond delay="1808"/>
                                          </p:stCondLst>
                                        </p:cTn>
                                        <p:tgtEl>
                                          <p:spTgt spid="6"/>
                                        </p:tgtEl>
                                      </p:cBhvr>
                                      <p:to x="100000" y="95000"/>
                                    </p:animScale>
                                    <p:animScale>
                                      <p:cBhvr>
                                        <p:cTn id="89" dur="166" decel="50000">
                                          <p:stCondLst>
                                            <p:cond delay="1834"/>
                                          </p:stCondLst>
                                        </p:cTn>
                                        <p:tgtEl>
                                          <p:spTgt spid="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12">
                                            <p:bg/>
                                          </p:spTgt>
                                        </p:tgtEl>
                                        <p:attrNameLst>
                                          <p:attrName>style.visibility</p:attrName>
                                        </p:attrNameLst>
                                      </p:cBhvr>
                                      <p:to>
                                        <p:strVal val="visible"/>
                                      </p:to>
                                    </p:set>
                                    <p:anim calcmode="lin" valueType="num">
                                      <p:cBhvr>
                                        <p:cTn id="94" dur="1000" fill="hold"/>
                                        <p:tgtEl>
                                          <p:spTgt spid="12">
                                            <p:bg/>
                                          </p:spTgt>
                                        </p:tgtEl>
                                        <p:attrNameLst>
                                          <p:attrName>ppt_w</p:attrName>
                                        </p:attrNameLst>
                                      </p:cBhvr>
                                      <p:tavLst>
                                        <p:tav tm="0">
                                          <p:val>
                                            <p:fltVal val="0"/>
                                          </p:val>
                                        </p:tav>
                                        <p:tav tm="100000">
                                          <p:val>
                                            <p:strVal val="#ppt_w"/>
                                          </p:val>
                                        </p:tav>
                                      </p:tavLst>
                                    </p:anim>
                                    <p:anim calcmode="lin" valueType="num">
                                      <p:cBhvr>
                                        <p:cTn id="95" dur="1000" fill="hold"/>
                                        <p:tgtEl>
                                          <p:spTgt spid="12">
                                            <p:bg/>
                                          </p:spTgt>
                                        </p:tgtEl>
                                        <p:attrNameLst>
                                          <p:attrName>ppt_h</p:attrName>
                                        </p:attrNameLst>
                                      </p:cBhvr>
                                      <p:tavLst>
                                        <p:tav tm="0">
                                          <p:val>
                                            <p:fltVal val="0"/>
                                          </p:val>
                                        </p:tav>
                                        <p:tav tm="100000">
                                          <p:val>
                                            <p:strVal val="#ppt_h"/>
                                          </p:val>
                                        </p:tav>
                                      </p:tavLst>
                                    </p:anim>
                                    <p:anim calcmode="lin" valueType="num">
                                      <p:cBhvr>
                                        <p:cTn id="96" dur="1000" fill="hold"/>
                                        <p:tgtEl>
                                          <p:spTgt spid="12">
                                            <p:bg/>
                                          </p:spTgt>
                                        </p:tgtEl>
                                        <p:attrNameLst>
                                          <p:attrName>style.rotation</p:attrName>
                                        </p:attrNameLst>
                                      </p:cBhvr>
                                      <p:tavLst>
                                        <p:tav tm="0">
                                          <p:val>
                                            <p:fltVal val="90"/>
                                          </p:val>
                                        </p:tav>
                                        <p:tav tm="100000">
                                          <p:val>
                                            <p:fltVal val="0"/>
                                          </p:val>
                                        </p:tav>
                                      </p:tavLst>
                                    </p:anim>
                                    <p:animEffect transition="in" filter="fade">
                                      <p:cBhvr>
                                        <p:cTn id="97" dur="1000"/>
                                        <p:tgtEl>
                                          <p:spTgt spid="12">
                                            <p:bg/>
                                          </p:spTgt>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12">
                                            <p:txEl>
                                              <p:pRg st="0" end="0"/>
                                            </p:txEl>
                                          </p:spTgt>
                                        </p:tgtEl>
                                        <p:attrNameLst>
                                          <p:attrName>style.visibility</p:attrName>
                                        </p:attrNameLst>
                                      </p:cBhvr>
                                      <p:to>
                                        <p:strVal val="visible"/>
                                      </p:to>
                                    </p:set>
                                    <p:anim calcmode="lin" valueType="num">
                                      <p:cBhvr>
                                        <p:cTn id="100"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01"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02"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03" dur="1000"/>
                                        <p:tgtEl>
                                          <p:spTgt spid="12">
                                            <p:txEl>
                                              <p:pRg st="0" end="0"/>
                                            </p:txEl>
                                          </p:spTgt>
                                        </p:tgtEl>
                                      </p:cBhvr>
                                    </p:animEffect>
                                  </p:childTnLst>
                                </p:cTn>
                              </p:par>
                            </p:childTnLst>
                          </p:cTn>
                        </p:par>
                        <p:par>
                          <p:cTn id="104" fill="hold">
                            <p:stCondLst>
                              <p:cond delay="1000"/>
                            </p:stCondLst>
                            <p:childTnLst>
                              <p:par>
                                <p:cTn id="105" presetID="26" presetClass="entr" presetSubtype="0" fill="hold" nodeType="after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down)">
                                      <p:cBhvr>
                                        <p:cTn id="107" dur="580">
                                          <p:stCondLst>
                                            <p:cond delay="0"/>
                                          </p:stCondLst>
                                        </p:cTn>
                                        <p:tgtEl>
                                          <p:spTgt spid="10"/>
                                        </p:tgtEl>
                                      </p:cBhvr>
                                    </p:animEffect>
                                    <p:anim calcmode="lin" valueType="num">
                                      <p:cBhvr>
                                        <p:cTn id="10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3" dur="26">
                                          <p:stCondLst>
                                            <p:cond delay="650"/>
                                          </p:stCondLst>
                                        </p:cTn>
                                        <p:tgtEl>
                                          <p:spTgt spid="10"/>
                                        </p:tgtEl>
                                      </p:cBhvr>
                                      <p:to x="100000" y="60000"/>
                                    </p:animScale>
                                    <p:animScale>
                                      <p:cBhvr>
                                        <p:cTn id="114" dur="166" decel="50000">
                                          <p:stCondLst>
                                            <p:cond delay="676"/>
                                          </p:stCondLst>
                                        </p:cTn>
                                        <p:tgtEl>
                                          <p:spTgt spid="10"/>
                                        </p:tgtEl>
                                      </p:cBhvr>
                                      <p:to x="100000" y="100000"/>
                                    </p:animScale>
                                    <p:animScale>
                                      <p:cBhvr>
                                        <p:cTn id="115" dur="26">
                                          <p:stCondLst>
                                            <p:cond delay="1312"/>
                                          </p:stCondLst>
                                        </p:cTn>
                                        <p:tgtEl>
                                          <p:spTgt spid="10"/>
                                        </p:tgtEl>
                                      </p:cBhvr>
                                      <p:to x="100000" y="80000"/>
                                    </p:animScale>
                                    <p:animScale>
                                      <p:cBhvr>
                                        <p:cTn id="116" dur="166" decel="50000">
                                          <p:stCondLst>
                                            <p:cond delay="1338"/>
                                          </p:stCondLst>
                                        </p:cTn>
                                        <p:tgtEl>
                                          <p:spTgt spid="10"/>
                                        </p:tgtEl>
                                      </p:cBhvr>
                                      <p:to x="100000" y="100000"/>
                                    </p:animScale>
                                    <p:animScale>
                                      <p:cBhvr>
                                        <p:cTn id="117" dur="26">
                                          <p:stCondLst>
                                            <p:cond delay="1642"/>
                                          </p:stCondLst>
                                        </p:cTn>
                                        <p:tgtEl>
                                          <p:spTgt spid="10"/>
                                        </p:tgtEl>
                                      </p:cBhvr>
                                      <p:to x="100000" y="90000"/>
                                    </p:animScale>
                                    <p:animScale>
                                      <p:cBhvr>
                                        <p:cTn id="118" dur="166" decel="50000">
                                          <p:stCondLst>
                                            <p:cond delay="1668"/>
                                          </p:stCondLst>
                                        </p:cTn>
                                        <p:tgtEl>
                                          <p:spTgt spid="10"/>
                                        </p:tgtEl>
                                      </p:cBhvr>
                                      <p:to x="100000" y="100000"/>
                                    </p:animScale>
                                    <p:animScale>
                                      <p:cBhvr>
                                        <p:cTn id="119" dur="26">
                                          <p:stCondLst>
                                            <p:cond delay="1808"/>
                                          </p:stCondLst>
                                        </p:cTn>
                                        <p:tgtEl>
                                          <p:spTgt spid="10"/>
                                        </p:tgtEl>
                                      </p:cBhvr>
                                      <p:to x="100000" y="95000"/>
                                    </p:animScale>
                                    <p:animScale>
                                      <p:cBhvr>
                                        <p:cTn id="120" dur="166" decel="50000">
                                          <p:stCondLst>
                                            <p:cond delay="1834"/>
                                          </p:stCondLst>
                                        </p:cTn>
                                        <p:tgtEl>
                                          <p:spTgt spid="10"/>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0" nodeType="clickEffect">
                                  <p:stCondLst>
                                    <p:cond delay="0"/>
                                  </p:stCondLst>
                                  <p:childTnLst>
                                    <p:set>
                                      <p:cBhvr>
                                        <p:cTn id="124" dur="1" fill="hold">
                                          <p:stCondLst>
                                            <p:cond delay="0"/>
                                          </p:stCondLst>
                                        </p:cTn>
                                        <p:tgtEl>
                                          <p:spTgt spid="15">
                                            <p:bg/>
                                          </p:spTgt>
                                        </p:tgtEl>
                                        <p:attrNameLst>
                                          <p:attrName>style.visibility</p:attrName>
                                        </p:attrNameLst>
                                      </p:cBhvr>
                                      <p:to>
                                        <p:strVal val="visible"/>
                                      </p:to>
                                    </p:set>
                                    <p:anim calcmode="lin" valueType="num">
                                      <p:cBhvr>
                                        <p:cTn id="125" dur="1000" fill="hold"/>
                                        <p:tgtEl>
                                          <p:spTgt spid="15">
                                            <p:bg/>
                                          </p:spTgt>
                                        </p:tgtEl>
                                        <p:attrNameLst>
                                          <p:attrName>ppt_w</p:attrName>
                                        </p:attrNameLst>
                                      </p:cBhvr>
                                      <p:tavLst>
                                        <p:tav tm="0">
                                          <p:val>
                                            <p:fltVal val="0"/>
                                          </p:val>
                                        </p:tav>
                                        <p:tav tm="100000">
                                          <p:val>
                                            <p:strVal val="#ppt_w"/>
                                          </p:val>
                                        </p:tav>
                                      </p:tavLst>
                                    </p:anim>
                                    <p:anim calcmode="lin" valueType="num">
                                      <p:cBhvr>
                                        <p:cTn id="126" dur="1000" fill="hold"/>
                                        <p:tgtEl>
                                          <p:spTgt spid="15">
                                            <p:bg/>
                                          </p:spTgt>
                                        </p:tgtEl>
                                        <p:attrNameLst>
                                          <p:attrName>ppt_h</p:attrName>
                                        </p:attrNameLst>
                                      </p:cBhvr>
                                      <p:tavLst>
                                        <p:tav tm="0">
                                          <p:val>
                                            <p:fltVal val="0"/>
                                          </p:val>
                                        </p:tav>
                                        <p:tav tm="100000">
                                          <p:val>
                                            <p:strVal val="#ppt_h"/>
                                          </p:val>
                                        </p:tav>
                                      </p:tavLst>
                                    </p:anim>
                                    <p:anim calcmode="lin" valueType="num">
                                      <p:cBhvr>
                                        <p:cTn id="127" dur="1000" fill="hold"/>
                                        <p:tgtEl>
                                          <p:spTgt spid="15">
                                            <p:bg/>
                                          </p:spTgt>
                                        </p:tgtEl>
                                        <p:attrNameLst>
                                          <p:attrName>style.rotation</p:attrName>
                                        </p:attrNameLst>
                                      </p:cBhvr>
                                      <p:tavLst>
                                        <p:tav tm="0">
                                          <p:val>
                                            <p:fltVal val="90"/>
                                          </p:val>
                                        </p:tav>
                                        <p:tav tm="100000">
                                          <p:val>
                                            <p:fltVal val="0"/>
                                          </p:val>
                                        </p:tav>
                                      </p:tavLst>
                                    </p:anim>
                                    <p:animEffect transition="in" filter="fade">
                                      <p:cBhvr>
                                        <p:cTn id="128" dur="1000"/>
                                        <p:tgtEl>
                                          <p:spTgt spid="15">
                                            <p:bg/>
                                          </p:spTgt>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15">
                                            <p:txEl>
                                              <p:pRg st="0" end="0"/>
                                            </p:txEl>
                                          </p:spTgt>
                                        </p:tgtEl>
                                        <p:attrNameLst>
                                          <p:attrName>style.visibility</p:attrName>
                                        </p:attrNameLst>
                                      </p:cBhvr>
                                      <p:to>
                                        <p:strVal val="visible"/>
                                      </p:to>
                                    </p:set>
                                    <p:anim calcmode="lin" valueType="num">
                                      <p:cBhvr>
                                        <p:cTn id="131"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32"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133"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34" dur="1000"/>
                                        <p:tgtEl>
                                          <p:spTgt spid="15">
                                            <p:txEl>
                                              <p:pRg st="0" end="0"/>
                                            </p:txEl>
                                          </p:spTgt>
                                        </p:tgtEl>
                                      </p:cBhvr>
                                    </p:animEffect>
                                  </p:childTnLst>
                                </p:cTn>
                              </p:par>
                            </p:childTnLst>
                          </p:cTn>
                        </p:par>
                        <p:par>
                          <p:cTn id="135" fill="hold">
                            <p:stCondLst>
                              <p:cond delay="1000"/>
                            </p:stCondLst>
                            <p:childTnLst>
                              <p:par>
                                <p:cTn id="136" presetID="26" presetClass="entr" presetSubtype="0" fill="hold" nodeType="afterEffect">
                                  <p:stCondLst>
                                    <p:cond delay="0"/>
                                  </p:stCondLst>
                                  <p:childTnLst>
                                    <p:set>
                                      <p:cBhvr>
                                        <p:cTn id="137" dur="1" fill="hold">
                                          <p:stCondLst>
                                            <p:cond delay="0"/>
                                          </p:stCondLst>
                                        </p:cTn>
                                        <p:tgtEl>
                                          <p:spTgt spid="13"/>
                                        </p:tgtEl>
                                        <p:attrNameLst>
                                          <p:attrName>style.visibility</p:attrName>
                                        </p:attrNameLst>
                                      </p:cBhvr>
                                      <p:to>
                                        <p:strVal val="visible"/>
                                      </p:to>
                                    </p:set>
                                    <p:animEffect transition="in" filter="wipe(down)">
                                      <p:cBhvr>
                                        <p:cTn id="138" dur="580">
                                          <p:stCondLst>
                                            <p:cond delay="0"/>
                                          </p:stCondLst>
                                        </p:cTn>
                                        <p:tgtEl>
                                          <p:spTgt spid="13"/>
                                        </p:tgtEl>
                                      </p:cBhvr>
                                    </p:animEffect>
                                    <p:anim calcmode="lin" valueType="num">
                                      <p:cBhvr>
                                        <p:cTn id="1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44" dur="26">
                                          <p:stCondLst>
                                            <p:cond delay="650"/>
                                          </p:stCondLst>
                                        </p:cTn>
                                        <p:tgtEl>
                                          <p:spTgt spid="13"/>
                                        </p:tgtEl>
                                      </p:cBhvr>
                                      <p:to x="100000" y="60000"/>
                                    </p:animScale>
                                    <p:animScale>
                                      <p:cBhvr>
                                        <p:cTn id="145" dur="166" decel="50000">
                                          <p:stCondLst>
                                            <p:cond delay="676"/>
                                          </p:stCondLst>
                                        </p:cTn>
                                        <p:tgtEl>
                                          <p:spTgt spid="13"/>
                                        </p:tgtEl>
                                      </p:cBhvr>
                                      <p:to x="100000" y="100000"/>
                                    </p:animScale>
                                    <p:animScale>
                                      <p:cBhvr>
                                        <p:cTn id="146" dur="26">
                                          <p:stCondLst>
                                            <p:cond delay="1312"/>
                                          </p:stCondLst>
                                        </p:cTn>
                                        <p:tgtEl>
                                          <p:spTgt spid="13"/>
                                        </p:tgtEl>
                                      </p:cBhvr>
                                      <p:to x="100000" y="80000"/>
                                    </p:animScale>
                                    <p:animScale>
                                      <p:cBhvr>
                                        <p:cTn id="147" dur="166" decel="50000">
                                          <p:stCondLst>
                                            <p:cond delay="1338"/>
                                          </p:stCondLst>
                                        </p:cTn>
                                        <p:tgtEl>
                                          <p:spTgt spid="13"/>
                                        </p:tgtEl>
                                      </p:cBhvr>
                                      <p:to x="100000" y="100000"/>
                                    </p:animScale>
                                    <p:animScale>
                                      <p:cBhvr>
                                        <p:cTn id="148" dur="26">
                                          <p:stCondLst>
                                            <p:cond delay="1642"/>
                                          </p:stCondLst>
                                        </p:cTn>
                                        <p:tgtEl>
                                          <p:spTgt spid="13"/>
                                        </p:tgtEl>
                                      </p:cBhvr>
                                      <p:to x="100000" y="90000"/>
                                    </p:animScale>
                                    <p:animScale>
                                      <p:cBhvr>
                                        <p:cTn id="149" dur="166" decel="50000">
                                          <p:stCondLst>
                                            <p:cond delay="1668"/>
                                          </p:stCondLst>
                                        </p:cTn>
                                        <p:tgtEl>
                                          <p:spTgt spid="13"/>
                                        </p:tgtEl>
                                      </p:cBhvr>
                                      <p:to x="100000" y="100000"/>
                                    </p:animScale>
                                    <p:animScale>
                                      <p:cBhvr>
                                        <p:cTn id="150" dur="26">
                                          <p:stCondLst>
                                            <p:cond delay="1808"/>
                                          </p:stCondLst>
                                        </p:cTn>
                                        <p:tgtEl>
                                          <p:spTgt spid="13"/>
                                        </p:tgtEl>
                                      </p:cBhvr>
                                      <p:to x="100000" y="95000"/>
                                    </p:animScale>
                                    <p:animScale>
                                      <p:cBhvr>
                                        <p:cTn id="15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7" grpId="0" uiExpand="1" build="p" animBg="1" autoUpdateAnimBg="0"/>
      <p:bldP spid="18" grpId="0" uiExpand="1" build="p" animBg="1" autoUpdateAnimBg="0"/>
      <p:bldP spid="9" grpId="0" animBg="1" autoUpdateAnimBg="0"/>
      <p:bldP spid="12" grpId="0" uiExpand="1" build="p" animBg="1" autoUpdateAnimBg="0"/>
      <p:bldP spid="15" grpId="0" uiExpand="1"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5340" y="525846"/>
            <a:ext cx="8988438" cy="2215991"/>
          </a:xfrm>
          <a:prstGeom prst="rect">
            <a:avLst/>
          </a:prstGeom>
          <a:solidFill>
            <a:srgbClr val="92D050"/>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Залежність </a:t>
            </a:r>
            <a:r>
              <a:rPr lang="en-US" sz="2200" i="1" dirty="0">
                <a:latin typeface="Times New Roman" panose="02020603050405020304" pitchFamily="18" charset="0"/>
                <a:ea typeface="Calibri" panose="020F0502020204030204" pitchFamily="34" charset="0"/>
                <a:cs typeface="Times New Roman" panose="02020603050405020304" pitchFamily="18" charset="0"/>
              </a:rPr>
              <a:t>M</a:t>
            </a:r>
            <a:r>
              <a:rPr lang="en-US" sz="2200" i="1" baseline="-25000" dirty="0">
                <a:latin typeface="Times New Roman" panose="02020603050405020304" pitchFamily="18" charset="0"/>
                <a:ea typeface="Calibri" panose="020F0502020204030204" pitchFamily="34" charset="0"/>
                <a:cs typeface="Times New Roman" panose="02020603050405020304" pitchFamily="18" charset="0"/>
              </a:rPr>
              <a:t>e</a:t>
            </a:r>
            <a:r>
              <a:rPr lang="uk-UA" sz="2200" i="1" dirty="0">
                <a:latin typeface="Times New Roman" panose="02020603050405020304" pitchFamily="18" charset="0"/>
                <a:ea typeface="Calibri" panose="020F0502020204030204" pitchFamily="34" charset="0"/>
                <a:cs typeface="Times New Roman" panose="02020603050405020304" pitchFamily="18" charset="0"/>
              </a:rPr>
              <a:t> = </a:t>
            </a:r>
            <a:r>
              <a:rPr lang="en-US" sz="2200" i="1" dirty="0">
                <a:latin typeface="Times New Roman" panose="02020603050405020304" pitchFamily="18" charset="0"/>
                <a:ea typeface="Calibri" panose="020F0502020204030204" pitchFamily="34" charset="0"/>
                <a:cs typeface="Times New Roman" panose="02020603050405020304" pitchFamily="18" charset="0"/>
              </a:rPr>
              <a:t>f</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en-US" sz="2200" i="1" dirty="0">
                <a:latin typeface="Times New Roman" panose="02020603050405020304" pitchFamily="18" charset="0"/>
                <a:ea typeface="Calibri" panose="020F0502020204030204" pitchFamily="34" charset="0"/>
                <a:cs typeface="Times New Roman" panose="02020603050405020304" pitchFamily="18" charset="0"/>
              </a:rPr>
              <a:t>s</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має максимум, оскільки </a:t>
            </a:r>
            <a:r>
              <a:rPr lang="uk-UA" sz="2200" dirty="0">
                <a:latin typeface="Times New Roman" panose="02020603050405020304" pitchFamily="18" charset="0"/>
                <a:ea typeface="Calibri" panose="020F0502020204030204" pitchFamily="34" charset="0"/>
                <a:cs typeface="Times New Roman" panose="02020603050405020304" pitchFamily="18" charset="0"/>
              </a:rPr>
              <a:t>для s = 0 і s → ± ∞  </a:t>
            </a:r>
            <a:r>
              <a:rPr lang="uk-UA" sz="2200" dirty="0">
                <a:latin typeface="Calibri" panose="020F0502020204030204" pitchFamily="34" charset="0"/>
                <a:ea typeface="Calibri" panose="020F0502020204030204" pitchFamily="34" charset="0"/>
                <a:cs typeface="Calibri" panose="020F0502020204030204" pitchFamily="34" charset="0"/>
              </a:rPr>
              <a:t>електромагнітний момент стає </a:t>
            </a:r>
            <a:r>
              <a:rPr lang="uk-UA" sz="2200" dirty="0" smtClean="0">
                <a:latin typeface="Calibri" panose="020F0502020204030204" pitchFamily="34" charset="0"/>
                <a:ea typeface="Calibri" panose="020F0502020204030204" pitchFamily="34" charset="0"/>
                <a:cs typeface="Calibri" panose="020F0502020204030204" pitchFamily="34" charset="0"/>
              </a:rPr>
              <a:t>рівним </a:t>
            </a:r>
            <a:r>
              <a:rPr lang="uk-UA" sz="2200" dirty="0">
                <a:latin typeface="Calibri" panose="020F0502020204030204" pitchFamily="34" charset="0"/>
                <a:ea typeface="Calibri" panose="020F0502020204030204" pitchFamily="34" charset="0"/>
                <a:cs typeface="Calibri" panose="020F0502020204030204" pitchFamily="34" charset="0"/>
              </a:rPr>
              <a:t>нулю. </a:t>
            </a:r>
            <a:endParaRPr lang="en-US" sz="2200" dirty="0" smtClean="0">
              <a:latin typeface="Calibri" panose="020F0502020204030204" pitchFamily="34" charset="0"/>
              <a:ea typeface="Calibri" panose="020F0502020204030204" pitchFamily="34" charset="0"/>
              <a:cs typeface="Calibri" panose="020F0502020204030204" pitchFamily="34" charset="0"/>
            </a:endParaRPr>
          </a:p>
          <a:p>
            <a:pPr indent="360363">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Це </a:t>
            </a:r>
            <a:r>
              <a:rPr lang="uk-UA" sz="2200" dirty="0">
                <a:latin typeface="Calibri" panose="020F0502020204030204" pitchFamily="34" charset="0"/>
                <a:ea typeface="Calibri" panose="020F0502020204030204" pitchFamily="34" charset="0"/>
                <a:cs typeface="Calibri" panose="020F0502020204030204" pitchFamily="34" charset="0"/>
              </a:rPr>
              <a:t>очевидно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з </a:t>
            </a:r>
            <a:r>
              <a:rPr lang="uk-UA" sz="2200" dirty="0">
                <a:latin typeface="Calibri" panose="020F0502020204030204" pitchFamily="34" charset="0"/>
                <a:ea typeface="Calibri" panose="020F0502020204030204" pitchFamily="34" charset="0"/>
                <a:cs typeface="Calibri" panose="020F0502020204030204" pitchFamily="34" charset="0"/>
              </a:rPr>
              <a:t>виразу</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pPr marL="342900" indent="17463">
              <a:lnSpc>
                <a:spcPct val="90000"/>
              </a:lnSpc>
              <a:buFontTx/>
              <a:buChar char="-"/>
            </a:pPr>
            <a:r>
              <a:rPr lang="uk-UA" dirty="0" smtClean="0"/>
              <a:t> при </a:t>
            </a:r>
            <a:r>
              <a:rPr lang="uk-UA" i="1" dirty="0">
                <a:latin typeface="Times New Roman" panose="02020603050405020304" pitchFamily="18" charset="0"/>
                <a:cs typeface="Times New Roman" panose="02020603050405020304" pitchFamily="18" charset="0"/>
              </a:rPr>
              <a:t>s = </a:t>
            </a:r>
            <a:r>
              <a:rPr lang="uk-UA" i="1" dirty="0" smtClean="0">
                <a:latin typeface="Times New Roman" panose="02020603050405020304" pitchFamily="18" charset="0"/>
                <a:cs typeface="Times New Roman" panose="02020603050405020304" pitchFamily="18" charset="0"/>
              </a:rPr>
              <a:t>0</a:t>
            </a:r>
          </a:p>
          <a:p>
            <a:pPr marL="342900" indent="17463">
              <a:lnSpc>
                <a:spcPct val="90000"/>
              </a:lnSpc>
              <a:buFontTx/>
              <a:buChar char="-"/>
            </a:pPr>
            <a:r>
              <a:rPr lang="uk-UA" dirty="0" smtClean="0"/>
              <a:t> </a:t>
            </a:r>
            <a:r>
              <a:rPr lang="uk-UA" dirty="0"/>
              <a:t>при </a:t>
            </a:r>
            <a:r>
              <a:rPr lang="uk-UA" dirty="0" smtClean="0"/>
              <a:t>s </a:t>
            </a:r>
            <a:r>
              <a:rPr lang="uk-UA" dirty="0" smtClean="0">
                <a:sym typeface="Symbol" panose="05050102010706020507" pitchFamily="18" charset="2"/>
              </a:rPr>
              <a:t> </a:t>
            </a:r>
            <a:r>
              <a:rPr lang="uk-UA" dirty="0" smtClean="0"/>
              <a:t> </a:t>
            </a:r>
          </a:p>
          <a:p>
            <a:pPr>
              <a:lnSpc>
                <a:spcPct val="90000"/>
              </a:lnSpc>
            </a:pPr>
            <a:r>
              <a:rPr lang="uk-UA" dirty="0" smtClean="0"/>
              <a:t>електромагнітний </a:t>
            </a:r>
          </a:p>
          <a:p>
            <a:pPr>
              <a:lnSpc>
                <a:spcPct val="90000"/>
              </a:lnSpc>
            </a:pPr>
            <a:r>
              <a:rPr lang="uk-UA" dirty="0" smtClean="0"/>
              <a:t>момент </a:t>
            </a:r>
            <a:r>
              <a:rPr lang="uk-UA" dirty="0"/>
              <a:t>також </a:t>
            </a:r>
            <a:r>
              <a:rPr lang="uk-UA" dirty="0" smtClean="0"/>
              <a:t>дорівнює нулю.</a:t>
            </a:r>
            <a:endParaRPr lang="uk-UA" sz="22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Прямоугольник 15"/>
          <p:cNvSpPr>
            <a:spLocks noChangeArrowheads="1"/>
          </p:cNvSpPr>
          <p:nvPr/>
        </p:nvSpPr>
        <p:spPr bwMode="auto">
          <a:xfrm>
            <a:off x="65339" y="2738354"/>
            <a:ext cx="8988439" cy="609398"/>
          </a:xfrm>
          <a:prstGeom prst="rect">
            <a:avLst/>
          </a:prstGeom>
          <a:solidFill>
            <a:schemeClr val="bg2"/>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 Максимальне значення електромагнітного моменту називають</a:t>
            </a:r>
            <a:r>
              <a:rPr lang="uk-UA" sz="2200" i="1" dirty="0">
                <a:latin typeface="Calibri" panose="020F0502020204030204" pitchFamily="34" charset="0"/>
                <a:ea typeface="Calibri" panose="020F0502020204030204" pitchFamily="34" charset="0"/>
                <a:cs typeface="Calibri" panose="020F0502020204030204" pitchFamily="34" charset="0"/>
              </a:rPr>
              <a:t> </a:t>
            </a:r>
            <a:r>
              <a:rPr lang="uk-UA" sz="2200" dirty="0" err="1" smtClean="0">
                <a:latin typeface="Calibri" panose="020F0502020204030204" pitchFamily="34" charset="0"/>
                <a:ea typeface="Calibri" panose="020F0502020204030204" pitchFamily="34" charset="0"/>
                <a:cs typeface="Calibri" panose="020F0502020204030204" pitchFamily="34" charset="0"/>
              </a:rPr>
              <a:t>критич</a:t>
            </a:r>
            <a:r>
              <a:rPr lang="uk-UA" sz="2200" dirty="0" smtClean="0">
                <a:latin typeface="Calibri" panose="020F0502020204030204" pitchFamily="34" charset="0"/>
                <a:ea typeface="Calibri" panose="020F0502020204030204" pitchFamily="34" charset="0"/>
                <a:cs typeface="Calibri" panose="020F0502020204030204" pitchFamily="34" charset="0"/>
              </a:rPr>
              <a:t>-ним </a:t>
            </a:r>
            <a:r>
              <a:rPr lang="uk-UA" sz="2200" dirty="0">
                <a:latin typeface="Calibri" panose="020F0502020204030204" pitchFamily="34" charset="0"/>
                <a:ea typeface="Calibri" panose="020F0502020204030204" pitchFamily="34" charset="0"/>
                <a:cs typeface="Calibri" panose="020F0502020204030204" pitchFamily="34" charset="0"/>
              </a:rPr>
              <a:t>моментом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dirty="0">
                <a:latin typeface="Calibri" panose="020F0502020204030204" pitchFamily="34" charset="0"/>
                <a:ea typeface="Calibri" panose="020F0502020204030204" pitchFamily="34" charset="0"/>
                <a:cs typeface="Calibri" panose="020F0502020204030204" pitchFamily="34" charset="0"/>
              </a:rPr>
              <a:t>, а відповідне </a:t>
            </a:r>
            <a:r>
              <a:rPr lang="uk-UA" sz="2200" dirty="0" smtClean="0">
                <a:latin typeface="Calibri" panose="020F0502020204030204" pitchFamily="34" charset="0"/>
                <a:ea typeface="Calibri" panose="020F0502020204030204" pitchFamily="34" charset="0"/>
                <a:cs typeface="Calibri" panose="020F0502020204030204" pitchFamily="34" charset="0"/>
              </a:rPr>
              <a:t>ковзання </a:t>
            </a:r>
            <a:r>
              <a:rPr lang="uk-UA" sz="2200" dirty="0">
                <a:latin typeface="Calibri" panose="020F0502020204030204" pitchFamily="34" charset="0"/>
                <a:ea typeface="Calibri" panose="020F0502020204030204" pitchFamily="34" charset="0"/>
                <a:cs typeface="Calibri" panose="020F0502020204030204" pitchFamily="34" charset="0"/>
              </a:rPr>
              <a:t>- критичним ковзанням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Прямоугольник 7"/>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Механічні характеристики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graphicFrame>
        <p:nvGraphicFramePr>
          <p:cNvPr id="3" name="Объект 2"/>
          <p:cNvGraphicFramePr>
            <a:graphicFrameLocks noChangeAspect="1"/>
          </p:cNvGraphicFramePr>
          <p:nvPr>
            <p:extLst>
              <p:ext uri="{D42A27DB-BD31-4B8C-83A1-F6EECF244321}">
                <p14:modId xmlns:p14="http://schemas.microsoft.com/office/powerpoint/2010/main" val="1187069659"/>
              </p:ext>
            </p:extLst>
          </p:nvPr>
        </p:nvGraphicFramePr>
        <p:xfrm>
          <a:off x="2411760" y="1093820"/>
          <a:ext cx="6651130" cy="1438043"/>
        </p:xfrm>
        <a:graphic>
          <a:graphicData uri="http://schemas.openxmlformats.org/presentationml/2006/ole">
            <mc:AlternateContent xmlns:mc="http://schemas.openxmlformats.org/markup-compatibility/2006">
              <mc:Choice xmlns:v="urn:schemas-microsoft-com:vml" Requires="v">
                <p:oleObj spid="_x0000_s40013" name="Уравнение" r:id="rId4" imgW="3974760" imgH="787320" progId="Equation.3">
                  <p:embed/>
                </p:oleObj>
              </mc:Choice>
              <mc:Fallback>
                <p:oleObj name="Уравнение" r:id="rId4" imgW="3974760" imgH="787320" progId="Equation.3">
                  <p:embed/>
                  <p:pic>
                    <p:nvPicPr>
                      <p:cNvPr id="0" name="Object 13"/>
                      <p:cNvPicPr>
                        <a:picLocks noChangeAspect="1" noChangeArrowheads="1"/>
                      </p:cNvPicPr>
                      <p:nvPr/>
                    </p:nvPicPr>
                    <p:blipFill>
                      <a:blip r:embed="rId5"/>
                      <a:srcRect/>
                      <a:stretch>
                        <a:fillRect/>
                      </a:stretch>
                    </p:blipFill>
                    <p:spPr bwMode="auto">
                      <a:xfrm>
                        <a:off x="2411760" y="1093820"/>
                        <a:ext cx="6651130" cy="1438043"/>
                      </a:xfrm>
                      <a:prstGeom prst="rect">
                        <a:avLst/>
                      </a:prstGeom>
                      <a:solidFill>
                        <a:srgbClr val="FFFF00"/>
                      </a:solidFill>
                      <a:ln>
                        <a:solidFill>
                          <a:srgbClr val="FF0000"/>
                        </a:solidFill>
                      </a:ln>
                    </p:spPr>
                  </p:pic>
                </p:oleObj>
              </mc:Fallback>
            </mc:AlternateContent>
          </a:graphicData>
        </a:graphic>
      </p:graphicFrame>
      <p:sp>
        <p:nvSpPr>
          <p:cNvPr id="11" name="Прямоугольник 10"/>
          <p:cNvSpPr>
            <a:spLocks noChangeArrowheads="1"/>
          </p:cNvSpPr>
          <p:nvPr/>
        </p:nvSpPr>
        <p:spPr bwMode="auto">
          <a:xfrm>
            <a:off x="75618" y="3347752"/>
            <a:ext cx="8988439" cy="609398"/>
          </a:xfrm>
          <a:prstGeom prst="rect">
            <a:avLst/>
          </a:prstGeom>
          <a:solidFill>
            <a:schemeClr val="accent3"/>
          </a:solidFill>
          <a:ln w="9525">
            <a:noFill/>
            <a:miter lim="800000"/>
            <a:headEnd/>
            <a:tailEnd/>
          </a:ln>
        </p:spPr>
        <p:txBody>
          <a:bodyPr wrap="square" lIns="36000" tIns="0" rIns="0" bIns="0">
            <a:spAutoFit/>
          </a:bodyPr>
          <a:lstStyle/>
          <a:p>
            <a:pPr indent="360363">
              <a:lnSpc>
                <a:spcPct val="90000"/>
              </a:lnSpc>
            </a:pPr>
            <a:r>
              <a:rPr lang="uk-UA" sz="2200" dirty="0"/>
              <a:t>Визначити значення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dirty="0" smtClean="0"/>
              <a:t> </a:t>
            </a:r>
            <a:r>
              <a:rPr lang="uk-UA" sz="2200" dirty="0"/>
              <a:t>можна прирівнявши до нуля рівняння для першої похідної моменту за </a:t>
            </a:r>
            <a:r>
              <a:rPr lang="uk-UA" sz="2200" dirty="0" smtClean="0"/>
              <a:t>ковзанням:  </a:t>
            </a:r>
            <a:r>
              <a:rPr lang="en-US" sz="2200" i="1" dirty="0" err="1" smtClean="0">
                <a:latin typeface="Times New Roman" panose="02020603050405020304" pitchFamily="18" charset="0"/>
                <a:cs typeface="Times New Roman" panose="02020603050405020304" pitchFamily="18" charset="0"/>
              </a:rPr>
              <a:t>dM</a:t>
            </a:r>
            <a:r>
              <a:rPr lang="en-US" sz="2200" i="1" dirty="0" smtClean="0">
                <a:latin typeface="Times New Roman" panose="02020603050405020304" pitchFamily="18" charset="0"/>
                <a:cs typeface="Times New Roman" panose="02020603050405020304" pitchFamily="18" charset="0"/>
              </a:rPr>
              <a:t>/ds = 0</a:t>
            </a:r>
            <a:r>
              <a:rPr lang="en-US" sz="2200" dirty="0" smtClean="0"/>
              <a:t>.</a:t>
            </a:r>
            <a:endParaRPr lang="uk-UA" sz="22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Прямоугольник 11"/>
          <p:cNvSpPr>
            <a:spLocks noChangeArrowheads="1"/>
          </p:cNvSpPr>
          <p:nvPr/>
        </p:nvSpPr>
        <p:spPr bwMode="auto">
          <a:xfrm>
            <a:off x="75618" y="3930900"/>
            <a:ext cx="6808931" cy="677108"/>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Розв’язок цього рівняння дозволяє отримати вираз для критичного ковзання: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3" name="Объект 12"/>
          <p:cNvGraphicFramePr>
            <a:graphicFrameLocks noChangeAspect="1"/>
          </p:cNvGraphicFramePr>
          <p:nvPr>
            <p:extLst>
              <p:ext uri="{D42A27DB-BD31-4B8C-83A1-F6EECF244321}">
                <p14:modId xmlns:p14="http://schemas.microsoft.com/office/powerpoint/2010/main" val="570991054"/>
              </p:ext>
            </p:extLst>
          </p:nvPr>
        </p:nvGraphicFramePr>
        <p:xfrm>
          <a:off x="6891900" y="3679495"/>
          <a:ext cx="2152170" cy="941005"/>
        </p:xfrm>
        <a:graphic>
          <a:graphicData uri="http://schemas.openxmlformats.org/presentationml/2006/ole">
            <mc:AlternateContent xmlns:mc="http://schemas.openxmlformats.org/markup-compatibility/2006">
              <mc:Choice xmlns:v="urn:schemas-microsoft-com:vml" Requires="v">
                <p:oleObj spid="_x0000_s40014" name="Уравнение" r:id="rId6" imgW="1117440" imgH="495000" progId="Equation.3">
                  <p:embed/>
                </p:oleObj>
              </mc:Choice>
              <mc:Fallback>
                <p:oleObj name="Уравнение" r:id="rId6" imgW="1117440" imgH="495000" progId="Equation.3">
                  <p:embed/>
                  <p:pic>
                    <p:nvPicPr>
                      <p:cNvPr id="0" name="Object 16"/>
                      <p:cNvPicPr>
                        <a:picLocks noChangeAspect="1" noChangeArrowheads="1"/>
                      </p:cNvPicPr>
                      <p:nvPr/>
                    </p:nvPicPr>
                    <p:blipFill>
                      <a:blip r:embed="rId7"/>
                      <a:srcRect/>
                      <a:stretch>
                        <a:fillRect/>
                      </a:stretch>
                    </p:blipFill>
                    <p:spPr bwMode="auto">
                      <a:xfrm>
                        <a:off x="6891900" y="3679495"/>
                        <a:ext cx="2152170" cy="941005"/>
                      </a:xfrm>
                      <a:prstGeom prst="rect">
                        <a:avLst/>
                      </a:prstGeom>
                      <a:solidFill>
                        <a:srgbClr val="FFFF00"/>
                      </a:solidFill>
                      <a:ln>
                        <a:solidFill>
                          <a:srgbClr val="FF0000"/>
                        </a:solidFill>
                      </a:ln>
                    </p:spPr>
                  </p:pic>
                </p:oleObj>
              </mc:Fallback>
            </mc:AlternateContent>
          </a:graphicData>
        </a:graphic>
      </p:graphicFrame>
      <p:sp>
        <p:nvSpPr>
          <p:cNvPr id="15" name="Прямоугольник 14"/>
          <p:cNvSpPr>
            <a:spLocks noChangeArrowheads="1"/>
          </p:cNvSpPr>
          <p:nvPr/>
        </p:nvSpPr>
        <p:spPr bwMode="auto">
          <a:xfrm>
            <a:off x="65339" y="4607498"/>
            <a:ext cx="5888516" cy="677108"/>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В</a:t>
            </a:r>
            <a:r>
              <a:rPr lang="uk-UA" sz="2200" dirty="0" smtClean="0">
                <a:latin typeface="Calibri" panose="020F0502020204030204" pitchFamily="34" charset="0"/>
                <a:ea typeface="Calibri" panose="020F0502020204030204" pitchFamily="34" charset="0"/>
                <a:cs typeface="Calibri" panose="020F0502020204030204" pitchFamily="34" charset="0"/>
              </a:rPr>
              <a:t>иконавши </a:t>
            </a:r>
            <a:r>
              <a:rPr lang="uk-UA" sz="2200" dirty="0">
                <a:latin typeface="Calibri" panose="020F0502020204030204" pitchFamily="34" charset="0"/>
                <a:ea typeface="Calibri" panose="020F0502020204030204" pitchFamily="34" charset="0"/>
                <a:cs typeface="Calibri" panose="020F0502020204030204" pitchFamily="34" charset="0"/>
              </a:rPr>
              <a:t>відповідні перетворення, одержимо вираз для критичного </a:t>
            </a:r>
            <a:r>
              <a:rPr lang="uk-UA" sz="2200" dirty="0" smtClean="0">
                <a:latin typeface="Calibri" panose="020F0502020204030204" pitchFamily="34" charset="0"/>
                <a:ea typeface="Calibri" panose="020F0502020204030204" pitchFamily="34" charset="0"/>
                <a:cs typeface="Calibri" panose="020F0502020204030204" pitchFamily="34" charset="0"/>
              </a:rPr>
              <a:t>моменту:</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83148" y="5270848"/>
            <a:ext cx="8988439" cy="1523494"/>
          </a:xfrm>
          <a:prstGeom prst="rect">
            <a:avLst/>
          </a:prstGeom>
          <a:solidFill>
            <a:schemeClr val="accent3"/>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Знаки «</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означають, що максимум моменту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має </a:t>
            </a:r>
            <a:r>
              <a:rPr lang="uk-UA" sz="2200" dirty="0">
                <a:latin typeface="Calibri" panose="020F0502020204030204" pitchFamily="34" charset="0"/>
                <a:ea typeface="Calibri" panose="020F0502020204030204" pitchFamily="34" charset="0"/>
                <a:cs typeface="Calibri" panose="020F0502020204030204" pitchFamily="34" charset="0"/>
              </a:rPr>
              <a:t>місце, як при s &gt; 0  (у рушійному режимі або режимі проти-вмикання), так і при s &lt; 0 (у режимі рекуперативного гальмування), причому знак «+» відповідає рушійному режиму або режиму проти-вмикання, а знак «-» - режиму рекуперативного гальмування.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7" name="Объект 16"/>
          <p:cNvGraphicFramePr>
            <a:graphicFrameLocks noChangeAspect="1"/>
          </p:cNvGraphicFramePr>
          <p:nvPr>
            <p:extLst>
              <p:ext uri="{D42A27DB-BD31-4B8C-83A1-F6EECF244321}">
                <p14:modId xmlns:p14="http://schemas.microsoft.com/office/powerpoint/2010/main" val="3836558020"/>
              </p:ext>
            </p:extLst>
          </p:nvPr>
        </p:nvGraphicFramePr>
        <p:xfrm>
          <a:off x="5999417" y="4610934"/>
          <a:ext cx="3054361" cy="942778"/>
        </p:xfrm>
        <a:graphic>
          <a:graphicData uri="http://schemas.openxmlformats.org/presentationml/2006/ole">
            <mc:AlternateContent xmlns:mc="http://schemas.openxmlformats.org/markup-compatibility/2006">
              <mc:Choice xmlns:v="urn:schemas-microsoft-com:vml" Requires="v">
                <p:oleObj spid="_x0000_s40015" name="Уравнение" r:id="rId8" imgW="1625400" imgH="507960" progId="Equation.3">
                  <p:embed/>
                </p:oleObj>
              </mc:Choice>
              <mc:Fallback>
                <p:oleObj name="Уравнение" r:id="rId8" imgW="1625400" imgH="507960" progId="Equation.3">
                  <p:embed/>
                  <p:pic>
                    <p:nvPicPr>
                      <p:cNvPr id="0" name="Object 18"/>
                      <p:cNvPicPr>
                        <a:picLocks noChangeAspect="1" noChangeArrowheads="1"/>
                      </p:cNvPicPr>
                      <p:nvPr/>
                    </p:nvPicPr>
                    <p:blipFill>
                      <a:blip r:embed="rId9"/>
                      <a:srcRect/>
                      <a:stretch>
                        <a:fillRect/>
                      </a:stretch>
                    </p:blipFill>
                    <p:spPr bwMode="auto">
                      <a:xfrm>
                        <a:off x="5999417" y="4610934"/>
                        <a:ext cx="3054361" cy="942778"/>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377868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6">
                                            <p:bg/>
                                          </p:spTgt>
                                        </p:tgtEl>
                                        <p:attrNameLst>
                                          <p:attrName>style.visibility</p:attrName>
                                        </p:attrNameLst>
                                      </p:cBhvr>
                                      <p:to>
                                        <p:strVal val="visible"/>
                                      </p:to>
                                    </p:set>
                                    <p:anim calcmode="lin" valueType="num">
                                      <p:cBhvr>
                                        <p:cTn id="30" dur="1000" fill="hold"/>
                                        <p:tgtEl>
                                          <p:spTgt spid="16">
                                            <p:bg/>
                                          </p:spTgt>
                                        </p:tgtEl>
                                        <p:attrNameLst>
                                          <p:attrName>ppt_w</p:attrName>
                                        </p:attrNameLst>
                                      </p:cBhvr>
                                      <p:tavLst>
                                        <p:tav tm="0">
                                          <p:val>
                                            <p:fltVal val="0"/>
                                          </p:val>
                                        </p:tav>
                                        <p:tav tm="100000">
                                          <p:val>
                                            <p:strVal val="#ppt_w"/>
                                          </p:val>
                                        </p:tav>
                                      </p:tavLst>
                                    </p:anim>
                                    <p:anim calcmode="lin" valueType="num">
                                      <p:cBhvr>
                                        <p:cTn id="31" dur="1000" fill="hold"/>
                                        <p:tgtEl>
                                          <p:spTgt spid="16">
                                            <p:bg/>
                                          </p:spTgt>
                                        </p:tgtEl>
                                        <p:attrNameLst>
                                          <p:attrName>ppt_h</p:attrName>
                                        </p:attrNameLst>
                                      </p:cBhvr>
                                      <p:tavLst>
                                        <p:tav tm="0">
                                          <p:val>
                                            <p:fltVal val="0"/>
                                          </p:val>
                                        </p:tav>
                                        <p:tav tm="100000">
                                          <p:val>
                                            <p:strVal val="#ppt_h"/>
                                          </p:val>
                                        </p:tav>
                                      </p:tavLst>
                                    </p:anim>
                                    <p:anim calcmode="lin" valueType="num">
                                      <p:cBhvr>
                                        <p:cTn id="32" dur="1000" fill="hold"/>
                                        <p:tgtEl>
                                          <p:spTgt spid="16">
                                            <p:bg/>
                                          </p:spTgt>
                                        </p:tgtEl>
                                        <p:attrNameLst>
                                          <p:attrName>style.rotation</p:attrName>
                                        </p:attrNameLst>
                                      </p:cBhvr>
                                      <p:tavLst>
                                        <p:tav tm="0">
                                          <p:val>
                                            <p:fltVal val="90"/>
                                          </p:val>
                                        </p:tav>
                                        <p:tav tm="100000">
                                          <p:val>
                                            <p:fltVal val="0"/>
                                          </p:val>
                                        </p:tav>
                                      </p:tavLst>
                                    </p:anim>
                                    <p:animEffect transition="in" filter="fade">
                                      <p:cBhvr>
                                        <p:cTn id="33" dur="1000"/>
                                        <p:tgtEl>
                                          <p:spTgt spid="16">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1">
                                            <p:bg/>
                                          </p:spTgt>
                                        </p:tgtEl>
                                        <p:attrNameLst>
                                          <p:attrName>style.visibility</p:attrName>
                                        </p:attrNameLst>
                                      </p:cBhvr>
                                      <p:to>
                                        <p:strVal val="visible"/>
                                      </p:to>
                                    </p:set>
                                    <p:anim calcmode="lin" valueType="num">
                                      <p:cBhvr>
                                        <p:cTn id="44" dur="1000" fill="hold"/>
                                        <p:tgtEl>
                                          <p:spTgt spid="11">
                                            <p:bg/>
                                          </p:spTgt>
                                        </p:tgtEl>
                                        <p:attrNameLst>
                                          <p:attrName>ppt_w</p:attrName>
                                        </p:attrNameLst>
                                      </p:cBhvr>
                                      <p:tavLst>
                                        <p:tav tm="0">
                                          <p:val>
                                            <p:fltVal val="0"/>
                                          </p:val>
                                        </p:tav>
                                        <p:tav tm="100000">
                                          <p:val>
                                            <p:strVal val="#ppt_w"/>
                                          </p:val>
                                        </p:tav>
                                      </p:tavLst>
                                    </p:anim>
                                    <p:anim calcmode="lin" valueType="num">
                                      <p:cBhvr>
                                        <p:cTn id="45" dur="1000" fill="hold"/>
                                        <p:tgtEl>
                                          <p:spTgt spid="11">
                                            <p:bg/>
                                          </p:spTgt>
                                        </p:tgtEl>
                                        <p:attrNameLst>
                                          <p:attrName>ppt_h</p:attrName>
                                        </p:attrNameLst>
                                      </p:cBhvr>
                                      <p:tavLst>
                                        <p:tav tm="0">
                                          <p:val>
                                            <p:fltVal val="0"/>
                                          </p:val>
                                        </p:tav>
                                        <p:tav tm="100000">
                                          <p:val>
                                            <p:strVal val="#ppt_h"/>
                                          </p:val>
                                        </p:tav>
                                      </p:tavLst>
                                    </p:anim>
                                    <p:anim calcmode="lin" valueType="num">
                                      <p:cBhvr>
                                        <p:cTn id="46" dur="1000" fill="hold"/>
                                        <p:tgtEl>
                                          <p:spTgt spid="11">
                                            <p:bg/>
                                          </p:spTgt>
                                        </p:tgtEl>
                                        <p:attrNameLst>
                                          <p:attrName>style.rotation</p:attrName>
                                        </p:attrNameLst>
                                      </p:cBhvr>
                                      <p:tavLst>
                                        <p:tav tm="0">
                                          <p:val>
                                            <p:fltVal val="90"/>
                                          </p:val>
                                        </p:tav>
                                        <p:tav tm="100000">
                                          <p:val>
                                            <p:fltVal val="0"/>
                                          </p:val>
                                        </p:tav>
                                      </p:tavLst>
                                    </p:anim>
                                    <p:animEffect transition="in" filter="fade">
                                      <p:cBhvr>
                                        <p:cTn id="47" dur="1000"/>
                                        <p:tgtEl>
                                          <p:spTgt spid="11">
                                            <p:bg/>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 calcmode="lin" valueType="num">
                                      <p:cBhvr>
                                        <p:cTn id="50"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11">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1000" fill="hold"/>
                                        <p:tgtEl>
                                          <p:spTgt spid="12"/>
                                        </p:tgtEl>
                                        <p:attrNameLst>
                                          <p:attrName>ppt_x</p:attrName>
                                        </p:attrNameLst>
                                      </p:cBhvr>
                                      <p:tavLst>
                                        <p:tav tm="0">
                                          <p:val>
                                            <p:strVal val="1+#ppt_w/2"/>
                                          </p:val>
                                        </p:tav>
                                        <p:tav tm="100000">
                                          <p:val>
                                            <p:strVal val="#ppt_x"/>
                                          </p:val>
                                        </p:tav>
                                      </p:tavLst>
                                    </p:anim>
                                    <p:anim calcmode="lin" valueType="num">
                                      <p:cBhvr additive="base">
                                        <p:cTn id="59" dur="100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80">
                                          <p:stCondLst>
                                            <p:cond delay="0"/>
                                          </p:stCondLst>
                                        </p:cTn>
                                        <p:tgtEl>
                                          <p:spTgt spid="13"/>
                                        </p:tgtEl>
                                      </p:cBhvr>
                                    </p:animEffect>
                                    <p:anim calcmode="lin" valueType="num">
                                      <p:cBhvr>
                                        <p:cTn id="6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9" dur="26">
                                          <p:stCondLst>
                                            <p:cond delay="650"/>
                                          </p:stCondLst>
                                        </p:cTn>
                                        <p:tgtEl>
                                          <p:spTgt spid="13"/>
                                        </p:tgtEl>
                                      </p:cBhvr>
                                      <p:to x="100000" y="60000"/>
                                    </p:animScale>
                                    <p:animScale>
                                      <p:cBhvr>
                                        <p:cTn id="70" dur="166" decel="50000">
                                          <p:stCondLst>
                                            <p:cond delay="676"/>
                                          </p:stCondLst>
                                        </p:cTn>
                                        <p:tgtEl>
                                          <p:spTgt spid="13"/>
                                        </p:tgtEl>
                                      </p:cBhvr>
                                      <p:to x="100000" y="100000"/>
                                    </p:animScale>
                                    <p:animScale>
                                      <p:cBhvr>
                                        <p:cTn id="71" dur="26">
                                          <p:stCondLst>
                                            <p:cond delay="1312"/>
                                          </p:stCondLst>
                                        </p:cTn>
                                        <p:tgtEl>
                                          <p:spTgt spid="13"/>
                                        </p:tgtEl>
                                      </p:cBhvr>
                                      <p:to x="100000" y="80000"/>
                                    </p:animScale>
                                    <p:animScale>
                                      <p:cBhvr>
                                        <p:cTn id="72" dur="166" decel="50000">
                                          <p:stCondLst>
                                            <p:cond delay="1338"/>
                                          </p:stCondLst>
                                        </p:cTn>
                                        <p:tgtEl>
                                          <p:spTgt spid="13"/>
                                        </p:tgtEl>
                                      </p:cBhvr>
                                      <p:to x="100000" y="100000"/>
                                    </p:animScale>
                                    <p:animScale>
                                      <p:cBhvr>
                                        <p:cTn id="73" dur="26">
                                          <p:stCondLst>
                                            <p:cond delay="1642"/>
                                          </p:stCondLst>
                                        </p:cTn>
                                        <p:tgtEl>
                                          <p:spTgt spid="13"/>
                                        </p:tgtEl>
                                      </p:cBhvr>
                                      <p:to x="100000" y="90000"/>
                                    </p:animScale>
                                    <p:animScale>
                                      <p:cBhvr>
                                        <p:cTn id="74" dur="166" decel="50000">
                                          <p:stCondLst>
                                            <p:cond delay="1668"/>
                                          </p:stCondLst>
                                        </p:cTn>
                                        <p:tgtEl>
                                          <p:spTgt spid="13"/>
                                        </p:tgtEl>
                                      </p:cBhvr>
                                      <p:to x="100000" y="100000"/>
                                    </p:animScale>
                                    <p:animScale>
                                      <p:cBhvr>
                                        <p:cTn id="75" dur="26">
                                          <p:stCondLst>
                                            <p:cond delay="1808"/>
                                          </p:stCondLst>
                                        </p:cTn>
                                        <p:tgtEl>
                                          <p:spTgt spid="13"/>
                                        </p:tgtEl>
                                      </p:cBhvr>
                                      <p:to x="100000" y="95000"/>
                                    </p:animScale>
                                    <p:animScale>
                                      <p:cBhvr>
                                        <p:cTn id="76" dur="166" decel="50000">
                                          <p:stCondLst>
                                            <p:cond delay="1834"/>
                                          </p:stCondLst>
                                        </p:cTn>
                                        <p:tgtEl>
                                          <p:spTgt spid="13"/>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15">
                                            <p:bg/>
                                          </p:spTgt>
                                        </p:tgtEl>
                                        <p:attrNameLst>
                                          <p:attrName>style.visibility</p:attrName>
                                        </p:attrNameLst>
                                      </p:cBhvr>
                                      <p:to>
                                        <p:strVal val="visible"/>
                                      </p:to>
                                    </p:set>
                                    <p:anim calcmode="lin" valueType="num">
                                      <p:cBhvr>
                                        <p:cTn id="81" dur="1000" fill="hold"/>
                                        <p:tgtEl>
                                          <p:spTgt spid="15">
                                            <p:bg/>
                                          </p:spTgt>
                                        </p:tgtEl>
                                        <p:attrNameLst>
                                          <p:attrName>ppt_w</p:attrName>
                                        </p:attrNameLst>
                                      </p:cBhvr>
                                      <p:tavLst>
                                        <p:tav tm="0">
                                          <p:val>
                                            <p:fltVal val="0"/>
                                          </p:val>
                                        </p:tav>
                                        <p:tav tm="100000">
                                          <p:val>
                                            <p:strVal val="#ppt_w"/>
                                          </p:val>
                                        </p:tav>
                                      </p:tavLst>
                                    </p:anim>
                                    <p:anim calcmode="lin" valueType="num">
                                      <p:cBhvr>
                                        <p:cTn id="82" dur="1000" fill="hold"/>
                                        <p:tgtEl>
                                          <p:spTgt spid="15">
                                            <p:bg/>
                                          </p:spTgt>
                                        </p:tgtEl>
                                        <p:attrNameLst>
                                          <p:attrName>ppt_h</p:attrName>
                                        </p:attrNameLst>
                                      </p:cBhvr>
                                      <p:tavLst>
                                        <p:tav tm="0">
                                          <p:val>
                                            <p:fltVal val="0"/>
                                          </p:val>
                                        </p:tav>
                                        <p:tav tm="100000">
                                          <p:val>
                                            <p:strVal val="#ppt_h"/>
                                          </p:val>
                                        </p:tav>
                                      </p:tavLst>
                                    </p:anim>
                                    <p:anim calcmode="lin" valueType="num">
                                      <p:cBhvr>
                                        <p:cTn id="83" dur="1000" fill="hold"/>
                                        <p:tgtEl>
                                          <p:spTgt spid="15">
                                            <p:bg/>
                                          </p:spTgt>
                                        </p:tgtEl>
                                        <p:attrNameLst>
                                          <p:attrName>style.rotation</p:attrName>
                                        </p:attrNameLst>
                                      </p:cBhvr>
                                      <p:tavLst>
                                        <p:tav tm="0">
                                          <p:val>
                                            <p:fltVal val="90"/>
                                          </p:val>
                                        </p:tav>
                                        <p:tav tm="100000">
                                          <p:val>
                                            <p:fltVal val="0"/>
                                          </p:val>
                                        </p:tav>
                                      </p:tavLst>
                                    </p:anim>
                                    <p:animEffect transition="in" filter="fade">
                                      <p:cBhvr>
                                        <p:cTn id="84" dur="1000"/>
                                        <p:tgtEl>
                                          <p:spTgt spid="15">
                                            <p:bg/>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5">
                                            <p:txEl>
                                              <p:pRg st="0" end="0"/>
                                            </p:txEl>
                                          </p:spTgt>
                                        </p:tgtEl>
                                        <p:attrNameLst>
                                          <p:attrName>style.visibility</p:attrName>
                                        </p:attrNameLst>
                                      </p:cBhvr>
                                      <p:to>
                                        <p:strVal val="visible"/>
                                      </p:to>
                                    </p:set>
                                    <p:anim calcmode="lin" valueType="num">
                                      <p:cBhvr>
                                        <p:cTn id="87"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8"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89"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90" dur="1000"/>
                                        <p:tgtEl>
                                          <p:spTgt spid="15">
                                            <p:txEl>
                                              <p:pRg st="0" end="0"/>
                                            </p:txEl>
                                          </p:spTgt>
                                        </p:tgtEl>
                                      </p:cBhvr>
                                    </p:animEffect>
                                  </p:childTnLst>
                                </p:cTn>
                              </p:par>
                            </p:childTnLst>
                          </p:cTn>
                        </p:par>
                        <p:par>
                          <p:cTn id="91" fill="hold">
                            <p:stCondLst>
                              <p:cond delay="1000"/>
                            </p:stCondLst>
                            <p:childTnLst>
                              <p:par>
                                <p:cTn id="92" presetID="26"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down)">
                                      <p:cBhvr>
                                        <p:cTn id="94" dur="580">
                                          <p:stCondLst>
                                            <p:cond delay="0"/>
                                          </p:stCondLst>
                                        </p:cTn>
                                        <p:tgtEl>
                                          <p:spTgt spid="17"/>
                                        </p:tgtEl>
                                      </p:cBhvr>
                                    </p:animEffect>
                                    <p:anim calcmode="lin" valueType="num">
                                      <p:cBhvr>
                                        <p:cTn id="9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7"/>
                                        </p:tgtEl>
                                      </p:cBhvr>
                                      <p:to x="100000" y="60000"/>
                                    </p:animScale>
                                    <p:animScale>
                                      <p:cBhvr>
                                        <p:cTn id="101" dur="166" decel="50000">
                                          <p:stCondLst>
                                            <p:cond delay="676"/>
                                          </p:stCondLst>
                                        </p:cTn>
                                        <p:tgtEl>
                                          <p:spTgt spid="17"/>
                                        </p:tgtEl>
                                      </p:cBhvr>
                                      <p:to x="100000" y="100000"/>
                                    </p:animScale>
                                    <p:animScale>
                                      <p:cBhvr>
                                        <p:cTn id="102" dur="26">
                                          <p:stCondLst>
                                            <p:cond delay="1312"/>
                                          </p:stCondLst>
                                        </p:cTn>
                                        <p:tgtEl>
                                          <p:spTgt spid="17"/>
                                        </p:tgtEl>
                                      </p:cBhvr>
                                      <p:to x="100000" y="80000"/>
                                    </p:animScale>
                                    <p:animScale>
                                      <p:cBhvr>
                                        <p:cTn id="103" dur="166" decel="50000">
                                          <p:stCondLst>
                                            <p:cond delay="1338"/>
                                          </p:stCondLst>
                                        </p:cTn>
                                        <p:tgtEl>
                                          <p:spTgt spid="17"/>
                                        </p:tgtEl>
                                      </p:cBhvr>
                                      <p:to x="100000" y="100000"/>
                                    </p:animScale>
                                    <p:animScale>
                                      <p:cBhvr>
                                        <p:cTn id="104" dur="26">
                                          <p:stCondLst>
                                            <p:cond delay="1642"/>
                                          </p:stCondLst>
                                        </p:cTn>
                                        <p:tgtEl>
                                          <p:spTgt spid="17"/>
                                        </p:tgtEl>
                                      </p:cBhvr>
                                      <p:to x="100000" y="90000"/>
                                    </p:animScale>
                                    <p:animScale>
                                      <p:cBhvr>
                                        <p:cTn id="105" dur="166" decel="50000">
                                          <p:stCondLst>
                                            <p:cond delay="1668"/>
                                          </p:stCondLst>
                                        </p:cTn>
                                        <p:tgtEl>
                                          <p:spTgt spid="17"/>
                                        </p:tgtEl>
                                      </p:cBhvr>
                                      <p:to x="100000" y="100000"/>
                                    </p:animScale>
                                    <p:animScale>
                                      <p:cBhvr>
                                        <p:cTn id="106" dur="26">
                                          <p:stCondLst>
                                            <p:cond delay="1808"/>
                                          </p:stCondLst>
                                        </p:cTn>
                                        <p:tgtEl>
                                          <p:spTgt spid="17"/>
                                        </p:tgtEl>
                                      </p:cBhvr>
                                      <p:to x="100000" y="95000"/>
                                    </p:animScale>
                                    <p:animScale>
                                      <p:cBhvr>
                                        <p:cTn id="107" dur="166" decel="50000">
                                          <p:stCondLst>
                                            <p:cond delay="1834"/>
                                          </p:stCondLst>
                                        </p:cTn>
                                        <p:tgtEl>
                                          <p:spTgt spid="17"/>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grpId="0" nodeType="clickEffect">
                                  <p:stCondLst>
                                    <p:cond delay="0"/>
                                  </p:stCondLst>
                                  <p:childTnLst>
                                    <p:set>
                                      <p:cBhvr>
                                        <p:cTn id="111" dur="1" fill="hold">
                                          <p:stCondLst>
                                            <p:cond delay="0"/>
                                          </p:stCondLst>
                                        </p:cTn>
                                        <p:tgtEl>
                                          <p:spTgt spid="18">
                                            <p:bg/>
                                          </p:spTgt>
                                        </p:tgtEl>
                                        <p:attrNameLst>
                                          <p:attrName>style.visibility</p:attrName>
                                        </p:attrNameLst>
                                      </p:cBhvr>
                                      <p:to>
                                        <p:strVal val="visible"/>
                                      </p:to>
                                    </p:set>
                                    <p:anim calcmode="lin" valueType="num">
                                      <p:cBhvr>
                                        <p:cTn id="112" dur="1000" fill="hold"/>
                                        <p:tgtEl>
                                          <p:spTgt spid="18">
                                            <p:bg/>
                                          </p:spTgt>
                                        </p:tgtEl>
                                        <p:attrNameLst>
                                          <p:attrName>ppt_w</p:attrName>
                                        </p:attrNameLst>
                                      </p:cBhvr>
                                      <p:tavLst>
                                        <p:tav tm="0">
                                          <p:val>
                                            <p:fltVal val="0"/>
                                          </p:val>
                                        </p:tav>
                                        <p:tav tm="100000">
                                          <p:val>
                                            <p:strVal val="#ppt_w"/>
                                          </p:val>
                                        </p:tav>
                                      </p:tavLst>
                                    </p:anim>
                                    <p:anim calcmode="lin" valueType="num">
                                      <p:cBhvr>
                                        <p:cTn id="113" dur="1000" fill="hold"/>
                                        <p:tgtEl>
                                          <p:spTgt spid="18">
                                            <p:bg/>
                                          </p:spTgt>
                                        </p:tgtEl>
                                        <p:attrNameLst>
                                          <p:attrName>ppt_h</p:attrName>
                                        </p:attrNameLst>
                                      </p:cBhvr>
                                      <p:tavLst>
                                        <p:tav tm="0">
                                          <p:val>
                                            <p:fltVal val="0"/>
                                          </p:val>
                                        </p:tav>
                                        <p:tav tm="100000">
                                          <p:val>
                                            <p:strVal val="#ppt_h"/>
                                          </p:val>
                                        </p:tav>
                                      </p:tavLst>
                                    </p:anim>
                                    <p:anim calcmode="lin" valueType="num">
                                      <p:cBhvr>
                                        <p:cTn id="114" dur="1000" fill="hold"/>
                                        <p:tgtEl>
                                          <p:spTgt spid="18">
                                            <p:bg/>
                                          </p:spTgt>
                                        </p:tgtEl>
                                        <p:attrNameLst>
                                          <p:attrName>style.rotation</p:attrName>
                                        </p:attrNameLst>
                                      </p:cBhvr>
                                      <p:tavLst>
                                        <p:tav tm="0">
                                          <p:val>
                                            <p:fltVal val="90"/>
                                          </p:val>
                                        </p:tav>
                                        <p:tav tm="100000">
                                          <p:val>
                                            <p:fltVal val="0"/>
                                          </p:val>
                                        </p:tav>
                                      </p:tavLst>
                                    </p:anim>
                                    <p:animEffect transition="in" filter="fade">
                                      <p:cBhvr>
                                        <p:cTn id="115" dur="1000"/>
                                        <p:tgtEl>
                                          <p:spTgt spid="18">
                                            <p:bg/>
                                          </p:spTgt>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18">
                                            <p:txEl>
                                              <p:pRg st="0" end="0"/>
                                            </p:txEl>
                                          </p:spTgt>
                                        </p:tgtEl>
                                        <p:attrNameLst>
                                          <p:attrName>style.visibility</p:attrName>
                                        </p:attrNameLst>
                                      </p:cBhvr>
                                      <p:to>
                                        <p:strVal val="visible"/>
                                      </p:to>
                                    </p:set>
                                    <p:anim calcmode="lin" valueType="num">
                                      <p:cBhvr>
                                        <p:cTn id="118"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18">
                                            <p:txEl>
                                              <p:pRg st="0" end="0"/>
                                            </p:txEl>
                                          </p:spTgt>
                                        </p:tgtEl>
                                      </p:cBhvr>
                                    </p:animEffect>
                                  </p:childTnLst>
                                </p:cTn>
                              </p:par>
                              <p:par>
                                <p:cTn id="122" presetID="31" presetClass="entr" presetSubtype="0" fill="hold" grpId="0" nodeType="withEffect">
                                  <p:stCondLst>
                                    <p:cond delay="0"/>
                                  </p:stCondLst>
                                  <p:childTnLst>
                                    <p:set>
                                      <p:cBhvr>
                                        <p:cTn id="123" dur="1" fill="hold">
                                          <p:stCondLst>
                                            <p:cond delay="0"/>
                                          </p:stCondLst>
                                        </p:cTn>
                                        <p:tgtEl>
                                          <p:spTgt spid="18">
                                            <p:txEl>
                                              <p:pRg st="1" end="1"/>
                                            </p:txEl>
                                          </p:spTgt>
                                        </p:tgtEl>
                                        <p:attrNameLst>
                                          <p:attrName>style.visibility</p:attrName>
                                        </p:attrNameLst>
                                      </p:cBhvr>
                                      <p:to>
                                        <p:strVal val="visible"/>
                                      </p:to>
                                    </p:set>
                                    <p:anim calcmode="lin" valueType="num">
                                      <p:cBhvr>
                                        <p:cTn id="124" dur="10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25" dur="1000" fill="hold"/>
                                        <p:tgtEl>
                                          <p:spTgt spid="18">
                                            <p:txEl>
                                              <p:pRg st="1" end="1"/>
                                            </p:txEl>
                                          </p:spTgt>
                                        </p:tgtEl>
                                        <p:attrNameLst>
                                          <p:attrName>ppt_h</p:attrName>
                                        </p:attrNameLst>
                                      </p:cBhvr>
                                      <p:tavLst>
                                        <p:tav tm="0">
                                          <p:val>
                                            <p:fltVal val="0"/>
                                          </p:val>
                                        </p:tav>
                                        <p:tav tm="100000">
                                          <p:val>
                                            <p:strVal val="#ppt_h"/>
                                          </p:val>
                                        </p:tav>
                                      </p:tavLst>
                                    </p:anim>
                                    <p:anim calcmode="lin" valueType="num">
                                      <p:cBhvr>
                                        <p:cTn id="126" dur="1000" fill="hold"/>
                                        <p:tgtEl>
                                          <p:spTgt spid="18">
                                            <p:txEl>
                                              <p:pRg st="1" end="1"/>
                                            </p:txEl>
                                          </p:spTgt>
                                        </p:tgtEl>
                                        <p:attrNameLst>
                                          <p:attrName>style.rotation</p:attrName>
                                        </p:attrNameLst>
                                      </p:cBhvr>
                                      <p:tavLst>
                                        <p:tav tm="0">
                                          <p:val>
                                            <p:fltVal val="90"/>
                                          </p:val>
                                        </p:tav>
                                        <p:tav tm="100000">
                                          <p:val>
                                            <p:fltVal val="0"/>
                                          </p:val>
                                        </p:tav>
                                      </p:tavLst>
                                    </p:anim>
                                    <p:animEffect transition="in" filter="fade">
                                      <p:cBhvr>
                                        <p:cTn id="127" dur="1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1" grpId="0" uiExpand="1" build="p" animBg="1" autoUpdateAnimBg="0"/>
      <p:bldP spid="12" grpId="0" animBg="1" autoUpdateAnimBg="0"/>
      <p:bldP spid="15" grpId="0" uiExpand="1" build="p" animBg="1" autoUpdateAnimBg="0"/>
      <p:bldP spid="18" grpId="0" uiExpand="1"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5340" y="525846"/>
            <a:ext cx="4991894" cy="707886"/>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При </a:t>
            </a:r>
            <a:r>
              <a:rPr lang="uk-UA" sz="2200" dirty="0">
                <a:latin typeface="Calibri" panose="020F0502020204030204" pitchFamily="34" charset="0"/>
                <a:ea typeface="Calibri" panose="020F0502020204030204" pitchFamily="34" charset="0"/>
                <a:cs typeface="Calibri" panose="020F0502020204030204" pitchFamily="34" charset="0"/>
              </a:rPr>
              <a:t>роботі в генераторному </a:t>
            </a:r>
            <a:r>
              <a:rPr lang="uk-UA" sz="2200" dirty="0" smtClean="0">
                <a:latin typeface="Calibri" panose="020F0502020204030204" pitchFamily="34" charset="0"/>
                <a:ea typeface="Calibri" panose="020F0502020204030204" pitchFamily="34" charset="0"/>
                <a:cs typeface="Calibri" panose="020F0502020204030204" pitchFamily="34" charset="0"/>
              </a:rPr>
              <a:t>режимі </a:t>
            </a:r>
            <a:r>
              <a:rPr lang="uk-UA" sz="2400" i="1" dirty="0" err="1">
                <a:latin typeface="Times New Roman" panose="02020603050405020304" pitchFamily="18" charset="0"/>
                <a:cs typeface="Times New Roman" panose="02020603050405020304" pitchFamily="18" charset="0"/>
              </a:rPr>
              <a:t>M</a:t>
            </a:r>
            <a:r>
              <a:rPr lang="uk-UA" sz="2400" i="1" baseline="-25000" dirty="0" err="1">
                <a:latin typeface="Times New Roman" panose="02020603050405020304" pitchFamily="18" charset="0"/>
                <a:cs typeface="Times New Roman" panose="02020603050405020304" pitchFamily="18" charset="0"/>
              </a:rPr>
              <a:t>кр</a:t>
            </a:r>
            <a:r>
              <a:rPr lang="uk-UA" sz="2400" i="1" baseline="-25000" dirty="0">
                <a:latin typeface="Times New Roman" panose="02020603050405020304" pitchFamily="18" charset="0"/>
                <a:cs typeface="Times New Roman" panose="02020603050405020304" pitchFamily="18" charset="0"/>
              </a:rPr>
              <a:t> (</a:t>
            </a:r>
            <a:r>
              <a:rPr lang="uk-UA" sz="2400" i="1" baseline="-25000" dirty="0" smtClean="0">
                <a:latin typeface="Times New Roman" panose="02020603050405020304" pitchFamily="18" charset="0"/>
                <a:cs typeface="Times New Roman" panose="02020603050405020304" pitchFamily="18" charset="0"/>
              </a:rPr>
              <a:t>РГ)</a:t>
            </a:r>
            <a:r>
              <a:rPr lang="uk-UA" sz="2400" i="1" dirty="0" smtClean="0">
                <a:latin typeface="Times New Roman" panose="02020603050405020304" pitchFamily="18" charset="0"/>
                <a:cs typeface="Times New Roman" panose="02020603050405020304" pitchFamily="18" charset="0"/>
              </a:rPr>
              <a:t>  </a:t>
            </a:r>
            <a:r>
              <a:rPr lang="uk-UA" sz="2400" i="1" dirty="0">
                <a:latin typeface="Times New Roman" panose="02020603050405020304" pitchFamily="18" charset="0"/>
                <a:cs typeface="Times New Roman" panose="02020603050405020304" pitchFamily="18" charset="0"/>
              </a:rPr>
              <a:t>&gt; </a:t>
            </a:r>
            <a:r>
              <a:rPr lang="uk-UA" sz="2400" i="1" dirty="0" err="1">
                <a:latin typeface="Times New Roman" panose="02020603050405020304" pitchFamily="18" charset="0"/>
                <a:cs typeface="Times New Roman" panose="02020603050405020304" pitchFamily="18" charset="0"/>
              </a:rPr>
              <a:t>M</a:t>
            </a:r>
            <a:r>
              <a:rPr lang="uk-UA" sz="2400" i="1" baseline="-25000" dirty="0" err="1">
                <a:latin typeface="Times New Roman" panose="02020603050405020304" pitchFamily="18" charset="0"/>
                <a:cs typeface="Times New Roman" panose="02020603050405020304" pitchFamily="18" charset="0"/>
              </a:rPr>
              <a:t>кр</a:t>
            </a:r>
            <a:r>
              <a:rPr lang="uk-UA" sz="2400" i="1" baseline="-25000" dirty="0">
                <a:latin typeface="Times New Roman" panose="02020603050405020304" pitchFamily="18" charset="0"/>
                <a:cs typeface="Times New Roman" panose="02020603050405020304" pitchFamily="18" charset="0"/>
              </a:rPr>
              <a:t> </a:t>
            </a:r>
            <a:r>
              <a:rPr lang="uk-UA" sz="2400" i="1" baseline="-25000" dirty="0" smtClean="0">
                <a:latin typeface="Times New Roman" panose="02020603050405020304" pitchFamily="18" charset="0"/>
                <a:cs typeface="Times New Roman" panose="02020603050405020304" pitchFamily="18" charset="0"/>
              </a:rPr>
              <a:t>(РР </a:t>
            </a:r>
            <a:r>
              <a:rPr lang="uk-UA" sz="2400" i="1" baseline="-25000" dirty="0">
                <a:latin typeface="Times New Roman" panose="02020603050405020304" pitchFamily="18" charset="0"/>
                <a:cs typeface="Times New Roman" panose="02020603050405020304" pitchFamily="18" charset="0"/>
              </a:rPr>
              <a:t>або ПВ)</a:t>
            </a:r>
            <a:r>
              <a:rPr lang="uk-UA" sz="2400" i="1" dirty="0">
                <a:latin typeface="Times New Roman" panose="02020603050405020304" pitchFamily="18" charset="0"/>
                <a:cs typeface="Times New Roman" panose="02020603050405020304" pitchFamily="18" charset="0"/>
              </a:rPr>
              <a:t>.</a:t>
            </a:r>
            <a:r>
              <a:rPr lang="uk-UA" sz="2400"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uk-UA" sz="24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Прямоугольник 15"/>
          <p:cNvSpPr>
            <a:spLocks noChangeArrowheads="1"/>
          </p:cNvSpPr>
          <p:nvPr/>
        </p:nvSpPr>
        <p:spPr bwMode="auto">
          <a:xfrm>
            <a:off x="65339" y="1233732"/>
            <a:ext cx="4991895" cy="1354217"/>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Максимальне значення </a:t>
            </a:r>
            <a:r>
              <a:rPr lang="uk-UA" sz="2200" dirty="0" err="1" smtClean="0">
                <a:latin typeface="Calibri" panose="020F0502020204030204" pitchFamily="34" charset="0"/>
                <a:ea typeface="Calibri" panose="020F0502020204030204" pitchFamily="34" charset="0"/>
                <a:cs typeface="Calibri" panose="020F0502020204030204" pitchFamily="34" charset="0"/>
              </a:rPr>
              <a:t>електромаг-нітного</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моменту називають</a:t>
            </a:r>
            <a:r>
              <a:rPr lang="uk-UA" sz="2200" i="1"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критичним </a:t>
            </a:r>
            <a:r>
              <a:rPr lang="uk-UA" sz="2200" dirty="0">
                <a:latin typeface="Calibri" panose="020F0502020204030204" pitchFamily="34" charset="0"/>
                <a:ea typeface="Calibri" panose="020F0502020204030204" pitchFamily="34" charset="0"/>
                <a:cs typeface="Calibri" panose="020F0502020204030204" pitchFamily="34" charset="0"/>
              </a:rPr>
              <a:t>моментом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dirty="0">
                <a:latin typeface="Calibri" panose="020F0502020204030204" pitchFamily="34" charset="0"/>
                <a:ea typeface="Calibri" panose="020F0502020204030204" pitchFamily="34" charset="0"/>
                <a:cs typeface="Calibri" panose="020F0502020204030204" pitchFamily="34" charset="0"/>
              </a:rPr>
              <a:t>, а відповідне </a:t>
            </a:r>
            <a:r>
              <a:rPr lang="uk-UA" sz="2200" dirty="0" smtClean="0">
                <a:latin typeface="Calibri" panose="020F0502020204030204" pitchFamily="34" charset="0"/>
                <a:ea typeface="Calibri" panose="020F0502020204030204" pitchFamily="34" charset="0"/>
                <a:cs typeface="Calibri" panose="020F0502020204030204" pitchFamily="34" charset="0"/>
              </a:rPr>
              <a:t>ковзання </a:t>
            </a:r>
            <a:r>
              <a:rPr lang="uk-UA" sz="2200" dirty="0">
                <a:latin typeface="Calibri" panose="020F0502020204030204" pitchFamily="34" charset="0"/>
                <a:ea typeface="Calibri" panose="020F0502020204030204" pitchFamily="34" charset="0"/>
                <a:cs typeface="Calibri" panose="020F0502020204030204" pitchFamily="34" charset="0"/>
              </a:rPr>
              <a:t>- критичним ковзанням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Прямоугольник 7"/>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Механічні характеристики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sp>
        <p:nvSpPr>
          <p:cNvPr id="11" name="Прямоугольник 10"/>
          <p:cNvSpPr>
            <a:spLocks noChangeArrowheads="1"/>
          </p:cNvSpPr>
          <p:nvPr/>
        </p:nvSpPr>
        <p:spPr bwMode="auto">
          <a:xfrm>
            <a:off x="83148" y="2609721"/>
            <a:ext cx="4974086" cy="677108"/>
          </a:xfrm>
          <a:prstGeom prst="rect">
            <a:avLst/>
          </a:prstGeom>
          <a:solidFill>
            <a:schemeClr val="accent3"/>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Пусковий момент, при </a:t>
            </a:r>
            <a:r>
              <a:rPr lang="uk-UA" sz="2200" dirty="0" smtClean="0">
                <a:latin typeface="Calibri" panose="020F0502020204030204" pitchFamily="34" charset="0"/>
                <a:ea typeface="Calibri" panose="020F0502020204030204" pitchFamily="34" charset="0"/>
                <a:cs typeface="Calibri" panose="020F0502020204030204" pitchFamily="34" charset="0"/>
              </a:rPr>
              <a:t>s = 1 (</a:t>
            </a:r>
            <a:r>
              <a:rPr lang="uk-UA" sz="2200" dirty="0" smtClean="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uk-UA" sz="2200" dirty="0" smtClean="0">
                <a:latin typeface="Calibri" panose="020F0502020204030204" pitchFamily="34" charset="0"/>
                <a:ea typeface="Calibri" panose="020F0502020204030204" pitchFamily="34" charset="0"/>
                <a:cs typeface="Calibri" panose="020F0502020204030204" pitchFamily="34" charset="0"/>
              </a:rPr>
              <a:t>= 0</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дорівнює</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3148" y="3805099"/>
            <a:ext cx="6153465" cy="954107"/>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Для наближеного розрахунку механічної </a:t>
            </a:r>
            <a:r>
              <a:rPr lang="uk-UA" sz="2200" dirty="0" err="1" smtClean="0">
                <a:latin typeface="Calibri" panose="020F0502020204030204" pitchFamily="34" charset="0"/>
                <a:ea typeface="Calibri" panose="020F0502020204030204" pitchFamily="34" charset="0"/>
                <a:cs typeface="Calibri" panose="020F0502020204030204" pitchFamily="34" charset="0"/>
              </a:rPr>
              <a:t>харак-теристики</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АД використовують </a:t>
            </a:r>
            <a:r>
              <a:rPr lang="uk-UA" sz="2200" dirty="0" smtClean="0">
                <a:latin typeface="Calibri" panose="020F0502020204030204" pitchFamily="34" charset="0"/>
                <a:ea typeface="Calibri" panose="020F0502020204030204" pitchFamily="34" charset="0"/>
                <a:cs typeface="Calibri" panose="020F0502020204030204" pitchFamily="34" charset="0"/>
              </a:rPr>
              <a:t>формулу </a:t>
            </a:r>
            <a:r>
              <a:rPr lang="uk-UA" sz="2200" dirty="0">
                <a:latin typeface="Calibri" panose="020F0502020204030204" pitchFamily="34" charset="0"/>
                <a:ea typeface="Calibri" panose="020F0502020204030204" pitchFamily="34" charset="0"/>
                <a:cs typeface="Calibri" panose="020F0502020204030204" pitchFamily="34" charset="0"/>
              </a:rPr>
              <a:t>Клосса</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dirty="0" smtClean="0"/>
              <a:t>де  </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83147" y="4779867"/>
            <a:ext cx="6153465" cy="677108"/>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Оскільки в машинах великої потужності опір </a:t>
            </a:r>
            <a:r>
              <a:rPr lang="uk-UA" sz="2200" i="1" dirty="0">
                <a:latin typeface="Times New Roman" panose="02020603050405020304" pitchFamily="18" charset="0"/>
                <a:ea typeface="Calibri" panose="020F0502020204030204" pitchFamily="34" charset="0"/>
                <a:cs typeface="Times New Roman" panose="02020603050405020304" pitchFamily="18" charset="0"/>
              </a:rPr>
              <a:t>R</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dirty="0">
                <a:latin typeface="Calibri" panose="020F0502020204030204" pitchFamily="34" charset="0"/>
                <a:ea typeface="Calibri" panose="020F0502020204030204" pitchFamily="34" charset="0"/>
                <a:cs typeface="Calibri" panose="020F0502020204030204" pitchFamily="34" charset="0"/>
              </a:rPr>
              <a:t> невеликий </a:t>
            </a:r>
            <a:r>
              <a:rPr lang="uk-UA" sz="2200" i="1" dirty="0">
                <a:latin typeface="Times New Roman" panose="02020603050405020304" pitchFamily="18" charset="0"/>
                <a:ea typeface="Calibri" panose="020F0502020204030204" pitchFamily="34" charset="0"/>
                <a:cs typeface="Times New Roman" panose="02020603050405020304" pitchFamily="18" charset="0"/>
              </a:rPr>
              <a:t>(R1&lt;&lt;</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тому</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65339" y="5940306"/>
            <a:ext cx="4056805" cy="830997"/>
          </a:xfrm>
          <a:prstGeom prst="rect">
            <a:avLst/>
          </a:prstGeom>
          <a:solidFill>
            <a:schemeClr val="accent3"/>
          </a:solidFill>
          <a:ln w="9525">
            <a:noFill/>
            <a:miter lim="800000"/>
            <a:headEnd/>
            <a:tailEnd/>
          </a:ln>
        </p:spPr>
        <p:txBody>
          <a:bodyPr wrap="square" lIns="36000" tIns="0" rIns="0" bIns="0">
            <a:spAutoFit/>
          </a:bodyPr>
          <a:lstStyle/>
          <a:p>
            <a:pPr indent="360363"/>
            <a:r>
              <a:rPr lang="uk-UA" dirty="0" smtClean="0"/>
              <a:t>Формулу </a:t>
            </a:r>
            <a:r>
              <a:rPr lang="uk-UA" dirty="0"/>
              <a:t>Клосса для потужних АД з фазним ротором можна записати у вигляді:</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0" name="Объект 9"/>
          <p:cNvGraphicFramePr>
            <a:graphicFrameLocks noChangeAspect="1"/>
          </p:cNvGraphicFramePr>
          <p:nvPr>
            <p:extLst>
              <p:ext uri="{D42A27DB-BD31-4B8C-83A1-F6EECF244321}">
                <p14:modId xmlns:p14="http://schemas.microsoft.com/office/powerpoint/2010/main" val="1915365683"/>
              </p:ext>
            </p:extLst>
          </p:nvPr>
        </p:nvGraphicFramePr>
        <p:xfrm>
          <a:off x="1475656" y="2933364"/>
          <a:ext cx="2972970" cy="851074"/>
        </p:xfrm>
        <a:graphic>
          <a:graphicData uri="http://schemas.openxmlformats.org/presentationml/2006/ole">
            <mc:AlternateContent xmlns:mc="http://schemas.openxmlformats.org/markup-compatibility/2006">
              <mc:Choice xmlns:v="urn:schemas-microsoft-com:vml" Requires="v">
                <p:oleObj spid="_x0000_s49283" name="Уравнение" r:id="rId4" imgW="1625400" imgH="469800" progId="Equation.3">
                  <p:embed/>
                </p:oleObj>
              </mc:Choice>
              <mc:Fallback>
                <p:oleObj name="Уравнение" r:id="rId4" imgW="1625400" imgH="469800" progId="Equation.3">
                  <p:embed/>
                  <p:pic>
                    <p:nvPicPr>
                      <p:cNvPr id="0" name="Object 3"/>
                      <p:cNvPicPr>
                        <a:picLocks noChangeAspect="1" noChangeArrowheads="1"/>
                      </p:cNvPicPr>
                      <p:nvPr/>
                    </p:nvPicPr>
                    <p:blipFill>
                      <a:blip r:embed="rId5"/>
                      <a:srcRect/>
                      <a:stretch>
                        <a:fillRect/>
                      </a:stretch>
                    </p:blipFill>
                    <p:spPr bwMode="auto">
                      <a:xfrm>
                        <a:off x="1475656" y="2933364"/>
                        <a:ext cx="2972970" cy="851074"/>
                      </a:xfrm>
                      <a:prstGeom prst="rect">
                        <a:avLst/>
                      </a:prstGeom>
                      <a:solidFill>
                        <a:srgbClr val="FFFF00"/>
                      </a:solidFill>
                      <a:ln>
                        <a:solidFill>
                          <a:srgbClr val="FF0000"/>
                        </a:solidFill>
                      </a:ln>
                    </p:spPr>
                  </p:pic>
                </p:oleObj>
              </mc:Fallback>
            </mc:AlternateContent>
          </a:graphicData>
        </a:graphic>
      </p:graphicFrame>
      <p:grpSp>
        <p:nvGrpSpPr>
          <p:cNvPr id="19" name="Группа 18"/>
          <p:cNvGrpSpPr/>
          <p:nvPr/>
        </p:nvGrpSpPr>
        <p:grpSpPr>
          <a:xfrm>
            <a:off x="5186215" y="555170"/>
            <a:ext cx="3853091" cy="3229268"/>
            <a:chOff x="5186215" y="555170"/>
            <a:chExt cx="3853091" cy="3229268"/>
          </a:xfrm>
        </p:grpSpPr>
        <p:sp>
          <p:nvSpPr>
            <p:cNvPr id="6" name="Прямоугольник 5"/>
            <p:cNvSpPr/>
            <p:nvPr/>
          </p:nvSpPr>
          <p:spPr>
            <a:xfrm>
              <a:off x="5186215" y="3076552"/>
              <a:ext cx="3853091" cy="707886"/>
            </a:xfrm>
            <a:prstGeom prst="rect">
              <a:avLst/>
            </a:prstGeom>
            <a:solidFill>
              <a:srgbClr val="FFFF00"/>
            </a:solidFill>
          </p:spPr>
          <p:txBody>
            <a:bodyPr wrap="square">
              <a:spAutoFit/>
            </a:bodyPr>
            <a:lstStyle/>
            <a:p>
              <a:pPr algn="ctr"/>
              <a:r>
                <a:rPr lang="uk-UA" sz="2000" i="1" dirty="0">
                  <a:latin typeface="Times New Roman" panose="02020603050405020304" pitchFamily="18" charset="0"/>
                  <a:ea typeface="Calibri" panose="020F0502020204030204" pitchFamily="34" charset="0"/>
                </a:rPr>
                <a:t>Механічна характеристика асинхронного двигуна </a:t>
              </a:r>
              <a:endParaRPr lang="uk-UA" sz="2000" i="1" dirty="0"/>
            </a:p>
          </p:txBody>
        </p:sp>
        <p:pic>
          <p:nvPicPr>
            <p:cNvPr id="14" name="Рисунок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6215" y="555170"/>
              <a:ext cx="3853091" cy="2542592"/>
            </a:xfrm>
            <a:prstGeom prst="rect">
              <a:avLst/>
            </a:prstGeom>
          </p:spPr>
        </p:pic>
      </p:grpSp>
      <p:graphicFrame>
        <p:nvGraphicFramePr>
          <p:cNvPr id="21" name="Объект 20"/>
          <p:cNvGraphicFramePr>
            <a:graphicFrameLocks noChangeAspect="1"/>
          </p:cNvGraphicFramePr>
          <p:nvPr>
            <p:extLst>
              <p:ext uri="{D42A27DB-BD31-4B8C-83A1-F6EECF244321}">
                <p14:modId xmlns:p14="http://schemas.microsoft.com/office/powerpoint/2010/main" val="1638747274"/>
              </p:ext>
            </p:extLst>
          </p:nvPr>
        </p:nvGraphicFramePr>
        <p:xfrm>
          <a:off x="6236613" y="3784438"/>
          <a:ext cx="2826278" cy="1423021"/>
        </p:xfrm>
        <a:graphic>
          <a:graphicData uri="http://schemas.openxmlformats.org/presentationml/2006/ole">
            <mc:AlternateContent xmlns:mc="http://schemas.openxmlformats.org/markup-compatibility/2006">
              <mc:Choice xmlns:v="urn:schemas-microsoft-com:vml" Requires="v">
                <p:oleObj spid="_x0000_s49284" name="Уравнение" r:id="rId7" imgW="1358640" imgH="685800" progId="Equation.3">
                  <p:embed/>
                </p:oleObj>
              </mc:Choice>
              <mc:Fallback>
                <p:oleObj name="Уравнение" r:id="rId7" imgW="1358640" imgH="685800" progId="Equation.3">
                  <p:embed/>
                  <p:pic>
                    <p:nvPicPr>
                      <p:cNvPr id="0" name="Object 7"/>
                      <p:cNvPicPr>
                        <a:picLocks noChangeAspect="1" noChangeArrowheads="1"/>
                      </p:cNvPicPr>
                      <p:nvPr/>
                    </p:nvPicPr>
                    <p:blipFill>
                      <a:blip r:embed="rId8"/>
                      <a:srcRect/>
                      <a:stretch>
                        <a:fillRect/>
                      </a:stretch>
                    </p:blipFill>
                    <p:spPr bwMode="auto">
                      <a:xfrm>
                        <a:off x="6236613" y="3784438"/>
                        <a:ext cx="2826278" cy="1423021"/>
                      </a:xfrm>
                      <a:prstGeom prst="rect">
                        <a:avLst/>
                      </a:prstGeom>
                      <a:solidFill>
                        <a:srgbClr val="FFFF00"/>
                      </a:solidFill>
                      <a:ln>
                        <a:solidFill>
                          <a:srgbClr val="FF0000"/>
                        </a:solidFill>
                      </a:ln>
                    </p:spPr>
                  </p:pic>
                </p:oleObj>
              </mc:Fallback>
            </mc:AlternateContent>
          </a:graphicData>
        </a:graphic>
      </p:graphicFrame>
      <p:graphicFrame>
        <p:nvGraphicFramePr>
          <p:cNvPr id="23" name="Объект 22"/>
          <p:cNvGraphicFramePr>
            <a:graphicFrameLocks noChangeAspect="1"/>
          </p:cNvGraphicFramePr>
          <p:nvPr>
            <p:extLst>
              <p:ext uri="{D42A27DB-BD31-4B8C-83A1-F6EECF244321}">
                <p14:modId xmlns:p14="http://schemas.microsoft.com/office/powerpoint/2010/main" val="807304786"/>
              </p:ext>
            </p:extLst>
          </p:nvPr>
        </p:nvGraphicFramePr>
        <p:xfrm>
          <a:off x="922428" y="4451788"/>
          <a:ext cx="1106455" cy="377558"/>
        </p:xfrm>
        <a:graphic>
          <a:graphicData uri="http://schemas.openxmlformats.org/presentationml/2006/ole">
            <mc:AlternateContent xmlns:mc="http://schemas.openxmlformats.org/markup-compatibility/2006">
              <mc:Choice xmlns:v="urn:schemas-microsoft-com:vml" Requires="v">
                <p:oleObj spid="_x0000_s49285" name="Уравнение" r:id="rId9" imgW="672808" imgH="228501" progId="Equation.3">
                  <p:embed/>
                </p:oleObj>
              </mc:Choice>
              <mc:Fallback>
                <p:oleObj name="Уравнение" r:id="rId9" imgW="672808" imgH="228501"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428" y="4451788"/>
                        <a:ext cx="1106455" cy="377558"/>
                      </a:xfrm>
                      <a:prstGeom prst="rect">
                        <a:avLst/>
                      </a:prstGeom>
                      <a:solidFill>
                        <a:srgbClr val="FFFF00"/>
                      </a:solidFill>
                    </p:spPr>
                  </p:pic>
                </p:oleObj>
              </mc:Fallback>
            </mc:AlternateContent>
          </a:graphicData>
        </a:graphic>
      </p:graphicFrame>
      <p:graphicFrame>
        <p:nvGraphicFramePr>
          <p:cNvPr id="25" name="Объект 24"/>
          <p:cNvGraphicFramePr>
            <a:graphicFrameLocks noChangeAspect="1"/>
          </p:cNvGraphicFramePr>
          <p:nvPr>
            <p:extLst>
              <p:ext uri="{D42A27DB-BD31-4B8C-83A1-F6EECF244321}">
                <p14:modId xmlns:p14="http://schemas.microsoft.com/office/powerpoint/2010/main" val="4195888076"/>
              </p:ext>
            </p:extLst>
          </p:nvPr>
        </p:nvGraphicFramePr>
        <p:xfrm>
          <a:off x="3398344" y="5110447"/>
          <a:ext cx="3575742" cy="823344"/>
        </p:xfrm>
        <a:graphic>
          <a:graphicData uri="http://schemas.openxmlformats.org/presentationml/2006/ole">
            <mc:AlternateContent xmlns:mc="http://schemas.openxmlformats.org/markup-compatibility/2006">
              <mc:Choice xmlns:v="urn:schemas-microsoft-com:vml" Requires="v">
                <p:oleObj spid="_x0000_s49286" name="Уравнение" r:id="rId11" imgW="2145960" imgH="495000" progId="Equation.3">
                  <p:embed/>
                </p:oleObj>
              </mc:Choice>
              <mc:Fallback>
                <p:oleObj name="Уравнение" r:id="rId11" imgW="2145960" imgH="495000" progId="Equation.3">
                  <p:embed/>
                  <p:pic>
                    <p:nvPicPr>
                      <p:cNvPr id="0" name="Object 11"/>
                      <p:cNvPicPr>
                        <a:picLocks noChangeAspect="1" noChangeArrowheads="1"/>
                      </p:cNvPicPr>
                      <p:nvPr/>
                    </p:nvPicPr>
                    <p:blipFill>
                      <a:blip r:embed="rId12"/>
                      <a:srcRect/>
                      <a:stretch>
                        <a:fillRect/>
                      </a:stretch>
                    </p:blipFill>
                    <p:spPr bwMode="auto">
                      <a:xfrm>
                        <a:off x="3398344" y="5110447"/>
                        <a:ext cx="3575742" cy="823344"/>
                      </a:xfrm>
                      <a:prstGeom prst="rect">
                        <a:avLst/>
                      </a:prstGeom>
                      <a:solidFill>
                        <a:srgbClr val="FFFF00"/>
                      </a:solidFill>
                      <a:ln>
                        <a:solidFill>
                          <a:srgbClr val="FF0000"/>
                        </a:solidFill>
                      </a:ln>
                    </p:spPr>
                  </p:pic>
                </p:oleObj>
              </mc:Fallback>
            </mc:AlternateContent>
          </a:graphicData>
        </a:graphic>
      </p:graphicFrame>
      <p:graphicFrame>
        <p:nvGraphicFramePr>
          <p:cNvPr id="27" name="Объект 26"/>
          <p:cNvGraphicFramePr>
            <a:graphicFrameLocks noChangeAspect="1"/>
          </p:cNvGraphicFramePr>
          <p:nvPr>
            <p:extLst>
              <p:ext uri="{D42A27DB-BD31-4B8C-83A1-F6EECF244321}">
                <p14:modId xmlns:p14="http://schemas.microsoft.com/office/powerpoint/2010/main" val="826859500"/>
              </p:ext>
            </p:extLst>
          </p:nvPr>
        </p:nvGraphicFramePr>
        <p:xfrm>
          <a:off x="7201080" y="5373215"/>
          <a:ext cx="1838226" cy="1398087"/>
        </p:xfrm>
        <a:graphic>
          <a:graphicData uri="http://schemas.openxmlformats.org/presentationml/2006/ole">
            <mc:AlternateContent xmlns:mc="http://schemas.openxmlformats.org/markup-compatibility/2006">
              <mc:Choice xmlns:v="urn:schemas-microsoft-com:vml" Requires="v">
                <p:oleObj spid="_x0000_s49287" name="Уравнение" r:id="rId13" imgW="901440" imgH="685800" progId="Equation.3">
                  <p:embed/>
                </p:oleObj>
              </mc:Choice>
              <mc:Fallback>
                <p:oleObj name="Уравнение" r:id="rId13" imgW="901440" imgH="685800" progId="Equation.3">
                  <p:embed/>
                  <p:pic>
                    <p:nvPicPr>
                      <p:cNvPr id="0" name="Object 17"/>
                      <p:cNvPicPr>
                        <a:picLocks noChangeAspect="1" noChangeArrowheads="1"/>
                      </p:cNvPicPr>
                      <p:nvPr/>
                    </p:nvPicPr>
                    <p:blipFill>
                      <a:blip r:embed="rId14"/>
                      <a:srcRect/>
                      <a:stretch>
                        <a:fillRect/>
                      </a:stretch>
                    </p:blipFill>
                    <p:spPr bwMode="auto">
                      <a:xfrm>
                        <a:off x="7201080" y="5373215"/>
                        <a:ext cx="1838226" cy="1398087"/>
                      </a:xfrm>
                      <a:prstGeom prst="rect">
                        <a:avLst/>
                      </a:prstGeom>
                      <a:solidFill>
                        <a:srgbClr val="FFFF00"/>
                      </a:solidFill>
                      <a:ln>
                        <a:solidFill>
                          <a:srgbClr val="FF0000"/>
                        </a:solidFill>
                      </a:ln>
                    </p:spPr>
                  </p:pic>
                </p:oleObj>
              </mc:Fallback>
            </mc:AlternateContent>
          </a:graphicData>
        </a:graphic>
      </p:graphicFrame>
      <p:sp>
        <p:nvSpPr>
          <p:cNvPr id="28" name="Прямоугольник 27"/>
          <p:cNvSpPr>
            <a:spLocks noChangeArrowheads="1"/>
          </p:cNvSpPr>
          <p:nvPr/>
        </p:nvSpPr>
        <p:spPr bwMode="auto">
          <a:xfrm>
            <a:off x="4573227" y="6511119"/>
            <a:ext cx="484008" cy="276999"/>
          </a:xfrm>
          <a:prstGeom prst="rect">
            <a:avLst/>
          </a:prstGeom>
          <a:solidFill>
            <a:schemeClr val="accent3"/>
          </a:solidFill>
          <a:ln w="9525">
            <a:noFill/>
            <a:miter lim="800000"/>
            <a:headEnd/>
            <a:tailEnd/>
          </a:ln>
        </p:spPr>
        <p:txBody>
          <a:bodyPr wrap="square" lIns="36000" tIns="0" rIns="0" bIns="0">
            <a:spAutoFit/>
          </a:bodyPr>
          <a:lstStyle/>
          <a:p>
            <a:r>
              <a:rPr lang="uk-UA" dirty="0" smtClean="0"/>
              <a:t>де:</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2" name="Объект 31"/>
          <p:cNvGraphicFramePr>
            <a:graphicFrameLocks noChangeAspect="1"/>
          </p:cNvGraphicFramePr>
          <p:nvPr>
            <p:extLst>
              <p:ext uri="{D42A27DB-BD31-4B8C-83A1-F6EECF244321}">
                <p14:modId xmlns:p14="http://schemas.microsoft.com/office/powerpoint/2010/main" val="4058477377"/>
              </p:ext>
            </p:extLst>
          </p:nvPr>
        </p:nvGraphicFramePr>
        <p:xfrm>
          <a:off x="5284229" y="6322053"/>
          <a:ext cx="1438197" cy="445678"/>
        </p:xfrm>
        <a:graphic>
          <a:graphicData uri="http://schemas.openxmlformats.org/presentationml/2006/ole">
            <mc:AlternateContent xmlns:mc="http://schemas.openxmlformats.org/markup-compatibility/2006">
              <mc:Choice xmlns:v="urn:schemas-microsoft-com:vml" Requires="v">
                <p:oleObj spid="_x0000_s49288" name="Уравнение" r:id="rId15" imgW="838080" imgH="253800" progId="Equation.3">
                  <p:embed/>
                </p:oleObj>
              </mc:Choice>
              <mc:Fallback>
                <p:oleObj name="Уравнение" r:id="rId15" imgW="838080" imgH="253800" progId="Equation.3">
                  <p:embed/>
                  <p:pic>
                    <p:nvPicPr>
                      <p:cNvPr id="0" name="Object 21"/>
                      <p:cNvPicPr>
                        <a:picLocks noChangeAspect="1" noChangeArrowheads="1"/>
                      </p:cNvPicPr>
                      <p:nvPr/>
                    </p:nvPicPr>
                    <p:blipFill>
                      <a:blip r:embed="rId16"/>
                      <a:srcRect/>
                      <a:stretch>
                        <a:fillRect/>
                      </a:stretch>
                    </p:blipFill>
                    <p:spPr bwMode="auto">
                      <a:xfrm>
                        <a:off x="5284229" y="6322053"/>
                        <a:ext cx="1438197" cy="445678"/>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368611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80">
                                          <p:stCondLst>
                                            <p:cond delay="0"/>
                                          </p:stCondLst>
                                        </p:cTn>
                                        <p:tgtEl>
                                          <p:spTgt spid="19"/>
                                        </p:tgtEl>
                                      </p:cBhvr>
                                    </p:animEffect>
                                    <p:anim calcmode="lin" valueType="num">
                                      <p:cBhvr>
                                        <p:cTn id="1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8" dur="26">
                                          <p:stCondLst>
                                            <p:cond delay="650"/>
                                          </p:stCondLst>
                                        </p:cTn>
                                        <p:tgtEl>
                                          <p:spTgt spid="19"/>
                                        </p:tgtEl>
                                      </p:cBhvr>
                                      <p:to x="100000" y="60000"/>
                                    </p:animScale>
                                    <p:animScale>
                                      <p:cBhvr>
                                        <p:cTn id="19" dur="166" decel="50000">
                                          <p:stCondLst>
                                            <p:cond delay="676"/>
                                          </p:stCondLst>
                                        </p:cTn>
                                        <p:tgtEl>
                                          <p:spTgt spid="19"/>
                                        </p:tgtEl>
                                      </p:cBhvr>
                                      <p:to x="100000" y="100000"/>
                                    </p:animScale>
                                    <p:animScale>
                                      <p:cBhvr>
                                        <p:cTn id="20" dur="26">
                                          <p:stCondLst>
                                            <p:cond delay="1312"/>
                                          </p:stCondLst>
                                        </p:cTn>
                                        <p:tgtEl>
                                          <p:spTgt spid="19"/>
                                        </p:tgtEl>
                                      </p:cBhvr>
                                      <p:to x="100000" y="80000"/>
                                    </p:animScale>
                                    <p:animScale>
                                      <p:cBhvr>
                                        <p:cTn id="21" dur="166" decel="50000">
                                          <p:stCondLst>
                                            <p:cond delay="1338"/>
                                          </p:stCondLst>
                                        </p:cTn>
                                        <p:tgtEl>
                                          <p:spTgt spid="19"/>
                                        </p:tgtEl>
                                      </p:cBhvr>
                                      <p:to x="100000" y="100000"/>
                                    </p:animScale>
                                    <p:animScale>
                                      <p:cBhvr>
                                        <p:cTn id="22" dur="26">
                                          <p:stCondLst>
                                            <p:cond delay="1642"/>
                                          </p:stCondLst>
                                        </p:cTn>
                                        <p:tgtEl>
                                          <p:spTgt spid="19"/>
                                        </p:tgtEl>
                                      </p:cBhvr>
                                      <p:to x="100000" y="90000"/>
                                    </p:animScale>
                                    <p:animScale>
                                      <p:cBhvr>
                                        <p:cTn id="23" dur="166" decel="50000">
                                          <p:stCondLst>
                                            <p:cond delay="1668"/>
                                          </p:stCondLst>
                                        </p:cTn>
                                        <p:tgtEl>
                                          <p:spTgt spid="19"/>
                                        </p:tgtEl>
                                      </p:cBhvr>
                                      <p:to x="100000" y="100000"/>
                                    </p:animScale>
                                    <p:animScale>
                                      <p:cBhvr>
                                        <p:cTn id="24" dur="26">
                                          <p:stCondLst>
                                            <p:cond delay="1808"/>
                                          </p:stCondLst>
                                        </p:cTn>
                                        <p:tgtEl>
                                          <p:spTgt spid="19"/>
                                        </p:tgtEl>
                                      </p:cBhvr>
                                      <p:to x="100000" y="95000"/>
                                    </p:animScale>
                                    <p:animScale>
                                      <p:cBhvr>
                                        <p:cTn id="25" dur="166" decel="50000">
                                          <p:stCondLst>
                                            <p:cond delay="1834"/>
                                          </p:stCondLst>
                                        </p:cTn>
                                        <p:tgtEl>
                                          <p:spTgt spid="1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6">
                                            <p:bg/>
                                          </p:spTgt>
                                        </p:tgtEl>
                                        <p:attrNameLst>
                                          <p:attrName>style.visibility</p:attrName>
                                        </p:attrNameLst>
                                      </p:cBhvr>
                                      <p:to>
                                        <p:strVal val="visible"/>
                                      </p:to>
                                    </p:set>
                                    <p:anim calcmode="lin" valueType="num">
                                      <p:cBhvr>
                                        <p:cTn id="30" dur="1000" fill="hold"/>
                                        <p:tgtEl>
                                          <p:spTgt spid="16">
                                            <p:bg/>
                                          </p:spTgt>
                                        </p:tgtEl>
                                        <p:attrNameLst>
                                          <p:attrName>ppt_w</p:attrName>
                                        </p:attrNameLst>
                                      </p:cBhvr>
                                      <p:tavLst>
                                        <p:tav tm="0">
                                          <p:val>
                                            <p:fltVal val="0"/>
                                          </p:val>
                                        </p:tav>
                                        <p:tav tm="100000">
                                          <p:val>
                                            <p:strVal val="#ppt_w"/>
                                          </p:val>
                                        </p:tav>
                                      </p:tavLst>
                                    </p:anim>
                                    <p:anim calcmode="lin" valueType="num">
                                      <p:cBhvr>
                                        <p:cTn id="31" dur="1000" fill="hold"/>
                                        <p:tgtEl>
                                          <p:spTgt spid="16">
                                            <p:bg/>
                                          </p:spTgt>
                                        </p:tgtEl>
                                        <p:attrNameLst>
                                          <p:attrName>ppt_h</p:attrName>
                                        </p:attrNameLst>
                                      </p:cBhvr>
                                      <p:tavLst>
                                        <p:tav tm="0">
                                          <p:val>
                                            <p:fltVal val="0"/>
                                          </p:val>
                                        </p:tav>
                                        <p:tav tm="100000">
                                          <p:val>
                                            <p:strVal val="#ppt_h"/>
                                          </p:val>
                                        </p:tav>
                                      </p:tavLst>
                                    </p:anim>
                                    <p:anim calcmode="lin" valueType="num">
                                      <p:cBhvr>
                                        <p:cTn id="32" dur="1000" fill="hold"/>
                                        <p:tgtEl>
                                          <p:spTgt spid="16">
                                            <p:bg/>
                                          </p:spTgt>
                                        </p:tgtEl>
                                        <p:attrNameLst>
                                          <p:attrName>style.rotation</p:attrName>
                                        </p:attrNameLst>
                                      </p:cBhvr>
                                      <p:tavLst>
                                        <p:tav tm="0">
                                          <p:val>
                                            <p:fltVal val="90"/>
                                          </p:val>
                                        </p:tav>
                                        <p:tav tm="100000">
                                          <p:val>
                                            <p:fltVal val="0"/>
                                          </p:val>
                                        </p:tav>
                                      </p:tavLst>
                                    </p:anim>
                                    <p:animEffect transition="in" filter="fade">
                                      <p:cBhvr>
                                        <p:cTn id="33" dur="1000"/>
                                        <p:tgtEl>
                                          <p:spTgt spid="16">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1">
                                            <p:bg/>
                                          </p:spTgt>
                                        </p:tgtEl>
                                        <p:attrNameLst>
                                          <p:attrName>style.visibility</p:attrName>
                                        </p:attrNameLst>
                                      </p:cBhvr>
                                      <p:to>
                                        <p:strVal val="visible"/>
                                      </p:to>
                                    </p:set>
                                    <p:anim calcmode="lin" valueType="num">
                                      <p:cBhvr>
                                        <p:cTn id="44" dur="1000" fill="hold"/>
                                        <p:tgtEl>
                                          <p:spTgt spid="11">
                                            <p:bg/>
                                          </p:spTgt>
                                        </p:tgtEl>
                                        <p:attrNameLst>
                                          <p:attrName>ppt_w</p:attrName>
                                        </p:attrNameLst>
                                      </p:cBhvr>
                                      <p:tavLst>
                                        <p:tav tm="0">
                                          <p:val>
                                            <p:fltVal val="0"/>
                                          </p:val>
                                        </p:tav>
                                        <p:tav tm="100000">
                                          <p:val>
                                            <p:strVal val="#ppt_w"/>
                                          </p:val>
                                        </p:tav>
                                      </p:tavLst>
                                    </p:anim>
                                    <p:anim calcmode="lin" valueType="num">
                                      <p:cBhvr>
                                        <p:cTn id="45" dur="1000" fill="hold"/>
                                        <p:tgtEl>
                                          <p:spTgt spid="11">
                                            <p:bg/>
                                          </p:spTgt>
                                        </p:tgtEl>
                                        <p:attrNameLst>
                                          <p:attrName>ppt_h</p:attrName>
                                        </p:attrNameLst>
                                      </p:cBhvr>
                                      <p:tavLst>
                                        <p:tav tm="0">
                                          <p:val>
                                            <p:fltVal val="0"/>
                                          </p:val>
                                        </p:tav>
                                        <p:tav tm="100000">
                                          <p:val>
                                            <p:strVal val="#ppt_h"/>
                                          </p:val>
                                        </p:tav>
                                      </p:tavLst>
                                    </p:anim>
                                    <p:anim calcmode="lin" valueType="num">
                                      <p:cBhvr>
                                        <p:cTn id="46" dur="1000" fill="hold"/>
                                        <p:tgtEl>
                                          <p:spTgt spid="11">
                                            <p:bg/>
                                          </p:spTgt>
                                        </p:tgtEl>
                                        <p:attrNameLst>
                                          <p:attrName>style.rotation</p:attrName>
                                        </p:attrNameLst>
                                      </p:cBhvr>
                                      <p:tavLst>
                                        <p:tav tm="0">
                                          <p:val>
                                            <p:fltVal val="90"/>
                                          </p:val>
                                        </p:tav>
                                        <p:tav tm="100000">
                                          <p:val>
                                            <p:fltVal val="0"/>
                                          </p:val>
                                        </p:tav>
                                      </p:tavLst>
                                    </p:anim>
                                    <p:animEffect transition="in" filter="fade">
                                      <p:cBhvr>
                                        <p:cTn id="47" dur="1000"/>
                                        <p:tgtEl>
                                          <p:spTgt spid="11">
                                            <p:bg/>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 calcmode="lin" valueType="num">
                                      <p:cBhvr>
                                        <p:cTn id="50"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11">
                                            <p:txEl>
                                              <p:pRg st="0" end="0"/>
                                            </p:txEl>
                                          </p:spTgt>
                                        </p:tgtEl>
                                      </p:cBhvr>
                                    </p:animEffect>
                                  </p:childTnLst>
                                </p:cTn>
                              </p:par>
                            </p:childTnLst>
                          </p:cTn>
                        </p:par>
                        <p:par>
                          <p:cTn id="54" fill="hold">
                            <p:stCondLst>
                              <p:cond delay="1000"/>
                            </p:stCondLst>
                            <p:childTnLst>
                              <p:par>
                                <p:cTn id="55" presetID="26" presetClass="entr" presetSubtype="0"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6"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1000" fill="hold"/>
                                        <p:tgtEl>
                                          <p:spTgt spid="12"/>
                                        </p:tgtEl>
                                        <p:attrNameLst>
                                          <p:attrName>ppt_x</p:attrName>
                                        </p:attrNameLst>
                                      </p:cBhvr>
                                      <p:tavLst>
                                        <p:tav tm="0">
                                          <p:val>
                                            <p:strVal val="1+#ppt_w/2"/>
                                          </p:val>
                                        </p:tav>
                                        <p:tav tm="100000">
                                          <p:val>
                                            <p:strVal val="#ppt_x"/>
                                          </p:val>
                                        </p:tav>
                                      </p:tavLst>
                                    </p:anim>
                                    <p:anim calcmode="lin" valueType="num">
                                      <p:cBhvr additive="base">
                                        <p:cTn id="76" dur="1000" fill="hold"/>
                                        <p:tgtEl>
                                          <p:spTgt spid="12"/>
                                        </p:tgtEl>
                                        <p:attrNameLst>
                                          <p:attrName>ppt_y</p:attrName>
                                        </p:attrNameLst>
                                      </p:cBhvr>
                                      <p:tavLst>
                                        <p:tav tm="0">
                                          <p:val>
                                            <p:strVal val="1+#ppt_h/2"/>
                                          </p:val>
                                        </p:tav>
                                        <p:tav tm="100000">
                                          <p:val>
                                            <p:strVal val="#ppt_y"/>
                                          </p:val>
                                        </p:tav>
                                      </p:tavLst>
                                    </p:anim>
                                  </p:childTnLst>
                                </p:cTn>
                              </p:par>
                            </p:childTnLst>
                          </p:cTn>
                        </p:par>
                        <p:par>
                          <p:cTn id="77" fill="hold">
                            <p:stCondLst>
                              <p:cond delay="1000"/>
                            </p:stCondLst>
                            <p:childTnLst>
                              <p:par>
                                <p:cTn id="78" presetID="26" presetClass="entr" presetSubtype="0" fill="hold"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down)">
                                      <p:cBhvr>
                                        <p:cTn id="80" dur="580">
                                          <p:stCondLst>
                                            <p:cond delay="0"/>
                                          </p:stCondLst>
                                        </p:cTn>
                                        <p:tgtEl>
                                          <p:spTgt spid="21"/>
                                        </p:tgtEl>
                                      </p:cBhvr>
                                    </p:animEffect>
                                    <p:anim calcmode="lin" valueType="num">
                                      <p:cBhvr>
                                        <p:cTn id="8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6" dur="26">
                                          <p:stCondLst>
                                            <p:cond delay="650"/>
                                          </p:stCondLst>
                                        </p:cTn>
                                        <p:tgtEl>
                                          <p:spTgt spid="21"/>
                                        </p:tgtEl>
                                      </p:cBhvr>
                                      <p:to x="100000" y="60000"/>
                                    </p:animScale>
                                    <p:animScale>
                                      <p:cBhvr>
                                        <p:cTn id="87" dur="166" decel="50000">
                                          <p:stCondLst>
                                            <p:cond delay="676"/>
                                          </p:stCondLst>
                                        </p:cTn>
                                        <p:tgtEl>
                                          <p:spTgt spid="21"/>
                                        </p:tgtEl>
                                      </p:cBhvr>
                                      <p:to x="100000" y="100000"/>
                                    </p:animScale>
                                    <p:animScale>
                                      <p:cBhvr>
                                        <p:cTn id="88" dur="26">
                                          <p:stCondLst>
                                            <p:cond delay="1312"/>
                                          </p:stCondLst>
                                        </p:cTn>
                                        <p:tgtEl>
                                          <p:spTgt spid="21"/>
                                        </p:tgtEl>
                                      </p:cBhvr>
                                      <p:to x="100000" y="80000"/>
                                    </p:animScale>
                                    <p:animScale>
                                      <p:cBhvr>
                                        <p:cTn id="89" dur="166" decel="50000">
                                          <p:stCondLst>
                                            <p:cond delay="1338"/>
                                          </p:stCondLst>
                                        </p:cTn>
                                        <p:tgtEl>
                                          <p:spTgt spid="21"/>
                                        </p:tgtEl>
                                      </p:cBhvr>
                                      <p:to x="100000" y="100000"/>
                                    </p:animScale>
                                    <p:animScale>
                                      <p:cBhvr>
                                        <p:cTn id="90" dur="26">
                                          <p:stCondLst>
                                            <p:cond delay="1642"/>
                                          </p:stCondLst>
                                        </p:cTn>
                                        <p:tgtEl>
                                          <p:spTgt spid="21"/>
                                        </p:tgtEl>
                                      </p:cBhvr>
                                      <p:to x="100000" y="90000"/>
                                    </p:animScale>
                                    <p:animScale>
                                      <p:cBhvr>
                                        <p:cTn id="91" dur="166" decel="50000">
                                          <p:stCondLst>
                                            <p:cond delay="1668"/>
                                          </p:stCondLst>
                                        </p:cTn>
                                        <p:tgtEl>
                                          <p:spTgt spid="21"/>
                                        </p:tgtEl>
                                      </p:cBhvr>
                                      <p:to x="100000" y="100000"/>
                                    </p:animScale>
                                    <p:animScale>
                                      <p:cBhvr>
                                        <p:cTn id="92" dur="26">
                                          <p:stCondLst>
                                            <p:cond delay="1808"/>
                                          </p:stCondLst>
                                        </p:cTn>
                                        <p:tgtEl>
                                          <p:spTgt spid="21"/>
                                        </p:tgtEl>
                                      </p:cBhvr>
                                      <p:to x="100000" y="95000"/>
                                    </p:animScale>
                                    <p:animScale>
                                      <p:cBhvr>
                                        <p:cTn id="93" dur="166" decel="50000">
                                          <p:stCondLst>
                                            <p:cond delay="1834"/>
                                          </p:stCondLst>
                                        </p:cTn>
                                        <p:tgtEl>
                                          <p:spTgt spid="21"/>
                                        </p:tgtEl>
                                      </p:cBhvr>
                                      <p:to x="100000" y="100000"/>
                                    </p:animScale>
                                  </p:childTnLst>
                                </p:cTn>
                              </p:par>
                              <p:par>
                                <p:cTn id="94" presetID="26" presetClass="entr" presetSubtype="0"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580">
                                          <p:stCondLst>
                                            <p:cond delay="0"/>
                                          </p:stCondLst>
                                        </p:cTn>
                                        <p:tgtEl>
                                          <p:spTgt spid="23"/>
                                        </p:tgtEl>
                                      </p:cBhvr>
                                    </p:animEffect>
                                    <p:anim calcmode="lin" valueType="num">
                                      <p:cBhvr>
                                        <p:cTn id="9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02" dur="26">
                                          <p:stCondLst>
                                            <p:cond delay="650"/>
                                          </p:stCondLst>
                                        </p:cTn>
                                        <p:tgtEl>
                                          <p:spTgt spid="23"/>
                                        </p:tgtEl>
                                      </p:cBhvr>
                                      <p:to x="100000" y="60000"/>
                                    </p:animScale>
                                    <p:animScale>
                                      <p:cBhvr>
                                        <p:cTn id="103" dur="166" decel="50000">
                                          <p:stCondLst>
                                            <p:cond delay="676"/>
                                          </p:stCondLst>
                                        </p:cTn>
                                        <p:tgtEl>
                                          <p:spTgt spid="23"/>
                                        </p:tgtEl>
                                      </p:cBhvr>
                                      <p:to x="100000" y="100000"/>
                                    </p:animScale>
                                    <p:animScale>
                                      <p:cBhvr>
                                        <p:cTn id="104" dur="26">
                                          <p:stCondLst>
                                            <p:cond delay="1312"/>
                                          </p:stCondLst>
                                        </p:cTn>
                                        <p:tgtEl>
                                          <p:spTgt spid="23"/>
                                        </p:tgtEl>
                                      </p:cBhvr>
                                      <p:to x="100000" y="80000"/>
                                    </p:animScale>
                                    <p:animScale>
                                      <p:cBhvr>
                                        <p:cTn id="105" dur="166" decel="50000">
                                          <p:stCondLst>
                                            <p:cond delay="1338"/>
                                          </p:stCondLst>
                                        </p:cTn>
                                        <p:tgtEl>
                                          <p:spTgt spid="23"/>
                                        </p:tgtEl>
                                      </p:cBhvr>
                                      <p:to x="100000" y="100000"/>
                                    </p:animScale>
                                    <p:animScale>
                                      <p:cBhvr>
                                        <p:cTn id="106" dur="26">
                                          <p:stCondLst>
                                            <p:cond delay="1642"/>
                                          </p:stCondLst>
                                        </p:cTn>
                                        <p:tgtEl>
                                          <p:spTgt spid="23"/>
                                        </p:tgtEl>
                                      </p:cBhvr>
                                      <p:to x="100000" y="90000"/>
                                    </p:animScale>
                                    <p:animScale>
                                      <p:cBhvr>
                                        <p:cTn id="107" dur="166" decel="50000">
                                          <p:stCondLst>
                                            <p:cond delay="1668"/>
                                          </p:stCondLst>
                                        </p:cTn>
                                        <p:tgtEl>
                                          <p:spTgt spid="23"/>
                                        </p:tgtEl>
                                      </p:cBhvr>
                                      <p:to x="100000" y="100000"/>
                                    </p:animScale>
                                    <p:animScale>
                                      <p:cBhvr>
                                        <p:cTn id="108" dur="26">
                                          <p:stCondLst>
                                            <p:cond delay="1808"/>
                                          </p:stCondLst>
                                        </p:cTn>
                                        <p:tgtEl>
                                          <p:spTgt spid="23"/>
                                        </p:tgtEl>
                                      </p:cBhvr>
                                      <p:to x="100000" y="95000"/>
                                    </p:animScale>
                                    <p:animScale>
                                      <p:cBhvr>
                                        <p:cTn id="109" dur="166" decel="50000">
                                          <p:stCondLst>
                                            <p:cond delay="1834"/>
                                          </p:stCondLst>
                                        </p:cTn>
                                        <p:tgtEl>
                                          <p:spTgt spid="23"/>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15">
                                            <p:bg/>
                                          </p:spTgt>
                                        </p:tgtEl>
                                        <p:attrNameLst>
                                          <p:attrName>style.visibility</p:attrName>
                                        </p:attrNameLst>
                                      </p:cBhvr>
                                      <p:to>
                                        <p:strVal val="visible"/>
                                      </p:to>
                                    </p:set>
                                    <p:anim calcmode="lin" valueType="num">
                                      <p:cBhvr>
                                        <p:cTn id="114" dur="1000" fill="hold"/>
                                        <p:tgtEl>
                                          <p:spTgt spid="15">
                                            <p:bg/>
                                          </p:spTgt>
                                        </p:tgtEl>
                                        <p:attrNameLst>
                                          <p:attrName>ppt_w</p:attrName>
                                        </p:attrNameLst>
                                      </p:cBhvr>
                                      <p:tavLst>
                                        <p:tav tm="0">
                                          <p:val>
                                            <p:fltVal val="0"/>
                                          </p:val>
                                        </p:tav>
                                        <p:tav tm="100000">
                                          <p:val>
                                            <p:strVal val="#ppt_w"/>
                                          </p:val>
                                        </p:tav>
                                      </p:tavLst>
                                    </p:anim>
                                    <p:anim calcmode="lin" valueType="num">
                                      <p:cBhvr>
                                        <p:cTn id="115" dur="1000" fill="hold"/>
                                        <p:tgtEl>
                                          <p:spTgt spid="15">
                                            <p:bg/>
                                          </p:spTgt>
                                        </p:tgtEl>
                                        <p:attrNameLst>
                                          <p:attrName>ppt_h</p:attrName>
                                        </p:attrNameLst>
                                      </p:cBhvr>
                                      <p:tavLst>
                                        <p:tav tm="0">
                                          <p:val>
                                            <p:fltVal val="0"/>
                                          </p:val>
                                        </p:tav>
                                        <p:tav tm="100000">
                                          <p:val>
                                            <p:strVal val="#ppt_h"/>
                                          </p:val>
                                        </p:tav>
                                      </p:tavLst>
                                    </p:anim>
                                    <p:anim calcmode="lin" valueType="num">
                                      <p:cBhvr>
                                        <p:cTn id="116" dur="1000" fill="hold"/>
                                        <p:tgtEl>
                                          <p:spTgt spid="15">
                                            <p:bg/>
                                          </p:spTgt>
                                        </p:tgtEl>
                                        <p:attrNameLst>
                                          <p:attrName>style.rotation</p:attrName>
                                        </p:attrNameLst>
                                      </p:cBhvr>
                                      <p:tavLst>
                                        <p:tav tm="0">
                                          <p:val>
                                            <p:fltVal val="90"/>
                                          </p:val>
                                        </p:tav>
                                        <p:tav tm="100000">
                                          <p:val>
                                            <p:fltVal val="0"/>
                                          </p:val>
                                        </p:tav>
                                      </p:tavLst>
                                    </p:anim>
                                    <p:animEffect transition="in" filter="fade">
                                      <p:cBhvr>
                                        <p:cTn id="117" dur="1000"/>
                                        <p:tgtEl>
                                          <p:spTgt spid="15">
                                            <p:bg/>
                                          </p:spTgt>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15">
                                            <p:txEl>
                                              <p:pRg st="0" end="0"/>
                                            </p:txEl>
                                          </p:spTgt>
                                        </p:tgtEl>
                                        <p:attrNameLst>
                                          <p:attrName>style.visibility</p:attrName>
                                        </p:attrNameLst>
                                      </p:cBhvr>
                                      <p:to>
                                        <p:strVal val="visible"/>
                                      </p:to>
                                    </p:set>
                                    <p:anim calcmode="lin" valueType="num">
                                      <p:cBhvr>
                                        <p:cTn id="120"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21"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122"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23" dur="1000"/>
                                        <p:tgtEl>
                                          <p:spTgt spid="15">
                                            <p:txEl>
                                              <p:pRg st="0" end="0"/>
                                            </p:txEl>
                                          </p:spTgt>
                                        </p:tgtEl>
                                      </p:cBhvr>
                                    </p:animEffect>
                                  </p:childTnLst>
                                </p:cTn>
                              </p:par>
                            </p:childTnLst>
                          </p:cTn>
                        </p:par>
                        <p:par>
                          <p:cTn id="124" fill="hold">
                            <p:stCondLst>
                              <p:cond delay="1000"/>
                            </p:stCondLst>
                            <p:childTnLst>
                              <p:par>
                                <p:cTn id="125" presetID="26" presetClass="entr" presetSubtype="0" fill="hold" nodeType="after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wipe(down)">
                                      <p:cBhvr>
                                        <p:cTn id="127" dur="580">
                                          <p:stCondLst>
                                            <p:cond delay="0"/>
                                          </p:stCondLst>
                                        </p:cTn>
                                        <p:tgtEl>
                                          <p:spTgt spid="25"/>
                                        </p:tgtEl>
                                      </p:cBhvr>
                                    </p:animEffect>
                                    <p:anim calcmode="lin" valueType="num">
                                      <p:cBhvr>
                                        <p:cTn id="12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3" dur="26">
                                          <p:stCondLst>
                                            <p:cond delay="650"/>
                                          </p:stCondLst>
                                        </p:cTn>
                                        <p:tgtEl>
                                          <p:spTgt spid="25"/>
                                        </p:tgtEl>
                                      </p:cBhvr>
                                      <p:to x="100000" y="60000"/>
                                    </p:animScale>
                                    <p:animScale>
                                      <p:cBhvr>
                                        <p:cTn id="134" dur="166" decel="50000">
                                          <p:stCondLst>
                                            <p:cond delay="676"/>
                                          </p:stCondLst>
                                        </p:cTn>
                                        <p:tgtEl>
                                          <p:spTgt spid="25"/>
                                        </p:tgtEl>
                                      </p:cBhvr>
                                      <p:to x="100000" y="100000"/>
                                    </p:animScale>
                                    <p:animScale>
                                      <p:cBhvr>
                                        <p:cTn id="135" dur="26">
                                          <p:stCondLst>
                                            <p:cond delay="1312"/>
                                          </p:stCondLst>
                                        </p:cTn>
                                        <p:tgtEl>
                                          <p:spTgt spid="25"/>
                                        </p:tgtEl>
                                      </p:cBhvr>
                                      <p:to x="100000" y="80000"/>
                                    </p:animScale>
                                    <p:animScale>
                                      <p:cBhvr>
                                        <p:cTn id="136" dur="166" decel="50000">
                                          <p:stCondLst>
                                            <p:cond delay="1338"/>
                                          </p:stCondLst>
                                        </p:cTn>
                                        <p:tgtEl>
                                          <p:spTgt spid="25"/>
                                        </p:tgtEl>
                                      </p:cBhvr>
                                      <p:to x="100000" y="100000"/>
                                    </p:animScale>
                                    <p:animScale>
                                      <p:cBhvr>
                                        <p:cTn id="137" dur="26">
                                          <p:stCondLst>
                                            <p:cond delay="1642"/>
                                          </p:stCondLst>
                                        </p:cTn>
                                        <p:tgtEl>
                                          <p:spTgt spid="25"/>
                                        </p:tgtEl>
                                      </p:cBhvr>
                                      <p:to x="100000" y="90000"/>
                                    </p:animScale>
                                    <p:animScale>
                                      <p:cBhvr>
                                        <p:cTn id="138" dur="166" decel="50000">
                                          <p:stCondLst>
                                            <p:cond delay="1668"/>
                                          </p:stCondLst>
                                        </p:cTn>
                                        <p:tgtEl>
                                          <p:spTgt spid="25"/>
                                        </p:tgtEl>
                                      </p:cBhvr>
                                      <p:to x="100000" y="100000"/>
                                    </p:animScale>
                                    <p:animScale>
                                      <p:cBhvr>
                                        <p:cTn id="139" dur="26">
                                          <p:stCondLst>
                                            <p:cond delay="1808"/>
                                          </p:stCondLst>
                                        </p:cTn>
                                        <p:tgtEl>
                                          <p:spTgt spid="25"/>
                                        </p:tgtEl>
                                      </p:cBhvr>
                                      <p:to x="100000" y="95000"/>
                                    </p:animScale>
                                    <p:animScale>
                                      <p:cBhvr>
                                        <p:cTn id="140" dur="166" decel="50000">
                                          <p:stCondLst>
                                            <p:cond delay="1834"/>
                                          </p:stCondLst>
                                        </p:cTn>
                                        <p:tgtEl>
                                          <p:spTgt spid="25"/>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31" presetClass="entr" presetSubtype="0" fill="hold" grpId="0" nodeType="clickEffect">
                                  <p:stCondLst>
                                    <p:cond delay="0"/>
                                  </p:stCondLst>
                                  <p:childTnLst>
                                    <p:set>
                                      <p:cBhvr>
                                        <p:cTn id="144" dur="1" fill="hold">
                                          <p:stCondLst>
                                            <p:cond delay="0"/>
                                          </p:stCondLst>
                                        </p:cTn>
                                        <p:tgtEl>
                                          <p:spTgt spid="18">
                                            <p:bg/>
                                          </p:spTgt>
                                        </p:tgtEl>
                                        <p:attrNameLst>
                                          <p:attrName>style.visibility</p:attrName>
                                        </p:attrNameLst>
                                      </p:cBhvr>
                                      <p:to>
                                        <p:strVal val="visible"/>
                                      </p:to>
                                    </p:set>
                                    <p:anim calcmode="lin" valueType="num">
                                      <p:cBhvr>
                                        <p:cTn id="145" dur="1000" fill="hold"/>
                                        <p:tgtEl>
                                          <p:spTgt spid="18">
                                            <p:bg/>
                                          </p:spTgt>
                                        </p:tgtEl>
                                        <p:attrNameLst>
                                          <p:attrName>ppt_w</p:attrName>
                                        </p:attrNameLst>
                                      </p:cBhvr>
                                      <p:tavLst>
                                        <p:tav tm="0">
                                          <p:val>
                                            <p:fltVal val="0"/>
                                          </p:val>
                                        </p:tav>
                                        <p:tav tm="100000">
                                          <p:val>
                                            <p:strVal val="#ppt_w"/>
                                          </p:val>
                                        </p:tav>
                                      </p:tavLst>
                                    </p:anim>
                                    <p:anim calcmode="lin" valueType="num">
                                      <p:cBhvr>
                                        <p:cTn id="146" dur="1000" fill="hold"/>
                                        <p:tgtEl>
                                          <p:spTgt spid="18">
                                            <p:bg/>
                                          </p:spTgt>
                                        </p:tgtEl>
                                        <p:attrNameLst>
                                          <p:attrName>ppt_h</p:attrName>
                                        </p:attrNameLst>
                                      </p:cBhvr>
                                      <p:tavLst>
                                        <p:tav tm="0">
                                          <p:val>
                                            <p:fltVal val="0"/>
                                          </p:val>
                                        </p:tav>
                                        <p:tav tm="100000">
                                          <p:val>
                                            <p:strVal val="#ppt_h"/>
                                          </p:val>
                                        </p:tav>
                                      </p:tavLst>
                                    </p:anim>
                                    <p:anim calcmode="lin" valueType="num">
                                      <p:cBhvr>
                                        <p:cTn id="147" dur="1000" fill="hold"/>
                                        <p:tgtEl>
                                          <p:spTgt spid="18">
                                            <p:bg/>
                                          </p:spTgt>
                                        </p:tgtEl>
                                        <p:attrNameLst>
                                          <p:attrName>style.rotation</p:attrName>
                                        </p:attrNameLst>
                                      </p:cBhvr>
                                      <p:tavLst>
                                        <p:tav tm="0">
                                          <p:val>
                                            <p:fltVal val="90"/>
                                          </p:val>
                                        </p:tav>
                                        <p:tav tm="100000">
                                          <p:val>
                                            <p:fltVal val="0"/>
                                          </p:val>
                                        </p:tav>
                                      </p:tavLst>
                                    </p:anim>
                                    <p:animEffect transition="in" filter="fade">
                                      <p:cBhvr>
                                        <p:cTn id="148" dur="1000"/>
                                        <p:tgtEl>
                                          <p:spTgt spid="18">
                                            <p:bg/>
                                          </p:spTgt>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18">
                                            <p:txEl>
                                              <p:pRg st="0" end="0"/>
                                            </p:txEl>
                                          </p:spTgt>
                                        </p:tgtEl>
                                        <p:attrNameLst>
                                          <p:attrName>style.visibility</p:attrName>
                                        </p:attrNameLst>
                                      </p:cBhvr>
                                      <p:to>
                                        <p:strVal val="visible"/>
                                      </p:to>
                                    </p:set>
                                    <p:anim calcmode="lin" valueType="num">
                                      <p:cBhvr>
                                        <p:cTn id="151"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52"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153"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154" dur="1000"/>
                                        <p:tgtEl>
                                          <p:spTgt spid="18">
                                            <p:txEl>
                                              <p:pRg st="0" end="0"/>
                                            </p:txEl>
                                          </p:spTgt>
                                        </p:tgtEl>
                                      </p:cBhvr>
                                    </p:animEffect>
                                  </p:childTnLst>
                                </p:cTn>
                              </p:par>
                            </p:childTnLst>
                          </p:cTn>
                        </p:par>
                        <p:par>
                          <p:cTn id="155" fill="hold">
                            <p:stCondLst>
                              <p:cond delay="1000"/>
                            </p:stCondLst>
                            <p:childTnLst>
                              <p:par>
                                <p:cTn id="156" presetID="26" presetClass="entr" presetSubtype="0" fill="hold" nodeType="afterEffect">
                                  <p:stCondLst>
                                    <p:cond delay="0"/>
                                  </p:stCondLst>
                                  <p:childTnLst>
                                    <p:set>
                                      <p:cBhvr>
                                        <p:cTn id="157" dur="1" fill="hold">
                                          <p:stCondLst>
                                            <p:cond delay="0"/>
                                          </p:stCondLst>
                                        </p:cTn>
                                        <p:tgtEl>
                                          <p:spTgt spid="27"/>
                                        </p:tgtEl>
                                        <p:attrNameLst>
                                          <p:attrName>style.visibility</p:attrName>
                                        </p:attrNameLst>
                                      </p:cBhvr>
                                      <p:to>
                                        <p:strVal val="visible"/>
                                      </p:to>
                                    </p:set>
                                    <p:animEffect transition="in" filter="wipe(down)">
                                      <p:cBhvr>
                                        <p:cTn id="158" dur="580">
                                          <p:stCondLst>
                                            <p:cond delay="0"/>
                                          </p:stCondLst>
                                        </p:cTn>
                                        <p:tgtEl>
                                          <p:spTgt spid="27"/>
                                        </p:tgtEl>
                                      </p:cBhvr>
                                    </p:animEffect>
                                    <p:anim calcmode="lin" valueType="num">
                                      <p:cBhvr>
                                        <p:cTn id="159"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64" dur="26">
                                          <p:stCondLst>
                                            <p:cond delay="650"/>
                                          </p:stCondLst>
                                        </p:cTn>
                                        <p:tgtEl>
                                          <p:spTgt spid="27"/>
                                        </p:tgtEl>
                                      </p:cBhvr>
                                      <p:to x="100000" y="60000"/>
                                    </p:animScale>
                                    <p:animScale>
                                      <p:cBhvr>
                                        <p:cTn id="165" dur="166" decel="50000">
                                          <p:stCondLst>
                                            <p:cond delay="676"/>
                                          </p:stCondLst>
                                        </p:cTn>
                                        <p:tgtEl>
                                          <p:spTgt spid="27"/>
                                        </p:tgtEl>
                                      </p:cBhvr>
                                      <p:to x="100000" y="100000"/>
                                    </p:animScale>
                                    <p:animScale>
                                      <p:cBhvr>
                                        <p:cTn id="166" dur="26">
                                          <p:stCondLst>
                                            <p:cond delay="1312"/>
                                          </p:stCondLst>
                                        </p:cTn>
                                        <p:tgtEl>
                                          <p:spTgt spid="27"/>
                                        </p:tgtEl>
                                      </p:cBhvr>
                                      <p:to x="100000" y="80000"/>
                                    </p:animScale>
                                    <p:animScale>
                                      <p:cBhvr>
                                        <p:cTn id="167" dur="166" decel="50000">
                                          <p:stCondLst>
                                            <p:cond delay="1338"/>
                                          </p:stCondLst>
                                        </p:cTn>
                                        <p:tgtEl>
                                          <p:spTgt spid="27"/>
                                        </p:tgtEl>
                                      </p:cBhvr>
                                      <p:to x="100000" y="100000"/>
                                    </p:animScale>
                                    <p:animScale>
                                      <p:cBhvr>
                                        <p:cTn id="168" dur="26">
                                          <p:stCondLst>
                                            <p:cond delay="1642"/>
                                          </p:stCondLst>
                                        </p:cTn>
                                        <p:tgtEl>
                                          <p:spTgt spid="27"/>
                                        </p:tgtEl>
                                      </p:cBhvr>
                                      <p:to x="100000" y="90000"/>
                                    </p:animScale>
                                    <p:animScale>
                                      <p:cBhvr>
                                        <p:cTn id="169" dur="166" decel="50000">
                                          <p:stCondLst>
                                            <p:cond delay="1668"/>
                                          </p:stCondLst>
                                        </p:cTn>
                                        <p:tgtEl>
                                          <p:spTgt spid="27"/>
                                        </p:tgtEl>
                                      </p:cBhvr>
                                      <p:to x="100000" y="100000"/>
                                    </p:animScale>
                                    <p:animScale>
                                      <p:cBhvr>
                                        <p:cTn id="170" dur="26">
                                          <p:stCondLst>
                                            <p:cond delay="1808"/>
                                          </p:stCondLst>
                                        </p:cTn>
                                        <p:tgtEl>
                                          <p:spTgt spid="27"/>
                                        </p:tgtEl>
                                      </p:cBhvr>
                                      <p:to x="100000" y="95000"/>
                                    </p:animScale>
                                    <p:animScale>
                                      <p:cBhvr>
                                        <p:cTn id="171" dur="166" decel="50000">
                                          <p:stCondLst>
                                            <p:cond delay="1834"/>
                                          </p:stCondLst>
                                        </p:cTn>
                                        <p:tgtEl>
                                          <p:spTgt spid="27"/>
                                        </p:tgtEl>
                                      </p:cBhvr>
                                      <p:to x="100000" y="100000"/>
                                    </p:animScale>
                                  </p:childTnLst>
                                </p:cTn>
                              </p:par>
                              <p:par>
                                <p:cTn id="172" presetID="31" presetClass="entr" presetSubtype="0" fill="hold" grpId="0" nodeType="withEffect">
                                  <p:stCondLst>
                                    <p:cond delay="0"/>
                                  </p:stCondLst>
                                  <p:childTnLst>
                                    <p:set>
                                      <p:cBhvr>
                                        <p:cTn id="173" dur="1" fill="hold">
                                          <p:stCondLst>
                                            <p:cond delay="0"/>
                                          </p:stCondLst>
                                        </p:cTn>
                                        <p:tgtEl>
                                          <p:spTgt spid="28">
                                            <p:bg/>
                                          </p:spTgt>
                                        </p:tgtEl>
                                        <p:attrNameLst>
                                          <p:attrName>style.visibility</p:attrName>
                                        </p:attrNameLst>
                                      </p:cBhvr>
                                      <p:to>
                                        <p:strVal val="visible"/>
                                      </p:to>
                                    </p:set>
                                    <p:anim calcmode="lin" valueType="num">
                                      <p:cBhvr>
                                        <p:cTn id="174" dur="1000" fill="hold"/>
                                        <p:tgtEl>
                                          <p:spTgt spid="28">
                                            <p:bg/>
                                          </p:spTgt>
                                        </p:tgtEl>
                                        <p:attrNameLst>
                                          <p:attrName>ppt_w</p:attrName>
                                        </p:attrNameLst>
                                      </p:cBhvr>
                                      <p:tavLst>
                                        <p:tav tm="0">
                                          <p:val>
                                            <p:fltVal val="0"/>
                                          </p:val>
                                        </p:tav>
                                        <p:tav tm="100000">
                                          <p:val>
                                            <p:strVal val="#ppt_w"/>
                                          </p:val>
                                        </p:tav>
                                      </p:tavLst>
                                    </p:anim>
                                    <p:anim calcmode="lin" valueType="num">
                                      <p:cBhvr>
                                        <p:cTn id="175" dur="1000" fill="hold"/>
                                        <p:tgtEl>
                                          <p:spTgt spid="28">
                                            <p:bg/>
                                          </p:spTgt>
                                        </p:tgtEl>
                                        <p:attrNameLst>
                                          <p:attrName>ppt_h</p:attrName>
                                        </p:attrNameLst>
                                      </p:cBhvr>
                                      <p:tavLst>
                                        <p:tav tm="0">
                                          <p:val>
                                            <p:fltVal val="0"/>
                                          </p:val>
                                        </p:tav>
                                        <p:tav tm="100000">
                                          <p:val>
                                            <p:strVal val="#ppt_h"/>
                                          </p:val>
                                        </p:tav>
                                      </p:tavLst>
                                    </p:anim>
                                    <p:anim calcmode="lin" valueType="num">
                                      <p:cBhvr>
                                        <p:cTn id="176" dur="1000" fill="hold"/>
                                        <p:tgtEl>
                                          <p:spTgt spid="28">
                                            <p:bg/>
                                          </p:spTgt>
                                        </p:tgtEl>
                                        <p:attrNameLst>
                                          <p:attrName>style.rotation</p:attrName>
                                        </p:attrNameLst>
                                      </p:cBhvr>
                                      <p:tavLst>
                                        <p:tav tm="0">
                                          <p:val>
                                            <p:fltVal val="90"/>
                                          </p:val>
                                        </p:tav>
                                        <p:tav tm="100000">
                                          <p:val>
                                            <p:fltVal val="0"/>
                                          </p:val>
                                        </p:tav>
                                      </p:tavLst>
                                    </p:anim>
                                    <p:animEffect transition="in" filter="fade">
                                      <p:cBhvr>
                                        <p:cTn id="177" dur="1000"/>
                                        <p:tgtEl>
                                          <p:spTgt spid="28">
                                            <p:bg/>
                                          </p:spTgt>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28">
                                            <p:txEl>
                                              <p:pRg st="0" end="0"/>
                                            </p:txEl>
                                          </p:spTgt>
                                        </p:tgtEl>
                                        <p:attrNameLst>
                                          <p:attrName>style.visibility</p:attrName>
                                        </p:attrNameLst>
                                      </p:cBhvr>
                                      <p:to>
                                        <p:strVal val="visible"/>
                                      </p:to>
                                    </p:set>
                                    <p:anim calcmode="lin" valueType="num">
                                      <p:cBhvr>
                                        <p:cTn id="180"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81" dur="10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182" dur="1000" fill="hold"/>
                                        <p:tgtEl>
                                          <p:spTgt spid="28">
                                            <p:txEl>
                                              <p:pRg st="0" end="0"/>
                                            </p:txEl>
                                          </p:spTgt>
                                        </p:tgtEl>
                                        <p:attrNameLst>
                                          <p:attrName>style.rotation</p:attrName>
                                        </p:attrNameLst>
                                      </p:cBhvr>
                                      <p:tavLst>
                                        <p:tav tm="0">
                                          <p:val>
                                            <p:fltVal val="90"/>
                                          </p:val>
                                        </p:tav>
                                        <p:tav tm="100000">
                                          <p:val>
                                            <p:fltVal val="0"/>
                                          </p:val>
                                        </p:tav>
                                      </p:tavLst>
                                    </p:anim>
                                    <p:animEffect transition="in" filter="fade">
                                      <p:cBhvr>
                                        <p:cTn id="183" dur="1000"/>
                                        <p:tgtEl>
                                          <p:spTgt spid="28">
                                            <p:txEl>
                                              <p:pRg st="0" end="0"/>
                                            </p:txEl>
                                          </p:spTgt>
                                        </p:tgtEl>
                                      </p:cBhvr>
                                    </p:animEffect>
                                  </p:childTnLst>
                                </p:cTn>
                              </p:par>
                            </p:childTnLst>
                          </p:cTn>
                        </p:par>
                        <p:par>
                          <p:cTn id="184" fill="hold">
                            <p:stCondLst>
                              <p:cond delay="3000"/>
                            </p:stCondLst>
                            <p:childTnLst>
                              <p:par>
                                <p:cTn id="185" presetID="26" presetClass="entr" presetSubtype="0" fill="hold" nodeType="afterEffect">
                                  <p:stCondLst>
                                    <p:cond delay="0"/>
                                  </p:stCondLst>
                                  <p:childTnLst>
                                    <p:set>
                                      <p:cBhvr>
                                        <p:cTn id="186" dur="1" fill="hold">
                                          <p:stCondLst>
                                            <p:cond delay="0"/>
                                          </p:stCondLst>
                                        </p:cTn>
                                        <p:tgtEl>
                                          <p:spTgt spid="32"/>
                                        </p:tgtEl>
                                        <p:attrNameLst>
                                          <p:attrName>style.visibility</p:attrName>
                                        </p:attrNameLst>
                                      </p:cBhvr>
                                      <p:to>
                                        <p:strVal val="visible"/>
                                      </p:to>
                                    </p:set>
                                    <p:animEffect transition="in" filter="wipe(down)">
                                      <p:cBhvr>
                                        <p:cTn id="187" dur="580">
                                          <p:stCondLst>
                                            <p:cond delay="0"/>
                                          </p:stCondLst>
                                        </p:cTn>
                                        <p:tgtEl>
                                          <p:spTgt spid="32"/>
                                        </p:tgtEl>
                                      </p:cBhvr>
                                    </p:animEffect>
                                    <p:anim calcmode="lin" valueType="num">
                                      <p:cBhvr>
                                        <p:cTn id="18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93" dur="26">
                                          <p:stCondLst>
                                            <p:cond delay="650"/>
                                          </p:stCondLst>
                                        </p:cTn>
                                        <p:tgtEl>
                                          <p:spTgt spid="32"/>
                                        </p:tgtEl>
                                      </p:cBhvr>
                                      <p:to x="100000" y="60000"/>
                                    </p:animScale>
                                    <p:animScale>
                                      <p:cBhvr>
                                        <p:cTn id="194" dur="166" decel="50000">
                                          <p:stCondLst>
                                            <p:cond delay="676"/>
                                          </p:stCondLst>
                                        </p:cTn>
                                        <p:tgtEl>
                                          <p:spTgt spid="32"/>
                                        </p:tgtEl>
                                      </p:cBhvr>
                                      <p:to x="100000" y="100000"/>
                                    </p:animScale>
                                    <p:animScale>
                                      <p:cBhvr>
                                        <p:cTn id="195" dur="26">
                                          <p:stCondLst>
                                            <p:cond delay="1312"/>
                                          </p:stCondLst>
                                        </p:cTn>
                                        <p:tgtEl>
                                          <p:spTgt spid="32"/>
                                        </p:tgtEl>
                                      </p:cBhvr>
                                      <p:to x="100000" y="80000"/>
                                    </p:animScale>
                                    <p:animScale>
                                      <p:cBhvr>
                                        <p:cTn id="196" dur="166" decel="50000">
                                          <p:stCondLst>
                                            <p:cond delay="1338"/>
                                          </p:stCondLst>
                                        </p:cTn>
                                        <p:tgtEl>
                                          <p:spTgt spid="32"/>
                                        </p:tgtEl>
                                      </p:cBhvr>
                                      <p:to x="100000" y="100000"/>
                                    </p:animScale>
                                    <p:animScale>
                                      <p:cBhvr>
                                        <p:cTn id="197" dur="26">
                                          <p:stCondLst>
                                            <p:cond delay="1642"/>
                                          </p:stCondLst>
                                        </p:cTn>
                                        <p:tgtEl>
                                          <p:spTgt spid="32"/>
                                        </p:tgtEl>
                                      </p:cBhvr>
                                      <p:to x="100000" y="90000"/>
                                    </p:animScale>
                                    <p:animScale>
                                      <p:cBhvr>
                                        <p:cTn id="198" dur="166" decel="50000">
                                          <p:stCondLst>
                                            <p:cond delay="1668"/>
                                          </p:stCondLst>
                                        </p:cTn>
                                        <p:tgtEl>
                                          <p:spTgt spid="32"/>
                                        </p:tgtEl>
                                      </p:cBhvr>
                                      <p:to x="100000" y="100000"/>
                                    </p:animScale>
                                    <p:animScale>
                                      <p:cBhvr>
                                        <p:cTn id="199" dur="26">
                                          <p:stCondLst>
                                            <p:cond delay="1808"/>
                                          </p:stCondLst>
                                        </p:cTn>
                                        <p:tgtEl>
                                          <p:spTgt spid="32"/>
                                        </p:tgtEl>
                                      </p:cBhvr>
                                      <p:to x="100000" y="95000"/>
                                    </p:animScale>
                                    <p:animScale>
                                      <p:cBhvr>
                                        <p:cTn id="200"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1" grpId="0" uiExpand="1" build="p" animBg="1" autoUpdateAnimBg="0"/>
      <p:bldP spid="12" grpId="0" animBg="1" autoUpdateAnimBg="0"/>
      <p:bldP spid="15" grpId="0" uiExpand="1" build="p" animBg="1" autoUpdateAnimBg="0"/>
      <p:bldP spid="18" grpId="0" uiExpand="1" build="p" animBg="1" autoUpdateAnimBg="0"/>
      <p:bldP spid="28" grpId="0" uiExpand="1"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5340" y="525846"/>
            <a:ext cx="8988438" cy="304699"/>
          </a:xfrm>
          <a:prstGeom prst="rect">
            <a:avLst/>
          </a:prstGeom>
          <a:solidFill>
            <a:srgbClr val="92D050"/>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Критичний момент наближено </a:t>
            </a:r>
            <a:r>
              <a:rPr lang="uk-UA" sz="2200" dirty="0" smtClean="0">
                <a:latin typeface="Calibri" panose="020F0502020204030204" pitchFamily="34" charset="0"/>
                <a:ea typeface="Calibri" panose="020F0502020204030204" pitchFamily="34" charset="0"/>
                <a:cs typeface="Calibri" panose="020F0502020204030204" pitchFamily="34" charset="0"/>
              </a:rPr>
              <a:t>визначають </a:t>
            </a:r>
            <a:r>
              <a:rPr lang="uk-UA" sz="2200" dirty="0">
                <a:latin typeface="Calibri" panose="020F0502020204030204" pitchFamily="34" charset="0"/>
                <a:ea typeface="Calibri" panose="020F0502020204030204" pitchFamily="34" charset="0"/>
                <a:cs typeface="Calibri" panose="020F0502020204030204" pitchFamily="34" charset="0"/>
              </a:rPr>
              <a:t>за виразом:</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56229" y="815258"/>
            <a:ext cx="6964044" cy="914096"/>
          </a:xfrm>
          <a:prstGeom prst="rect">
            <a:avLst/>
          </a:prstGeom>
          <a:solidFill>
            <a:schemeClr val="bg2"/>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 Основна перевага формули </a:t>
            </a:r>
            <a:r>
              <a:rPr lang="uk-UA" sz="2200" dirty="0" smtClean="0">
                <a:latin typeface="Calibri" panose="020F0502020204030204" pitchFamily="34" charset="0"/>
                <a:ea typeface="Calibri" panose="020F0502020204030204" pitchFamily="34" charset="0"/>
                <a:cs typeface="Calibri" panose="020F0502020204030204" pitchFamily="34" charset="0"/>
              </a:rPr>
              <a:t>Клосса полягає </a:t>
            </a:r>
            <a:r>
              <a:rPr lang="uk-UA" sz="2200" dirty="0">
                <a:latin typeface="Calibri" panose="020F0502020204030204" pitchFamily="34" charset="0"/>
                <a:ea typeface="Calibri" panose="020F0502020204030204" pitchFamily="34" charset="0"/>
                <a:cs typeface="Calibri" panose="020F0502020204030204" pitchFamily="34" charset="0"/>
              </a:rPr>
              <a:t>в тому, що розрахунок механічної характеристики за нею можливий на основі паспортних даних  двигуна.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8" name="Прямоугольник 7"/>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Механічні характеристики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sp>
        <p:nvSpPr>
          <p:cNvPr id="11" name="Прямоугольник 10"/>
          <p:cNvSpPr>
            <a:spLocks noChangeArrowheads="1"/>
          </p:cNvSpPr>
          <p:nvPr/>
        </p:nvSpPr>
        <p:spPr bwMode="auto">
          <a:xfrm>
            <a:off x="56229" y="1714067"/>
            <a:ext cx="8988439" cy="914096"/>
          </a:xfrm>
          <a:prstGeom prst="rect">
            <a:avLst/>
          </a:prstGeom>
          <a:solidFill>
            <a:schemeClr val="accent3"/>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Наприклад, для потужних </a:t>
            </a:r>
            <a:r>
              <a:rPr lang="uk-UA" sz="2200" dirty="0" smtClean="0">
                <a:latin typeface="Calibri" panose="020F0502020204030204" pitchFamily="34" charset="0"/>
                <a:ea typeface="Calibri" panose="020F0502020204030204" pitchFamily="34" charset="0"/>
                <a:cs typeface="Calibri" panose="020F0502020204030204" pitchFamily="34" charset="0"/>
              </a:rPr>
              <a:t>машин:</a:t>
            </a:r>
          </a:p>
          <a:p>
            <a:pPr>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де </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baseline="-25000" dirty="0">
                <a:latin typeface="Calibri" panose="020F0502020204030204" pitchFamily="34" charset="0"/>
                <a:ea typeface="Calibri" panose="020F0502020204030204" pitchFamily="34" charset="0"/>
                <a:cs typeface="Calibri" panose="020F0502020204030204" pitchFamily="34" charset="0"/>
              </a:rPr>
              <a:t>м</a:t>
            </a:r>
            <a:r>
              <a:rPr lang="uk-UA" sz="2200" dirty="0">
                <a:latin typeface="Calibri" panose="020F0502020204030204" pitchFamily="34" charset="0"/>
                <a:ea typeface="Calibri" panose="020F0502020204030204" pitchFamily="34" charset="0"/>
                <a:cs typeface="Calibri" panose="020F0502020204030204" pitchFamily="34" charset="0"/>
              </a:rPr>
              <a:t> - перевантажувальна </a:t>
            </a:r>
            <a:r>
              <a:rPr lang="uk-UA" sz="2200" dirty="0" smtClean="0">
                <a:latin typeface="Calibri" panose="020F0502020204030204" pitchFamily="34" charset="0"/>
                <a:ea typeface="Calibri" panose="020F0502020204030204" pitchFamily="34" charset="0"/>
                <a:cs typeface="Calibri" panose="020F0502020204030204" pitchFamily="34" charset="0"/>
              </a:rPr>
              <a:t>здатність</a:t>
            </a:r>
          </a:p>
          <a:p>
            <a:pPr>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за моментом</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3148" y="2609048"/>
            <a:ext cx="8988439" cy="1354217"/>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При використанні спрощеної формули Клосса досить значна похибка в розрахунках виникає для малих швидкостей двигуна (нижче </a:t>
            </a:r>
            <a:r>
              <a:rPr lang="uk-UA" sz="2200" dirty="0" smtClean="0">
                <a:latin typeface="Calibri" panose="020F0502020204030204" pitchFamily="34" charset="0"/>
                <a:ea typeface="Calibri" panose="020F0502020204030204" pitchFamily="34" charset="0"/>
                <a:cs typeface="Calibri" panose="020F0502020204030204" pitchFamily="34" charset="0"/>
              </a:rPr>
              <a:t>точки </a:t>
            </a:r>
            <a:r>
              <a:rPr lang="uk-UA" sz="2200" i="1" dirty="0" err="1" smtClean="0">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smtClean="0">
                <a:latin typeface="Times New Roman" panose="02020603050405020304" pitchFamily="18" charset="0"/>
                <a:ea typeface="Calibri" panose="020F0502020204030204" pitchFamily="34" charset="0"/>
                <a:cs typeface="Times New Roman" panose="02020603050405020304" pitchFamily="18" charset="0"/>
              </a:rPr>
              <a:t>кр</a:t>
            </a:r>
            <a:r>
              <a:rPr lang="uk-UA" sz="2200" dirty="0">
                <a:latin typeface="Calibri" panose="020F0502020204030204" pitchFamily="34" charset="0"/>
                <a:ea typeface="Calibri" panose="020F0502020204030204" pitchFamily="34" charset="0"/>
                <a:cs typeface="Calibri" panose="020F0502020204030204" pitchFamily="34" charset="0"/>
              </a:rPr>
              <a:t>), оскільки в цьому випадку струм статора великий і падіння напруги на </a:t>
            </a:r>
            <a:r>
              <a:rPr lang="uk-UA" sz="2200" dirty="0" err="1" smtClean="0">
                <a:latin typeface="Calibri" panose="020F0502020204030204" pitchFamily="34" charset="0"/>
                <a:ea typeface="Calibri" panose="020F0502020204030204" pitchFamily="34" charset="0"/>
                <a:cs typeface="Calibri" panose="020F0502020204030204" pitchFamily="34" charset="0"/>
              </a:rPr>
              <a:t>ак-тивного</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опорі обмотки статора значно вище, ніж при великих швидкостях.</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83148" y="3935746"/>
            <a:ext cx="8961520" cy="677108"/>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Визначимо </a:t>
            </a:r>
            <a:r>
              <a:rPr lang="uk-UA" sz="2200" dirty="0">
                <a:latin typeface="Calibri" panose="020F0502020204030204" pitchFamily="34" charset="0"/>
                <a:ea typeface="Calibri" panose="020F0502020204030204" pitchFamily="34" charset="0"/>
                <a:cs typeface="Calibri" panose="020F0502020204030204" pitchFamily="34" charset="0"/>
              </a:rPr>
              <a:t>характерні точки </a:t>
            </a:r>
            <a:r>
              <a:rPr lang="uk-UA" sz="2200" dirty="0" smtClean="0">
                <a:latin typeface="Calibri" panose="020F0502020204030204" pitchFamily="34" charset="0"/>
                <a:ea typeface="Calibri" panose="020F0502020204030204" pitchFamily="34" charset="0"/>
                <a:cs typeface="Calibri" panose="020F0502020204030204" pitchFamily="34" charset="0"/>
              </a:rPr>
              <a:t>механічної характеристики АД, </a:t>
            </a:r>
            <a:r>
              <a:rPr lang="uk-UA" sz="2200" dirty="0">
                <a:latin typeface="Calibri" panose="020F0502020204030204" pitchFamily="34" charset="0"/>
                <a:ea typeface="Calibri" panose="020F0502020204030204" pitchFamily="34" charset="0"/>
                <a:cs typeface="Calibri" panose="020F0502020204030204" pitchFamily="34" charset="0"/>
              </a:rPr>
              <a:t>скориставшись формулою Клосса: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74451" y="4612854"/>
            <a:ext cx="7136795" cy="1218795"/>
          </a:xfrm>
          <a:prstGeom prst="rect">
            <a:avLst/>
          </a:prstGeom>
          <a:solidFill>
            <a:schemeClr val="accent3"/>
          </a:solidFill>
          <a:ln w="9525">
            <a:noFill/>
            <a:miter lim="800000"/>
            <a:headEnd/>
            <a:tailEnd/>
          </a:ln>
        </p:spPr>
        <p:txBody>
          <a:bodyPr wrap="square" lIns="36000" tIns="0" rIns="0" bIns="0">
            <a:spAutoFit/>
          </a:bodyPr>
          <a:lstStyle/>
          <a:p>
            <a:pPr indent="360363">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 для </a:t>
            </a:r>
            <a:r>
              <a:rPr lang="uk-UA" sz="2200" dirty="0">
                <a:latin typeface="Calibri" panose="020F0502020204030204" pitchFamily="34" charset="0"/>
                <a:ea typeface="Calibri" panose="020F0502020204030204" pitchFamily="34" charset="0"/>
                <a:cs typeface="Calibri" panose="020F0502020204030204" pitchFamily="34" charset="0"/>
              </a:rPr>
              <a:t>малих значеннях ковзання </a:t>
            </a:r>
            <a:r>
              <a:rPr lang="uk-UA" sz="2200" i="1" dirty="0">
                <a:latin typeface="Times New Roman" panose="02020603050405020304" pitchFamily="18" charset="0"/>
                <a:ea typeface="Calibri" panose="020F0502020204030204" pitchFamily="34" charset="0"/>
                <a:cs typeface="Times New Roman" panose="02020603050405020304" pitchFamily="18" charset="0"/>
              </a:rPr>
              <a:t>s&lt;(0,4</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0,35)</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dirty="0">
                <a:latin typeface="Calibri" panose="020F0502020204030204" pitchFamily="34" charset="0"/>
                <a:ea typeface="Calibri" panose="020F0502020204030204" pitchFamily="34" charset="0"/>
                <a:cs typeface="Calibri" panose="020F0502020204030204" pitchFamily="34" charset="0"/>
              </a:rPr>
              <a:t>, відношенням </a:t>
            </a:r>
            <a:r>
              <a:rPr lang="uk-UA" sz="2200" i="1" dirty="0">
                <a:latin typeface="Times New Roman" panose="02020603050405020304" pitchFamily="18" charset="0"/>
                <a:ea typeface="Calibri" panose="020F0502020204030204" pitchFamily="34" charset="0"/>
                <a:cs typeface="Times New Roman" panose="02020603050405020304" pitchFamily="18" charset="0"/>
              </a:rPr>
              <a:t>s/</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dirty="0">
                <a:latin typeface="Calibri" panose="020F0502020204030204" pitchFamily="34" charset="0"/>
                <a:ea typeface="Calibri" panose="020F0502020204030204" pitchFamily="34" charset="0"/>
                <a:cs typeface="Calibri" panose="020F0502020204030204" pitchFamily="34" charset="0"/>
              </a:rPr>
              <a:t> можна </a:t>
            </a:r>
            <a:r>
              <a:rPr lang="uk-UA" sz="2200" dirty="0" smtClean="0">
                <a:latin typeface="Calibri" panose="020F0502020204030204" pitchFamily="34" charset="0"/>
                <a:ea typeface="Calibri" panose="020F0502020204030204" pitchFamily="34" charset="0"/>
                <a:cs typeface="Calibri" panose="020F0502020204030204" pitchFamily="34" charset="0"/>
              </a:rPr>
              <a:t>знехтувати, і механічна </a:t>
            </a:r>
            <a:r>
              <a:rPr lang="uk-UA" sz="2200" dirty="0">
                <a:latin typeface="Calibri" panose="020F0502020204030204" pitchFamily="34" charset="0"/>
                <a:ea typeface="Calibri" panose="020F0502020204030204" pitchFamily="34" charset="0"/>
                <a:cs typeface="Calibri" panose="020F0502020204030204" pitchFamily="34" charset="0"/>
              </a:rPr>
              <a:t>характеристика може бути представлена залежністю</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pPr>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Тобто </a:t>
            </a:r>
            <a:r>
              <a:rPr lang="uk-UA" sz="2200" dirty="0">
                <a:latin typeface="Calibri" panose="020F0502020204030204" pitchFamily="34" charset="0"/>
                <a:ea typeface="Calibri" panose="020F0502020204030204" pitchFamily="34" charset="0"/>
                <a:cs typeface="Calibri" panose="020F0502020204030204" pitchFamily="34" charset="0"/>
              </a:rPr>
              <a:t>є прямою лінією </a:t>
            </a:r>
            <a:r>
              <a:rPr lang="uk-UA" sz="2200" dirty="0" smtClean="0">
                <a:latin typeface="Calibri" panose="020F0502020204030204" pitchFamily="34" charset="0"/>
                <a:ea typeface="Calibri" panose="020F0502020204030204" pitchFamily="34" charset="0"/>
                <a:cs typeface="Calibri" panose="020F0502020204030204" pitchFamily="34" charset="0"/>
              </a:rPr>
              <a:t>(ділянка </a:t>
            </a:r>
            <a:r>
              <a:rPr lang="uk-UA" sz="2200" i="1" dirty="0">
                <a:latin typeface="Times New Roman" panose="02020603050405020304" pitchFamily="18"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cs typeface="Times New Roman" panose="02020603050405020304" pitchFamily="18" charset="0"/>
              </a:rPr>
              <a:t>-а</a:t>
            </a:r>
            <a:r>
              <a:rPr lang="uk-UA" sz="2200" dirty="0"/>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2380968102"/>
              </p:ext>
            </p:extLst>
          </p:nvPr>
        </p:nvGraphicFramePr>
        <p:xfrm>
          <a:off x="7092280" y="549115"/>
          <a:ext cx="1958201" cy="1106449"/>
        </p:xfrm>
        <a:graphic>
          <a:graphicData uri="http://schemas.openxmlformats.org/presentationml/2006/ole">
            <mc:AlternateContent xmlns:mc="http://schemas.openxmlformats.org/markup-compatibility/2006">
              <mc:Choice xmlns:v="urn:schemas-microsoft-com:vml" Requires="v">
                <p:oleObj spid="_x0000_s48212" name="Уравнение" r:id="rId4" imgW="850680" imgH="469800" progId="Equation.3">
                  <p:embed/>
                </p:oleObj>
              </mc:Choice>
              <mc:Fallback>
                <p:oleObj name="Уравнение" r:id="rId4" imgW="850680" imgH="469800" progId="Equation.3">
                  <p:embed/>
                  <p:pic>
                    <p:nvPicPr>
                      <p:cNvPr id="0" name="Object 4"/>
                      <p:cNvPicPr>
                        <a:picLocks noChangeAspect="1" noChangeArrowheads="1"/>
                      </p:cNvPicPr>
                      <p:nvPr/>
                    </p:nvPicPr>
                    <p:blipFill>
                      <a:blip r:embed="rId5"/>
                      <a:srcRect/>
                      <a:stretch>
                        <a:fillRect/>
                      </a:stretch>
                    </p:blipFill>
                    <p:spPr bwMode="auto">
                      <a:xfrm>
                        <a:off x="7092280" y="549115"/>
                        <a:ext cx="1958201" cy="1106449"/>
                      </a:xfrm>
                      <a:prstGeom prst="rect">
                        <a:avLst/>
                      </a:prstGeom>
                      <a:solidFill>
                        <a:srgbClr val="FFFF00"/>
                      </a:solidFill>
                      <a:ln>
                        <a:solidFill>
                          <a:srgbClr val="FF0000"/>
                        </a:solidFill>
                      </a:ln>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2412171402"/>
              </p:ext>
            </p:extLst>
          </p:nvPr>
        </p:nvGraphicFramePr>
        <p:xfrm>
          <a:off x="4572000" y="1755343"/>
          <a:ext cx="2883585" cy="694665"/>
        </p:xfrm>
        <a:graphic>
          <a:graphicData uri="http://schemas.openxmlformats.org/presentationml/2006/ole">
            <mc:AlternateContent xmlns:mc="http://schemas.openxmlformats.org/markup-compatibility/2006">
              <mc:Choice xmlns:v="urn:schemas-microsoft-com:vml" Requires="v">
                <p:oleObj spid="_x0000_s48213" name="Уравнение" r:id="rId6" imgW="1320480" imgH="291960" progId="Equation.3">
                  <p:embed/>
                </p:oleObj>
              </mc:Choice>
              <mc:Fallback>
                <p:oleObj name="Уравнение" r:id="rId6" imgW="1320480" imgH="291960" progId="Equation.3">
                  <p:embed/>
                  <p:pic>
                    <p:nvPicPr>
                      <p:cNvPr id="0" name="Object 7"/>
                      <p:cNvPicPr>
                        <a:picLocks noChangeAspect="1" noChangeArrowheads="1"/>
                      </p:cNvPicPr>
                      <p:nvPr/>
                    </p:nvPicPr>
                    <p:blipFill>
                      <a:blip r:embed="rId7"/>
                      <a:srcRect/>
                      <a:stretch>
                        <a:fillRect/>
                      </a:stretch>
                    </p:blipFill>
                    <p:spPr bwMode="auto">
                      <a:xfrm>
                        <a:off x="4572000" y="1755343"/>
                        <a:ext cx="2883585" cy="694665"/>
                      </a:xfrm>
                      <a:prstGeom prst="rect">
                        <a:avLst/>
                      </a:prstGeom>
                      <a:solidFill>
                        <a:srgbClr val="FFFF00"/>
                      </a:solidFill>
                      <a:ln>
                        <a:solidFill>
                          <a:srgbClr val="FF0000"/>
                        </a:solidFill>
                      </a:ln>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1630559745"/>
              </p:ext>
            </p:extLst>
          </p:nvPr>
        </p:nvGraphicFramePr>
        <p:xfrm>
          <a:off x="7495572" y="2013368"/>
          <a:ext cx="1549096" cy="599508"/>
        </p:xfrm>
        <a:graphic>
          <a:graphicData uri="http://schemas.openxmlformats.org/presentationml/2006/ole">
            <mc:AlternateContent xmlns:mc="http://schemas.openxmlformats.org/markup-compatibility/2006">
              <mc:Choice xmlns:v="urn:schemas-microsoft-com:vml" Requires="v">
                <p:oleObj spid="_x0000_s48214" name="Уравнение" r:id="rId8" imgW="888840" imgH="241200" progId="Equation.3">
                  <p:embed/>
                </p:oleObj>
              </mc:Choice>
              <mc:Fallback>
                <p:oleObj name="Уравнение" r:id="rId8" imgW="888840" imgH="241200" progId="Equation.3">
                  <p:embed/>
                  <p:pic>
                    <p:nvPicPr>
                      <p:cNvPr id="0" name="Object 9"/>
                      <p:cNvPicPr>
                        <a:picLocks noChangeAspect="1" noChangeArrowheads="1"/>
                      </p:cNvPicPr>
                      <p:nvPr/>
                    </p:nvPicPr>
                    <p:blipFill>
                      <a:blip r:embed="rId9"/>
                      <a:srcRect/>
                      <a:stretch>
                        <a:fillRect/>
                      </a:stretch>
                    </p:blipFill>
                    <p:spPr bwMode="auto">
                      <a:xfrm>
                        <a:off x="7495572" y="2013368"/>
                        <a:ext cx="1549096" cy="599508"/>
                      </a:xfrm>
                      <a:prstGeom prst="rect">
                        <a:avLst/>
                      </a:prstGeom>
                      <a:solidFill>
                        <a:srgbClr val="FFFF00"/>
                      </a:solidFill>
                      <a:ln>
                        <a:solidFill>
                          <a:srgbClr val="FF0000"/>
                        </a:solidFill>
                      </a:ln>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3108585547"/>
              </p:ext>
            </p:extLst>
          </p:nvPr>
        </p:nvGraphicFramePr>
        <p:xfrm>
          <a:off x="7238165" y="4661849"/>
          <a:ext cx="1815613" cy="1048703"/>
        </p:xfrm>
        <a:graphic>
          <a:graphicData uri="http://schemas.openxmlformats.org/presentationml/2006/ole">
            <mc:AlternateContent xmlns:mc="http://schemas.openxmlformats.org/markup-compatibility/2006">
              <mc:Choice xmlns:v="urn:schemas-microsoft-com:vml" Requires="v">
                <p:oleObj spid="_x0000_s48215" name="Уравнение" r:id="rId10" imgW="799920" imgH="469800" progId="Equation.3">
                  <p:embed/>
                </p:oleObj>
              </mc:Choice>
              <mc:Fallback>
                <p:oleObj name="Уравнение" r:id="rId10" imgW="799920" imgH="469800" progId="Equation.3">
                  <p:embed/>
                  <p:pic>
                    <p:nvPicPr>
                      <p:cNvPr id="0" name="Object 14"/>
                      <p:cNvPicPr>
                        <a:picLocks noChangeAspect="1" noChangeArrowheads="1"/>
                      </p:cNvPicPr>
                      <p:nvPr/>
                    </p:nvPicPr>
                    <p:blipFill>
                      <a:blip r:embed="rId11"/>
                      <a:srcRect/>
                      <a:stretch>
                        <a:fillRect/>
                      </a:stretch>
                    </p:blipFill>
                    <p:spPr bwMode="auto">
                      <a:xfrm>
                        <a:off x="7238165" y="4661849"/>
                        <a:ext cx="1815613" cy="1048703"/>
                      </a:xfrm>
                      <a:prstGeom prst="rect">
                        <a:avLst/>
                      </a:prstGeom>
                      <a:solidFill>
                        <a:srgbClr val="FFFF00"/>
                      </a:solidFill>
                      <a:ln>
                        <a:solidFill>
                          <a:srgbClr val="FF0000"/>
                        </a:solidFill>
                      </a:ln>
                    </p:spPr>
                  </p:pic>
                </p:oleObj>
              </mc:Fallback>
            </mc:AlternateContent>
          </a:graphicData>
        </a:graphic>
      </p:graphicFrame>
      <p:sp>
        <p:nvSpPr>
          <p:cNvPr id="20" name="Прямоугольник 19"/>
          <p:cNvSpPr>
            <a:spLocks noChangeArrowheads="1"/>
          </p:cNvSpPr>
          <p:nvPr/>
        </p:nvSpPr>
        <p:spPr bwMode="auto">
          <a:xfrm>
            <a:off x="83148" y="5820291"/>
            <a:ext cx="8961520" cy="914096"/>
          </a:xfrm>
          <a:prstGeom prst="rect">
            <a:avLst/>
          </a:prstGeom>
          <a:solidFill>
            <a:schemeClr val="bg2"/>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Точка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а</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що відповідає номінальному режиму роботи знаходиться на цій ділянці </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н</a:t>
            </a:r>
            <a:r>
              <a:rPr lang="uk-UA" sz="2200" i="1" dirty="0">
                <a:latin typeface="Times New Roman" panose="02020603050405020304" pitchFamily="18" charset="0"/>
                <a:ea typeface="Calibri" panose="020F0502020204030204" pitchFamily="34" charset="0"/>
                <a:cs typeface="Times New Roman" panose="02020603050405020304" pitchFamily="18" charset="0"/>
              </a:rPr>
              <a:t>&lt;&lt;</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Calibri" panose="020F0502020204030204" pitchFamily="34" charset="0"/>
                <a:ea typeface="Calibri" panose="020F0502020204030204" pitchFamily="34" charset="0"/>
                <a:cs typeface="Calibri" panose="020F0502020204030204" pitchFamily="34" charset="0"/>
              </a:rPr>
              <a:t>, яку називають робочою ділянкою механічної характеристики.</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43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6">
                                            <p:bg/>
                                          </p:spTgt>
                                        </p:tgtEl>
                                        <p:attrNameLst>
                                          <p:attrName>style.visibility</p:attrName>
                                        </p:attrNameLst>
                                      </p:cBhvr>
                                      <p:to>
                                        <p:strVal val="visible"/>
                                      </p:to>
                                    </p:set>
                                    <p:anim calcmode="lin" valueType="num">
                                      <p:cBhvr>
                                        <p:cTn id="30" dur="1000" fill="hold"/>
                                        <p:tgtEl>
                                          <p:spTgt spid="16">
                                            <p:bg/>
                                          </p:spTgt>
                                        </p:tgtEl>
                                        <p:attrNameLst>
                                          <p:attrName>ppt_w</p:attrName>
                                        </p:attrNameLst>
                                      </p:cBhvr>
                                      <p:tavLst>
                                        <p:tav tm="0">
                                          <p:val>
                                            <p:fltVal val="0"/>
                                          </p:val>
                                        </p:tav>
                                        <p:tav tm="100000">
                                          <p:val>
                                            <p:strVal val="#ppt_w"/>
                                          </p:val>
                                        </p:tav>
                                      </p:tavLst>
                                    </p:anim>
                                    <p:anim calcmode="lin" valueType="num">
                                      <p:cBhvr>
                                        <p:cTn id="31" dur="1000" fill="hold"/>
                                        <p:tgtEl>
                                          <p:spTgt spid="16">
                                            <p:bg/>
                                          </p:spTgt>
                                        </p:tgtEl>
                                        <p:attrNameLst>
                                          <p:attrName>ppt_h</p:attrName>
                                        </p:attrNameLst>
                                      </p:cBhvr>
                                      <p:tavLst>
                                        <p:tav tm="0">
                                          <p:val>
                                            <p:fltVal val="0"/>
                                          </p:val>
                                        </p:tav>
                                        <p:tav tm="100000">
                                          <p:val>
                                            <p:strVal val="#ppt_h"/>
                                          </p:val>
                                        </p:tav>
                                      </p:tavLst>
                                    </p:anim>
                                    <p:anim calcmode="lin" valueType="num">
                                      <p:cBhvr>
                                        <p:cTn id="32" dur="1000" fill="hold"/>
                                        <p:tgtEl>
                                          <p:spTgt spid="16">
                                            <p:bg/>
                                          </p:spTgt>
                                        </p:tgtEl>
                                        <p:attrNameLst>
                                          <p:attrName>style.rotation</p:attrName>
                                        </p:attrNameLst>
                                      </p:cBhvr>
                                      <p:tavLst>
                                        <p:tav tm="0">
                                          <p:val>
                                            <p:fltVal val="90"/>
                                          </p:val>
                                        </p:tav>
                                        <p:tav tm="100000">
                                          <p:val>
                                            <p:fltVal val="0"/>
                                          </p:val>
                                        </p:tav>
                                      </p:tavLst>
                                    </p:anim>
                                    <p:animEffect transition="in" filter="fade">
                                      <p:cBhvr>
                                        <p:cTn id="33" dur="1000"/>
                                        <p:tgtEl>
                                          <p:spTgt spid="16">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1">
                                            <p:bg/>
                                          </p:spTgt>
                                        </p:tgtEl>
                                        <p:attrNameLst>
                                          <p:attrName>style.visibility</p:attrName>
                                        </p:attrNameLst>
                                      </p:cBhvr>
                                      <p:to>
                                        <p:strVal val="visible"/>
                                      </p:to>
                                    </p:set>
                                    <p:anim calcmode="lin" valueType="num">
                                      <p:cBhvr>
                                        <p:cTn id="44" dur="1000" fill="hold"/>
                                        <p:tgtEl>
                                          <p:spTgt spid="11">
                                            <p:bg/>
                                          </p:spTgt>
                                        </p:tgtEl>
                                        <p:attrNameLst>
                                          <p:attrName>ppt_w</p:attrName>
                                        </p:attrNameLst>
                                      </p:cBhvr>
                                      <p:tavLst>
                                        <p:tav tm="0">
                                          <p:val>
                                            <p:fltVal val="0"/>
                                          </p:val>
                                        </p:tav>
                                        <p:tav tm="100000">
                                          <p:val>
                                            <p:strVal val="#ppt_w"/>
                                          </p:val>
                                        </p:tav>
                                      </p:tavLst>
                                    </p:anim>
                                    <p:anim calcmode="lin" valueType="num">
                                      <p:cBhvr>
                                        <p:cTn id="45" dur="1000" fill="hold"/>
                                        <p:tgtEl>
                                          <p:spTgt spid="11">
                                            <p:bg/>
                                          </p:spTgt>
                                        </p:tgtEl>
                                        <p:attrNameLst>
                                          <p:attrName>ppt_h</p:attrName>
                                        </p:attrNameLst>
                                      </p:cBhvr>
                                      <p:tavLst>
                                        <p:tav tm="0">
                                          <p:val>
                                            <p:fltVal val="0"/>
                                          </p:val>
                                        </p:tav>
                                        <p:tav tm="100000">
                                          <p:val>
                                            <p:strVal val="#ppt_h"/>
                                          </p:val>
                                        </p:tav>
                                      </p:tavLst>
                                    </p:anim>
                                    <p:anim calcmode="lin" valueType="num">
                                      <p:cBhvr>
                                        <p:cTn id="46" dur="1000" fill="hold"/>
                                        <p:tgtEl>
                                          <p:spTgt spid="11">
                                            <p:bg/>
                                          </p:spTgt>
                                        </p:tgtEl>
                                        <p:attrNameLst>
                                          <p:attrName>style.rotation</p:attrName>
                                        </p:attrNameLst>
                                      </p:cBhvr>
                                      <p:tavLst>
                                        <p:tav tm="0">
                                          <p:val>
                                            <p:fltVal val="90"/>
                                          </p:val>
                                        </p:tav>
                                        <p:tav tm="100000">
                                          <p:val>
                                            <p:fltVal val="0"/>
                                          </p:val>
                                        </p:tav>
                                      </p:tavLst>
                                    </p:anim>
                                    <p:animEffect transition="in" filter="fade">
                                      <p:cBhvr>
                                        <p:cTn id="47" dur="1000"/>
                                        <p:tgtEl>
                                          <p:spTgt spid="11">
                                            <p:bg/>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 calcmode="lin" valueType="num">
                                      <p:cBhvr>
                                        <p:cTn id="50"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11">
                                            <p:txEl>
                                              <p:pRg st="0" end="0"/>
                                            </p:txEl>
                                          </p:spTgt>
                                        </p:tgtEl>
                                      </p:cBhvr>
                                    </p:animEffect>
                                  </p:childTnLst>
                                </p:cTn>
                              </p:par>
                              <p:par>
                                <p:cTn id="54" presetID="26"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80">
                                          <p:stCondLst>
                                            <p:cond delay="0"/>
                                          </p:stCondLst>
                                        </p:cTn>
                                        <p:tgtEl>
                                          <p:spTgt spid="7"/>
                                        </p:tgtEl>
                                      </p:cBhvr>
                                    </p:animEffect>
                                    <p:anim calcmode="lin" valueType="num">
                                      <p:cBhvr>
                                        <p:cTn id="5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2" dur="26">
                                          <p:stCondLst>
                                            <p:cond delay="650"/>
                                          </p:stCondLst>
                                        </p:cTn>
                                        <p:tgtEl>
                                          <p:spTgt spid="7"/>
                                        </p:tgtEl>
                                      </p:cBhvr>
                                      <p:to x="100000" y="60000"/>
                                    </p:animScale>
                                    <p:animScale>
                                      <p:cBhvr>
                                        <p:cTn id="63" dur="166" decel="50000">
                                          <p:stCondLst>
                                            <p:cond delay="676"/>
                                          </p:stCondLst>
                                        </p:cTn>
                                        <p:tgtEl>
                                          <p:spTgt spid="7"/>
                                        </p:tgtEl>
                                      </p:cBhvr>
                                      <p:to x="100000" y="100000"/>
                                    </p:animScale>
                                    <p:animScale>
                                      <p:cBhvr>
                                        <p:cTn id="64" dur="26">
                                          <p:stCondLst>
                                            <p:cond delay="1312"/>
                                          </p:stCondLst>
                                        </p:cTn>
                                        <p:tgtEl>
                                          <p:spTgt spid="7"/>
                                        </p:tgtEl>
                                      </p:cBhvr>
                                      <p:to x="100000" y="80000"/>
                                    </p:animScale>
                                    <p:animScale>
                                      <p:cBhvr>
                                        <p:cTn id="65" dur="166" decel="50000">
                                          <p:stCondLst>
                                            <p:cond delay="1338"/>
                                          </p:stCondLst>
                                        </p:cTn>
                                        <p:tgtEl>
                                          <p:spTgt spid="7"/>
                                        </p:tgtEl>
                                      </p:cBhvr>
                                      <p:to x="100000" y="100000"/>
                                    </p:animScale>
                                    <p:animScale>
                                      <p:cBhvr>
                                        <p:cTn id="66" dur="26">
                                          <p:stCondLst>
                                            <p:cond delay="1642"/>
                                          </p:stCondLst>
                                        </p:cTn>
                                        <p:tgtEl>
                                          <p:spTgt spid="7"/>
                                        </p:tgtEl>
                                      </p:cBhvr>
                                      <p:to x="100000" y="90000"/>
                                    </p:animScale>
                                    <p:animScale>
                                      <p:cBhvr>
                                        <p:cTn id="67" dur="166" decel="50000">
                                          <p:stCondLst>
                                            <p:cond delay="1668"/>
                                          </p:stCondLst>
                                        </p:cTn>
                                        <p:tgtEl>
                                          <p:spTgt spid="7"/>
                                        </p:tgtEl>
                                      </p:cBhvr>
                                      <p:to x="100000" y="100000"/>
                                    </p:animScale>
                                    <p:animScale>
                                      <p:cBhvr>
                                        <p:cTn id="68" dur="26">
                                          <p:stCondLst>
                                            <p:cond delay="1808"/>
                                          </p:stCondLst>
                                        </p:cTn>
                                        <p:tgtEl>
                                          <p:spTgt spid="7"/>
                                        </p:tgtEl>
                                      </p:cBhvr>
                                      <p:to x="100000" y="95000"/>
                                    </p:animScale>
                                    <p:animScale>
                                      <p:cBhvr>
                                        <p:cTn id="69" dur="166" decel="50000">
                                          <p:stCondLst>
                                            <p:cond delay="1834"/>
                                          </p:stCondLst>
                                        </p:cTn>
                                        <p:tgtEl>
                                          <p:spTgt spid="7"/>
                                        </p:tgtEl>
                                      </p:cBhvr>
                                      <p:to x="100000" y="100000"/>
                                    </p:animScale>
                                  </p:childTnLst>
                                </p:cTn>
                              </p:par>
                            </p:childTnLst>
                          </p:cTn>
                        </p:par>
                        <p:par>
                          <p:cTn id="70" fill="hold">
                            <p:stCondLst>
                              <p:cond delay="2000"/>
                            </p:stCondLst>
                            <p:childTnLst>
                              <p:par>
                                <p:cTn id="71" presetID="26" presetClass="entr" presetSubtype="0"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80">
                                          <p:stCondLst>
                                            <p:cond delay="0"/>
                                          </p:stCondLst>
                                        </p:cTn>
                                        <p:tgtEl>
                                          <p:spTgt spid="10"/>
                                        </p:tgtEl>
                                      </p:cBhvr>
                                    </p:animEffect>
                                    <p:anim calcmode="lin" valueType="num">
                                      <p:cBhvr>
                                        <p:cTn id="7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tgtEl>
                                      </p:cBhvr>
                                      <p:to x="100000" y="60000"/>
                                    </p:animScale>
                                    <p:animScale>
                                      <p:cBhvr>
                                        <p:cTn id="80" dur="166" decel="50000">
                                          <p:stCondLst>
                                            <p:cond delay="676"/>
                                          </p:stCondLst>
                                        </p:cTn>
                                        <p:tgtEl>
                                          <p:spTgt spid="10"/>
                                        </p:tgtEl>
                                      </p:cBhvr>
                                      <p:to x="100000" y="100000"/>
                                    </p:animScale>
                                    <p:animScale>
                                      <p:cBhvr>
                                        <p:cTn id="81" dur="26">
                                          <p:stCondLst>
                                            <p:cond delay="1312"/>
                                          </p:stCondLst>
                                        </p:cTn>
                                        <p:tgtEl>
                                          <p:spTgt spid="10"/>
                                        </p:tgtEl>
                                      </p:cBhvr>
                                      <p:to x="100000" y="80000"/>
                                    </p:animScale>
                                    <p:animScale>
                                      <p:cBhvr>
                                        <p:cTn id="82" dur="166" decel="50000">
                                          <p:stCondLst>
                                            <p:cond delay="1338"/>
                                          </p:stCondLst>
                                        </p:cTn>
                                        <p:tgtEl>
                                          <p:spTgt spid="10"/>
                                        </p:tgtEl>
                                      </p:cBhvr>
                                      <p:to x="100000" y="100000"/>
                                    </p:animScale>
                                    <p:animScale>
                                      <p:cBhvr>
                                        <p:cTn id="83" dur="26">
                                          <p:stCondLst>
                                            <p:cond delay="1642"/>
                                          </p:stCondLst>
                                        </p:cTn>
                                        <p:tgtEl>
                                          <p:spTgt spid="10"/>
                                        </p:tgtEl>
                                      </p:cBhvr>
                                      <p:to x="100000" y="90000"/>
                                    </p:animScale>
                                    <p:animScale>
                                      <p:cBhvr>
                                        <p:cTn id="84" dur="166" decel="50000">
                                          <p:stCondLst>
                                            <p:cond delay="1668"/>
                                          </p:stCondLst>
                                        </p:cTn>
                                        <p:tgtEl>
                                          <p:spTgt spid="10"/>
                                        </p:tgtEl>
                                      </p:cBhvr>
                                      <p:to x="100000" y="100000"/>
                                    </p:animScale>
                                    <p:animScale>
                                      <p:cBhvr>
                                        <p:cTn id="85" dur="26">
                                          <p:stCondLst>
                                            <p:cond delay="1808"/>
                                          </p:stCondLst>
                                        </p:cTn>
                                        <p:tgtEl>
                                          <p:spTgt spid="10"/>
                                        </p:tgtEl>
                                      </p:cBhvr>
                                      <p:to x="100000" y="95000"/>
                                    </p:animScale>
                                    <p:animScale>
                                      <p:cBhvr>
                                        <p:cTn id="86" dur="166" decel="50000">
                                          <p:stCondLst>
                                            <p:cond delay="1834"/>
                                          </p:stCondLst>
                                        </p:cTn>
                                        <p:tgtEl>
                                          <p:spTgt spid="10"/>
                                        </p:tgtEl>
                                      </p:cBhvr>
                                      <p:to x="100000" y="100000"/>
                                    </p:animScale>
                                  </p:childTnLst>
                                </p:cTn>
                              </p:par>
                            </p:childTnLst>
                          </p:cTn>
                        </p:par>
                        <p:par>
                          <p:cTn id="87" fill="hold">
                            <p:stCondLst>
                              <p:cond delay="4000"/>
                            </p:stCondLst>
                            <p:childTnLst>
                              <p:par>
                                <p:cTn id="88" presetID="31" presetClass="entr" presetSubtype="0" fill="hold" grpId="0" nodeType="afterEffect">
                                  <p:stCondLst>
                                    <p:cond delay="0"/>
                                  </p:stCondLst>
                                  <p:childTnLst>
                                    <p:set>
                                      <p:cBhvr>
                                        <p:cTn id="89" dur="1" fill="hold">
                                          <p:stCondLst>
                                            <p:cond delay="0"/>
                                          </p:stCondLst>
                                        </p:cTn>
                                        <p:tgtEl>
                                          <p:spTgt spid="11">
                                            <p:txEl>
                                              <p:pRg st="1" end="1"/>
                                            </p:txEl>
                                          </p:spTgt>
                                        </p:tgtEl>
                                        <p:attrNameLst>
                                          <p:attrName>style.visibility</p:attrName>
                                        </p:attrNameLst>
                                      </p:cBhvr>
                                      <p:to>
                                        <p:strVal val="visible"/>
                                      </p:to>
                                    </p:set>
                                    <p:anim calcmode="lin" valueType="num">
                                      <p:cBhvr>
                                        <p:cTn id="90"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91"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92"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93" dur="1000"/>
                                        <p:tgtEl>
                                          <p:spTgt spid="11">
                                            <p:txEl>
                                              <p:pRg st="1" end="1"/>
                                            </p:txEl>
                                          </p:spTgt>
                                        </p:tgtEl>
                                      </p:cBhvr>
                                    </p:animEffect>
                                  </p:childTnLst>
                                </p:cTn>
                              </p:par>
                            </p:childTnLst>
                          </p:cTn>
                        </p:par>
                        <p:par>
                          <p:cTn id="94" fill="hold">
                            <p:stCondLst>
                              <p:cond delay="5000"/>
                            </p:stCondLst>
                            <p:childTnLst>
                              <p:par>
                                <p:cTn id="95" presetID="31" presetClass="entr" presetSubtype="0" fill="hold" grpId="0" nodeType="afterEffect">
                                  <p:stCondLst>
                                    <p:cond delay="0"/>
                                  </p:stCondLst>
                                  <p:childTnLst>
                                    <p:set>
                                      <p:cBhvr>
                                        <p:cTn id="96" dur="1" fill="hold">
                                          <p:stCondLst>
                                            <p:cond delay="0"/>
                                          </p:stCondLst>
                                        </p:cTn>
                                        <p:tgtEl>
                                          <p:spTgt spid="11">
                                            <p:txEl>
                                              <p:pRg st="2" end="2"/>
                                            </p:txEl>
                                          </p:spTgt>
                                        </p:tgtEl>
                                        <p:attrNameLst>
                                          <p:attrName>style.visibility</p:attrName>
                                        </p:attrNameLst>
                                      </p:cBhvr>
                                      <p:to>
                                        <p:strVal val="visible"/>
                                      </p:to>
                                    </p:set>
                                    <p:anim calcmode="lin" valueType="num">
                                      <p:cBhvr>
                                        <p:cTn id="97"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98"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99"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00" dur="1000"/>
                                        <p:tgtEl>
                                          <p:spTgt spid="11">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6" fill="hold" grpId="0" nodeType="click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additive="base">
                                        <p:cTn id="105" dur="1000" fill="hold"/>
                                        <p:tgtEl>
                                          <p:spTgt spid="12"/>
                                        </p:tgtEl>
                                        <p:attrNameLst>
                                          <p:attrName>ppt_x</p:attrName>
                                        </p:attrNameLst>
                                      </p:cBhvr>
                                      <p:tavLst>
                                        <p:tav tm="0">
                                          <p:val>
                                            <p:strVal val="1+#ppt_w/2"/>
                                          </p:val>
                                        </p:tav>
                                        <p:tav tm="100000">
                                          <p:val>
                                            <p:strVal val="#ppt_x"/>
                                          </p:val>
                                        </p:tav>
                                      </p:tavLst>
                                    </p:anim>
                                    <p:anim calcmode="lin" valueType="num">
                                      <p:cBhvr additive="base">
                                        <p:cTn id="10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15">
                                            <p:bg/>
                                          </p:spTgt>
                                        </p:tgtEl>
                                        <p:attrNameLst>
                                          <p:attrName>style.visibility</p:attrName>
                                        </p:attrNameLst>
                                      </p:cBhvr>
                                      <p:to>
                                        <p:strVal val="visible"/>
                                      </p:to>
                                    </p:set>
                                    <p:anim calcmode="lin" valueType="num">
                                      <p:cBhvr>
                                        <p:cTn id="111" dur="1000" fill="hold"/>
                                        <p:tgtEl>
                                          <p:spTgt spid="15">
                                            <p:bg/>
                                          </p:spTgt>
                                        </p:tgtEl>
                                        <p:attrNameLst>
                                          <p:attrName>ppt_w</p:attrName>
                                        </p:attrNameLst>
                                      </p:cBhvr>
                                      <p:tavLst>
                                        <p:tav tm="0">
                                          <p:val>
                                            <p:fltVal val="0"/>
                                          </p:val>
                                        </p:tav>
                                        <p:tav tm="100000">
                                          <p:val>
                                            <p:strVal val="#ppt_w"/>
                                          </p:val>
                                        </p:tav>
                                      </p:tavLst>
                                    </p:anim>
                                    <p:anim calcmode="lin" valueType="num">
                                      <p:cBhvr>
                                        <p:cTn id="112" dur="1000" fill="hold"/>
                                        <p:tgtEl>
                                          <p:spTgt spid="15">
                                            <p:bg/>
                                          </p:spTgt>
                                        </p:tgtEl>
                                        <p:attrNameLst>
                                          <p:attrName>ppt_h</p:attrName>
                                        </p:attrNameLst>
                                      </p:cBhvr>
                                      <p:tavLst>
                                        <p:tav tm="0">
                                          <p:val>
                                            <p:fltVal val="0"/>
                                          </p:val>
                                        </p:tav>
                                        <p:tav tm="100000">
                                          <p:val>
                                            <p:strVal val="#ppt_h"/>
                                          </p:val>
                                        </p:tav>
                                      </p:tavLst>
                                    </p:anim>
                                    <p:anim calcmode="lin" valueType="num">
                                      <p:cBhvr>
                                        <p:cTn id="113" dur="1000" fill="hold"/>
                                        <p:tgtEl>
                                          <p:spTgt spid="15">
                                            <p:bg/>
                                          </p:spTgt>
                                        </p:tgtEl>
                                        <p:attrNameLst>
                                          <p:attrName>style.rotation</p:attrName>
                                        </p:attrNameLst>
                                      </p:cBhvr>
                                      <p:tavLst>
                                        <p:tav tm="0">
                                          <p:val>
                                            <p:fltVal val="90"/>
                                          </p:val>
                                        </p:tav>
                                        <p:tav tm="100000">
                                          <p:val>
                                            <p:fltVal val="0"/>
                                          </p:val>
                                        </p:tav>
                                      </p:tavLst>
                                    </p:anim>
                                    <p:animEffect transition="in" filter="fade">
                                      <p:cBhvr>
                                        <p:cTn id="114" dur="1000"/>
                                        <p:tgtEl>
                                          <p:spTgt spid="15">
                                            <p:bg/>
                                          </p:spTgt>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 calcmode="lin" valueType="num">
                                      <p:cBhvr>
                                        <p:cTn id="117"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18"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119"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20" dur="1000"/>
                                        <p:tgtEl>
                                          <p:spTgt spid="15">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0" nodeType="clickEffect">
                                  <p:stCondLst>
                                    <p:cond delay="0"/>
                                  </p:stCondLst>
                                  <p:childTnLst>
                                    <p:set>
                                      <p:cBhvr>
                                        <p:cTn id="124" dur="1" fill="hold">
                                          <p:stCondLst>
                                            <p:cond delay="0"/>
                                          </p:stCondLst>
                                        </p:cTn>
                                        <p:tgtEl>
                                          <p:spTgt spid="18">
                                            <p:bg/>
                                          </p:spTgt>
                                        </p:tgtEl>
                                        <p:attrNameLst>
                                          <p:attrName>style.visibility</p:attrName>
                                        </p:attrNameLst>
                                      </p:cBhvr>
                                      <p:to>
                                        <p:strVal val="visible"/>
                                      </p:to>
                                    </p:set>
                                    <p:anim calcmode="lin" valueType="num">
                                      <p:cBhvr>
                                        <p:cTn id="125" dur="1000" fill="hold"/>
                                        <p:tgtEl>
                                          <p:spTgt spid="18">
                                            <p:bg/>
                                          </p:spTgt>
                                        </p:tgtEl>
                                        <p:attrNameLst>
                                          <p:attrName>ppt_w</p:attrName>
                                        </p:attrNameLst>
                                      </p:cBhvr>
                                      <p:tavLst>
                                        <p:tav tm="0">
                                          <p:val>
                                            <p:fltVal val="0"/>
                                          </p:val>
                                        </p:tav>
                                        <p:tav tm="100000">
                                          <p:val>
                                            <p:strVal val="#ppt_w"/>
                                          </p:val>
                                        </p:tav>
                                      </p:tavLst>
                                    </p:anim>
                                    <p:anim calcmode="lin" valueType="num">
                                      <p:cBhvr>
                                        <p:cTn id="126" dur="1000" fill="hold"/>
                                        <p:tgtEl>
                                          <p:spTgt spid="18">
                                            <p:bg/>
                                          </p:spTgt>
                                        </p:tgtEl>
                                        <p:attrNameLst>
                                          <p:attrName>ppt_h</p:attrName>
                                        </p:attrNameLst>
                                      </p:cBhvr>
                                      <p:tavLst>
                                        <p:tav tm="0">
                                          <p:val>
                                            <p:fltVal val="0"/>
                                          </p:val>
                                        </p:tav>
                                        <p:tav tm="100000">
                                          <p:val>
                                            <p:strVal val="#ppt_h"/>
                                          </p:val>
                                        </p:tav>
                                      </p:tavLst>
                                    </p:anim>
                                    <p:anim calcmode="lin" valueType="num">
                                      <p:cBhvr>
                                        <p:cTn id="127" dur="1000" fill="hold"/>
                                        <p:tgtEl>
                                          <p:spTgt spid="18">
                                            <p:bg/>
                                          </p:spTgt>
                                        </p:tgtEl>
                                        <p:attrNameLst>
                                          <p:attrName>style.rotation</p:attrName>
                                        </p:attrNameLst>
                                      </p:cBhvr>
                                      <p:tavLst>
                                        <p:tav tm="0">
                                          <p:val>
                                            <p:fltVal val="90"/>
                                          </p:val>
                                        </p:tav>
                                        <p:tav tm="100000">
                                          <p:val>
                                            <p:fltVal val="0"/>
                                          </p:val>
                                        </p:tav>
                                      </p:tavLst>
                                    </p:anim>
                                    <p:animEffect transition="in" filter="fade">
                                      <p:cBhvr>
                                        <p:cTn id="128" dur="1000"/>
                                        <p:tgtEl>
                                          <p:spTgt spid="18">
                                            <p:bg/>
                                          </p:spTgt>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18">
                                            <p:txEl>
                                              <p:pRg st="0" end="0"/>
                                            </p:txEl>
                                          </p:spTgt>
                                        </p:tgtEl>
                                        <p:attrNameLst>
                                          <p:attrName>style.visibility</p:attrName>
                                        </p:attrNameLst>
                                      </p:cBhvr>
                                      <p:to>
                                        <p:strVal val="visible"/>
                                      </p:to>
                                    </p:set>
                                    <p:anim calcmode="lin" valueType="num">
                                      <p:cBhvr>
                                        <p:cTn id="131"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32"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133"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134" dur="1000"/>
                                        <p:tgtEl>
                                          <p:spTgt spid="18">
                                            <p:txEl>
                                              <p:pRg st="0" end="0"/>
                                            </p:txEl>
                                          </p:spTgt>
                                        </p:tgtEl>
                                      </p:cBhvr>
                                    </p:animEffect>
                                  </p:childTnLst>
                                </p:cTn>
                              </p:par>
                            </p:childTnLst>
                          </p:cTn>
                        </p:par>
                        <p:par>
                          <p:cTn id="135" fill="hold">
                            <p:stCondLst>
                              <p:cond delay="1000"/>
                            </p:stCondLst>
                            <p:childTnLst>
                              <p:par>
                                <p:cTn id="136" presetID="26" presetClass="entr" presetSubtype="0" fill="hold" nodeType="after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wipe(down)">
                                      <p:cBhvr>
                                        <p:cTn id="138" dur="580">
                                          <p:stCondLst>
                                            <p:cond delay="0"/>
                                          </p:stCondLst>
                                        </p:cTn>
                                        <p:tgtEl>
                                          <p:spTgt spid="19"/>
                                        </p:tgtEl>
                                      </p:cBhvr>
                                    </p:animEffect>
                                    <p:anim calcmode="lin" valueType="num">
                                      <p:cBhvr>
                                        <p:cTn id="13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44" dur="26">
                                          <p:stCondLst>
                                            <p:cond delay="650"/>
                                          </p:stCondLst>
                                        </p:cTn>
                                        <p:tgtEl>
                                          <p:spTgt spid="19"/>
                                        </p:tgtEl>
                                      </p:cBhvr>
                                      <p:to x="100000" y="60000"/>
                                    </p:animScale>
                                    <p:animScale>
                                      <p:cBhvr>
                                        <p:cTn id="145" dur="166" decel="50000">
                                          <p:stCondLst>
                                            <p:cond delay="676"/>
                                          </p:stCondLst>
                                        </p:cTn>
                                        <p:tgtEl>
                                          <p:spTgt spid="19"/>
                                        </p:tgtEl>
                                      </p:cBhvr>
                                      <p:to x="100000" y="100000"/>
                                    </p:animScale>
                                    <p:animScale>
                                      <p:cBhvr>
                                        <p:cTn id="146" dur="26">
                                          <p:stCondLst>
                                            <p:cond delay="1312"/>
                                          </p:stCondLst>
                                        </p:cTn>
                                        <p:tgtEl>
                                          <p:spTgt spid="19"/>
                                        </p:tgtEl>
                                      </p:cBhvr>
                                      <p:to x="100000" y="80000"/>
                                    </p:animScale>
                                    <p:animScale>
                                      <p:cBhvr>
                                        <p:cTn id="147" dur="166" decel="50000">
                                          <p:stCondLst>
                                            <p:cond delay="1338"/>
                                          </p:stCondLst>
                                        </p:cTn>
                                        <p:tgtEl>
                                          <p:spTgt spid="19"/>
                                        </p:tgtEl>
                                      </p:cBhvr>
                                      <p:to x="100000" y="100000"/>
                                    </p:animScale>
                                    <p:animScale>
                                      <p:cBhvr>
                                        <p:cTn id="148" dur="26">
                                          <p:stCondLst>
                                            <p:cond delay="1642"/>
                                          </p:stCondLst>
                                        </p:cTn>
                                        <p:tgtEl>
                                          <p:spTgt spid="19"/>
                                        </p:tgtEl>
                                      </p:cBhvr>
                                      <p:to x="100000" y="90000"/>
                                    </p:animScale>
                                    <p:animScale>
                                      <p:cBhvr>
                                        <p:cTn id="149" dur="166" decel="50000">
                                          <p:stCondLst>
                                            <p:cond delay="1668"/>
                                          </p:stCondLst>
                                        </p:cTn>
                                        <p:tgtEl>
                                          <p:spTgt spid="19"/>
                                        </p:tgtEl>
                                      </p:cBhvr>
                                      <p:to x="100000" y="100000"/>
                                    </p:animScale>
                                    <p:animScale>
                                      <p:cBhvr>
                                        <p:cTn id="150" dur="26">
                                          <p:stCondLst>
                                            <p:cond delay="1808"/>
                                          </p:stCondLst>
                                        </p:cTn>
                                        <p:tgtEl>
                                          <p:spTgt spid="19"/>
                                        </p:tgtEl>
                                      </p:cBhvr>
                                      <p:to x="100000" y="95000"/>
                                    </p:animScale>
                                    <p:animScale>
                                      <p:cBhvr>
                                        <p:cTn id="151" dur="166" decel="50000">
                                          <p:stCondLst>
                                            <p:cond delay="1834"/>
                                          </p:stCondLst>
                                        </p:cTn>
                                        <p:tgtEl>
                                          <p:spTgt spid="19"/>
                                        </p:tgtEl>
                                      </p:cBhvr>
                                      <p:to x="100000" y="100000"/>
                                    </p:animScale>
                                  </p:childTnLst>
                                </p:cTn>
                              </p:par>
                            </p:childTnLst>
                          </p:cTn>
                        </p:par>
                        <p:par>
                          <p:cTn id="152" fill="hold">
                            <p:stCondLst>
                              <p:cond delay="3000"/>
                            </p:stCondLst>
                            <p:childTnLst>
                              <p:par>
                                <p:cTn id="153" presetID="31" presetClass="entr" presetSubtype="0" fill="hold" grpId="0" nodeType="afterEffect">
                                  <p:stCondLst>
                                    <p:cond delay="0"/>
                                  </p:stCondLst>
                                  <p:childTnLst>
                                    <p:set>
                                      <p:cBhvr>
                                        <p:cTn id="154" dur="1" fill="hold">
                                          <p:stCondLst>
                                            <p:cond delay="0"/>
                                          </p:stCondLst>
                                        </p:cTn>
                                        <p:tgtEl>
                                          <p:spTgt spid="18">
                                            <p:txEl>
                                              <p:pRg st="1" end="1"/>
                                            </p:txEl>
                                          </p:spTgt>
                                        </p:tgtEl>
                                        <p:attrNameLst>
                                          <p:attrName>style.visibility</p:attrName>
                                        </p:attrNameLst>
                                      </p:cBhvr>
                                      <p:to>
                                        <p:strVal val="visible"/>
                                      </p:to>
                                    </p:set>
                                    <p:anim calcmode="lin" valueType="num">
                                      <p:cBhvr>
                                        <p:cTn id="155" dur="10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56" dur="1000" fill="hold"/>
                                        <p:tgtEl>
                                          <p:spTgt spid="18">
                                            <p:txEl>
                                              <p:pRg st="1" end="1"/>
                                            </p:txEl>
                                          </p:spTgt>
                                        </p:tgtEl>
                                        <p:attrNameLst>
                                          <p:attrName>ppt_h</p:attrName>
                                        </p:attrNameLst>
                                      </p:cBhvr>
                                      <p:tavLst>
                                        <p:tav tm="0">
                                          <p:val>
                                            <p:fltVal val="0"/>
                                          </p:val>
                                        </p:tav>
                                        <p:tav tm="100000">
                                          <p:val>
                                            <p:strVal val="#ppt_h"/>
                                          </p:val>
                                        </p:tav>
                                      </p:tavLst>
                                    </p:anim>
                                    <p:anim calcmode="lin" valueType="num">
                                      <p:cBhvr>
                                        <p:cTn id="157" dur="1000" fill="hold"/>
                                        <p:tgtEl>
                                          <p:spTgt spid="18">
                                            <p:txEl>
                                              <p:pRg st="1" end="1"/>
                                            </p:txEl>
                                          </p:spTgt>
                                        </p:tgtEl>
                                        <p:attrNameLst>
                                          <p:attrName>style.rotation</p:attrName>
                                        </p:attrNameLst>
                                      </p:cBhvr>
                                      <p:tavLst>
                                        <p:tav tm="0">
                                          <p:val>
                                            <p:fltVal val="90"/>
                                          </p:val>
                                        </p:tav>
                                        <p:tav tm="100000">
                                          <p:val>
                                            <p:fltVal val="0"/>
                                          </p:val>
                                        </p:tav>
                                      </p:tavLst>
                                    </p:anim>
                                    <p:animEffect transition="in" filter="fade">
                                      <p:cBhvr>
                                        <p:cTn id="158" dur="1000"/>
                                        <p:tgtEl>
                                          <p:spTgt spid="18">
                                            <p:txEl>
                                              <p:pRg st="1" end="1"/>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31" presetClass="entr" presetSubtype="0" fill="hold" grpId="0" nodeType="clickEffect">
                                  <p:stCondLst>
                                    <p:cond delay="0"/>
                                  </p:stCondLst>
                                  <p:childTnLst>
                                    <p:set>
                                      <p:cBhvr>
                                        <p:cTn id="162" dur="1" fill="hold">
                                          <p:stCondLst>
                                            <p:cond delay="0"/>
                                          </p:stCondLst>
                                        </p:cTn>
                                        <p:tgtEl>
                                          <p:spTgt spid="20">
                                            <p:bg/>
                                          </p:spTgt>
                                        </p:tgtEl>
                                        <p:attrNameLst>
                                          <p:attrName>style.visibility</p:attrName>
                                        </p:attrNameLst>
                                      </p:cBhvr>
                                      <p:to>
                                        <p:strVal val="visible"/>
                                      </p:to>
                                    </p:set>
                                    <p:anim calcmode="lin" valueType="num">
                                      <p:cBhvr>
                                        <p:cTn id="163" dur="1000" fill="hold"/>
                                        <p:tgtEl>
                                          <p:spTgt spid="20">
                                            <p:bg/>
                                          </p:spTgt>
                                        </p:tgtEl>
                                        <p:attrNameLst>
                                          <p:attrName>ppt_w</p:attrName>
                                        </p:attrNameLst>
                                      </p:cBhvr>
                                      <p:tavLst>
                                        <p:tav tm="0">
                                          <p:val>
                                            <p:fltVal val="0"/>
                                          </p:val>
                                        </p:tav>
                                        <p:tav tm="100000">
                                          <p:val>
                                            <p:strVal val="#ppt_w"/>
                                          </p:val>
                                        </p:tav>
                                      </p:tavLst>
                                    </p:anim>
                                    <p:anim calcmode="lin" valueType="num">
                                      <p:cBhvr>
                                        <p:cTn id="164" dur="1000" fill="hold"/>
                                        <p:tgtEl>
                                          <p:spTgt spid="20">
                                            <p:bg/>
                                          </p:spTgt>
                                        </p:tgtEl>
                                        <p:attrNameLst>
                                          <p:attrName>ppt_h</p:attrName>
                                        </p:attrNameLst>
                                      </p:cBhvr>
                                      <p:tavLst>
                                        <p:tav tm="0">
                                          <p:val>
                                            <p:fltVal val="0"/>
                                          </p:val>
                                        </p:tav>
                                        <p:tav tm="100000">
                                          <p:val>
                                            <p:strVal val="#ppt_h"/>
                                          </p:val>
                                        </p:tav>
                                      </p:tavLst>
                                    </p:anim>
                                    <p:anim calcmode="lin" valueType="num">
                                      <p:cBhvr>
                                        <p:cTn id="165" dur="1000" fill="hold"/>
                                        <p:tgtEl>
                                          <p:spTgt spid="20">
                                            <p:bg/>
                                          </p:spTgt>
                                        </p:tgtEl>
                                        <p:attrNameLst>
                                          <p:attrName>style.rotation</p:attrName>
                                        </p:attrNameLst>
                                      </p:cBhvr>
                                      <p:tavLst>
                                        <p:tav tm="0">
                                          <p:val>
                                            <p:fltVal val="90"/>
                                          </p:val>
                                        </p:tav>
                                        <p:tav tm="100000">
                                          <p:val>
                                            <p:fltVal val="0"/>
                                          </p:val>
                                        </p:tav>
                                      </p:tavLst>
                                    </p:anim>
                                    <p:animEffect transition="in" filter="fade">
                                      <p:cBhvr>
                                        <p:cTn id="166" dur="1000"/>
                                        <p:tgtEl>
                                          <p:spTgt spid="20">
                                            <p:bg/>
                                          </p:spTgt>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20">
                                            <p:txEl>
                                              <p:pRg st="0" end="0"/>
                                            </p:txEl>
                                          </p:spTgt>
                                        </p:tgtEl>
                                        <p:attrNameLst>
                                          <p:attrName>style.visibility</p:attrName>
                                        </p:attrNameLst>
                                      </p:cBhvr>
                                      <p:to>
                                        <p:strVal val="visible"/>
                                      </p:to>
                                    </p:set>
                                    <p:anim calcmode="lin" valueType="num">
                                      <p:cBhvr>
                                        <p:cTn id="169"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70"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71"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172"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1" grpId="0" uiExpand="1" build="p" animBg="1" autoUpdateAnimBg="0"/>
      <p:bldP spid="12" grpId="0" animBg="1" autoUpdateAnimBg="0"/>
      <p:bldP spid="15" grpId="0" uiExpand="1" build="p" animBg="1" autoUpdateAnimBg="0"/>
      <p:bldP spid="18" grpId="0" uiExpand="1" build="p" animBg="1" autoUpdateAnimBg="0"/>
      <p:bldP spid="20" grpId="0" uiExpand="1"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5340" y="525846"/>
            <a:ext cx="5120875" cy="2708434"/>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 для </a:t>
            </a:r>
            <a:r>
              <a:rPr lang="uk-UA" sz="2200" i="1" dirty="0">
                <a:latin typeface="Times New Roman" panose="02020603050405020304" pitchFamily="18" charset="0"/>
                <a:ea typeface="Calibri" panose="020F0502020204030204" pitchFamily="34" charset="0"/>
                <a:cs typeface="Times New Roman" panose="02020603050405020304" pitchFamily="18" charset="0"/>
              </a:rPr>
              <a:t>s&gt;&gt;</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можна знехтувати другим доданком у знаменнику формули Клосса </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i="1" dirty="0">
                <a:latin typeface="Times New Roman" panose="02020603050405020304" pitchFamily="18" charset="0"/>
                <a:ea typeface="Calibri" panose="020F0502020204030204" pitchFamily="34" charset="0"/>
                <a:cs typeface="Times New Roman" panose="02020603050405020304" pitchFamily="18" charset="0"/>
              </a:rPr>
              <a:t>/s)</a:t>
            </a:r>
            <a:r>
              <a:rPr lang="uk-UA" sz="2200" dirty="0">
                <a:latin typeface="Calibri" panose="020F0502020204030204" pitchFamily="34" charset="0"/>
                <a:ea typeface="Calibri" panose="020F0502020204030204" pitchFamily="34" charset="0"/>
                <a:cs typeface="Calibri" panose="020F0502020204030204" pitchFamily="34" charset="0"/>
              </a:rPr>
              <a:t>.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На </a:t>
            </a:r>
            <a:r>
              <a:rPr lang="uk-UA" sz="2200" dirty="0">
                <a:latin typeface="Calibri" panose="020F0502020204030204" pitchFamily="34" charset="0"/>
                <a:ea typeface="Calibri" panose="020F0502020204030204" pitchFamily="34" charset="0"/>
                <a:cs typeface="Calibri" panose="020F0502020204030204" pitchFamily="34" charset="0"/>
              </a:rPr>
              <a:t>цій ділянці електромагнітний момент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е</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змінюється за гіперболічним </a:t>
            </a:r>
            <a:r>
              <a:rPr lang="uk-UA" sz="2200" dirty="0" smtClean="0">
                <a:latin typeface="Calibri" panose="020F0502020204030204" pitchFamily="34" charset="0"/>
                <a:ea typeface="Calibri" panose="020F0502020204030204" pitchFamily="34" charset="0"/>
                <a:cs typeface="Calibri" panose="020F0502020204030204" pitchFamily="34" charset="0"/>
              </a:rPr>
              <a:t>законом, цю </a:t>
            </a:r>
            <a:r>
              <a:rPr lang="uk-UA" sz="2200" dirty="0">
                <a:latin typeface="Calibri" panose="020F0502020204030204" pitchFamily="34" charset="0"/>
                <a:ea typeface="Calibri" panose="020F0502020204030204" pitchFamily="34" charset="0"/>
                <a:cs typeface="Calibri" panose="020F0502020204030204" pitchFamily="34" charset="0"/>
              </a:rPr>
              <a:t>ділянку називають нестійкою (неробочою) ділянкою механічної характеристики.</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57296" y="3263604"/>
            <a:ext cx="8988439" cy="1286506"/>
          </a:xfrm>
          <a:prstGeom prst="rect">
            <a:avLst/>
          </a:prstGeom>
          <a:solidFill>
            <a:schemeClr val="bg2"/>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 - на ділянці, де s </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err="1">
                <a:latin typeface="Calibri" panose="020F0502020204030204" pitchFamily="34" charset="0"/>
                <a:ea typeface="Calibri" panose="020F0502020204030204" pitchFamily="34" charset="0"/>
                <a:cs typeface="Calibri" panose="020F0502020204030204" pitchFamily="34" charset="0"/>
              </a:rPr>
              <a:t>s</a:t>
            </a:r>
            <a:r>
              <a:rPr lang="uk-UA" sz="2200" baseline="-25000" dirty="0" err="1">
                <a:latin typeface="Calibri" panose="020F0502020204030204" pitchFamily="34" charset="0"/>
                <a:ea typeface="Calibri" panose="020F0502020204030204" pitchFamily="34" charset="0"/>
                <a:cs typeface="Calibri" panose="020F0502020204030204" pitchFamily="34" charset="0"/>
              </a:rPr>
              <a:t>кр</a:t>
            </a:r>
            <a:r>
              <a:rPr lang="uk-UA" sz="2200" dirty="0">
                <a:latin typeface="Calibri" panose="020F0502020204030204" pitchFamily="34" charset="0"/>
                <a:ea typeface="Calibri" panose="020F0502020204030204" pitchFamily="34" charset="0"/>
                <a:cs typeface="Calibri" panose="020F0502020204030204" pitchFamily="34" charset="0"/>
              </a:rPr>
              <a:t>, відбувається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заокруглення  </a:t>
            </a:r>
            <a:r>
              <a:rPr lang="uk-UA" sz="2200" dirty="0">
                <a:latin typeface="Calibri" panose="020F0502020204030204" pitchFamily="34" charset="0"/>
                <a:ea typeface="Calibri" panose="020F0502020204030204" pitchFamily="34" charset="0"/>
                <a:cs typeface="Calibri" panose="020F0502020204030204" pitchFamily="34" charset="0"/>
              </a:rPr>
              <a:t>характеристики.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Для </a:t>
            </a:r>
            <a:r>
              <a:rPr lang="uk-UA" sz="2200" dirty="0">
                <a:latin typeface="Calibri" panose="020F0502020204030204" pitchFamily="34" charset="0"/>
                <a:ea typeface="Calibri" panose="020F0502020204030204" pitchFamily="34" charset="0"/>
                <a:cs typeface="Calibri" panose="020F0502020204030204" pitchFamily="34" charset="0"/>
              </a:rPr>
              <a:t>цієї ділянки характеристика суттєво нелінійна, а робота двигуна  вкрай нестійка.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8" name="Прямоугольник 7"/>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Механічні характеристики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sp>
        <p:nvSpPr>
          <p:cNvPr id="12" name="Прямоугольник 11"/>
          <p:cNvSpPr>
            <a:spLocks noChangeArrowheads="1"/>
          </p:cNvSpPr>
          <p:nvPr/>
        </p:nvSpPr>
        <p:spPr bwMode="auto">
          <a:xfrm>
            <a:off x="49117" y="4564285"/>
            <a:ext cx="8982010" cy="338554"/>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Характерними точками залежності </a:t>
            </a:r>
            <a:r>
              <a:rPr lang="uk-UA" sz="2200" i="1" dirty="0">
                <a:latin typeface="Times New Roman" panose="02020603050405020304" pitchFamily="18" charset="0"/>
                <a:ea typeface="Calibri" panose="020F0502020204030204" pitchFamily="34" charset="0"/>
                <a:cs typeface="Times New Roman" panose="02020603050405020304" pitchFamily="18" charset="0"/>
              </a:rPr>
              <a:t>М(ω)</a:t>
            </a:r>
            <a:r>
              <a:rPr lang="uk-UA" sz="2200" dirty="0">
                <a:latin typeface="Calibri" panose="020F0502020204030204" pitchFamily="34" charset="0"/>
                <a:ea typeface="Calibri" panose="020F0502020204030204" pitchFamily="34" charset="0"/>
                <a:cs typeface="Calibri" panose="020F0502020204030204" pitchFamily="34" charset="0"/>
              </a:rPr>
              <a:t> є:</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28833" y="4955478"/>
            <a:ext cx="8988439" cy="677108"/>
          </a:xfrm>
          <a:prstGeom prst="rect">
            <a:avLst/>
          </a:prstGeom>
          <a:solidFill>
            <a:schemeClr val="accent3"/>
          </a:solidFill>
          <a:ln w="9525">
            <a:noFill/>
            <a:miter lim="800000"/>
            <a:headEnd/>
            <a:tailEnd/>
          </a:ln>
        </p:spPr>
        <p:txBody>
          <a:bodyPr wrap="square" lIns="36000" tIns="0" rIns="0" bIns="0">
            <a:spAutoFit/>
          </a:bodyPr>
          <a:lstStyle/>
          <a:p>
            <a:pPr indent="360363"/>
            <a:r>
              <a:rPr lang="uk-UA" sz="2200" i="1" dirty="0">
                <a:latin typeface="Calibri" panose="020F0502020204030204" pitchFamily="34" charset="0"/>
                <a:ea typeface="Calibri" panose="020F0502020204030204" pitchFamily="34" charset="0"/>
                <a:cs typeface="Calibri" panose="020F0502020204030204" pitchFamily="34"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s = 0,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0</a:t>
            </a:r>
            <a:r>
              <a:rPr lang="uk-UA" sz="2200" i="1" dirty="0">
                <a:latin typeface="Times New Roman" panose="02020603050405020304" pitchFamily="18" charset="0"/>
                <a:ea typeface="Calibri" panose="020F0502020204030204" pitchFamily="34" charset="0"/>
                <a:cs typeface="Times New Roman" panose="02020603050405020304" pitchFamily="18" charset="0"/>
              </a:rPr>
              <a:t>, M = 0 </a:t>
            </a:r>
            <a:r>
              <a:rPr lang="uk-UA" sz="2200" dirty="0">
                <a:latin typeface="Calibri" panose="020F0502020204030204" pitchFamily="34" charset="0"/>
                <a:ea typeface="Calibri" panose="020F0502020204030204" pitchFamily="34" charset="0"/>
                <a:cs typeface="Calibri" panose="020F0502020204030204" pitchFamily="34" charset="0"/>
              </a:rPr>
              <a:t>- точка ідеального холостого ходу (значення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0</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за-лежить </a:t>
            </a:r>
            <a:r>
              <a:rPr lang="uk-UA" sz="2200" dirty="0">
                <a:latin typeface="Calibri" panose="020F0502020204030204" pitchFamily="34" charset="0"/>
                <a:ea typeface="Calibri" panose="020F0502020204030204" pitchFamily="34" charset="0"/>
                <a:cs typeface="Calibri" panose="020F0502020204030204" pitchFamily="34" charset="0"/>
              </a:rPr>
              <a:t>тільки від частоти напруги живлення і числа пар полюсів </a:t>
            </a:r>
            <a:r>
              <a:rPr lang="uk-UA" sz="2200" dirty="0" smtClean="0">
                <a:latin typeface="Calibri" panose="020F0502020204030204" pitchFamily="34" charset="0"/>
                <a:ea typeface="Calibri" panose="020F0502020204030204" pitchFamily="34" charset="0"/>
                <a:cs typeface="Calibri" panose="020F0502020204030204" pitchFamily="34" charset="0"/>
              </a:rPr>
              <a:t>машини).</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pSp>
        <p:nvGrpSpPr>
          <p:cNvPr id="14" name="Группа 13"/>
          <p:cNvGrpSpPr/>
          <p:nvPr/>
        </p:nvGrpSpPr>
        <p:grpSpPr>
          <a:xfrm>
            <a:off x="5186215" y="555170"/>
            <a:ext cx="3853091" cy="3229268"/>
            <a:chOff x="5186215" y="555170"/>
            <a:chExt cx="3853091" cy="3229268"/>
          </a:xfrm>
        </p:grpSpPr>
        <p:sp>
          <p:nvSpPr>
            <p:cNvPr id="19" name="Прямоугольник 18"/>
            <p:cNvSpPr/>
            <p:nvPr/>
          </p:nvSpPr>
          <p:spPr>
            <a:xfrm>
              <a:off x="5186215" y="3076552"/>
              <a:ext cx="3853091" cy="707886"/>
            </a:xfrm>
            <a:prstGeom prst="rect">
              <a:avLst/>
            </a:prstGeom>
            <a:solidFill>
              <a:srgbClr val="FFFF00"/>
            </a:solidFill>
          </p:spPr>
          <p:txBody>
            <a:bodyPr wrap="square">
              <a:spAutoFit/>
            </a:bodyPr>
            <a:lstStyle/>
            <a:p>
              <a:pPr algn="ctr"/>
              <a:r>
                <a:rPr lang="uk-UA" sz="2000" i="1" dirty="0">
                  <a:latin typeface="Times New Roman" panose="02020603050405020304" pitchFamily="18" charset="0"/>
                  <a:ea typeface="Calibri" panose="020F0502020204030204" pitchFamily="34" charset="0"/>
                </a:rPr>
                <a:t>Механічна характеристика асинхронного двигуна </a:t>
              </a:r>
              <a:endParaRPr lang="uk-UA" sz="2000" i="1" dirty="0"/>
            </a:p>
          </p:txBody>
        </p:sp>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215" y="555170"/>
              <a:ext cx="3853091" cy="2542592"/>
            </a:xfrm>
            <a:prstGeom prst="rect">
              <a:avLst/>
            </a:prstGeom>
          </p:spPr>
        </p:pic>
      </p:grpSp>
      <p:sp>
        <p:nvSpPr>
          <p:cNvPr id="21" name="Прямоугольник 20"/>
          <p:cNvSpPr>
            <a:spLocks noChangeArrowheads="1"/>
          </p:cNvSpPr>
          <p:nvPr/>
        </p:nvSpPr>
        <p:spPr bwMode="auto">
          <a:xfrm>
            <a:off x="96972" y="5624687"/>
            <a:ext cx="8988439" cy="1015663"/>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s =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i="1" dirty="0">
                <a:latin typeface="Times New Roman" panose="02020603050405020304" pitchFamily="18" charset="0"/>
                <a:ea typeface="Calibri" panose="020F0502020204030204" pitchFamily="34" charset="0"/>
                <a:cs typeface="Times New Roman" panose="02020603050405020304" pitchFamily="18" charset="0"/>
              </a:rPr>
              <a:t>, М =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 точка критичного </a:t>
            </a:r>
            <a:r>
              <a:rPr lang="uk-UA" sz="2200" dirty="0" smtClean="0">
                <a:latin typeface="Calibri" panose="020F0502020204030204" pitchFamily="34" charset="0"/>
                <a:ea typeface="Calibri" panose="020F0502020204030204" pitchFamily="34" charset="0"/>
                <a:cs typeface="Calibri" panose="020F0502020204030204" pitchFamily="34" charset="0"/>
              </a:rPr>
              <a:t>ковзання, критичне </a:t>
            </a:r>
            <a:r>
              <a:rPr lang="uk-UA" sz="2200" dirty="0">
                <a:latin typeface="Calibri" panose="020F0502020204030204" pitchFamily="34" charset="0"/>
                <a:ea typeface="Calibri" panose="020F0502020204030204" pitchFamily="34" charset="0"/>
                <a:cs typeface="Calibri" panose="020F0502020204030204" pitchFamily="34" charset="0"/>
              </a:rPr>
              <a:t>ковзання зменшується при зростанні індуктивного опору обмоток і, навпаки, збільшується з ростом активного опору кола ротора.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835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80">
                                          <p:stCondLst>
                                            <p:cond delay="0"/>
                                          </p:stCondLst>
                                        </p:cTn>
                                        <p:tgtEl>
                                          <p:spTgt spid="14"/>
                                        </p:tgtEl>
                                      </p:cBhvr>
                                    </p:animEffect>
                                    <p:anim calcmode="lin" valueType="num">
                                      <p:cBhvr>
                                        <p:cTn id="1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4"/>
                                        </p:tgtEl>
                                      </p:cBhvr>
                                      <p:to x="100000" y="60000"/>
                                    </p:animScale>
                                    <p:animScale>
                                      <p:cBhvr>
                                        <p:cTn id="19" dur="166" decel="50000">
                                          <p:stCondLst>
                                            <p:cond delay="676"/>
                                          </p:stCondLst>
                                        </p:cTn>
                                        <p:tgtEl>
                                          <p:spTgt spid="14"/>
                                        </p:tgtEl>
                                      </p:cBhvr>
                                      <p:to x="100000" y="100000"/>
                                    </p:animScale>
                                    <p:animScale>
                                      <p:cBhvr>
                                        <p:cTn id="20" dur="26">
                                          <p:stCondLst>
                                            <p:cond delay="1312"/>
                                          </p:stCondLst>
                                        </p:cTn>
                                        <p:tgtEl>
                                          <p:spTgt spid="14"/>
                                        </p:tgtEl>
                                      </p:cBhvr>
                                      <p:to x="100000" y="80000"/>
                                    </p:animScale>
                                    <p:animScale>
                                      <p:cBhvr>
                                        <p:cTn id="21" dur="166" decel="50000">
                                          <p:stCondLst>
                                            <p:cond delay="1338"/>
                                          </p:stCondLst>
                                        </p:cTn>
                                        <p:tgtEl>
                                          <p:spTgt spid="14"/>
                                        </p:tgtEl>
                                      </p:cBhvr>
                                      <p:to x="100000" y="100000"/>
                                    </p:animScale>
                                    <p:animScale>
                                      <p:cBhvr>
                                        <p:cTn id="22" dur="26">
                                          <p:stCondLst>
                                            <p:cond delay="1642"/>
                                          </p:stCondLst>
                                        </p:cTn>
                                        <p:tgtEl>
                                          <p:spTgt spid="14"/>
                                        </p:tgtEl>
                                      </p:cBhvr>
                                      <p:to x="100000" y="90000"/>
                                    </p:animScale>
                                    <p:animScale>
                                      <p:cBhvr>
                                        <p:cTn id="23" dur="166" decel="50000">
                                          <p:stCondLst>
                                            <p:cond delay="1668"/>
                                          </p:stCondLst>
                                        </p:cTn>
                                        <p:tgtEl>
                                          <p:spTgt spid="14"/>
                                        </p:tgtEl>
                                      </p:cBhvr>
                                      <p:to x="100000" y="100000"/>
                                    </p:animScale>
                                    <p:animScale>
                                      <p:cBhvr>
                                        <p:cTn id="24" dur="26">
                                          <p:stCondLst>
                                            <p:cond delay="1808"/>
                                          </p:stCondLst>
                                        </p:cTn>
                                        <p:tgtEl>
                                          <p:spTgt spid="14"/>
                                        </p:tgtEl>
                                      </p:cBhvr>
                                      <p:to x="100000" y="95000"/>
                                    </p:animScale>
                                    <p:animScale>
                                      <p:cBhvr>
                                        <p:cTn id="25" dur="166" decel="50000">
                                          <p:stCondLst>
                                            <p:cond delay="1834"/>
                                          </p:stCondLst>
                                        </p:cTn>
                                        <p:tgtEl>
                                          <p:spTgt spid="1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6">
                                            <p:bg/>
                                          </p:spTgt>
                                        </p:tgtEl>
                                        <p:attrNameLst>
                                          <p:attrName>style.visibility</p:attrName>
                                        </p:attrNameLst>
                                      </p:cBhvr>
                                      <p:to>
                                        <p:strVal val="visible"/>
                                      </p:to>
                                    </p:set>
                                    <p:anim calcmode="lin" valueType="num">
                                      <p:cBhvr>
                                        <p:cTn id="30" dur="1000" fill="hold"/>
                                        <p:tgtEl>
                                          <p:spTgt spid="16">
                                            <p:bg/>
                                          </p:spTgt>
                                        </p:tgtEl>
                                        <p:attrNameLst>
                                          <p:attrName>ppt_w</p:attrName>
                                        </p:attrNameLst>
                                      </p:cBhvr>
                                      <p:tavLst>
                                        <p:tav tm="0">
                                          <p:val>
                                            <p:fltVal val="0"/>
                                          </p:val>
                                        </p:tav>
                                        <p:tav tm="100000">
                                          <p:val>
                                            <p:strVal val="#ppt_w"/>
                                          </p:val>
                                        </p:tav>
                                      </p:tavLst>
                                    </p:anim>
                                    <p:anim calcmode="lin" valueType="num">
                                      <p:cBhvr>
                                        <p:cTn id="31" dur="1000" fill="hold"/>
                                        <p:tgtEl>
                                          <p:spTgt spid="16">
                                            <p:bg/>
                                          </p:spTgt>
                                        </p:tgtEl>
                                        <p:attrNameLst>
                                          <p:attrName>ppt_h</p:attrName>
                                        </p:attrNameLst>
                                      </p:cBhvr>
                                      <p:tavLst>
                                        <p:tav tm="0">
                                          <p:val>
                                            <p:fltVal val="0"/>
                                          </p:val>
                                        </p:tav>
                                        <p:tav tm="100000">
                                          <p:val>
                                            <p:strVal val="#ppt_h"/>
                                          </p:val>
                                        </p:tav>
                                      </p:tavLst>
                                    </p:anim>
                                    <p:anim calcmode="lin" valueType="num">
                                      <p:cBhvr>
                                        <p:cTn id="32" dur="1000" fill="hold"/>
                                        <p:tgtEl>
                                          <p:spTgt spid="16">
                                            <p:bg/>
                                          </p:spTgt>
                                        </p:tgtEl>
                                        <p:attrNameLst>
                                          <p:attrName>style.rotation</p:attrName>
                                        </p:attrNameLst>
                                      </p:cBhvr>
                                      <p:tavLst>
                                        <p:tav tm="0">
                                          <p:val>
                                            <p:fltVal val="90"/>
                                          </p:val>
                                        </p:tav>
                                        <p:tav tm="100000">
                                          <p:val>
                                            <p:fltVal val="0"/>
                                          </p:val>
                                        </p:tav>
                                      </p:tavLst>
                                    </p:anim>
                                    <p:animEffect transition="in" filter="fade">
                                      <p:cBhvr>
                                        <p:cTn id="33" dur="1000"/>
                                        <p:tgtEl>
                                          <p:spTgt spid="16">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6">
                                            <p:txEl>
                                              <p:pRg st="0" end="0"/>
                                            </p:txEl>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 calcmode="lin" valueType="num">
                                      <p:cBhvr>
                                        <p:cTn id="42"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44"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45" dur="1000"/>
                                        <p:tgtEl>
                                          <p:spTgt spid="16">
                                            <p:txEl>
                                              <p:pRg st="1" end="1"/>
                                            </p:txEl>
                                          </p:spTgt>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6">
                                            <p:txEl>
                                              <p:pRg st="2" end="2"/>
                                            </p:txEl>
                                          </p:spTgt>
                                        </p:tgtEl>
                                        <p:attrNameLst>
                                          <p:attrName>style.visibility</p:attrName>
                                        </p:attrNameLst>
                                      </p:cBhvr>
                                      <p:to>
                                        <p:strVal val="visible"/>
                                      </p:to>
                                    </p:set>
                                    <p:anim calcmode="lin" valueType="num">
                                      <p:cBhvr>
                                        <p:cTn id="48"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49" dur="10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50" dur="1000" fill="hold"/>
                                        <p:tgtEl>
                                          <p:spTgt spid="16">
                                            <p:txEl>
                                              <p:pRg st="2" end="2"/>
                                            </p:txEl>
                                          </p:spTgt>
                                        </p:tgtEl>
                                        <p:attrNameLst>
                                          <p:attrName>style.rotation</p:attrName>
                                        </p:attrNameLst>
                                      </p:cBhvr>
                                      <p:tavLst>
                                        <p:tav tm="0">
                                          <p:val>
                                            <p:fltVal val="90"/>
                                          </p:val>
                                        </p:tav>
                                        <p:tav tm="100000">
                                          <p:val>
                                            <p:fltVal val="0"/>
                                          </p:val>
                                        </p:tav>
                                      </p:tavLst>
                                    </p:anim>
                                    <p:animEffect transition="in" filter="fade">
                                      <p:cBhvr>
                                        <p:cTn id="51" dur="1000"/>
                                        <p:tgtEl>
                                          <p:spTgt spid="1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1000" fill="hold"/>
                                        <p:tgtEl>
                                          <p:spTgt spid="12"/>
                                        </p:tgtEl>
                                        <p:attrNameLst>
                                          <p:attrName>ppt_x</p:attrName>
                                        </p:attrNameLst>
                                      </p:cBhvr>
                                      <p:tavLst>
                                        <p:tav tm="0">
                                          <p:val>
                                            <p:strVal val="1+#ppt_w/2"/>
                                          </p:val>
                                        </p:tav>
                                        <p:tav tm="100000">
                                          <p:val>
                                            <p:strVal val="#ppt_x"/>
                                          </p:val>
                                        </p:tav>
                                      </p:tavLst>
                                    </p:anim>
                                    <p:anim calcmode="lin" valueType="num">
                                      <p:cBhvr additive="base">
                                        <p:cTn id="57"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8">
                                            <p:bg/>
                                          </p:spTgt>
                                        </p:tgtEl>
                                        <p:attrNameLst>
                                          <p:attrName>style.visibility</p:attrName>
                                        </p:attrNameLst>
                                      </p:cBhvr>
                                      <p:to>
                                        <p:strVal val="visible"/>
                                      </p:to>
                                    </p:set>
                                    <p:anim calcmode="lin" valueType="num">
                                      <p:cBhvr>
                                        <p:cTn id="62" dur="1000" fill="hold"/>
                                        <p:tgtEl>
                                          <p:spTgt spid="18">
                                            <p:bg/>
                                          </p:spTgt>
                                        </p:tgtEl>
                                        <p:attrNameLst>
                                          <p:attrName>ppt_w</p:attrName>
                                        </p:attrNameLst>
                                      </p:cBhvr>
                                      <p:tavLst>
                                        <p:tav tm="0">
                                          <p:val>
                                            <p:fltVal val="0"/>
                                          </p:val>
                                        </p:tav>
                                        <p:tav tm="100000">
                                          <p:val>
                                            <p:strVal val="#ppt_w"/>
                                          </p:val>
                                        </p:tav>
                                      </p:tavLst>
                                    </p:anim>
                                    <p:anim calcmode="lin" valueType="num">
                                      <p:cBhvr>
                                        <p:cTn id="63" dur="1000" fill="hold"/>
                                        <p:tgtEl>
                                          <p:spTgt spid="18">
                                            <p:bg/>
                                          </p:spTgt>
                                        </p:tgtEl>
                                        <p:attrNameLst>
                                          <p:attrName>ppt_h</p:attrName>
                                        </p:attrNameLst>
                                      </p:cBhvr>
                                      <p:tavLst>
                                        <p:tav tm="0">
                                          <p:val>
                                            <p:fltVal val="0"/>
                                          </p:val>
                                        </p:tav>
                                        <p:tav tm="100000">
                                          <p:val>
                                            <p:strVal val="#ppt_h"/>
                                          </p:val>
                                        </p:tav>
                                      </p:tavLst>
                                    </p:anim>
                                    <p:anim calcmode="lin" valueType="num">
                                      <p:cBhvr>
                                        <p:cTn id="64" dur="1000" fill="hold"/>
                                        <p:tgtEl>
                                          <p:spTgt spid="18">
                                            <p:bg/>
                                          </p:spTgt>
                                        </p:tgtEl>
                                        <p:attrNameLst>
                                          <p:attrName>style.rotation</p:attrName>
                                        </p:attrNameLst>
                                      </p:cBhvr>
                                      <p:tavLst>
                                        <p:tav tm="0">
                                          <p:val>
                                            <p:fltVal val="90"/>
                                          </p:val>
                                        </p:tav>
                                        <p:tav tm="100000">
                                          <p:val>
                                            <p:fltVal val="0"/>
                                          </p:val>
                                        </p:tav>
                                      </p:tavLst>
                                    </p:anim>
                                    <p:animEffect transition="in" filter="fade">
                                      <p:cBhvr>
                                        <p:cTn id="65" dur="1000"/>
                                        <p:tgtEl>
                                          <p:spTgt spid="18">
                                            <p:bg/>
                                          </p:spTgt>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18">
                                            <p:txEl>
                                              <p:pRg st="0" end="0"/>
                                            </p:txEl>
                                          </p:spTgt>
                                        </p:tgtEl>
                                        <p:attrNameLst>
                                          <p:attrName>style.visibility</p:attrName>
                                        </p:attrNameLst>
                                      </p:cBhvr>
                                      <p:to>
                                        <p:strVal val="visible"/>
                                      </p:to>
                                    </p:set>
                                    <p:anim calcmode="lin" valueType="num">
                                      <p:cBhvr>
                                        <p:cTn id="68"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70"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71" dur="1000"/>
                                        <p:tgtEl>
                                          <p:spTgt spid="18">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21">
                                            <p:bg/>
                                          </p:spTgt>
                                        </p:tgtEl>
                                        <p:attrNameLst>
                                          <p:attrName>style.visibility</p:attrName>
                                        </p:attrNameLst>
                                      </p:cBhvr>
                                      <p:to>
                                        <p:strVal val="visible"/>
                                      </p:to>
                                    </p:set>
                                    <p:anim calcmode="lin" valueType="num">
                                      <p:cBhvr>
                                        <p:cTn id="76" dur="1000" fill="hold"/>
                                        <p:tgtEl>
                                          <p:spTgt spid="21">
                                            <p:bg/>
                                          </p:spTgt>
                                        </p:tgtEl>
                                        <p:attrNameLst>
                                          <p:attrName>ppt_w</p:attrName>
                                        </p:attrNameLst>
                                      </p:cBhvr>
                                      <p:tavLst>
                                        <p:tav tm="0">
                                          <p:val>
                                            <p:fltVal val="0"/>
                                          </p:val>
                                        </p:tav>
                                        <p:tav tm="100000">
                                          <p:val>
                                            <p:strVal val="#ppt_w"/>
                                          </p:val>
                                        </p:tav>
                                      </p:tavLst>
                                    </p:anim>
                                    <p:anim calcmode="lin" valueType="num">
                                      <p:cBhvr>
                                        <p:cTn id="77" dur="1000" fill="hold"/>
                                        <p:tgtEl>
                                          <p:spTgt spid="21">
                                            <p:bg/>
                                          </p:spTgt>
                                        </p:tgtEl>
                                        <p:attrNameLst>
                                          <p:attrName>ppt_h</p:attrName>
                                        </p:attrNameLst>
                                      </p:cBhvr>
                                      <p:tavLst>
                                        <p:tav tm="0">
                                          <p:val>
                                            <p:fltVal val="0"/>
                                          </p:val>
                                        </p:tav>
                                        <p:tav tm="100000">
                                          <p:val>
                                            <p:strVal val="#ppt_h"/>
                                          </p:val>
                                        </p:tav>
                                      </p:tavLst>
                                    </p:anim>
                                    <p:anim calcmode="lin" valueType="num">
                                      <p:cBhvr>
                                        <p:cTn id="78" dur="1000" fill="hold"/>
                                        <p:tgtEl>
                                          <p:spTgt spid="21">
                                            <p:bg/>
                                          </p:spTgt>
                                        </p:tgtEl>
                                        <p:attrNameLst>
                                          <p:attrName>style.rotation</p:attrName>
                                        </p:attrNameLst>
                                      </p:cBhvr>
                                      <p:tavLst>
                                        <p:tav tm="0">
                                          <p:val>
                                            <p:fltVal val="90"/>
                                          </p:val>
                                        </p:tav>
                                        <p:tav tm="100000">
                                          <p:val>
                                            <p:fltVal val="0"/>
                                          </p:val>
                                        </p:tav>
                                      </p:tavLst>
                                    </p:anim>
                                    <p:animEffect transition="in" filter="fade">
                                      <p:cBhvr>
                                        <p:cTn id="79" dur="1000"/>
                                        <p:tgtEl>
                                          <p:spTgt spid="21">
                                            <p:bg/>
                                          </p:spTgt>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21">
                                            <p:txEl>
                                              <p:pRg st="0" end="0"/>
                                            </p:txEl>
                                          </p:spTgt>
                                        </p:tgtEl>
                                        <p:attrNameLst>
                                          <p:attrName>style.visibility</p:attrName>
                                        </p:attrNameLst>
                                      </p:cBhvr>
                                      <p:to>
                                        <p:strVal val="visible"/>
                                      </p:to>
                                    </p:set>
                                    <p:anim calcmode="lin" valueType="num">
                                      <p:cBhvr>
                                        <p:cTn id="82"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83"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84"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85"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8" grpId="0" uiExpand="1" build="p" animBg="1" autoUpdateAnimBg="0"/>
      <p:bldP spid="21" grpId="0" uiExpand="1"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5340" y="525846"/>
            <a:ext cx="8988438" cy="677108"/>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Це означає, що чим більші значення </a:t>
            </a:r>
            <a:r>
              <a:rPr lang="uk-UA" sz="2200" i="1" dirty="0">
                <a:latin typeface="Times New Roman" panose="02020603050405020304" pitchFamily="18" charset="0"/>
                <a:ea typeface="Calibri" panose="020F0502020204030204" pitchFamily="34" charset="0"/>
                <a:cs typeface="Times New Roman" panose="02020603050405020304" pitchFamily="18" charset="0"/>
              </a:rPr>
              <a:t>R</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i="1" dirty="0">
                <a:latin typeface="Times New Roman" panose="02020603050405020304" pitchFamily="18" charset="0"/>
                <a:ea typeface="Calibri" panose="020F0502020204030204" pitchFamily="34" charset="0"/>
                <a:cs typeface="Times New Roman" panose="02020603050405020304" pitchFamily="18" charset="0"/>
              </a:rPr>
              <a:t> і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a:t>
            </a:r>
            <a:r>
              <a:rPr lang="uk-UA" sz="2200" dirty="0">
                <a:latin typeface="Calibri" panose="020F0502020204030204" pitchFamily="34" charset="0"/>
                <a:ea typeface="Calibri" panose="020F0502020204030204" pitchFamily="34" charset="0"/>
                <a:cs typeface="Calibri" panose="020F0502020204030204" pitchFamily="34" charset="0"/>
              </a:rPr>
              <a:t>, тим </a:t>
            </a:r>
            <a:r>
              <a:rPr lang="uk-UA" sz="2200" dirty="0" smtClean="0">
                <a:latin typeface="Calibri" panose="020F0502020204030204" pitchFamily="34" charset="0"/>
                <a:ea typeface="Calibri" panose="020F0502020204030204" pitchFamily="34" charset="0"/>
                <a:cs typeface="Calibri" panose="020F0502020204030204" pitchFamily="34" charset="0"/>
              </a:rPr>
              <a:t>вужча </a:t>
            </a:r>
            <a:r>
              <a:rPr lang="uk-UA" sz="2200" dirty="0">
                <a:latin typeface="Calibri" panose="020F0502020204030204" pitchFamily="34" charset="0"/>
                <a:ea typeface="Calibri" panose="020F0502020204030204" pitchFamily="34" charset="0"/>
                <a:cs typeface="Calibri" panose="020F0502020204030204" pitchFamily="34" charset="0"/>
              </a:rPr>
              <a:t>робоча ділянка механічної характеристики.</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75617" y="1198877"/>
            <a:ext cx="8988439" cy="677108"/>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У той же час величина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dirty="0">
                <a:latin typeface="Calibri" panose="020F0502020204030204" pitchFamily="34" charset="0"/>
                <a:ea typeface="Calibri" panose="020F0502020204030204" pitchFamily="34" charset="0"/>
                <a:cs typeface="Calibri" panose="020F0502020204030204" pitchFamily="34" charset="0"/>
              </a:rPr>
              <a:t> не залежить від напруги живлення, тоді як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пропорційний квадрату напруги </a:t>
            </a:r>
            <a:r>
              <a:rPr lang="uk-UA" sz="2200" i="1" dirty="0">
                <a:latin typeface="Times New Roman" panose="02020603050405020304" pitchFamily="18" charset="0"/>
                <a:ea typeface="Calibri" panose="020F0502020204030204" pitchFamily="34" charset="0"/>
                <a:cs typeface="Times New Roman" panose="02020603050405020304" pitchFamily="18" charset="0"/>
              </a:rPr>
              <a:t>М ~ </a:t>
            </a:r>
            <a:r>
              <a:rPr lang="en-US" sz="2200" i="1" dirty="0">
                <a:latin typeface="Times New Roman" panose="02020603050405020304" pitchFamily="18" charset="0"/>
                <a:ea typeface="Calibri" panose="020F0502020204030204" pitchFamily="34" charset="0"/>
                <a:cs typeface="Times New Roman" panose="02020603050405020304" pitchFamily="18" charset="0"/>
              </a:rPr>
              <a:t>U</a:t>
            </a:r>
            <a:r>
              <a:rPr lang="ru-RU" sz="2200" i="1" baseline="30000" dirty="0">
                <a:latin typeface="Times New Roman" panose="02020603050405020304" pitchFamily="18" charset="0"/>
                <a:ea typeface="Calibri" panose="020F0502020204030204" pitchFamily="34" charset="0"/>
                <a:cs typeface="Times New Roman" panose="02020603050405020304" pitchFamily="18" charset="0"/>
              </a:rPr>
              <a:t>2</a:t>
            </a:r>
            <a:r>
              <a:rPr lang="uk-UA" sz="2200" dirty="0">
                <a:latin typeface="Calibri" panose="020F0502020204030204" pitchFamily="34" charset="0"/>
                <a:ea typeface="Calibri" panose="020F0502020204030204" pitchFamily="34" charset="0"/>
                <a:cs typeface="Calibri" panose="020F0502020204030204" pitchFamily="34" charset="0"/>
              </a:rPr>
              <a:t>. </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8" name="Прямоугольник 7"/>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Механічні характеристики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sp>
        <p:nvSpPr>
          <p:cNvPr id="11" name="Прямоугольник 10"/>
          <p:cNvSpPr>
            <a:spLocks noChangeArrowheads="1"/>
          </p:cNvSpPr>
          <p:nvPr/>
        </p:nvSpPr>
        <p:spPr bwMode="auto">
          <a:xfrm>
            <a:off x="75617" y="1856137"/>
            <a:ext cx="8988439" cy="1015663"/>
          </a:xfrm>
          <a:prstGeom prst="rect">
            <a:avLst/>
          </a:prstGeom>
          <a:solidFill>
            <a:schemeClr val="accent3"/>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Така залежність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dirty="0">
                <a:latin typeface="Calibri" panose="020F0502020204030204" pitchFamily="34" charset="0"/>
                <a:ea typeface="Calibri" panose="020F0502020204030204" pitchFamily="34" charset="0"/>
                <a:cs typeface="Calibri" panose="020F0502020204030204" pitchFamily="34" charset="0"/>
              </a:rPr>
              <a:t> від </a:t>
            </a:r>
            <a:r>
              <a:rPr lang="uk-UA" sz="2200" i="1" dirty="0">
                <a:latin typeface="Times New Roman" panose="02020603050405020304" pitchFamily="18" charset="0"/>
                <a:ea typeface="Calibri" panose="020F0502020204030204" pitchFamily="34" charset="0"/>
                <a:cs typeface="Times New Roman" panose="02020603050405020304" pitchFamily="18" charset="0"/>
              </a:rPr>
              <a:t>U</a:t>
            </a:r>
            <a:r>
              <a:rPr lang="uk-UA" sz="2200" dirty="0">
                <a:latin typeface="Calibri" panose="020F0502020204030204" pitchFamily="34" charset="0"/>
                <a:ea typeface="Calibri" panose="020F0502020204030204" pitchFamily="34" charset="0"/>
                <a:cs typeface="Calibri" panose="020F0502020204030204" pitchFamily="34" charset="0"/>
              </a:rPr>
              <a:t> несприятлива для перевантажувальної здатності двигуна за моментом (при зниженні напруги на 10-20 %  перевантажувальна здатність зменшується на 19-36 %). </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6332" y="2847875"/>
            <a:ext cx="5493781" cy="1692771"/>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З іншого боку, критичний момент не залежить від величини активного опору кола ротора. Ця властивість використовується, зокрема, для збільшення пускового моменту АД шляхом введення </a:t>
            </a:r>
            <a:r>
              <a:rPr lang="uk-UA" sz="2200" i="1" dirty="0">
                <a:latin typeface="Times New Roman" panose="02020603050405020304" pitchFamily="18" charset="0"/>
                <a:ea typeface="Calibri" panose="020F0502020204030204" pitchFamily="34" charset="0"/>
                <a:cs typeface="Times New Roman" panose="02020603050405020304" pitchFamily="18" charset="0"/>
              </a:rPr>
              <a:t>R</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2дод</a:t>
            </a:r>
            <a:r>
              <a:rPr lang="uk-UA" sz="2200" baseline="-25000"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у коло </a:t>
            </a:r>
            <a:r>
              <a:rPr lang="uk-UA" sz="2200" dirty="0" smtClean="0">
                <a:latin typeface="Calibri" panose="020F0502020204030204" pitchFamily="34" charset="0"/>
                <a:ea typeface="Calibri" panose="020F0502020204030204" pitchFamily="34" charset="0"/>
                <a:cs typeface="Calibri" panose="020F0502020204030204" pitchFamily="34" charset="0"/>
              </a:rPr>
              <a:t>ротора.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65339" y="4607498"/>
            <a:ext cx="5442765" cy="2031325"/>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Критичний момент асинхронного двигуна залежить від конструктивних особливостей двигунів. Наприклад, для двигунів серії АК перевантажувальна здатність за моментом складає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baseline="-25000" dirty="0" smtClean="0">
                <a:latin typeface="Times New Roman" panose="02020603050405020304" pitchFamily="18" charset="0"/>
                <a:ea typeface="Calibri" panose="020F0502020204030204" pitchFamily="34" charset="0"/>
                <a:cs typeface="Times New Roman" panose="02020603050405020304" pitchFamily="18" charset="0"/>
              </a:rPr>
              <a:t>м </a:t>
            </a:r>
            <a:r>
              <a:rPr lang="uk-UA" sz="2200" dirty="0" smtClean="0">
                <a:latin typeface="Calibri" panose="020F0502020204030204" pitchFamily="34" charset="0"/>
                <a:ea typeface="Calibri" panose="020F0502020204030204" pitchFamily="34" charset="0"/>
                <a:cs typeface="Calibri" panose="020F0502020204030204" pitchFamily="34" charset="0"/>
              </a:rPr>
              <a:t>= 1.7</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2.0, а для </a:t>
            </a:r>
            <a:r>
              <a:rPr lang="uk-UA" sz="2200" dirty="0" err="1">
                <a:latin typeface="Calibri" panose="020F0502020204030204" pitchFamily="34" charset="0"/>
                <a:ea typeface="Calibri" panose="020F0502020204030204" pitchFamily="34" charset="0"/>
                <a:cs typeface="Calibri" panose="020F0502020204030204" pitchFamily="34" charset="0"/>
              </a:rPr>
              <a:t>краново</a:t>
            </a:r>
            <a:r>
              <a:rPr lang="uk-UA" sz="2200" dirty="0">
                <a:latin typeface="Calibri" panose="020F0502020204030204" pitchFamily="34" charset="0"/>
                <a:ea typeface="Calibri" panose="020F0502020204030204" pitchFamily="34" charset="0"/>
                <a:cs typeface="Calibri" panose="020F0502020204030204" pitchFamily="34" charset="0"/>
              </a:rPr>
              <a:t>-металургійних двигунів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м</a:t>
            </a:r>
            <a:r>
              <a:rPr lang="uk-UA" sz="2200" dirty="0" smtClean="0">
                <a:latin typeface="Calibri" panose="020F0502020204030204" pitchFamily="34" charset="0"/>
                <a:ea typeface="Calibri" panose="020F0502020204030204" pitchFamily="34" charset="0"/>
                <a:cs typeface="Calibri" panose="020F0502020204030204" pitchFamily="34" charset="0"/>
              </a:rPr>
              <a:t>= 2.3</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3.0.</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pSp>
        <p:nvGrpSpPr>
          <p:cNvPr id="14" name="Группа 13"/>
          <p:cNvGrpSpPr/>
          <p:nvPr/>
        </p:nvGrpSpPr>
        <p:grpSpPr>
          <a:xfrm>
            <a:off x="5485144" y="2715636"/>
            <a:ext cx="3635896" cy="4068539"/>
            <a:chOff x="5485144" y="2715636"/>
            <a:chExt cx="3635896" cy="4068539"/>
          </a:xfrm>
        </p:grpSpPr>
        <p:graphicFrame>
          <p:nvGraphicFramePr>
            <p:cNvPr id="9" name="Объект 8"/>
            <p:cNvGraphicFramePr>
              <a:graphicFrameLocks noChangeAspect="1"/>
            </p:cNvGraphicFramePr>
            <p:nvPr>
              <p:extLst>
                <p:ext uri="{D42A27DB-BD31-4B8C-83A1-F6EECF244321}">
                  <p14:modId xmlns:p14="http://schemas.microsoft.com/office/powerpoint/2010/main" val="1056538691"/>
                </p:ext>
              </p:extLst>
            </p:nvPr>
          </p:nvGraphicFramePr>
          <p:xfrm>
            <a:off x="5566259" y="2715636"/>
            <a:ext cx="3473666" cy="3165480"/>
          </p:xfrm>
          <a:graphic>
            <a:graphicData uri="http://schemas.openxmlformats.org/presentationml/2006/ole">
              <mc:AlternateContent xmlns:mc="http://schemas.openxmlformats.org/markup-compatibility/2006">
                <mc:Choice xmlns:v="urn:schemas-microsoft-com:vml" Requires="v">
                  <p:oleObj spid="_x0000_s46107" name="Picture" r:id="rId4" imgW="1886712" imgH="1722120" progId="Word.Picture.8">
                    <p:embed/>
                  </p:oleObj>
                </mc:Choice>
                <mc:Fallback>
                  <p:oleObj name="Picture" r:id="rId4" imgW="1886712" imgH="172212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6259" y="2715636"/>
                          <a:ext cx="3473666" cy="3165480"/>
                        </a:xfrm>
                        <a:prstGeom prst="rect">
                          <a:avLst/>
                        </a:prstGeom>
                        <a:noFill/>
                      </p:spPr>
                    </p:pic>
                  </p:oleObj>
                </mc:Fallback>
              </mc:AlternateContent>
            </a:graphicData>
          </a:graphic>
        </p:graphicFrame>
        <p:sp>
          <p:nvSpPr>
            <p:cNvPr id="10" name="Прямоугольник 9"/>
            <p:cNvSpPr/>
            <p:nvPr/>
          </p:nvSpPr>
          <p:spPr>
            <a:xfrm>
              <a:off x="5485144" y="5768512"/>
              <a:ext cx="3635896" cy="1015663"/>
            </a:xfrm>
            <a:prstGeom prst="rect">
              <a:avLst/>
            </a:prstGeom>
            <a:solidFill>
              <a:srgbClr val="FFFF00"/>
            </a:solidFill>
          </p:spPr>
          <p:txBody>
            <a:bodyPr wrap="square">
              <a:spAutoFit/>
            </a:bodyPr>
            <a:lstStyle/>
            <a:p>
              <a:pPr algn="ctr"/>
              <a:r>
                <a:rPr lang="uk-UA" sz="2000" i="1" dirty="0">
                  <a:latin typeface="Times New Roman" panose="02020603050405020304" pitchFamily="18" charset="0"/>
                  <a:ea typeface="Calibri" panose="020F0502020204030204" pitchFamily="34" charset="0"/>
                  <a:cs typeface="Times New Roman" panose="02020603050405020304" pitchFamily="18" charset="0"/>
                </a:rPr>
                <a:t>Механічні характеристики </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АД: </a:t>
              </a:r>
              <a:r>
                <a:rPr lang="uk-UA" sz="2000" i="1" dirty="0">
                  <a:latin typeface="Times New Roman" panose="02020603050405020304" pitchFamily="18" charset="0"/>
                  <a:ea typeface="Calibri" panose="020F0502020204030204" pitchFamily="34" charset="0"/>
                  <a:cs typeface="Times New Roman" panose="02020603050405020304" pitchFamily="18" charset="0"/>
                </a:rPr>
                <a:t>1 - природна; 2 - із додатковим опором</a:t>
              </a:r>
              <a:endParaRPr lang="uk-UA" sz="2000"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6877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bg/>
                                          </p:spTgt>
                                        </p:tgtEl>
                                        <p:attrNameLst>
                                          <p:attrName>style.visibility</p:attrName>
                                        </p:attrNameLst>
                                      </p:cBhvr>
                                      <p:to>
                                        <p:strVal val="visible"/>
                                      </p:to>
                                    </p:set>
                                    <p:anim calcmode="lin" valueType="num">
                                      <p:cBhvr>
                                        <p:cTn id="27" dur="1000" fill="hold"/>
                                        <p:tgtEl>
                                          <p:spTgt spid="11">
                                            <p:bg/>
                                          </p:spTgt>
                                        </p:tgtEl>
                                        <p:attrNameLst>
                                          <p:attrName>ppt_w</p:attrName>
                                        </p:attrNameLst>
                                      </p:cBhvr>
                                      <p:tavLst>
                                        <p:tav tm="0">
                                          <p:val>
                                            <p:fltVal val="0"/>
                                          </p:val>
                                        </p:tav>
                                        <p:tav tm="100000">
                                          <p:val>
                                            <p:strVal val="#ppt_w"/>
                                          </p:val>
                                        </p:tav>
                                      </p:tavLst>
                                    </p:anim>
                                    <p:anim calcmode="lin" valueType="num">
                                      <p:cBhvr>
                                        <p:cTn id="28" dur="1000" fill="hold"/>
                                        <p:tgtEl>
                                          <p:spTgt spid="11">
                                            <p:bg/>
                                          </p:spTgt>
                                        </p:tgtEl>
                                        <p:attrNameLst>
                                          <p:attrName>ppt_h</p:attrName>
                                        </p:attrNameLst>
                                      </p:cBhvr>
                                      <p:tavLst>
                                        <p:tav tm="0">
                                          <p:val>
                                            <p:fltVal val="0"/>
                                          </p:val>
                                        </p:tav>
                                        <p:tav tm="100000">
                                          <p:val>
                                            <p:strVal val="#ppt_h"/>
                                          </p:val>
                                        </p:tav>
                                      </p:tavLst>
                                    </p:anim>
                                    <p:anim calcmode="lin" valueType="num">
                                      <p:cBhvr>
                                        <p:cTn id="29" dur="1000" fill="hold"/>
                                        <p:tgtEl>
                                          <p:spTgt spid="11">
                                            <p:bg/>
                                          </p:spTgt>
                                        </p:tgtEl>
                                        <p:attrNameLst>
                                          <p:attrName>style.rotation</p:attrName>
                                        </p:attrNameLst>
                                      </p:cBhvr>
                                      <p:tavLst>
                                        <p:tav tm="0">
                                          <p:val>
                                            <p:fltVal val="90"/>
                                          </p:val>
                                        </p:tav>
                                        <p:tav tm="100000">
                                          <p:val>
                                            <p:fltVal val="0"/>
                                          </p:val>
                                        </p:tav>
                                      </p:tavLst>
                                    </p:anim>
                                    <p:animEffect transition="in" filter="fade">
                                      <p:cBhvr>
                                        <p:cTn id="30" dur="1000"/>
                                        <p:tgtEl>
                                          <p:spTgt spid="11">
                                            <p:bg/>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p:cTn id="33"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1+#ppt_w/2"/>
                                          </p:val>
                                        </p:tav>
                                        <p:tav tm="100000">
                                          <p:val>
                                            <p:strVal val="#ppt_x"/>
                                          </p:val>
                                        </p:tav>
                                      </p:tavLst>
                                    </p:anim>
                                    <p:anim calcmode="lin" valueType="num">
                                      <p:cBhvr additive="base">
                                        <p:cTn id="4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5">
                                            <p:bg/>
                                          </p:spTgt>
                                        </p:tgtEl>
                                        <p:attrNameLst>
                                          <p:attrName>style.visibility</p:attrName>
                                        </p:attrNameLst>
                                      </p:cBhvr>
                                      <p:to>
                                        <p:strVal val="visible"/>
                                      </p:to>
                                    </p:set>
                                    <p:anim calcmode="lin" valueType="num">
                                      <p:cBhvr>
                                        <p:cTn id="47" dur="1000" fill="hold"/>
                                        <p:tgtEl>
                                          <p:spTgt spid="15">
                                            <p:bg/>
                                          </p:spTgt>
                                        </p:tgtEl>
                                        <p:attrNameLst>
                                          <p:attrName>ppt_w</p:attrName>
                                        </p:attrNameLst>
                                      </p:cBhvr>
                                      <p:tavLst>
                                        <p:tav tm="0">
                                          <p:val>
                                            <p:fltVal val="0"/>
                                          </p:val>
                                        </p:tav>
                                        <p:tav tm="100000">
                                          <p:val>
                                            <p:strVal val="#ppt_w"/>
                                          </p:val>
                                        </p:tav>
                                      </p:tavLst>
                                    </p:anim>
                                    <p:anim calcmode="lin" valueType="num">
                                      <p:cBhvr>
                                        <p:cTn id="48" dur="1000" fill="hold"/>
                                        <p:tgtEl>
                                          <p:spTgt spid="15">
                                            <p:bg/>
                                          </p:spTgt>
                                        </p:tgtEl>
                                        <p:attrNameLst>
                                          <p:attrName>ppt_h</p:attrName>
                                        </p:attrNameLst>
                                      </p:cBhvr>
                                      <p:tavLst>
                                        <p:tav tm="0">
                                          <p:val>
                                            <p:fltVal val="0"/>
                                          </p:val>
                                        </p:tav>
                                        <p:tav tm="100000">
                                          <p:val>
                                            <p:strVal val="#ppt_h"/>
                                          </p:val>
                                        </p:tav>
                                      </p:tavLst>
                                    </p:anim>
                                    <p:anim calcmode="lin" valueType="num">
                                      <p:cBhvr>
                                        <p:cTn id="49" dur="1000" fill="hold"/>
                                        <p:tgtEl>
                                          <p:spTgt spid="15">
                                            <p:bg/>
                                          </p:spTgt>
                                        </p:tgtEl>
                                        <p:attrNameLst>
                                          <p:attrName>style.rotation</p:attrName>
                                        </p:attrNameLst>
                                      </p:cBhvr>
                                      <p:tavLst>
                                        <p:tav tm="0">
                                          <p:val>
                                            <p:fltVal val="90"/>
                                          </p:val>
                                        </p:tav>
                                        <p:tav tm="100000">
                                          <p:val>
                                            <p:fltVal val="0"/>
                                          </p:val>
                                        </p:tav>
                                      </p:tavLst>
                                    </p:anim>
                                    <p:animEffect transition="in" filter="fade">
                                      <p:cBhvr>
                                        <p:cTn id="50" dur="1000"/>
                                        <p:tgtEl>
                                          <p:spTgt spid="15">
                                            <p:bg/>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5">
                                            <p:txEl>
                                              <p:pRg st="0" end="0"/>
                                            </p:txEl>
                                          </p:spTgt>
                                        </p:tgtEl>
                                        <p:attrNameLst>
                                          <p:attrName>style.visibility</p:attrName>
                                        </p:attrNameLst>
                                      </p:cBhvr>
                                      <p:to>
                                        <p:strVal val="visible"/>
                                      </p:to>
                                    </p:set>
                                    <p:anim calcmode="lin" valueType="num">
                                      <p:cBhvr>
                                        <p:cTn id="53"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4"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55"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56"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1" grpId="0" uiExpand="1" build="p" animBg="1" autoUpdateAnimBg="0"/>
      <p:bldP spid="12" grpId="0" animBg="1" autoUpdateAnimBg="0"/>
      <p:bldP spid="15" grpId="0" uiExpand="1"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a:spLocks noChangeArrowheads="1"/>
          </p:cNvSpPr>
          <p:nvPr/>
        </p:nvSpPr>
        <p:spPr bwMode="auto">
          <a:xfrm>
            <a:off x="72231" y="454"/>
            <a:ext cx="892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uk-UA" sz="2800" b="1" i="1" u="sng" dirty="0">
                <a:latin typeface="Times New Roman" panose="02020603050405020304" pitchFamily="18" charset="0"/>
                <a:cs typeface="Times New Roman" panose="02020603050405020304" pitchFamily="18" charset="0"/>
              </a:rPr>
              <a:t>Асинхронні двигуни в електроприводі</a:t>
            </a:r>
            <a:endParaRPr lang="uk-UA" sz="2800" b="1" i="1" u="sng" dirty="0">
              <a:solidFill>
                <a:schemeClr val="tx2"/>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98814" y="491812"/>
            <a:ext cx="8937681" cy="677108"/>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indent="360363">
              <a:defRPr/>
            </a:pPr>
            <a:r>
              <a:rPr lang="uk-UA" sz="2200" dirty="0">
                <a:latin typeface="Calibri" panose="020F0502020204030204" pitchFamily="34" charset="0"/>
                <a:ea typeface="Calibri" panose="020F0502020204030204" pitchFamily="34" charset="0"/>
                <a:cs typeface="Calibri" panose="020F0502020204030204" pitchFamily="34" charset="0"/>
              </a:rPr>
              <a:t> Асинхронні двигуни (АД) </a:t>
            </a:r>
            <a:r>
              <a:rPr lang="uk-UA" sz="2200" dirty="0" smtClean="0">
                <a:latin typeface="Calibri" panose="020F0502020204030204" pitchFamily="34" charset="0"/>
                <a:ea typeface="Calibri" panose="020F0502020204030204" pitchFamily="34" charset="0"/>
                <a:cs typeface="Calibri" panose="020F0502020204030204" pitchFamily="34" charset="0"/>
              </a:rPr>
              <a:t>є </a:t>
            </a:r>
            <a:r>
              <a:rPr lang="uk-UA" sz="2200" dirty="0">
                <a:latin typeface="Calibri" panose="020F0502020204030204" pitchFamily="34" charset="0"/>
                <a:ea typeface="Calibri" panose="020F0502020204030204" pitchFamily="34" charset="0"/>
                <a:cs typeface="Calibri" panose="020F0502020204030204" pitchFamily="34" charset="0"/>
              </a:rPr>
              <a:t>найпоширенішим типом електродвигунів, що застосовуються у промисловості і сільському господарстві.</a:t>
            </a:r>
          </a:p>
        </p:txBody>
      </p:sp>
      <p:sp>
        <p:nvSpPr>
          <p:cNvPr id="10" name="Прямокутник 10"/>
          <p:cNvSpPr/>
          <p:nvPr/>
        </p:nvSpPr>
        <p:spPr>
          <a:xfrm>
            <a:off x="72231" y="1168920"/>
            <a:ext cx="8964264" cy="3859518"/>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indent="358775">
              <a:lnSpc>
                <a:spcPct val="95000"/>
              </a:lnSpc>
            </a:pPr>
            <a:r>
              <a:rPr lang="uk-UA" sz="2200" dirty="0" smtClean="0">
                <a:latin typeface="Calibri" panose="020F0502020204030204" pitchFamily="34" charset="0"/>
                <a:ea typeface="Calibri" panose="020F0502020204030204" pitchFamily="34" charset="0"/>
                <a:cs typeface="Calibri" panose="020F0502020204030204" pitchFamily="34" charset="0"/>
              </a:rPr>
              <a:t>Переваги </a:t>
            </a:r>
            <a:r>
              <a:rPr lang="uk-UA" sz="2200" dirty="0">
                <a:latin typeface="Calibri" panose="020F0502020204030204" pitchFamily="34" charset="0"/>
                <a:ea typeface="Calibri" panose="020F0502020204030204" pitchFamily="34" charset="0"/>
                <a:cs typeface="Calibri" panose="020F0502020204030204" pitchFamily="34" charset="0"/>
              </a:rPr>
              <a:t>АД порівняно з іншими видами електродвигунів</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pPr indent="358775">
              <a:lnSpc>
                <a:spcPct val="95000"/>
              </a:lnSpc>
            </a:pPr>
            <a:r>
              <a:rPr lang="uk-UA" sz="2200" dirty="0">
                <a:latin typeface="Calibri" panose="020F0502020204030204" pitchFamily="34" charset="0"/>
                <a:ea typeface="Calibri" panose="020F0502020204030204" pitchFamily="34" charset="0"/>
                <a:cs typeface="Calibri" panose="020F0502020204030204" pitchFamily="34" charset="0"/>
              </a:rPr>
              <a:t>- простота конструкції та надійність в </a:t>
            </a:r>
            <a:r>
              <a:rPr lang="uk-UA" sz="2200" dirty="0" smtClean="0">
                <a:latin typeface="Calibri" panose="020F0502020204030204" pitchFamily="34" charset="0"/>
                <a:ea typeface="Calibri" panose="020F0502020204030204" pitchFamily="34" charset="0"/>
                <a:cs typeface="Calibri" panose="020F0502020204030204" pitchFamily="34" charset="0"/>
              </a:rPr>
              <a:t>експлуатації;</a:t>
            </a:r>
            <a:endParaRPr lang="uk-UA" sz="2200" dirty="0">
              <a:latin typeface="Calibri" panose="020F0502020204030204" pitchFamily="34" charset="0"/>
              <a:ea typeface="Calibri" panose="020F0502020204030204" pitchFamily="34" charset="0"/>
              <a:cs typeface="Calibri" panose="020F0502020204030204" pitchFamily="34" charset="0"/>
            </a:endParaRPr>
          </a:p>
          <a:p>
            <a:pPr indent="358775">
              <a:lnSpc>
                <a:spcPct val="95000"/>
              </a:lnSpc>
            </a:pPr>
            <a:r>
              <a:rPr lang="uk-UA" sz="2200" dirty="0" smtClean="0">
                <a:latin typeface="Calibri" panose="020F0502020204030204" pitchFamily="34" charset="0"/>
                <a:ea typeface="Calibri" panose="020F0502020204030204" pitchFamily="34" charset="0"/>
                <a:cs typeface="Calibri" panose="020F0502020204030204" pitchFamily="34" charset="0"/>
              </a:rPr>
              <a:t>- менша матеріалоємність </a:t>
            </a:r>
            <a:r>
              <a:rPr lang="uk-UA" sz="2200" dirty="0">
                <a:latin typeface="Calibri" panose="020F0502020204030204" pitchFamily="34" charset="0"/>
                <a:ea typeface="Calibri" panose="020F0502020204030204" pitchFamily="34" charset="0"/>
                <a:cs typeface="Calibri" panose="020F0502020204030204" pitchFamily="34" charset="0"/>
              </a:rPr>
              <a:t>і </a:t>
            </a:r>
            <a:r>
              <a:rPr lang="uk-UA" sz="2200" dirty="0" smtClean="0">
                <a:latin typeface="Calibri" panose="020F0502020204030204" pitchFamily="34" charset="0"/>
                <a:ea typeface="Calibri" panose="020F0502020204030204" pitchFamily="34" charset="0"/>
                <a:cs typeface="Calibri" panose="020F0502020204030204" pitchFamily="34" charset="0"/>
              </a:rPr>
              <a:t>трудомісткість </a:t>
            </a:r>
            <a:r>
              <a:rPr lang="uk-UA" sz="2200" dirty="0">
                <a:latin typeface="Calibri" panose="020F0502020204030204" pitchFamily="34" charset="0"/>
                <a:ea typeface="Calibri" panose="020F0502020204030204" pitchFamily="34" charset="0"/>
                <a:cs typeface="Calibri" panose="020F0502020204030204" pitchFamily="34" charset="0"/>
              </a:rPr>
              <a:t>при виготовленні, </a:t>
            </a:r>
            <a:r>
              <a:rPr lang="uk-UA" sz="2200" dirty="0" smtClean="0">
                <a:latin typeface="Calibri" panose="020F0502020204030204" pitchFamily="34" charset="0"/>
                <a:ea typeface="Calibri" panose="020F0502020204030204" pitchFamily="34" charset="0"/>
                <a:cs typeface="Calibri" panose="020F0502020204030204" pitchFamily="34" charset="0"/>
              </a:rPr>
              <a:t>менша вартість;</a:t>
            </a:r>
            <a:endParaRPr lang="uk-UA" sz="2200" dirty="0">
              <a:latin typeface="Calibri" panose="020F0502020204030204" pitchFamily="34" charset="0"/>
              <a:ea typeface="Calibri" panose="020F0502020204030204" pitchFamily="34" charset="0"/>
              <a:cs typeface="Calibri" panose="020F0502020204030204" pitchFamily="34" charset="0"/>
            </a:endParaRPr>
          </a:p>
          <a:p>
            <a:pPr indent="358775">
              <a:lnSpc>
                <a:spcPct val="95000"/>
              </a:lnSpc>
            </a:pPr>
            <a:r>
              <a:rPr lang="uk-UA" sz="2200" dirty="0">
                <a:latin typeface="Calibri" panose="020F0502020204030204" pitchFamily="34" charset="0"/>
                <a:ea typeface="Calibri" panose="020F0502020204030204" pitchFamily="34" charset="0"/>
                <a:cs typeface="Calibri" panose="020F0502020204030204" pitchFamily="34" charset="0"/>
              </a:rPr>
              <a:t>- у 1,5-2,0 разу </a:t>
            </a:r>
            <a:r>
              <a:rPr lang="uk-UA" sz="2200" dirty="0" smtClean="0">
                <a:latin typeface="Calibri" panose="020F0502020204030204" pitchFamily="34" charset="0"/>
                <a:ea typeface="Calibri" panose="020F0502020204030204" pitchFamily="34" charset="0"/>
                <a:cs typeface="Calibri" panose="020F0502020204030204" pitchFamily="34" charset="0"/>
              </a:rPr>
              <a:t>менші, </a:t>
            </a:r>
            <a:r>
              <a:rPr lang="uk-UA" sz="2200" dirty="0">
                <a:latin typeface="Calibri" panose="020F0502020204030204" pitchFamily="34" charset="0"/>
                <a:ea typeface="Calibri" panose="020F0502020204030204" pitchFamily="34" charset="0"/>
                <a:cs typeface="Calibri" panose="020F0502020204030204" pitchFamily="34" charset="0"/>
              </a:rPr>
              <a:t>ніж у ДПС </a:t>
            </a:r>
            <a:r>
              <a:rPr lang="uk-UA" sz="2200" dirty="0" smtClean="0">
                <a:latin typeface="Calibri" panose="020F0502020204030204" pitchFamily="34" charset="0"/>
                <a:ea typeface="Calibri" panose="020F0502020204030204" pitchFamily="34" charset="0"/>
                <a:cs typeface="Calibri" panose="020F0502020204030204" pitchFamily="34" charset="0"/>
              </a:rPr>
              <a:t>масо-габаритні </a:t>
            </a:r>
            <a:r>
              <a:rPr lang="uk-UA" sz="2200" dirty="0">
                <a:latin typeface="Calibri" panose="020F0502020204030204" pitchFamily="34" charset="0"/>
                <a:ea typeface="Calibri" panose="020F0502020204030204" pitchFamily="34" charset="0"/>
                <a:cs typeface="Calibri" panose="020F0502020204030204" pitchFamily="34" charset="0"/>
              </a:rPr>
              <a:t>показники на одиницю потужності;</a:t>
            </a:r>
          </a:p>
          <a:p>
            <a:pPr indent="358775">
              <a:lnSpc>
                <a:spcPct val="95000"/>
              </a:lnSpc>
            </a:pPr>
            <a:r>
              <a:rPr lang="uk-UA" sz="2200" dirty="0">
                <a:latin typeface="Calibri" panose="020F0502020204030204" pitchFamily="34" charset="0"/>
                <a:ea typeface="Calibri" panose="020F0502020204030204" pitchFamily="34" charset="0"/>
                <a:cs typeface="Calibri" panose="020F0502020204030204" pitchFamily="34" charset="0"/>
              </a:rPr>
              <a:t> - </a:t>
            </a:r>
            <a:r>
              <a:rPr lang="uk-UA" sz="2200" dirty="0" smtClean="0">
                <a:latin typeface="Calibri" panose="020F0502020204030204" pitchFamily="34" charset="0"/>
                <a:ea typeface="Calibri" panose="020F0502020204030204" pitchFamily="34" charset="0"/>
                <a:cs typeface="Calibri" panose="020F0502020204030204" pitchFamily="34" charset="0"/>
              </a:rPr>
              <a:t>можливість </a:t>
            </a:r>
            <a:r>
              <a:rPr lang="uk-UA" sz="2200" dirty="0">
                <a:latin typeface="Calibri" panose="020F0502020204030204" pitchFamily="34" charset="0"/>
                <a:ea typeface="Calibri" panose="020F0502020204030204" pitchFamily="34" charset="0"/>
                <a:cs typeface="Calibri" panose="020F0502020204030204" pitchFamily="34" charset="0"/>
              </a:rPr>
              <a:t>живлення як безпосередньо від промислової мережі змінного струму з частотою 50 </a:t>
            </a:r>
            <a:r>
              <a:rPr lang="uk-UA" sz="2200" dirty="0" err="1">
                <a:latin typeface="Calibri" panose="020F0502020204030204" pitchFamily="34" charset="0"/>
                <a:ea typeface="Calibri" panose="020F0502020204030204" pitchFamily="34" charset="0"/>
                <a:cs typeface="Calibri" panose="020F0502020204030204" pitchFamily="34" charset="0"/>
              </a:rPr>
              <a:t>Гц</a:t>
            </a:r>
            <a:r>
              <a:rPr lang="uk-UA" sz="2200" dirty="0">
                <a:latin typeface="Calibri" panose="020F0502020204030204" pitchFamily="34" charset="0"/>
                <a:ea typeface="Calibri" panose="020F0502020204030204" pitchFamily="34" charset="0"/>
                <a:cs typeface="Calibri" panose="020F0502020204030204" pitchFamily="34" charset="0"/>
              </a:rPr>
              <a:t> (у нерегульованих ЕП), так і від перетворювальних пристроїв (у регульованих ЕП);</a:t>
            </a:r>
          </a:p>
          <a:p>
            <a:pPr indent="358775">
              <a:lnSpc>
                <a:spcPct val="95000"/>
              </a:lnSpc>
            </a:pP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оборотність, </a:t>
            </a:r>
            <a:r>
              <a:rPr lang="uk-UA" sz="2200" dirty="0">
                <a:latin typeface="Calibri" panose="020F0502020204030204" pitchFamily="34" charset="0"/>
                <a:ea typeface="Calibri" panose="020F0502020204030204" pitchFamily="34" charset="0"/>
                <a:cs typeface="Calibri" panose="020F0502020204030204" pitchFamily="34" charset="0"/>
              </a:rPr>
              <a:t>тобто </a:t>
            </a:r>
            <a:r>
              <a:rPr lang="uk-UA" sz="2200" dirty="0" smtClean="0">
                <a:latin typeface="Calibri" panose="020F0502020204030204" pitchFamily="34" charset="0"/>
                <a:ea typeface="Calibri" panose="020F0502020204030204" pitchFamily="34" charset="0"/>
                <a:cs typeface="Calibri" panose="020F0502020204030204" pitchFamily="34" charset="0"/>
              </a:rPr>
              <a:t>можливість </a:t>
            </a:r>
            <a:r>
              <a:rPr lang="uk-UA" sz="2200" dirty="0">
                <a:latin typeface="Calibri" panose="020F0502020204030204" pitchFamily="34" charset="0"/>
                <a:ea typeface="Calibri" panose="020F0502020204030204" pitchFamily="34" charset="0"/>
                <a:cs typeface="Calibri" panose="020F0502020204030204" pitchFamily="34" charset="0"/>
              </a:rPr>
              <a:t>роботи як у рушійному, так і в гальмівних режимах,</a:t>
            </a:r>
          </a:p>
          <a:p>
            <a:pPr indent="358775">
              <a:lnSpc>
                <a:spcPct val="95000"/>
              </a:lnSpc>
            </a:pP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високі динамічні показники </a:t>
            </a:r>
            <a:r>
              <a:rPr lang="uk-UA" sz="2200" dirty="0">
                <a:latin typeface="Calibri" panose="020F0502020204030204" pitchFamily="34" charset="0"/>
                <a:ea typeface="Calibri" panose="020F0502020204030204" pitchFamily="34" charset="0"/>
                <a:cs typeface="Calibri" panose="020F0502020204030204" pitchFamily="34" charset="0"/>
              </a:rPr>
              <a:t>завдяки меншим, ніж </a:t>
            </a:r>
            <a:r>
              <a:rPr lang="uk-UA" sz="2200" dirty="0" smtClean="0">
                <a:latin typeface="Calibri" panose="020F0502020204030204" pitchFamily="34" charset="0"/>
                <a:ea typeface="Calibri" panose="020F0502020204030204" pitchFamily="34" charset="0"/>
                <a:cs typeface="Calibri" panose="020F0502020204030204" pitchFamily="34" charset="0"/>
              </a:rPr>
              <a:t>моментам </a:t>
            </a:r>
            <a:r>
              <a:rPr lang="uk-UA" sz="2200" dirty="0">
                <a:latin typeface="Calibri" panose="020F0502020204030204" pitchFamily="34" charset="0"/>
                <a:ea typeface="Calibri" panose="020F0502020204030204" pitchFamily="34" charset="0"/>
                <a:cs typeface="Calibri" panose="020F0502020204030204" pitchFamily="34" charset="0"/>
              </a:rPr>
              <a:t>інерції.</a:t>
            </a:r>
          </a:p>
        </p:txBody>
      </p:sp>
      <p:sp>
        <p:nvSpPr>
          <p:cNvPr id="22" name="Прямокутник 10"/>
          <p:cNvSpPr/>
          <p:nvPr/>
        </p:nvSpPr>
        <p:spPr>
          <a:xfrm>
            <a:off x="58147" y="5028438"/>
            <a:ext cx="8964264" cy="1692771"/>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indent="360363">
              <a:defRPr/>
            </a:pPr>
            <a:r>
              <a:rPr lang="uk-UA" sz="2200" dirty="0">
                <a:latin typeface="Calibri" panose="020F0502020204030204" pitchFamily="34" charset="0"/>
                <a:ea typeface="Calibri" panose="020F0502020204030204" pitchFamily="34" charset="0"/>
                <a:cs typeface="Calibri" panose="020F0502020204030204" pitchFamily="34" charset="0"/>
              </a:rPr>
              <a:t>Промисловістю випускаються АД із короткозамкненим і фазним ротором.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defRPr/>
            </a:pPr>
            <a:r>
              <a:rPr lang="uk-UA" sz="2200" dirty="0" smtClean="0">
                <a:latin typeface="Calibri" panose="020F0502020204030204" pitchFamily="34" charset="0"/>
                <a:ea typeface="Calibri" panose="020F0502020204030204" pitchFamily="34" charset="0"/>
                <a:cs typeface="Calibri" panose="020F0502020204030204" pitchFamily="34" charset="0"/>
              </a:rPr>
              <a:t>Перші </a:t>
            </a:r>
            <a:r>
              <a:rPr lang="uk-UA" sz="2200" dirty="0">
                <a:latin typeface="Calibri" panose="020F0502020204030204" pitchFamily="34" charset="0"/>
                <a:ea typeface="Calibri" panose="020F0502020204030204" pitchFamily="34" charset="0"/>
                <a:cs typeface="Calibri" panose="020F0502020204030204" pitchFamily="34" charset="0"/>
              </a:rPr>
              <a:t>більш прості і надійні, проте регулювальні можливості їх обмежені, тому в приводах великої потужності більшого поширення здобули АД з фазним ротором.</a:t>
            </a:r>
          </a:p>
        </p:txBody>
      </p:sp>
    </p:spTree>
    <p:extLst>
      <p:ext uri="{BB962C8B-B14F-4D97-AF65-F5344CB8AC3E}">
        <p14:creationId xmlns:p14="http://schemas.microsoft.com/office/powerpoint/2010/main" val="131992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ppt_x"/>
                                          </p:val>
                                        </p:tav>
                                        <p:tav tm="100000">
                                          <p:val>
                                            <p:strVal val="#ppt_x"/>
                                          </p:val>
                                        </p:tav>
                                      </p:tavLst>
                                    </p:anim>
                                    <p:anim calcmode="lin" valueType="num">
                                      <p:cBhvr additive="base">
                                        <p:cTn id="2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5340" y="525846"/>
            <a:ext cx="8988438" cy="1477328"/>
          </a:xfrm>
          <a:prstGeom prst="rect">
            <a:avLst/>
          </a:prstGeom>
          <a:solidFill>
            <a:srgbClr val="92D050"/>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Аналізуючи особливості характеристик АД, слід також відзначити, що пусковий струм - це достатньо великий струм, що дорівнює приблизно </a:t>
            </a:r>
            <a:r>
              <a:rPr lang="uk-UA" sz="2400" i="1" dirty="0">
                <a:latin typeface="Times New Roman" panose="02020603050405020304" pitchFamily="18" charset="0"/>
                <a:ea typeface="Calibri" panose="020F0502020204030204" pitchFamily="34" charset="0"/>
                <a:cs typeface="Times New Roman" panose="02020603050405020304" pitchFamily="18" charset="0"/>
              </a:rPr>
              <a:t>(5-7)</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I</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ном</a:t>
            </a:r>
            <a:r>
              <a:rPr lang="uk-UA" sz="2400" dirty="0">
                <a:latin typeface="Calibri" panose="020F0502020204030204" pitchFamily="34" charset="0"/>
                <a:ea typeface="Calibri" panose="020F0502020204030204" pitchFamily="34" charset="0"/>
                <a:cs typeface="Calibri" panose="020F0502020204030204" pitchFamily="34" charset="0"/>
              </a:rPr>
              <a:t>, але при цьому значення пускового моменту </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пуск</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400" i="1" dirty="0">
                <a:latin typeface="Times New Roman" panose="02020603050405020304" pitchFamily="18" charset="0"/>
                <a:ea typeface="Calibri" panose="020F0502020204030204" pitchFamily="34" charset="0"/>
                <a:cs typeface="Times New Roman" panose="02020603050405020304" pitchFamily="18" charset="0"/>
              </a:rPr>
              <a:t>= </a:t>
            </a:r>
            <a:r>
              <a:rPr lang="uk-UA" sz="2400" i="1" dirty="0" smtClean="0">
                <a:latin typeface="Times New Roman" panose="02020603050405020304" pitchFamily="18" charset="0"/>
                <a:ea typeface="Calibri" panose="020F0502020204030204" pitchFamily="34" charset="0"/>
                <a:cs typeface="Times New Roman" panose="02020603050405020304" pitchFamily="18" charset="0"/>
              </a:rPr>
              <a:t>(</a:t>
            </a:r>
            <a:r>
              <a:rPr lang="uk-UA" sz="2400" i="1" dirty="0">
                <a:latin typeface="Times New Roman" panose="02020603050405020304" pitchFamily="18" charset="0"/>
                <a:ea typeface="Calibri" panose="020F0502020204030204" pitchFamily="34" charset="0"/>
                <a:cs typeface="Times New Roman" panose="02020603050405020304" pitchFamily="18" charset="0"/>
              </a:rPr>
              <a:t>0.8</a:t>
            </a:r>
            <a:r>
              <a:rPr lang="uk-UA" sz="2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400" i="1" dirty="0">
                <a:latin typeface="Times New Roman" panose="02020603050405020304" pitchFamily="18" charset="0"/>
                <a:ea typeface="Calibri" panose="020F0502020204030204" pitchFamily="34" charset="0"/>
                <a:cs typeface="Times New Roman" panose="02020603050405020304" pitchFamily="18" charset="0"/>
              </a:rPr>
              <a:t>1.6)</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ном</a:t>
            </a:r>
            <a:r>
              <a:rPr lang="uk-UA" sz="2400" dirty="0">
                <a:latin typeface="Calibri" panose="020F0502020204030204" pitchFamily="34" charset="0"/>
                <a:ea typeface="Calibri" panose="020F0502020204030204" pitchFamily="34" charset="0"/>
                <a:cs typeface="Calibri" panose="020F0502020204030204" pitchFamily="34" charset="0"/>
              </a:rPr>
              <a:t>, що значно менше </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400" baseline="-25000" dirty="0">
                <a:latin typeface="Calibri" panose="020F0502020204030204" pitchFamily="34" charset="0"/>
                <a:ea typeface="Calibri" panose="020F0502020204030204" pitchFamily="34" charset="0"/>
                <a:cs typeface="Calibri" panose="020F0502020204030204" pitchFamily="34" charset="0"/>
              </a:rPr>
              <a:t> </a:t>
            </a:r>
            <a:r>
              <a:rPr lang="uk-UA" sz="2400" baseline="-25000" dirty="0" smtClean="0">
                <a:latin typeface="Calibri" panose="020F0502020204030204" pitchFamily="34" charset="0"/>
                <a:ea typeface="Calibri" panose="020F0502020204030204" pitchFamily="34" charset="0"/>
                <a:cs typeface="Calibri" panose="020F0502020204030204" pitchFamily="34" charset="0"/>
              </a:rPr>
              <a:t>.</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65339" y="2011732"/>
            <a:ext cx="8988439" cy="1994392"/>
          </a:xfrm>
          <a:prstGeom prst="rect">
            <a:avLst/>
          </a:prstGeom>
          <a:solidFill>
            <a:schemeClr val="bg2"/>
          </a:solidFill>
          <a:ln w="9525">
            <a:noFill/>
            <a:miter lim="800000"/>
            <a:headEnd/>
            <a:tailEnd/>
          </a:ln>
        </p:spPr>
        <p:txBody>
          <a:bodyPr wrap="square" lIns="36000" tIns="0" rIns="0" bIns="0">
            <a:spAutoFit/>
          </a:bodyPr>
          <a:lstStyle/>
          <a:p>
            <a:pPr indent="360363">
              <a:lnSpc>
                <a:spcPct val="90000"/>
              </a:lnSpc>
            </a:pPr>
            <a:r>
              <a:rPr lang="uk-UA" sz="2400" dirty="0">
                <a:latin typeface="Calibri" panose="020F0502020204030204" pitchFamily="34" charset="0"/>
                <a:ea typeface="Calibri" panose="020F0502020204030204" pitchFamily="34" charset="0"/>
                <a:cs typeface="Calibri" panose="020F0502020204030204" pitchFamily="34" charset="0"/>
              </a:rPr>
              <a:t> Це зумовлено тим, що  електромагнітний момент </a:t>
            </a:r>
            <a:r>
              <a:rPr lang="uk-UA" sz="2400" dirty="0" smtClean="0">
                <a:latin typeface="Calibri" panose="020F0502020204030204" pitchFamily="34" charset="0"/>
                <a:ea typeface="Calibri" panose="020F0502020204030204" pitchFamily="34" charset="0"/>
                <a:cs typeface="Calibri" panose="020F0502020204030204" pitchFamily="34" charset="0"/>
              </a:rPr>
              <a:t>у </a:t>
            </a:r>
            <a:r>
              <a:rPr lang="uk-UA" sz="2400" dirty="0">
                <a:latin typeface="Calibri" panose="020F0502020204030204" pitchFamily="34" charset="0"/>
                <a:ea typeface="Calibri" panose="020F0502020204030204" pitchFamily="34" charset="0"/>
                <a:cs typeface="Calibri" panose="020F0502020204030204" pitchFamily="34" charset="0"/>
              </a:rPr>
              <a:t>асинхронному двигуні створюється не повним струмом ротора, а тільки його активною складовою </a:t>
            </a:r>
            <a:r>
              <a:rPr lang="uk-UA" sz="2400" i="1" dirty="0">
                <a:latin typeface="Times New Roman" panose="02020603050405020304" pitchFamily="18" charset="0"/>
                <a:ea typeface="Calibri" panose="020F0502020204030204" pitchFamily="34" charset="0"/>
                <a:cs typeface="Times New Roman" panose="02020603050405020304" pitchFamily="18" charset="0"/>
              </a:rPr>
              <a:t>I</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2а</a:t>
            </a:r>
            <a:r>
              <a:rPr lang="uk-UA" sz="2400" i="1" dirty="0">
                <a:latin typeface="Times New Roman" panose="02020603050405020304" pitchFamily="18" charset="0"/>
                <a:ea typeface="Calibri" panose="020F0502020204030204" pitchFamily="34" charset="0"/>
                <a:cs typeface="Times New Roman" panose="02020603050405020304" pitchFamily="18" charset="0"/>
              </a:rPr>
              <a:t>'</a:t>
            </a:r>
            <a:r>
              <a:rPr lang="uk-UA" sz="2400" dirty="0">
                <a:latin typeface="Calibri" panose="020F0502020204030204" pitchFamily="34" charset="0"/>
                <a:ea typeface="Calibri" panose="020F0502020204030204" pitchFamily="34" charset="0"/>
                <a:cs typeface="Calibri" panose="020F0502020204030204" pitchFamily="34" charset="0"/>
              </a:rPr>
              <a:t>, а в момент пуску величина цієї складової мала, а індуктивний опір </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Х</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к</a:t>
            </a:r>
            <a:r>
              <a:rPr lang="uk-UA" sz="2400" dirty="0">
                <a:latin typeface="Calibri" panose="020F0502020204030204" pitchFamily="34" charset="0"/>
                <a:ea typeface="Calibri" panose="020F0502020204030204" pitchFamily="34" charset="0"/>
                <a:cs typeface="Calibri" panose="020F0502020204030204" pitchFamily="34" charset="0"/>
              </a:rPr>
              <a:t> при пуску значно більший </a:t>
            </a:r>
            <a:r>
              <a:rPr lang="uk-UA" sz="2400" dirty="0" smtClean="0">
                <a:latin typeface="Calibri" panose="020F0502020204030204" pitchFamily="34" charset="0"/>
                <a:ea typeface="Calibri" panose="020F0502020204030204" pitchFamily="34" charset="0"/>
                <a:cs typeface="Calibri" panose="020F0502020204030204" pitchFamily="34" charset="0"/>
              </a:rPr>
              <a:t>від активного</a:t>
            </a:r>
            <a:r>
              <a:rPr lang="uk-UA" sz="2400" dirty="0">
                <a:latin typeface="Calibri" panose="020F0502020204030204" pitchFamily="34" charset="0"/>
                <a:ea typeface="Calibri" panose="020F0502020204030204" pitchFamily="34" charset="0"/>
                <a:cs typeface="Calibri" panose="020F0502020204030204" pitchFamily="34" charset="0"/>
              </a:rPr>
              <a:t>, </a:t>
            </a:r>
            <a:r>
              <a:rPr lang="uk-UA" sz="2400" dirty="0" smtClean="0">
                <a:latin typeface="Calibri" panose="020F0502020204030204" pitchFamily="34" charset="0"/>
                <a:ea typeface="Calibri" panose="020F0502020204030204" pitchFamily="34" charset="0"/>
                <a:cs typeface="Calibri" panose="020F0502020204030204" pitchFamily="34" charset="0"/>
              </a:rPr>
              <a:t>оскільки, у цьому разі частота </a:t>
            </a:r>
            <a:r>
              <a:rPr lang="uk-UA" sz="2400" dirty="0">
                <a:latin typeface="Calibri" panose="020F0502020204030204" pitchFamily="34" charset="0"/>
                <a:ea typeface="Calibri" panose="020F0502020204030204" pitchFamily="34" charset="0"/>
                <a:cs typeface="Calibri" panose="020F0502020204030204" pitchFamily="34" charset="0"/>
              </a:rPr>
              <a:t>ЕРС ротора дорівнює частоті мережі</a:t>
            </a:r>
            <a:r>
              <a:rPr lang="uk-UA" sz="2400" dirty="0" smtClean="0">
                <a:latin typeface="Calibri" panose="020F0502020204030204" pitchFamily="34" charset="0"/>
                <a:ea typeface="Calibri" panose="020F0502020204030204" pitchFamily="34" charset="0"/>
                <a:cs typeface="Calibri" panose="020F0502020204030204" pitchFamily="34" charset="0"/>
              </a:rPr>
              <a:t>.</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8" name="Прямоугольник 7"/>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Механічні характеристики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sp>
        <p:nvSpPr>
          <p:cNvPr id="12" name="Прямоугольник 11"/>
          <p:cNvSpPr>
            <a:spLocks noChangeArrowheads="1"/>
          </p:cNvSpPr>
          <p:nvPr/>
        </p:nvSpPr>
        <p:spPr bwMode="auto">
          <a:xfrm>
            <a:off x="49817" y="3961378"/>
            <a:ext cx="9003961" cy="1107996"/>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Отже, активна складова струму </a:t>
            </a:r>
            <a:r>
              <a:rPr lang="uk-UA" sz="2400" i="1" dirty="0">
                <a:latin typeface="Times New Roman" panose="02020603050405020304" pitchFamily="18" charset="0"/>
                <a:ea typeface="Calibri" panose="020F0502020204030204" pitchFamily="34" charset="0"/>
                <a:cs typeface="Times New Roman" panose="02020603050405020304" pitchFamily="18" charset="0"/>
              </a:rPr>
              <a:t>I</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2а</a:t>
            </a:r>
            <a:r>
              <a:rPr lang="uk-UA" sz="2400" i="1" dirty="0">
                <a:latin typeface="Times New Roman" panose="02020603050405020304" pitchFamily="18" charset="0"/>
                <a:ea typeface="Calibri" panose="020F0502020204030204" pitchFamily="34" charset="0"/>
                <a:cs typeface="Times New Roman" panose="02020603050405020304" pitchFamily="18" charset="0"/>
              </a:rPr>
              <a:t>'</a:t>
            </a:r>
            <a:r>
              <a:rPr lang="uk-UA" sz="2400" dirty="0">
                <a:latin typeface="Calibri" panose="020F0502020204030204" pitchFamily="34" charset="0"/>
                <a:ea typeface="Calibri" panose="020F0502020204030204" pitchFamily="34" charset="0"/>
                <a:cs typeface="Calibri" panose="020F0502020204030204" pitchFamily="34" charset="0"/>
              </a:rPr>
              <a:t> при пуску набагато менша реактивної складової </a:t>
            </a:r>
            <a:r>
              <a:rPr lang="uk-UA" sz="2400" i="1" dirty="0">
                <a:latin typeface="Times New Roman" panose="02020603050405020304" pitchFamily="18" charset="0"/>
                <a:ea typeface="Calibri" panose="020F0502020204030204" pitchFamily="34" charset="0"/>
                <a:cs typeface="Times New Roman" panose="02020603050405020304" pitchFamily="18" charset="0"/>
              </a:rPr>
              <a:t>I</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2р</a:t>
            </a:r>
            <a:r>
              <a:rPr lang="uk-UA" sz="2400" i="1" dirty="0">
                <a:latin typeface="Times New Roman" panose="02020603050405020304" pitchFamily="18" charset="0"/>
                <a:ea typeface="Calibri" panose="020F0502020204030204" pitchFamily="34" charset="0"/>
                <a:cs typeface="Times New Roman" panose="02020603050405020304" pitchFamily="18" charset="0"/>
              </a:rPr>
              <a:t>'</a:t>
            </a:r>
            <a:r>
              <a:rPr lang="uk-UA" sz="2400" dirty="0">
                <a:latin typeface="Calibri" panose="020F0502020204030204" pitchFamily="34" charset="0"/>
                <a:ea typeface="Calibri" panose="020F0502020204030204" pitchFamily="34" charset="0"/>
                <a:cs typeface="Calibri" panose="020F0502020204030204" pitchFamily="34" charset="0"/>
              </a:rPr>
              <a:t> і електромагнітний момент, що пропорційний активній складовій струму, також малий.</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49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55060" y="979525"/>
            <a:ext cx="8988438" cy="1015663"/>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Режим рекуперативного гальмування виникає, коли швидкість обертання ротора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стає більшою, ніж швидкість обертання магнітного поля статора, тобто, якщо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0</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65339" y="1987211"/>
            <a:ext cx="8988439" cy="1354217"/>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Це можливо для активного моменту на валу, дія якого спрямована у бік обертання двигуна, або при переході з більшої швидкості на меншу (наприклад, при переключенні двигуна на більше число пар полюсів або при зменшенні частоти напруги живлення).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8" name="Прямоугольник 7"/>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Гальмівні режими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sp>
        <p:nvSpPr>
          <p:cNvPr id="12" name="Прямоугольник 11"/>
          <p:cNvSpPr>
            <a:spLocks noChangeArrowheads="1"/>
          </p:cNvSpPr>
          <p:nvPr/>
        </p:nvSpPr>
        <p:spPr bwMode="auto">
          <a:xfrm>
            <a:off x="72033" y="3318323"/>
            <a:ext cx="8971465" cy="677108"/>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В кожному з цих випадків двигун працює як генератор і віддає активну енергію в мережу.</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61753" y="3967584"/>
            <a:ext cx="7243686" cy="553998"/>
          </a:xfrm>
          <a:prstGeom prst="rect">
            <a:avLst/>
          </a:prstGeom>
          <a:solidFill>
            <a:schemeClr val="bg2"/>
          </a:solidFill>
          <a:ln w="9525">
            <a:noFill/>
            <a:miter lim="800000"/>
            <a:headEnd/>
            <a:tailEnd/>
          </a:ln>
        </p:spPr>
        <p:txBody>
          <a:bodyPr wrap="square" lIns="36000" tIns="0" rIns="0" bIns="0">
            <a:spAutoFit/>
          </a:bodyPr>
          <a:lstStyle/>
          <a:p>
            <a:pPr indent="360363"/>
            <a:r>
              <a:rPr lang="uk-UA" dirty="0"/>
              <a:t>Для простоти </a:t>
            </a:r>
            <a:r>
              <a:rPr lang="uk-UA" dirty="0" err="1" smtClean="0"/>
              <a:t>викладень</a:t>
            </a:r>
            <a:r>
              <a:rPr lang="uk-UA" dirty="0" smtClean="0"/>
              <a:t> активним </a:t>
            </a:r>
            <a:r>
              <a:rPr lang="uk-UA" dirty="0"/>
              <a:t>опором фази </a:t>
            </a:r>
            <a:r>
              <a:rPr lang="uk-UA" dirty="0" smtClean="0"/>
              <a:t>статора</a:t>
            </a:r>
            <a:r>
              <a:rPr lang="en-US" dirty="0" smtClean="0"/>
              <a:t> </a:t>
            </a:r>
            <a:r>
              <a:rPr lang="en-US" i="1" dirty="0" smtClean="0">
                <a:latin typeface="Times New Roman" panose="02020603050405020304" pitchFamily="18" charset="0"/>
                <a:cs typeface="Times New Roman" panose="02020603050405020304" pitchFamily="18" charset="0"/>
              </a:rPr>
              <a:t>R</a:t>
            </a:r>
            <a:r>
              <a:rPr lang="en-US" i="1" baseline="-25000" dirty="0" smtClean="0">
                <a:latin typeface="Times New Roman" panose="02020603050405020304" pitchFamily="18" charset="0"/>
                <a:cs typeface="Times New Roman" panose="02020603050405020304" pitchFamily="18" charset="0"/>
              </a:rPr>
              <a:t>1</a:t>
            </a:r>
            <a:r>
              <a:rPr lang="en-US" dirty="0" smtClean="0"/>
              <a:t> </a:t>
            </a:r>
            <a:r>
              <a:rPr lang="uk-UA" dirty="0" smtClean="0"/>
              <a:t>знехтуємо, тоді вираз </a:t>
            </a:r>
            <a:r>
              <a:rPr lang="uk-UA" dirty="0"/>
              <a:t>для приведеного струму ротора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63545" y="4521582"/>
            <a:ext cx="8988439" cy="1354217"/>
          </a:xfrm>
          <a:prstGeom prst="rect">
            <a:avLst/>
          </a:prstGeom>
          <a:solidFill>
            <a:schemeClr val="accent3"/>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З </a:t>
            </a:r>
            <a:r>
              <a:rPr lang="uk-UA" sz="2200" dirty="0" err="1" smtClean="0">
                <a:latin typeface="Calibri" panose="020F0502020204030204" pitchFamily="34" charset="0"/>
                <a:ea typeface="Calibri" panose="020F0502020204030204" pitchFamily="34" charset="0"/>
                <a:cs typeface="Calibri" panose="020F0502020204030204" pitchFamily="34" charset="0"/>
              </a:rPr>
              <a:t>відки</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випливає, що при переході в генераторний режим, коли ковзання двигуна стає меншим нуля, змінює свій знак тільки активна складового струму і, отже, знак моменту стає негативним, що відповідає гальмівному режиму</a:t>
            </a:r>
            <a:r>
              <a:rPr lang="uk-UA" sz="2200" dirty="0" smtClean="0">
                <a:latin typeface="Calibri" panose="020F0502020204030204" pitchFamily="34" charset="0"/>
                <a:ea typeface="Calibri" panose="020F0502020204030204" pitchFamily="34" charset="0"/>
                <a:cs typeface="Calibri" panose="020F0502020204030204" pitchFamily="34" charset="0"/>
              </a:rPr>
              <a:t>:                           оскільки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М</a:t>
            </a:r>
            <a:r>
              <a:rPr lang="uk-UA" sz="2200" dirty="0" smtClean="0">
                <a:latin typeface="Calibri" panose="020F0502020204030204" pitchFamily="34" charset="0"/>
                <a:ea typeface="Calibri" panose="020F0502020204030204" pitchFamily="34" charset="0"/>
                <a:cs typeface="Calibri" panose="020F0502020204030204" pitchFamily="34" charset="0"/>
              </a:rPr>
              <a:t> &lt; 0.</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2" name="Прямоугольник 1"/>
          <p:cNvSpPr/>
          <p:nvPr/>
        </p:nvSpPr>
        <p:spPr>
          <a:xfrm>
            <a:off x="2525828" y="536651"/>
            <a:ext cx="5365508" cy="461665"/>
          </a:xfrm>
          <a:prstGeom prst="rect">
            <a:avLst/>
          </a:prstGeom>
        </p:spPr>
        <p:txBody>
          <a:bodyPr wrap="none">
            <a:spAutoFit/>
          </a:bodyPr>
          <a:lstStyle/>
          <a:p>
            <a:r>
              <a:rPr lang="uk-UA" sz="2400" b="1" i="1" u="sng" dirty="0">
                <a:latin typeface="Times New Roman" panose="02020603050405020304" pitchFamily="18" charset="0"/>
                <a:ea typeface="Calibri" panose="020F0502020204030204" pitchFamily="34" charset="0"/>
              </a:rPr>
              <a:t>Режим рекуперативного гальмування</a:t>
            </a:r>
            <a:endParaRPr lang="uk-UA" sz="2400" u="sng" dirty="0"/>
          </a:p>
        </p:txBody>
      </p:sp>
      <p:graphicFrame>
        <p:nvGraphicFramePr>
          <p:cNvPr id="10" name="Объект 9"/>
          <p:cNvGraphicFramePr>
            <a:graphicFrameLocks noChangeAspect="1"/>
          </p:cNvGraphicFramePr>
          <p:nvPr>
            <p:extLst>
              <p:ext uri="{D42A27DB-BD31-4B8C-83A1-F6EECF244321}">
                <p14:modId xmlns:p14="http://schemas.microsoft.com/office/powerpoint/2010/main" val="3058573544"/>
              </p:ext>
            </p:extLst>
          </p:nvPr>
        </p:nvGraphicFramePr>
        <p:xfrm>
          <a:off x="7305438" y="3728140"/>
          <a:ext cx="1750240" cy="793442"/>
        </p:xfrm>
        <a:graphic>
          <a:graphicData uri="http://schemas.openxmlformats.org/presentationml/2006/ole">
            <mc:AlternateContent xmlns:mc="http://schemas.openxmlformats.org/markup-compatibility/2006">
              <mc:Choice xmlns:v="urn:schemas-microsoft-com:vml" Requires="v">
                <p:oleObj spid="_x0000_s44078" name="Уравнение" r:id="rId4" imgW="952200" imgH="431640" progId="Equation.3">
                  <p:embed/>
                </p:oleObj>
              </mc:Choice>
              <mc:Fallback>
                <p:oleObj name="Уравнение" r:id="rId4" imgW="952200" imgH="431640" progId="Equation.3">
                  <p:embed/>
                  <p:pic>
                    <p:nvPicPr>
                      <p:cNvPr id="0" name="Object 7"/>
                      <p:cNvPicPr>
                        <a:picLocks noChangeAspect="1" noChangeArrowheads="1"/>
                      </p:cNvPicPr>
                      <p:nvPr/>
                    </p:nvPicPr>
                    <p:blipFill>
                      <a:blip r:embed="rId5"/>
                      <a:srcRect/>
                      <a:stretch>
                        <a:fillRect/>
                      </a:stretch>
                    </p:blipFill>
                    <p:spPr bwMode="auto">
                      <a:xfrm>
                        <a:off x="7305438" y="3728140"/>
                        <a:ext cx="1750240" cy="793442"/>
                      </a:xfrm>
                      <a:prstGeom prst="rect">
                        <a:avLst/>
                      </a:prstGeom>
                      <a:solidFill>
                        <a:srgbClr val="FFFF00"/>
                      </a:solidFill>
                      <a:ln>
                        <a:solidFill>
                          <a:srgbClr val="FF0000"/>
                        </a:solidFill>
                      </a:ln>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1565352560"/>
              </p:ext>
            </p:extLst>
          </p:nvPr>
        </p:nvGraphicFramePr>
        <p:xfrm>
          <a:off x="2786658" y="5517232"/>
          <a:ext cx="1387606" cy="358567"/>
        </p:xfrm>
        <a:graphic>
          <a:graphicData uri="http://schemas.openxmlformats.org/presentationml/2006/ole">
            <mc:AlternateContent xmlns:mc="http://schemas.openxmlformats.org/markup-compatibility/2006">
              <mc:Choice xmlns:v="urn:schemas-microsoft-com:vml" Requires="v">
                <p:oleObj spid="_x0000_s44079" name="Уравнение" r:id="rId6" imgW="901440" imgH="228600" progId="Equation.3">
                  <p:embed/>
                </p:oleObj>
              </mc:Choice>
              <mc:Fallback>
                <p:oleObj name="Уравнение" r:id="rId6" imgW="901440" imgH="228600" progId="Equation.3">
                  <p:embed/>
                  <p:pic>
                    <p:nvPicPr>
                      <p:cNvPr id="0" name="Object 10"/>
                      <p:cNvPicPr>
                        <a:picLocks noChangeAspect="1" noChangeArrowheads="1"/>
                      </p:cNvPicPr>
                      <p:nvPr/>
                    </p:nvPicPr>
                    <p:blipFill>
                      <a:blip r:embed="rId7"/>
                      <a:srcRect/>
                      <a:stretch>
                        <a:fillRect/>
                      </a:stretch>
                    </p:blipFill>
                    <p:spPr bwMode="auto">
                      <a:xfrm>
                        <a:off x="2786658" y="5517232"/>
                        <a:ext cx="1387606" cy="358567"/>
                      </a:xfrm>
                      <a:prstGeom prst="rect">
                        <a:avLst/>
                      </a:prstGeom>
                      <a:solidFill>
                        <a:srgbClr val="FFFF00"/>
                      </a:solidFill>
                    </p:spPr>
                  </p:pic>
                </p:oleObj>
              </mc:Fallback>
            </mc:AlternateContent>
          </a:graphicData>
        </a:graphic>
      </p:graphicFrame>
      <p:sp>
        <p:nvSpPr>
          <p:cNvPr id="20" name="Прямоугольник 19"/>
          <p:cNvSpPr>
            <a:spLocks noChangeArrowheads="1"/>
          </p:cNvSpPr>
          <p:nvPr/>
        </p:nvSpPr>
        <p:spPr bwMode="auto">
          <a:xfrm>
            <a:off x="55059" y="5875799"/>
            <a:ext cx="8988439" cy="914096"/>
          </a:xfrm>
          <a:prstGeom prst="rect">
            <a:avLst/>
          </a:prstGeom>
          <a:solidFill>
            <a:schemeClr val="bg2"/>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 Реактивна складова струму зберігає свій знак незалежно від знаку </a:t>
            </a:r>
            <a:r>
              <a:rPr lang="uk-UA" sz="2200" dirty="0" smtClean="0">
                <a:latin typeface="Calibri" panose="020F0502020204030204" pitchFamily="34" charset="0"/>
                <a:ea typeface="Calibri" panose="020F0502020204030204" pitchFamily="34" charset="0"/>
                <a:cs typeface="Calibri" panose="020F0502020204030204" pitchFamily="34" charset="0"/>
              </a:rPr>
              <a:t>ковзання, це </a:t>
            </a:r>
            <a:r>
              <a:rPr lang="uk-UA" sz="2200" dirty="0">
                <a:latin typeface="Calibri" panose="020F0502020204030204" pitchFamily="34" charset="0"/>
                <a:ea typeface="Calibri" panose="020F0502020204030204" pitchFamily="34" charset="0"/>
                <a:cs typeface="Calibri" panose="020F0502020204030204" pitchFamily="34" charset="0"/>
              </a:rPr>
              <a:t>вказує на те, що АД як у рушійному, так і в генераторному режимі споживає реактивну енергію з мережі</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514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 calcmode="lin" valueType="num">
                                      <p:cBhvr>
                                        <p:cTn id="33" dur="1000" fill="hold"/>
                                        <p:tgtEl>
                                          <p:spTgt spid="15">
                                            <p:bg/>
                                          </p:spTgt>
                                        </p:tgtEl>
                                        <p:attrNameLst>
                                          <p:attrName>ppt_w</p:attrName>
                                        </p:attrNameLst>
                                      </p:cBhvr>
                                      <p:tavLst>
                                        <p:tav tm="0">
                                          <p:val>
                                            <p:fltVal val="0"/>
                                          </p:val>
                                        </p:tav>
                                        <p:tav tm="100000">
                                          <p:val>
                                            <p:strVal val="#ppt_w"/>
                                          </p:val>
                                        </p:tav>
                                      </p:tavLst>
                                    </p:anim>
                                    <p:anim calcmode="lin" valueType="num">
                                      <p:cBhvr>
                                        <p:cTn id="34" dur="1000" fill="hold"/>
                                        <p:tgtEl>
                                          <p:spTgt spid="15">
                                            <p:bg/>
                                          </p:spTgt>
                                        </p:tgtEl>
                                        <p:attrNameLst>
                                          <p:attrName>ppt_h</p:attrName>
                                        </p:attrNameLst>
                                      </p:cBhvr>
                                      <p:tavLst>
                                        <p:tav tm="0">
                                          <p:val>
                                            <p:fltVal val="0"/>
                                          </p:val>
                                        </p:tav>
                                        <p:tav tm="100000">
                                          <p:val>
                                            <p:strVal val="#ppt_h"/>
                                          </p:val>
                                        </p:tav>
                                      </p:tavLst>
                                    </p:anim>
                                    <p:anim calcmode="lin" valueType="num">
                                      <p:cBhvr>
                                        <p:cTn id="35" dur="1000" fill="hold"/>
                                        <p:tgtEl>
                                          <p:spTgt spid="15">
                                            <p:bg/>
                                          </p:spTgt>
                                        </p:tgtEl>
                                        <p:attrNameLst>
                                          <p:attrName>style.rotation</p:attrName>
                                        </p:attrNameLst>
                                      </p:cBhvr>
                                      <p:tavLst>
                                        <p:tav tm="0">
                                          <p:val>
                                            <p:fltVal val="90"/>
                                          </p:val>
                                        </p:tav>
                                        <p:tav tm="100000">
                                          <p:val>
                                            <p:fltVal val="0"/>
                                          </p:val>
                                        </p:tav>
                                      </p:tavLst>
                                    </p:anim>
                                    <p:animEffect transition="in" filter="fade">
                                      <p:cBhvr>
                                        <p:cTn id="36" dur="1000"/>
                                        <p:tgtEl>
                                          <p:spTgt spid="15">
                                            <p:bg/>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 calcmode="lin" valueType="num">
                                      <p:cBhvr>
                                        <p:cTn id="39"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15">
                                            <p:txEl>
                                              <p:pRg st="0" end="0"/>
                                            </p:txEl>
                                          </p:spTgt>
                                        </p:tgtEl>
                                      </p:cBhvr>
                                    </p:animEffect>
                                  </p:childTnLst>
                                </p:cTn>
                              </p:par>
                            </p:childTnLst>
                          </p:cTn>
                        </p:par>
                        <p:par>
                          <p:cTn id="43" fill="hold">
                            <p:stCondLst>
                              <p:cond delay="1000"/>
                            </p:stCondLst>
                            <p:childTnLst>
                              <p:par>
                                <p:cTn id="44" presetID="26"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80">
                                          <p:stCondLst>
                                            <p:cond delay="0"/>
                                          </p:stCondLst>
                                        </p:cTn>
                                        <p:tgtEl>
                                          <p:spTgt spid="10"/>
                                        </p:tgtEl>
                                      </p:cBhvr>
                                    </p:animEffect>
                                    <p:anim calcmode="lin" valueType="num">
                                      <p:cBhvr>
                                        <p:cTn id="4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2" dur="26">
                                          <p:stCondLst>
                                            <p:cond delay="650"/>
                                          </p:stCondLst>
                                        </p:cTn>
                                        <p:tgtEl>
                                          <p:spTgt spid="10"/>
                                        </p:tgtEl>
                                      </p:cBhvr>
                                      <p:to x="100000" y="60000"/>
                                    </p:animScale>
                                    <p:animScale>
                                      <p:cBhvr>
                                        <p:cTn id="53" dur="166" decel="50000">
                                          <p:stCondLst>
                                            <p:cond delay="676"/>
                                          </p:stCondLst>
                                        </p:cTn>
                                        <p:tgtEl>
                                          <p:spTgt spid="10"/>
                                        </p:tgtEl>
                                      </p:cBhvr>
                                      <p:to x="100000" y="100000"/>
                                    </p:animScale>
                                    <p:animScale>
                                      <p:cBhvr>
                                        <p:cTn id="54" dur="26">
                                          <p:stCondLst>
                                            <p:cond delay="1312"/>
                                          </p:stCondLst>
                                        </p:cTn>
                                        <p:tgtEl>
                                          <p:spTgt spid="10"/>
                                        </p:tgtEl>
                                      </p:cBhvr>
                                      <p:to x="100000" y="80000"/>
                                    </p:animScale>
                                    <p:animScale>
                                      <p:cBhvr>
                                        <p:cTn id="55" dur="166" decel="50000">
                                          <p:stCondLst>
                                            <p:cond delay="1338"/>
                                          </p:stCondLst>
                                        </p:cTn>
                                        <p:tgtEl>
                                          <p:spTgt spid="10"/>
                                        </p:tgtEl>
                                      </p:cBhvr>
                                      <p:to x="100000" y="100000"/>
                                    </p:animScale>
                                    <p:animScale>
                                      <p:cBhvr>
                                        <p:cTn id="56" dur="26">
                                          <p:stCondLst>
                                            <p:cond delay="1642"/>
                                          </p:stCondLst>
                                        </p:cTn>
                                        <p:tgtEl>
                                          <p:spTgt spid="10"/>
                                        </p:tgtEl>
                                      </p:cBhvr>
                                      <p:to x="100000" y="90000"/>
                                    </p:animScale>
                                    <p:animScale>
                                      <p:cBhvr>
                                        <p:cTn id="57" dur="166" decel="50000">
                                          <p:stCondLst>
                                            <p:cond delay="1668"/>
                                          </p:stCondLst>
                                        </p:cTn>
                                        <p:tgtEl>
                                          <p:spTgt spid="10"/>
                                        </p:tgtEl>
                                      </p:cBhvr>
                                      <p:to x="100000" y="100000"/>
                                    </p:animScale>
                                    <p:animScale>
                                      <p:cBhvr>
                                        <p:cTn id="58" dur="26">
                                          <p:stCondLst>
                                            <p:cond delay="1808"/>
                                          </p:stCondLst>
                                        </p:cTn>
                                        <p:tgtEl>
                                          <p:spTgt spid="10"/>
                                        </p:tgtEl>
                                      </p:cBhvr>
                                      <p:to x="100000" y="95000"/>
                                    </p:animScale>
                                    <p:animScale>
                                      <p:cBhvr>
                                        <p:cTn id="59" dur="166" decel="50000">
                                          <p:stCondLst>
                                            <p:cond delay="1834"/>
                                          </p:stCondLst>
                                        </p:cTn>
                                        <p:tgtEl>
                                          <p:spTgt spid="10"/>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8">
                                            <p:bg/>
                                          </p:spTgt>
                                        </p:tgtEl>
                                        <p:attrNameLst>
                                          <p:attrName>style.visibility</p:attrName>
                                        </p:attrNameLst>
                                      </p:cBhvr>
                                      <p:to>
                                        <p:strVal val="visible"/>
                                      </p:to>
                                    </p:set>
                                    <p:anim calcmode="lin" valueType="num">
                                      <p:cBhvr>
                                        <p:cTn id="64" dur="1000" fill="hold"/>
                                        <p:tgtEl>
                                          <p:spTgt spid="18">
                                            <p:bg/>
                                          </p:spTgt>
                                        </p:tgtEl>
                                        <p:attrNameLst>
                                          <p:attrName>ppt_w</p:attrName>
                                        </p:attrNameLst>
                                      </p:cBhvr>
                                      <p:tavLst>
                                        <p:tav tm="0">
                                          <p:val>
                                            <p:fltVal val="0"/>
                                          </p:val>
                                        </p:tav>
                                        <p:tav tm="100000">
                                          <p:val>
                                            <p:strVal val="#ppt_w"/>
                                          </p:val>
                                        </p:tav>
                                      </p:tavLst>
                                    </p:anim>
                                    <p:anim calcmode="lin" valueType="num">
                                      <p:cBhvr>
                                        <p:cTn id="65" dur="1000" fill="hold"/>
                                        <p:tgtEl>
                                          <p:spTgt spid="18">
                                            <p:bg/>
                                          </p:spTgt>
                                        </p:tgtEl>
                                        <p:attrNameLst>
                                          <p:attrName>ppt_h</p:attrName>
                                        </p:attrNameLst>
                                      </p:cBhvr>
                                      <p:tavLst>
                                        <p:tav tm="0">
                                          <p:val>
                                            <p:fltVal val="0"/>
                                          </p:val>
                                        </p:tav>
                                        <p:tav tm="100000">
                                          <p:val>
                                            <p:strVal val="#ppt_h"/>
                                          </p:val>
                                        </p:tav>
                                      </p:tavLst>
                                    </p:anim>
                                    <p:anim calcmode="lin" valueType="num">
                                      <p:cBhvr>
                                        <p:cTn id="66" dur="1000" fill="hold"/>
                                        <p:tgtEl>
                                          <p:spTgt spid="18">
                                            <p:bg/>
                                          </p:spTgt>
                                        </p:tgtEl>
                                        <p:attrNameLst>
                                          <p:attrName>style.rotation</p:attrName>
                                        </p:attrNameLst>
                                      </p:cBhvr>
                                      <p:tavLst>
                                        <p:tav tm="0">
                                          <p:val>
                                            <p:fltVal val="90"/>
                                          </p:val>
                                        </p:tav>
                                        <p:tav tm="100000">
                                          <p:val>
                                            <p:fltVal val="0"/>
                                          </p:val>
                                        </p:tav>
                                      </p:tavLst>
                                    </p:anim>
                                    <p:animEffect transition="in" filter="fade">
                                      <p:cBhvr>
                                        <p:cTn id="67" dur="1000"/>
                                        <p:tgtEl>
                                          <p:spTgt spid="18">
                                            <p:bg/>
                                          </p:spTgt>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 calcmode="lin" valueType="num">
                                      <p:cBhvr>
                                        <p:cTn id="70"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71"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72"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73" dur="1000"/>
                                        <p:tgtEl>
                                          <p:spTgt spid="18">
                                            <p:txEl>
                                              <p:pRg st="0" end="0"/>
                                            </p:txEl>
                                          </p:spTgt>
                                        </p:tgtEl>
                                      </p:cBhvr>
                                    </p:animEffect>
                                  </p:childTnLst>
                                </p:cTn>
                              </p:par>
                              <p:par>
                                <p:cTn id="74" presetID="26" presetClass="entr" presetSubtype="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down)">
                                      <p:cBhvr>
                                        <p:cTn id="76" dur="580">
                                          <p:stCondLst>
                                            <p:cond delay="0"/>
                                          </p:stCondLst>
                                        </p:cTn>
                                        <p:tgtEl>
                                          <p:spTgt spid="19"/>
                                        </p:tgtEl>
                                      </p:cBhvr>
                                    </p:animEffect>
                                    <p:anim calcmode="lin" valueType="num">
                                      <p:cBhvr>
                                        <p:cTn id="7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2" dur="26">
                                          <p:stCondLst>
                                            <p:cond delay="650"/>
                                          </p:stCondLst>
                                        </p:cTn>
                                        <p:tgtEl>
                                          <p:spTgt spid="19"/>
                                        </p:tgtEl>
                                      </p:cBhvr>
                                      <p:to x="100000" y="60000"/>
                                    </p:animScale>
                                    <p:animScale>
                                      <p:cBhvr>
                                        <p:cTn id="83" dur="166" decel="50000">
                                          <p:stCondLst>
                                            <p:cond delay="676"/>
                                          </p:stCondLst>
                                        </p:cTn>
                                        <p:tgtEl>
                                          <p:spTgt spid="19"/>
                                        </p:tgtEl>
                                      </p:cBhvr>
                                      <p:to x="100000" y="100000"/>
                                    </p:animScale>
                                    <p:animScale>
                                      <p:cBhvr>
                                        <p:cTn id="84" dur="26">
                                          <p:stCondLst>
                                            <p:cond delay="1312"/>
                                          </p:stCondLst>
                                        </p:cTn>
                                        <p:tgtEl>
                                          <p:spTgt spid="19"/>
                                        </p:tgtEl>
                                      </p:cBhvr>
                                      <p:to x="100000" y="80000"/>
                                    </p:animScale>
                                    <p:animScale>
                                      <p:cBhvr>
                                        <p:cTn id="85" dur="166" decel="50000">
                                          <p:stCondLst>
                                            <p:cond delay="1338"/>
                                          </p:stCondLst>
                                        </p:cTn>
                                        <p:tgtEl>
                                          <p:spTgt spid="19"/>
                                        </p:tgtEl>
                                      </p:cBhvr>
                                      <p:to x="100000" y="100000"/>
                                    </p:animScale>
                                    <p:animScale>
                                      <p:cBhvr>
                                        <p:cTn id="86" dur="26">
                                          <p:stCondLst>
                                            <p:cond delay="1642"/>
                                          </p:stCondLst>
                                        </p:cTn>
                                        <p:tgtEl>
                                          <p:spTgt spid="19"/>
                                        </p:tgtEl>
                                      </p:cBhvr>
                                      <p:to x="100000" y="90000"/>
                                    </p:animScale>
                                    <p:animScale>
                                      <p:cBhvr>
                                        <p:cTn id="87" dur="166" decel="50000">
                                          <p:stCondLst>
                                            <p:cond delay="1668"/>
                                          </p:stCondLst>
                                        </p:cTn>
                                        <p:tgtEl>
                                          <p:spTgt spid="19"/>
                                        </p:tgtEl>
                                      </p:cBhvr>
                                      <p:to x="100000" y="100000"/>
                                    </p:animScale>
                                    <p:animScale>
                                      <p:cBhvr>
                                        <p:cTn id="88" dur="26">
                                          <p:stCondLst>
                                            <p:cond delay="1808"/>
                                          </p:stCondLst>
                                        </p:cTn>
                                        <p:tgtEl>
                                          <p:spTgt spid="19"/>
                                        </p:tgtEl>
                                      </p:cBhvr>
                                      <p:to x="100000" y="95000"/>
                                    </p:animScale>
                                    <p:animScale>
                                      <p:cBhvr>
                                        <p:cTn id="89" dur="166" decel="50000">
                                          <p:stCondLst>
                                            <p:cond delay="1834"/>
                                          </p:stCondLst>
                                        </p:cTn>
                                        <p:tgtEl>
                                          <p:spTgt spid="19"/>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20">
                                            <p:bg/>
                                          </p:spTgt>
                                        </p:tgtEl>
                                        <p:attrNameLst>
                                          <p:attrName>style.visibility</p:attrName>
                                        </p:attrNameLst>
                                      </p:cBhvr>
                                      <p:to>
                                        <p:strVal val="visible"/>
                                      </p:to>
                                    </p:set>
                                    <p:anim calcmode="lin" valueType="num">
                                      <p:cBhvr>
                                        <p:cTn id="94" dur="1000" fill="hold"/>
                                        <p:tgtEl>
                                          <p:spTgt spid="20">
                                            <p:bg/>
                                          </p:spTgt>
                                        </p:tgtEl>
                                        <p:attrNameLst>
                                          <p:attrName>ppt_w</p:attrName>
                                        </p:attrNameLst>
                                      </p:cBhvr>
                                      <p:tavLst>
                                        <p:tav tm="0">
                                          <p:val>
                                            <p:fltVal val="0"/>
                                          </p:val>
                                        </p:tav>
                                        <p:tav tm="100000">
                                          <p:val>
                                            <p:strVal val="#ppt_w"/>
                                          </p:val>
                                        </p:tav>
                                      </p:tavLst>
                                    </p:anim>
                                    <p:anim calcmode="lin" valueType="num">
                                      <p:cBhvr>
                                        <p:cTn id="95" dur="1000" fill="hold"/>
                                        <p:tgtEl>
                                          <p:spTgt spid="20">
                                            <p:bg/>
                                          </p:spTgt>
                                        </p:tgtEl>
                                        <p:attrNameLst>
                                          <p:attrName>ppt_h</p:attrName>
                                        </p:attrNameLst>
                                      </p:cBhvr>
                                      <p:tavLst>
                                        <p:tav tm="0">
                                          <p:val>
                                            <p:fltVal val="0"/>
                                          </p:val>
                                        </p:tav>
                                        <p:tav tm="100000">
                                          <p:val>
                                            <p:strVal val="#ppt_h"/>
                                          </p:val>
                                        </p:tav>
                                      </p:tavLst>
                                    </p:anim>
                                    <p:anim calcmode="lin" valueType="num">
                                      <p:cBhvr>
                                        <p:cTn id="96" dur="1000" fill="hold"/>
                                        <p:tgtEl>
                                          <p:spTgt spid="20">
                                            <p:bg/>
                                          </p:spTgt>
                                        </p:tgtEl>
                                        <p:attrNameLst>
                                          <p:attrName>style.rotation</p:attrName>
                                        </p:attrNameLst>
                                      </p:cBhvr>
                                      <p:tavLst>
                                        <p:tav tm="0">
                                          <p:val>
                                            <p:fltVal val="90"/>
                                          </p:val>
                                        </p:tav>
                                        <p:tav tm="100000">
                                          <p:val>
                                            <p:fltVal val="0"/>
                                          </p:val>
                                        </p:tav>
                                      </p:tavLst>
                                    </p:anim>
                                    <p:animEffect transition="in" filter="fade">
                                      <p:cBhvr>
                                        <p:cTn id="97" dur="1000"/>
                                        <p:tgtEl>
                                          <p:spTgt spid="20">
                                            <p:bg/>
                                          </p:spTgt>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20">
                                            <p:txEl>
                                              <p:pRg st="0" end="0"/>
                                            </p:txEl>
                                          </p:spTgt>
                                        </p:tgtEl>
                                        <p:attrNameLst>
                                          <p:attrName>style.visibility</p:attrName>
                                        </p:attrNameLst>
                                      </p:cBhvr>
                                      <p:to>
                                        <p:strVal val="visible"/>
                                      </p:to>
                                    </p:set>
                                    <p:anim calcmode="lin" valueType="num">
                                      <p:cBhvr>
                                        <p:cTn id="100"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01"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02"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103"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5" grpId="0" uiExpand="1" build="p" animBg="1" autoUpdateAnimBg="0"/>
      <p:bldP spid="18" grpId="0" uiExpand="1" build="p" animBg="1" autoUpdateAnimBg="0"/>
      <p:bldP spid="20" grpId="0" uiExpand="1"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5340" y="525846"/>
            <a:ext cx="8988438" cy="1354217"/>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Механічні характеристики АД в режимі рекуперативного гальмування є продовженням характеристик рушійного режиму і розміщуються в другому квадранті для додатного напрямку обертання, або в четвертому - для від’ємного.</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65339" y="1881813"/>
            <a:ext cx="5730797" cy="1015663"/>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Вирази для розрахунку характеристик тотожні виразам для розрахунку характеристик у рушійному режимі:</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49234" y="4041173"/>
            <a:ext cx="6106942" cy="677108"/>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Критичне ковзання в режимі рекуперативного гальмування</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76052" y="4814315"/>
            <a:ext cx="5888516" cy="553998"/>
          </a:xfrm>
          <a:prstGeom prst="rect">
            <a:avLst/>
          </a:prstGeom>
          <a:solidFill>
            <a:schemeClr val="bg2"/>
          </a:solidFill>
          <a:ln w="9525">
            <a:noFill/>
            <a:miter lim="800000"/>
            <a:headEnd/>
            <a:tailEnd/>
          </a:ln>
        </p:spPr>
        <p:txBody>
          <a:bodyPr wrap="square" lIns="36000" tIns="0" rIns="0" bIns="0">
            <a:spAutoFit/>
          </a:bodyPr>
          <a:lstStyle/>
          <a:p>
            <a:pPr indent="360363"/>
            <a:r>
              <a:rPr lang="uk-UA" dirty="0" smtClean="0"/>
              <a:t>Критичний момент </a:t>
            </a:r>
            <a:r>
              <a:rPr lang="uk-UA" dirty="0"/>
              <a:t>більший </a:t>
            </a:r>
            <a:r>
              <a:rPr lang="uk-UA" dirty="0" smtClean="0"/>
              <a:t>від критичного </a:t>
            </a:r>
            <a:r>
              <a:rPr lang="uk-UA" dirty="0"/>
              <a:t>моменту в рушійному режимі.</a:t>
            </a:r>
            <a:r>
              <a:rPr lang="uk-UA" dirty="0" smtClean="0"/>
              <a:t>  </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Гальмівні режими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graphicFrame>
        <p:nvGraphicFramePr>
          <p:cNvPr id="5" name="Объект 4"/>
          <p:cNvGraphicFramePr>
            <a:graphicFrameLocks noChangeAspect="1"/>
          </p:cNvGraphicFramePr>
          <p:nvPr>
            <p:extLst>
              <p:ext uri="{D42A27DB-BD31-4B8C-83A1-F6EECF244321}">
                <p14:modId xmlns:p14="http://schemas.microsoft.com/office/powerpoint/2010/main" val="3831846109"/>
              </p:ext>
            </p:extLst>
          </p:nvPr>
        </p:nvGraphicFramePr>
        <p:xfrm>
          <a:off x="5796137" y="1535200"/>
          <a:ext cx="3257642" cy="1245728"/>
        </p:xfrm>
        <a:graphic>
          <a:graphicData uri="http://schemas.openxmlformats.org/presentationml/2006/ole">
            <mc:AlternateContent xmlns:mc="http://schemas.openxmlformats.org/markup-compatibility/2006">
              <mc:Choice xmlns:v="urn:schemas-microsoft-com:vml" Requires="v">
                <p:oleObj spid="_x0000_s43089" name="Уравнение" r:id="rId4" imgW="1790640" imgH="660240" progId="Equation.3">
                  <p:embed/>
                </p:oleObj>
              </mc:Choice>
              <mc:Fallback>
                <p:oleObj name="Уравнение" r:id="rId4" imgW="1790640" imgH="660240" progId="Equation.3">
                  <p:embed/>
                  <p:pic>
                    <p:nvPicPr>
                      <p:cNvPr id="0" name="Object 4"/>
                      <p:cNvPicPr>
                        <a:picLocks noChangeAspect="1" noChangeArrowheads="1"/>
                      </p:cNvPicPr>
                      <p:nvPr/>
                    </p:nvPicPr>
                    <p:blipFill>
                      <a:blip r:embed="rId5"/>
                      <a:srcRect/>
                      <a:stretch>
                        <a:fillRect/>
                      </a:stretch>
                    </p:blipFill>
                    <p:spPr bwMode="auto">
                      <a:xfrm>
                        <a:off x="5796137" y="1535200"/>
                        <a:ext cx="3257642" cy="1245728"/>
                      </a:xfrm>
                      <a:prstGeom prst="rect">
                        <a:avLst/>
                      </a:prstGeom>
                      <a:solidFill>
                        <a:srgbClr val="FFFF00"/>
                      </a:solidFill>
                      <a:ln>
                        <a:solidFill>
                          <a:srgbClr val="FF0000"/>
                        </a:solidFill>
                      </a:ln>
                    </p:spPr>
                  </p:pic>
                </p:oleObj>
              </mc:Fallback>
            </mc:AlternateContent>
          </a:graphicData>
        </a:graphic>
      </p:graphicFrame>
      <p:sp>
        <p:nvSpPr>
          <p:cNvPr id="19" name="Прямоугольник 18"/>
          <p:cNvSpPr>
            <a:spLocks noChangeArrowheads="1"/>
          </p:cNvSpPr>
          <p:nvPr/>
        </p:nvSpPr>
        <p:spPr bwMode="auto">
          <a:xfrm>
            <a:off x="85896" y="2886901"/>
            <a:ext cx="2469880" cy="615553"/>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або:</a:t>
            </a:r>
          </a:p>
          <a:p>
            <a:pPr indent="360363"/>
            <a:r>
              <a:rPr lang="uk-UA" dirty="0"/>
              <a:t>за умови, що  s&lt; 0.</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1708562602"/>
              </p:ext>
            </p:extLst>
          </p:nvPr>
        </p:nvGraphicFramePr>
        <p:xfrm>
          <a:off x="3009597" y="2787180"/>
          <a:ext cx="2603813" cy="1260268"/>
        </p:xfrm>
        <a:graphic>
          <a:graphicData uri="http://schemas.openxmlformats.org/presentationml/2006/ole">
            <mc:AlternateContent xmlns:mc="http://schemas.openxmlformats.org/markup-compatibility/2006">
              <mc:Choice xmlns:v="urn:schemas-microsoft-com:vml" Requires="v">
                <p:oleObj spid="_x0000_s43090" name="Уравнение" r:id="rId6" imgW="1434960" imgH="685800" progId="Equation.3">
                  <p:embed/>
                </p:oleObj>
              </mc:Choice>
              <mc:Fallback>
                <p:oleObj name="Уравнение" r:id="rId6" imgW="1434960" imgH="685800" progId="Equation.3">
                  <p:embed/>
                  <p:pic>
                    <p:nvPicPr>
                      <p:cNvPr id="0" name="Object 7"/>
                      <p:cNvPicPr>
                        <a:picLocks noChangeAspect="1" noChangeArrowheads="1"/>
                      </p:cNvPicPr>
                      <p:nvPr/>
                    </p:nvPicPr>
                    <p:blipFill>
                      <a:blip r:embed="rId7"/>
                      <a:srcRect/>
                      <a:stretch>
                        <a:fillRect/>
                      </a:stretch>
                    </p:blipFill>
                    <p:spPr bwMode="auto">
                      <a:xfrm>
                        <a:off x="3009597" y="2787180"/>
                        <a:ext cx="2603813" cy="1260268"/>
                      </a:xfrm>
                      <a:prstGeom prst="rect">
                        <a:avLst/>
                      </a:prstGeom>
                      <a:solidFill>
                        <a:srgbClr val="FFFF00"/>
                      </a:solidFill>
                      <a:ln>
                        <a:solidFill>
                          <a:srgbClr val="FF0000"/>
                        </a:solidFill>
                      </a:ln>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2440839435"/>
              </p:ext>
            </p:extLst>
          </p:nvPr>
        </p:nvGraphicFramePr>
        <p:xfrm>
          <a:off x="6237316" y="3792525"/>
          <a:ext cx="2311241" cy="925756"/>
        </p:xfrm>
        <a:graphic>
          <a:graphicData uri="http://schemas.openxmlformats.org/presentationml/2006/ole">
            <mc:AlternateContent xmlns:mc="http://schemas.openxmlformats.org/markup-compatibility/2006">
              <mc:Choice xmlns:v="urn:schemas-microsoft-com:vml" Requires="v">
                <p:oleObj spid="_x0000_s43091" name="Уравнение" r:id="rId8" imgW="1143000" imgH="469800" progId="Equation.3">
                  <p:embed/>
                </p:oleObj>
              </mc:Choice>
              <mc:Fallback>
                <p:oleObj name="Уравнение" r:id="rId8" imgW="1143000" imgH="469800" progId="Equation.3">
                  <p:embed/>
                  <p:pic>
                    <p:nvPicPr>
                      <p:cNvPr id="0" name="Object 9"/>
                      <p:cNvPicPr>
                        <a:picLocks noChangeAspect="1" noChangeArrowheads="1"/>
                      </p:cNvPicPr>
                      <p:nvPr/>
                    </p:nvPicPr>
                    <p:blipFill>
                      <a:blip r:embed="rId9"/>
                      <a:srcRect/>
                      <a:stretch>
                        <a:fillRect/>
                      </a:stretch>
                    </p:blipFill>
                    <p:spPr bwMode="auto">
                      <a:xfrm>
                        <a:off x="6237316" y="3792525"/>
                        <a:ext cx="2311241" cy="925756"/>
                      </a:xfrm>
                      <a:prstGeom prst="rect">
                        <a:avLst/>
                      </a:prstGeom>
                      <a:solidFill>
                        <a:srgbClr val="FFFF00"/>
                      </a:solidFill>
                      <a:ln>
                        <a:solidFill>
                          <a:srgbClr val="FF0000"/>
                        </a:solidFill>
                      </a:ln>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3169100205"/>
              </p:ext>
            </p:extLst>
          </p:nvPr>
        </p:nvGraphicFramePr>
        <p:xfrm>
          <a:off x="5828267" y="4794304"/>
          <a:ext cx="3132093" cy="925391"/>
        </p:xfrm>
        <a:graphic>
          <a:graphicData uri="http://schemas.openxmlformats.org/presentationml/2006/ole">
            <mc:AlternateContent xmlns:mc="http://schemas.openxmlformats.org/markup-compatibility/2006">
              <mc:Choice xmlns:v="urn:schemas-microsoft-com:vml" Requires="v">
                <p:oleObj spid="_x0000_s43092" name="Уравнение" r:id="rId10" imgW="1676160" imgH="495000" progId="Equation.3">
                  <p:embed/>
                </p:oleObj>
              </mc:Choice>
              <mc:Fallback>
                <p:oleObj name="Уравнение" r:id="rId10" imgW="1676160" imgH="495000" progId="Equation.3">
                  <p:embed/>
                  <p:pic>
                    <p:nvPicPr>
                      <p:cNvPr id="0" name="Object 11"/>
                      <p:cNvPicPr>
                        <a:picLocks noChangeAspect="1" noChangeArrowheads="1"/>
                      </p:cNvPicPr>
                      <p:nvPr/>
                    </p:nvPicPr>
                    <p:blipFill>
                      <a:blip r:embed="rId11"/>
                      <a:srcRect/>
                      <a:stretch>
                        <a:fillRect/>
                      </a:stretch>
                    </p:blipFill>
                    <p:spPr bwMode="auto">
                      <a:xfrm>
                        <a:off x="5828267" y="4794304"/>
                        <a:ext cx="3132093" cy="925391"/>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116910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19">
                                            <p:bg/>
                                          </p:spTgt>
                                        </p:tgtEl>
                                        <p:attrNameLst>
                                          <p:attrName>style.visibility</p:attrName>
                                        </p:attrNameLst>
                                      </p:cBhvr>
                                      <p:to>
                                        <p:strVal val="visible"/>
                                      </p:to>
                                    </p:set>
                                    <p:anim calcmode="lin" valueType="num">
                                      <p:cBhvr>
                                        <p:cTn id="43" dur="1000" fill="hold"/>
                                        <p:tgtEl>
                                          <p:spTgt spid="19">
                                            <p:bg/>
                                          </p:spTgt>
                                        </p:tgtEl>
                                        <p:attrNameLst>
                                          <p:attrName>ppt_w</p:attrName>
                                        </p:attrNameLst>
                                      </p:cBhvr>
                                      <p:tavLst>
                                        <p:tav tm="0">
                                          <p:val>
                                            <p:fltVal val="0"/>
                                          </p:val>
                                        </p:tav>
                                        <p:tav tm="100000">
                                          <p:val>
                                            <p:strVal val="#ppt_w"/>
                                          </p:val>
                                        </p:tav>
                                      </p:tavLst>
                                    </p:anim>
                                    <p:anim calcmode="lin" valueType="num">
                                      <p:cBhvr>
                                        <p:cTn id="44" dur="1000" fill="hold"/>
                                        <p:tgtEl>
                                          <p:spTgt spid="19">
                                            <p:bg/>
                                          </p:spTgt>
                                        </p:tgtEl>
                                        <p:attrNameLst>
                                          <p:attrName>ppt_h</p:attrName>
                                        </p:attrNameLst>
                                      </p:cBhvr>
                                      <p:tavLst>
                                        <p:tav tm="0">
                                          <p:val>
                                            <p:fltVal val="0"/>
                                          </p:val>
                                        </p:tav>
                                        <p:tav tm="100000">
                                          <p:val>
                                            <p:strVal val="#ppt_h"/>
                                          </p:val>
                                        </p:tav>
                                      </p:tavLst>
                                    </p:anim>
                                    <p:anim calcmode="lin" valueType="num">
                                      <p:cBhvr>
                                        <p:cTn id="45" dur="1000" fill="hold"/>
                                        <p:tgtEl>
                                          <p:spTgt spid="19">
                                            <p:bg/>
                                          </p:spTgt>
                                        </p:tgtEl>
                                        <p:attrNameLst>
                                          <p:attrName>style.rotation</p:attrName>
                                        </p:attrNameLst>
                                      </p:cBhvr>
                                      <p:tavLst>
                                        <p:tav tm="0">
                                          <p:val>
                                            <p:fltVal val="90"/>
                                          </p:val>
                                        </p:tav>
                                        <p:tav tm="100000">
                                          <p:val>
                                            <p:fltVal val="0"/>
                                          </p:val>
                                        </p:tav>
                                      </p:tavLst>
                                    </p:anim>
                                    <p:animEffect transition="in" filter="fade">
                                      <p:cBhvr>
                                        <p:cTn id="46" dur="1000"/>
                                        <p:tgtEl>
                                          <p:spTgt spid="19">
                                            <p:bg/>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 calcmode="lin" valueType="num">
                                      <p:cBhvr>
                                        <p:cTn id="49"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0"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51"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52" dur="1000"/>
                                        <p:tgtEl>
                                          <p:spTgt spid="19">
                                            <p:txEl>
                                              <p:pRg st="0" end="0"/>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9">
                                            <p:txEl>
                                              <p:pRg st="1" end="1"/>
                                            </p:txEl>
                                          </p:spTgt>
                                        </p:tgtEl>
                                        <p:attrNameLst>
                                          <p:attrName>style.visibility</p:attrName>
                                        </p:attrNameLst>
                                      </p:cBhvr>
                                      <p:to>
                                        <p:strVal val="visible"/>
                                      </p:to>
                                    </p:set>
                                    <p:anim calcmode="lin" valueType="num">
                                      <p:cBhvr>
                                        <p:cTn id="55"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56"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57"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58" dur="1000"/>
                                        <p:tgtEl>
                                          <p:spTgt spid="19">
                                            <p:txEl>
                                              <p:pRg st="1" end="1"/>
                                            </p:txEl>
                                          </p:spTgt>
                                        </p:tgtEl>
                                      </p:cBhvr>
                                    </p:animEffect>
                                  </p:childTnLst>
                                </p:cTn>
                              </p:par>
                            </p:childTnLst>
                          </p:cTn>
                        </p:par>
                        <p:par>
                          <p:cTn id="59" fill="hold">
                            <p:stCondLst>
                              <p:cond delay="4000"/>
                            </p:stCondLst>
                            <p:childTnLst>
                              <p:par>
                                <p:cTn id="60" presetID="26" presetClass="entr" presetSubtype="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80">
                                          <p:stCondLst>
                                            <p:cond delay="0"/>
                                          </p:stCondLst>
                                        </p:cTn>
                                        <p:tgtEl>
                                          <p:spTgt spid="7"/>
                                        </p:tgtEl>
                                      </p:cBhvr>
                                    </p:animEffect>
                                    <p:anim calcmode="lin" valueType="num">
                                      <p:cBhvr>
                                        <p:cTn id="6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8" dur="26">
                                          <p:stCondLst>
                                            <p:cond delay="650"/>
                                          </p:stCondLst>
                                        </p:cTn>
                                        <p:tgtEl>
                                          <p:spTgt spid="7"/>
                                        </p:tgtEl>
                                      </p:cBhvr>
                                      <p:to x="100000" y="60000"/>
                                    </p:animScale>
                                    <p:animScale>
                                      <p:cBhvr>
                                        <p:cTn id="69" dur="166" decel="50000">
                                          <p:stCondLst>
                                            <p:cond delay="676"/>
                                          </p:stCondLst>
                                        </p:cTn>
                                        <p:tgtEl>
                                          <p:spTgt spid="7"/>
                                        </p:tgtEl>
                                      </p:cBhvr>
                                      <p:to x="100000" y="100000"/>
                                    </p:animScale>
                                    <p:animScale>
                                      <p:cBhvr>
                                        <p:cTn id="70" dur="26">
                                          <p:stCondLst>
                                            <p:cond delay="1312"/>
                                          </p:stCondLst>
                                        </p:cTn>
                                        <p:tgtEl>
                                          <p:spTgt spid="7"/>
                                        </p:tgtEl>
                                      </p:cBhvr>
                                      <p:to x="100000" y="80000"/>
                                    </p:animScale>
                                    <p:animScale>
                                      <p:cBhvr>
                                        <p:cTn id="71" dur="166" decel="50000">
                                          <p:stCondLst>
                                            <p:cond delay="1338"/>
                                          </p:stCondLst>
                                        </p:cTn>
                                        <p:tgtEl>
                                          <p:spTgt spid="7"/>
                                        </p:tgtEl>
                                      </p:cBhvr>
                                      <p:to x="100000" y="100000"/>
                                    </p:animScale>
                                    <p:animScale>
                                      <p:cBhvr>
                                        <p:cTn id="72" dur="26">
                                          <p:stCondLst>
                                            <p:cond delay="1642"/>
                                          </p:stCondLst>
                                        </p:cTn>
                                        <p:tgtEl>
                                          <p:spTgt spid="7"/>
                                        </p:tgtEl>
                                      </p:cBhvr>
                                      <p:to x="100000" y="90000"/>
                                    </p:animScale>
                                    <p:animScale>
                                      <p:cBhvr>
                                        <p:cTn id="73" dur="166" decel="50000">
                                          <p:stCondLst>
                                            <p:cond delay="1668"/>
                                          </p:stCondLst>
                                        </p:cTn>
                                        <p:tgtEl>
                                          <p:spTgt spid="7"/>
                                        </p:tgtEl>
                                      </p:cBhvr>
                                      <p:to x="100000" y="100000"/>
                                    </p:animScale>
                                    <p:animScale>
                                      <p:cBhvr>
                                        <p:cTn id="74" dur="26">
                                          <p:stCondLst>
                                            <p:cond delay="1808"/>
                                          </p:stCondLst>
                                        </p:cTn>
                                        <p:tgtEl>
                                          <p:spTgt spid="7"/>
                                        </p:tgtEl>
                                      </p:cBhvr>
                                      <p:to x="100000" y="95000"/>
                                    </p:animScale>
                                    <p:animScale>
                                      <p:cBhvr>
                                        <p:cTn id="75" dur="166" decel="50000">
                                          <p:stCondLst>
                                            <p:cond delay="1834"/>
                                          </p:stCondLst>
                                        </p:cTn>
                                        <p:tgtEl>
                                          <p:spTgt spid="7"/>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 presetClass="entr" presetSubtype="6"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1000" fill="hold"/>
                                        <p:tgtEl>
                                          <p:spTgt spid="12"/>
                                        </p:tgtEl>
                                        <p:attrNameLst>
                                          <p:attrName>ppt_x</p:attrName>
                                        </p:attrNameLst>
                                      </p:cBhvr>
                                      <p:tavLst>
                                        <p:tav tm="0">
                                          <p:val>
                                            <p:strVal val="1+#ppt_w/2"/>
                                          </p:val>
                                        </p:tav>
                                        <p:tav tm="100000">
                                          <p:val>
                                            <p:strVal val="#ppt_x"/>
                                          </p:val>
                                        </p:tav>
                                      </p:tavLst>
                                    </p:anim>
                                    <p:anim calcmode="lin" valueType="num">
                                      <p:cBhvr additive="base">
                                        <p:cTn id="81" dur="10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1000"/>
                            </p:stCondLst>
                            <p:childTnLst>
                              <p:par>
                                <p:cTn id="83" presetID="26" presetClass="entr" presetSubtype="0" fill="hold"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down)">
                                      <p:cBhvr>
                                        <p:cTn id="85" dur="580">
                                          <p:stCondLst>
                                            <p:cond delay="0"/>
                                          </p:stCondLst>
                                        </p:cTn>
                                        <p:tgtEl>
                                          <p:spTgt spid="10"/>
                                        </p:tgtEl>
                                      </p:cBhvr>
                                    </p:animEffect>
                                    <p:anim calcmode="lin" valueType="num">
                                      <p:cBhvr>
                                        <p:cTn id="8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1" dur="26">
                                          <p:stCondLst>
                                            <p:cond delay="650"/>
                                          </p:stCondLst>
                                        </p:cTn>
                                        <p:tgtEl>
                                          <p:spTgt spid="10"/>
                                        </p:tgtEl>
                                      </p:cBhvr>
                                      <p:to x="100000" y="60000"/>
                                    </p:animScale>
                                    <p:animScale>
                                      <p:cBhvr>
                                        <p:cTn id="92" dur="166" decel="50000">
                                          <p:stCondLst>
                                            <p:cond delay="676"/>
                                          </p:stCondLst>
                                        </p:cTn>
                                        <p:tgtEl>
                                          <p:spTgt spid="10"/>
                                        </p:tgtEl>
                                      </p:cBhvr>
                                      <p:to x="100000" y="100000"/>
                                    </p:animScale>
                                    <p:animScale>
                                      <p:cBhvr>
                                        <p:cTn id="93" dur="26">
                                          <p:stCondLst>
                                            <p:cond delay="1312"/>
                                          </p:stCondLst>
                                        </p:cTn>
                                        <p:tgtEl>
                                          <p:spTgt spid="10"/>
                                        </p:tgtEl>
                                      </p:cBhvr>
                                      <p:to x="100000" y="80000"/>
                                    </p:animScale>
                                    <p:animScale>
                                      <p:cBhvr>
                                        <p:cTn id="94" dur="166" decel="50000">
                                          <p:stCondLst>
                                            <p:cond delay="1338"/>
                                          </p:stCondLst>
                                        </p:cTn>
                                        <p:tgtEl>
                                          <p:spTgt spid="10"/>
                                        </p:tgtEl>
                                      </p:cBhvr>
                                      <p:to x="100000" y="100000"/>
                                    </p:animScale>
                                    <p:animScale>
                                      <p:cBhvr>
                                        <p:cTn id="95" dur="26">
                                          <p:stCondLst>
                                            <p:cond delay="1642"/>
                                          </p:stCondLst>
                                        </p:cTn>
                                        <p:tgtEl>
                                          <p:spTgt spid="10"/>
                                        </p:tgtEl>
                                      </p:cBhvr>
                                      <p:to x="100000" y="90000"/>
                                    </p:animScale>
                                    <p:animScale>
                                      <p:cBhvr>
                                        <p:cTn id="96" dur="166" decel="50000">
                                          <p:stCondLst>
                                            <p:cond delay="1668"/>
                                          </p:stCondLst>
                                        </p:cTn>
                                        <p:tgtEl>
                                          <p:spTgt spid="10"/>
                                        </p:tgtEl>
                                      </p:cBhvr>
                                      <p:to x="100000" y="100000"/>
                                    </p:animScale>
                                    <p:animScale>
                                      <p:cBhvr>
                                        <p:cTn id="97" dur="26">
                                          <p:stCondLst>
                                            <p:cond delay="1808"/>
                                          </p:stCondLst>
                                        </p:cTn>
                                        <p:tgtEl>
                                          <p:spTgt spid="10"/>
                                        </p:tgtEl>
                                      </p:cBhvr>
                                      <p:to x="100000" y="95000"/>
                                    </p:animScale>
                                    <p:animScale>
                                      <p:cBhvr>
                                        <p:cTn id="98" dur="166" decel="50000">
                                          <p:stCondLst>
                                            <p:cond delay="1834"/>
                                          </p:stCondLst>
                                        </p:cTn>
                                        <p:tgtEl>
                                          <p:spTgt spid="10"/>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15">
                                            <p:bg/>
                                          </p:spTgt>
                                        </p:tgtEl>
                                        <p:attrNameLst>
                                          <p:attrName>style.visibility</p:attrName>
                                        </p:attrNameLst>
                                      </p:cBhvr>
                                      <p:to>
                                        <p:strVal val="visible"/>
                                      </p:to>
                                    </p:set>
                                    <p:anim calcmode="lin" valueType="num">
                                      <p:cBhvr>
                                        <p:cTn id="103" dur="1000" fill="hold"/>
                                        <p:tgtEl>
                                          <p:spTgt spid="15">
                                            <p:bg/>
                                          </p:spTgt>
                                        </p:tgtEl>
                                        <p:attrNameLst>
                                          <p:attrName>ppt_w</p:attrName>
                                        </p:attrNameLst>
                                      </p:cBhvr>
                                      <p:tavLst>
                                        <p:tav tm="0">
                                          <p:val>
                                            <p:fltVal val="0"/>
                                          </p:val>
                                        </p:tav>
                                        <p:tav tm="100000">
                                          <p:val>
                                            <p:strVal val="#ppt_w"/>
                                          </p:val>
                                        </p:tav>
                                      </p:tavLst>
                                    </p:anim>
                                    <p:anim calcmode="lin" valueType="num">
                                      <p:cBhvr>
                                        <p:cTn id="104" dur="1000" fill="hold"/>
                                        <p:tgtEl>
                                          <p:spTgt spid="15">
                                            <p:bg/>
                                          </p:spTgt>
                                        </p:tgtEl>
                                        <p:attrNameLst>
                                          <p:attrName>ppt_h</p:attrName>
                                        </p:attrNameLst>
                                      </p:cBhvr>
                                      <p:tavLst>
                                        <p:tav tm="0">
                                          <p:val>
                                            <p:fltVal val="0"/>
                                          </p:val>
                                        </p:tav>
                                        <p:tav tm="100000">
                                          <p:val>
                                            <p:strVal val="#ppt_h"/>
                                          </p:val>
                                        </p:tav>
                                      </p:tavLst>
                                    </p:anim>
                                    <p:anim calcmode="lin" valueType="num">
                                      <p:cBhvr>
                                        <p:cTn id="105" dur="1000" fill="hold"/>
                                        <p:tgtEl>
                                          <p:spTgt spid="15">
                                            <p:bg/>
                                          </p:spTgt>
                                        </p:tgtEl>
                                        <p:attrNameLst>
                                          <p:attrName>style.rotation</p:attrName>
                                        </p:attrNameLst>
                                      </p:cBhvr>
                                      <p:tavLst>
                                        <p:tav tm="0">
                                          <p:val>
                                            <p:fltVal val="90"/>
                                          </p:val>
                                        </p:tav>
                                        <p:tav tm="100000">
                                          <p:val>
                                            <p:fltVal val="0"/>
                                          </p:val>
                                        </p:tav>
                                      </p:tavLst>
                                    </p:anim>
                                    <p:animEffect transition="in" filter="fade">
                                      <p:cBhvr>
                                        <p:cTn id="106" dur="1000"/>
                                        <p:tgtEl>
                                          <p:spTgt spid="15">
                                            <p:bg/>
                                          </p:spTgt>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5">
                                            <p:txEl>
                                              <p:pRg st="0" end="0"/>
                                            </p:txEl>
                                          </p:spTgt>
                                        </p:tgtEl>
                                        <p:attrNameLst>
                                          <p:attrName>style.visibility</p:attrName>
                                        </p:attrNameLst>
                                      </p:cBhvr>
                                      <p:to>
                                        <p:strVal val="visible"/>
                                      </p:to>
                                    </p:set>
                                    <p:anim calcmode="lin" valueType="num">
                                      <p:cBhvr>
                                        <p:cTn id="109"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10"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111"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12" dur="1000"/>
                                        <p:tgtEl>
                                          <p:spTgt spid="15">
                                            <p:txEl>
                                              <p:pRg st="0" end="0"/>
                                            </p:txEl>
                                          </p:spTgt>
                                        </p:tgtEl>
                                      </p:cBhvr>
                                    </p:animEffect>
                                  </p:childTnLst>
                                </p:cTn>
                              </p:par>
                            </p:childTnLst>
                          </p:cTn>
                        </p:par>
                        <p:par>
                          <p:cTn id="113" fill="hold">
                            <p:stCondLst>
                              <p:cond delay="1000"/>
                            </p:stCondLst>
                            <p:childTnLst>
                              <p:par>
                                <p:cTn id="114" presetID="26" presetClass="entr" presetSubtype="0"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down)">
                                      <p:cBhvr>
                                        <p:cTn id="116" dur="580">
                                          <p:stCondLst>
                                            <p:cond delay="0"/>
                                          </p:stCondLst>
                                        </p:cTn>
                                        <p:tgtEl>
                                          <p:spTgt spid="21"/>
                                        </p:tgtEl>
                                      </p:cBhvr>
                                    </p:animEffect>
                                    <p:anim calcmode="lin" valueType="num">
                                      <p:cBhvr>
                                        <p:cTn id="11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22" dur="26">
                                          <p:stCondLst>
                                            <p:cond delay="650"/>
                                          </p:stCondLst>
                                        </p:cTn>
                                        <p:tgtEl>
                                          <p:spTgt spid="21"/>
                                        </p:tgtEl>
                                      </p:cBhvr>
                                      <p:to x="100000" y="60000"/>
                                    </p:animScale>
                                    <p:animScale>
                                      <p:cBhvr>
                                        <p:cTn id="123" dur="166" decel="50000">
                                          <p:stCondLst>
                                            <p:cond delay="676"/>
                                          </p:stCondLst>
                                        </p:cTn>
                                        <p:tgtEl>
                                          <p:spTgt spid="21"/>
                                        </p:tgtEl>
                                      </p:cBhvr>
                                      <p:to x="100000" y="100000"/>
                                    </p:animScale>
                                    <p:animScale>
                                      <p:cBhvr>
                                        <p:cTn id="124" dur="26">
                                          <p:stCondLst>
                                            <p:cond delay="1312"/>
                                          </p:stCondLst>
                                        </p:cTn>
                                        <p:tgtEl>
                                          <p:spTgt spid="21"/>
                                        </p:tgtEl>
                                      </p:cBhvr>
                                      <p:to x="100000" y="80000"/>
                                    </p:animScale>
                                    <p:animScale>
                                      <p:cBhvr>
                                        <p:cTn id="125" dur="166" decel="50000">
                                          <p:stCondLst>
                                            <p:cond delay="1338"/>
                                          </p:stCondLst>
                                        </p:cTn>
                                        <p:tgtEl>
                                          <p:spTgt spid="21"/>
                                        </p:tgtEl>
                                      </p:cBhvr>
                                      <p:to x="100000" y="100000"/>
                                    </p:animScale>
                                    <p:animScale>
                                      <p:cBhvr>
                                        <p:cTn id="126" dur="26">
                                          <p:stCondLst>
                                            <p:cond delay="1642"/>
                                          </p:stCondLst>
                                        </p:cTn>
                                        <p:tgtEl>
                                          <p:spTgt spid="21"/>
                                        </p:tgtEl>
                                      </p:cBhvr>
                                      <p:to x="100000" y="90000"/>
                                    </p:animScale>
                                    <p:animScale>
                                      <p:cBhvr>
                                        <p:cTn id="127" dur="166" decel="50000">
                                          <p:stCondLst>
                                            <p:cond delay="1668"/>
                                          </p:stCondLst>
                                        </p:cTn>
                                        <p:tgtEl>
                                          <p:spTgt spid="21"/>
                                        </p:tgtEl>
                                      </p:cBhvr>
                                      <p:to x="100000" y="100000"/>
                                    </p:animScale>
                                    <p:animScale>
                                      <p:cBhvr>
                                        <p:cTn id="128" dur="26">
                                          <p:stCondLst>
                                            <p:cond delay="1808"/>
                                          </p:stCondLst>
                                        </p:cTn>
                                        <p:tgtEl>
                                          <p:spTgt spid="21"/>
                                        </p:tgtEl>
                                      </p:cBhvr>
                                      <p:to x="100000" y="95000"/>
                                    </p:animScale>
                                    <p:animScale>
                                      <p:cBhvr>
                                        <p:cTn id="129"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5" grpId="0" uiExpand="1" build="p" animBg="1" autoUpdateAnimBg="0"/>
      <p:bldP spid="19" grpId="0" uiExpand="1" build="p"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5340" y="956773"/>
            <a:ext cx="4880052" cy="1015663"/>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Нехай до </a:t>
            </a:r>
            <a:r>
              <a:rPr lang="uk-UA" sz="2200" dirty="0" smtClean="0">
                <a:latin typeface="Calibri" panose="020F0502020204030204" pitchFamily="34" charset="0"/>
                <a:ea typeface="Calibri" panose="020F0502020204030204" pitchFamily="34" charset="0"/>
                <a:cs typeface="Calibri" panose="020F0502020204030204" pitchFamily="34" charset="0"/>
              </a:rPr>
              <a:t>валу </a:t>
            </a:r>
            <a:r>
              <a:rPr lang="uk-UA" sz="2200" dirty="0">
                <a:latin typeface="Calibri" panose="020F0502020204030204" pitchFamily="34" charset="0"/>
                <a:ea typeface="Calibri" panose="020F0502020204030204" pitchFamily="34" charset="0"/>
                <a:cs typeface="Calibri" panose="020F0502020204030204" pitchFamily="34" charset="0"/>
              </a:rPr>
              <a:t>двигуна прикладений активний момент навантаження, що діє в напрямку </a:t>
            </a:r>
            <a:r>
              <a:rPr lang="uk-UA" sz="2200" dirty="0" smtClean="0">
                <a:latin typeface="Calibri" panose="020F0502020204030204" pitchFamily="34" charset="0"/>
                <a:ea typeface="Calibri" panose="020F0502020204030204" pitchFamily="34" charset="0"/>
                <a:cs typeface="Calibri" panose="020F0502020204030204" pitchFamily="34" charset="0"/>
              </a:rPr>
              <a:t>обертання.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49235" y="1972436"/>
            <a:ext cx="4896157" cy="1015663"/>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За активного моменту на валу </a:t>
            </a:r>
            <a:r>
              <a:rPr lang="uk-UA" sz="2200" i="1" dirty="0">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с</a:t>
            </a:r>
            <a:r>
              <a:rPr lang="uk-UA" sz="2200" baseline="-25000"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ротор двигуна, включений “на спуск”, розганяється до швидкості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А</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0</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49235" y="2989935"/>
            <a:ext cx="4896157" cy="1015663"/>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При цьому двигун переходить в генераторний режим, розвиваючи гальмівний момент.</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83563" y="4135371"/>
            <a:ext cx="4861830" cy="677108"/>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Спуск вантажу буде здійснюватися </a:t>
            </a:r>
            <a:r>
              <a:rPr lang="uk-UA" sz="2200" dirty="0" err="1">
                <a:latin typeface="Calibri" panose="020F0502020204030204" pitchFamily="34" charset="0"/>
                <a:ea typeface="Calibri" panose="020F0502020204030204" pitchFamily="34" charset="0"/>
                <a:cs typeface="Calibri" panose="020F0502020204030204" pitchFamily="34" charset="0"/>
              </a:rPr>
              <a:t>підгальмовуванням</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оскільки:</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Гальмівні режими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sp>
        <p:nvSpPr>
          <p:cNvPr id="2" name="Прямоугольник 1"/>
          <p:cNvSpPr/>
          <p:nvPr/>
        </p:nvSpPr>
        <p:spPr>
          <a:xfrm>
            <a:off x="395536" y="506326"/>
            <a:ext cx="8658242" cy="461665"/>
          </a:xfrm>
          <a:prstGeom prst="rect">
            <a:avLst/>
          </a:prstGeom>
        </p:spPr>
        <p:txBody>
          <a:bodyPr wrap="square">
            <a:spAutoFit/>
          </a:bodyPr>
          <a:lstStyle/>
          <a:p>
            <a:r>
              <a:rPr lang="uk-UA" sz="2400" b="1" i="1" u="sng" dirty="0">
                <a:latin typeface="Times New Roman" panose="02020603050405020304" pitchFamily="18" charset="0"/>
                <a:ea typeface="Calibri" panose="020F0502020204030204" pitchFamily="34" charset="0"/>
              </a:rPr>
              <a:t>Режим рекуперативного гальмування при спуску вантажів</a:t>
            </a:r>
            <a:endParaRPr lang="uk-UA" sz="2400" u="sng" dirty="0"/>
          </a:p>
        </p:txBody>
      </p:sp>
      <p:grpSp>
        <p:nvGrpSpPr>
          <p:cNvPr id="9" name="Группа 8"/>
          <p:cNvGrpSpPr/>
          <p:nvPr/>
        </p:nvGrpSpPr>
        <p:grpSpPr>
          <a:xfrm>
            <a:off x="4936280" y="906012"/>
            <a:ext cx="4117498" cy="3229359"/>
            <a:chOff x="4936280" y="906012"/>
            <a:chExt cx="4117498" cy="3229359"/>
          </a:xfrm>
        </p:grpSpPr>
        <p:graphicFrame>
          <p:nvGraphicFramePr>
            <p:cNvPr id="6" name="Объект 5"/>
            <p:cNvGraphicFramePr>
              <a:graphicFrameLocks noChangeAspect="1"/>
            </p:cNvGraphicFramePr>
            <p:nvPr>
              <p:extLst>
                <p:ext uri="{D42A27DB-BD31-4B8C-83A1-F6EECF244321}">
                  <p14:modId xmlns:p14="http://schemas.microsoft.com/office/powerpoint/2010/main" val="2759424569"/>
                </p:ext>
              </p:extLst>
            </p:nvPr>
          </p:nvGraphicFramePr>
          <p:xfrm>
            <a:off x="4945392" y="906012"/>
            <a:ext cx="4093162" cy="2306964"/>
          </p:xfrm>
          <a:graphic>
            <a:graphicData uri="http://schemas.openxmlformats.org/presentationml/2006/ole">
              <mc:AlternateContent xmlns:mc="http://schemas.openxmlformats.org/markup-compatibility/2006">
                <mc:Choice xmlns:v="urn:schemas-microsoft-com:vml" Requires="v">
                  <p:oleObj spid="_x0000_s56361" name="Picture" r:id="rId4" imgW="2410047" imgH="1630326" progId="Word.Picture.8">
                    <p:embed/>
                  </p:oleObj>
                </mc:Choice>
                <mc:Fallback>
                  <p:oleObj name="Picture" r:id="rId4" imgW="2410047" imgH="1630326"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392" y="906012"/>
                          <a:ext cx="4093162" cy="2306964"/>
                        </a:xfrm>
                        <a:prstGeom prst="rect">
                          <a:avLst/>
                        </a:prstGeom>
                        <a:noFill/>
                      </p:spPr>
                    </p:pic>
                  </p:oleObj>
                </mc:Fallback>
              </mc:AlternateContent>
            </a:graphicData>
          </a:graphic>
        </p:graphicFrame>
        <p:sp>
          <p:nvSpPr>
            <p:cNvPr id="8" name="Прямоугольник 7"/>
            <p:cNvSpPr/>
            <p:nvPr/>
          </p:nvSpPr>
          <p:spPr>
            <a:xfrm>
              <a:off x="4936280" y="3119708"/>
              <a:ext cx="4117498" cy="1015663"/>
            </a:xfrm>
            <a:prstGeom prst="rect">
              <a:avLst/>
            </a:prstGeom>
            <a:solidFill>
              <a:srgbClr val="FFFF00"/>
            </a:solidFill>
          </p:spPr>
          <p:txBody>
            <a:bodyPr wrap="square">
              <a:spAutoFit/>
            </a:bodyPr>
            <a:lstStyle/>
            <a:p>
              <a:pPr algn="ctr"/>
              <a:r>
                <a:rPr lang="uk-UA" sz="2000" i="1" dirty="0">
                  <a:latin typeface="Times New Roman" panose="02020603050405020304" pitchFamily="18" charset="0"/>
                  <a:ea typeface="Calibri" panose="020F0502020204030204" pitchFamily="34" charset="0"/>
                </a:rPr>
                <a:t>Режим рекуперативного гальмування АД при спуску вантажу</a:t>
              </a:r>
              <a:endParaRPr lang="uk-UA" sz="2000" i="1" dirty="0"/>
            </a:p>
          </p:txBody>
        </p:sp>
      </p:grpSp>
      <p:graphicFrame>
        <p:nvGraphicFramePr>
          <p:cNvPr id="13" name="Объект 12"/>
          <p:cNvGraphicFramePr>
            <a:graphicFrameLocks noChangeAspect="1"/>
          </p:cNvGraphicFramePr>
          <p:nvPr>
            <p:extLst>
              <p:ext uri="{D42A27DB-BD31-4B8C-83A1-F6EECF244321}">
                <p14:modId xmlns:p14="http://schemas.microsoft.com/office/powerpoint/2010/main" val="983565084"/>
              </p:ext>
            </p:extLst>
          </p:nvPr>
        </p:nvGraphicFramePr>
        <p:xfrm>
          <a:off x="6477226" y="4135371"/>
          <a:ext cx="2588296" cy="677107"/>
        </p:xfrm>
        <a:graphic>
          <a:graphicData uri="http://schemas.openxmlformats.org/presentationml/2006/ole">
            <mc:AlternateContent xmlns:mc="http://schemas.openxmlformats.org/markup-compatibility/2006">
              <mc:Choice xmlns:v="urn:schemas-microsoft-com:vml" Requires="v">
                <p:oleObj spid="_x0000_s56362" name="Уравнение" r:id="rId6" imgW="1498320" imgH="393480" progId="Equation.3">
                  <p:embed/>
                </p:oleObj>
              </mc:Choice>
              <mc:Fallback>
                <p:oleObj name="Уравнение" r:id="rId6" imgW="1498320" imgH="393480" progId="Equation.3">
                  <p:embed/>
                  <p:pic>
                    <p:nvPicPr>
                      <p:cNvPr id="0" name="Object 3"/>
                      <p:cNvPicPr>
                        <a:picLocks noChangeAspect="1" noChangeArrowheads="1"/>
                      </p:cNvPicPr>
                      <p:nvPr/>
                    </p:nvPicPr>
                    <p:blipFill>
                      <a:blip r:embed="rId7"/>
                      <a:srcRect/>
                      <a:stretch>
                        <a:fillRect/>
                      </a:stretch>
                    </p:blipFill>
                    <p:spPr bwMode="auto">
                      <a:xfrm>
                        <a:off x="6477226" y="4135371"/>
                        <a:ext cx="2588296" cy="677107"/>
                      </a:xfrm>
                      <a:prstGeom prst="rect">
                        <a:avLst/>
                      </a:prstGeom>
                      <a:solidFill>
                        <a:srgbClr val="FFFF00"/>
                      </a:solidFill>
                      <a:ln>
                        <a:solidFill>
                          <a:srgbClr val="FF0000"/>
                        </a:solidFill>
                      </a:ln>
                    </p:spPr>
                  </p:pic>
                </p:oleObj>
              </mc:Fallback>
            </mc:AlternateContent>
          </a:graphicData>
        </a:graphic>
      </p:graphicFrame>
      <p:sp>
        <p:nvSpPr>
          <p:cNvPr id="20" name="Прямоугольник 19"/>
          <p:cNvSpPr>
            <a:spLocks noChangeArrowheads="1"/>
          </p:cNvSpPr>
          <p:nvPr/>
        </p:nvSpPr>
        <p:spPr bwMode="auto">
          <a:xfrm>
            <a:off x="65340" y="4812478"/>
            <a:ext cx="8997550" cy="677108"/>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Усталеній роботі в режимі рекуперативного гальмування відповідає точка А (вантаж буде опускатися зі швидкістю </a:t>
            </a:r>
            <a:r>
              <a:rPr lang="uk-UA" sz="22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baseline="-25000" dirty="0">
                <a:latin typeface="Times New Roman" panose="02020603050405020304" pitchFamily="18" charset="0"/>
                <a:ea typeface="Calibri" panose="020F0502020204030204" pitchFamily="34" charset="0"/>
                <a:cs typeface="Times New Roman" panose="02020603050405020304" pitchFamily="18" charset="0"/>
              </a:rPr>
              <a:t>А</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22" name="Прямоугольник 21"/>
          <p:cNvSpPr>
            <a:spLocks noChangeArrowheads="1"/>
          </p:cNvSpPr>
          <p:nvPr/>
        </p:nvSpPr>
        <p:spPr bwMode="auto">
          <a:xfrm>
            <a:off x="74451" y="5489587"/>
            <a:ext cx="8997550" cy="338554"/>
          </a:xfrm>
          <a:prstGeom prst="rect">
            <a:avLst/>
          </a:prstGeom>
          <a:solidFill>
            <a:schemeClr val="accent3">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Цей режим </a:t>
            </a:r>
            <a:r>
              <a:rPr lang="uk-UA" sz="2200" dirty="0" smtClean="0">
                <a:latin typeface="Calibri" panose="020F0502020204030204" pitchFamily="34" charset="0"/>
                <a:ea typeface="Calibri" panose="020F0502020204030204" pitchFamily="34" charset="0"/>
                <a:cs typeface="Calibri" panose="020F0502020204030204" pitchFamily="34" charset="0"/>
              </a:rPr>
              <a:t>застосовується у </a:t>
            </a:r>
            <a:r>
              <a:rPr lang="uk-UA" sz="2200" dirty="0" err="1">
                <a:latin typeface="Calibri" panose="020F0502020204030204" pitchFamily="34" charset="0"/>
                <a:ea typeface="Calibri" panose="020F0502020204030204" pitchFamily="34" charset="0"/>
                <a:cs typeface="Calibri" panose="020F0502020204030204" pitchFamily="34" charset="0"/>
              </a:rPr>
              <a:t>підйомно</a:t>
            </a:r>
            <a:r>
              <a:rPr lang="uk-UA" sz="2200" dirty="0">
                <a:latin typeface="Calibri" panose="020F0502020204030204" pitchFamily="34" charset="0"/>
                <a:ea typeface="Calibri" panose="020F0502020204030204" pitchFamily="34" charset="0"/>
                <a:cs typeface="Calibri" panose="020F0502020204030204" pitchFamily="34" charset="0"/>
              </a:rPr>
              <a:t>-транспортних установках.</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23" name="Прямоугольник 22"/>
          <p:cNvSpPr>
            <a:spLocks noChangeArrowheads="1"/>
          </p:cNvSpPr>
          <p:nvPr/>
        </p:nvSpPr>
        <p:spPr bwMode="auto">
          <a:xfrm>
            <a:off x="91575" y="5859113"/>
            <a:ext cx="8997550" cy="914096"/>
          </a:xfrm>
          <a:prstGeom prst="rect">
            <a:avLst/>
          </a:prstGeom>
          <a:solidFill>
            <a:schemeClr val="bg2"/>
          </a:solidFill>
          <a:ln w="9525">
            <a:noFill/>
            <a:miter lim="800000"/>
            <a:headEnd/>
            <a:tailEnd/>
          </a:ln>
        </p:spPr>
        <p:txBody>
          <a:bodyPr wrap="square" lIns="36000" tIns="0" rIns="0" bIns="0">
            <a:spAutoFit/>
          </a:bodyPr>
          <a:lstStyle/>
          <a:p>
            <a:pPr indent="360363">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Для </a:t>
            </a:r>
            <a:r>
              <a:rPr lang="uk-UA" sz="2200" dirty="0">
                <a:latin typeface="Calibri" panose="020F0502020204030204" pitchFamily="34" charset="0"/>
                <a:ea typeface="Calibri" panose="020F0502020204030204" pitchFamily="34" charset="0"/>
                <a:cs typeface="Calibri" panose="020F0502020204030204" pitchFamily="34" charset="0"/>
              </a:rPr>
              <a:t>забезпечення нормального (стійкого) режиму спуску вантажу необхідно, щоб статичний момент не перевищував критичного моменту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dirty="0">
                <a:latin typeface="Calibri" panose="020F0502020204030204" pitchFamily="34" charset="0"/>
                <a:ea typeface="Calibri" panose="020F0502020204030204" pitchFamily="34" charset="0"/>
                <a:cs typeface="Calibri" panose="020F0502020204030204" pitchFamily="34" charset="0"/>
              </a:rPr>
              <a:t> АД в генераторному режимі.</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01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1+#ppt_w/2"/>
                                          </p:val>
                                        </p:tav>
                                        <p:tav tm="100000">
                                          <p:val>
                                            <p:strVal val="#ppt_x"/>
                                          </p:val>
                                        </p:tav>
                                      </p:tavLst>
                                    </p:anim>
                                    <p:anim calcmode="lin" valueType="num">
                                      <p:cBhvr additive="base">
                                        <p:cTn id="4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5">
                                            <p:bg/>
                                          </p:spTgt>
                                        </p:tgtEl>
                                        <p:attrNameLst>
                                          <p:attrName>style.visibility</p:attrName>
                                        </p:attrNameLst>
                                      </p:cBhvr>
                                      <p:to>
                                        <p:strVal val="visible"/>
                                      </p:to>
                                    </p:set>
                                    <p:anim calcmode="lin" valueType="num">
                                      <p:cBhvr>
                                        <p:cTn id="50" dur="1000" fill="hold"/>
                                        <p:tgtEl>
                                          <p:spTgt spid="15">
                                            <p:bg/>
                                          </p:spTgt>
                                        </p:tgtEl>
                                        <p:attrNameLst>
                                          <p:attrName>ppt_w</p:attrName>
                                        </p:attrNameLst>
                                      </p:cBhvr>
                                      <p:tavLst>
                                        <p:tav tm="0">
                                          <p:val>
                                            <p:fltVal val="0"/>
                                          </p:val>
                                        </p:tav>
                                        <p:tav tm="100000">
                                          <p:val>
                                            <p:strVal val="#ppt_w"/>
                                          </p:val>
                                        </p:tav>
                                      </p:tavLst>
                                    </p:anim>
                                    <p:anim calcmode="lin" valueType="num">
                                      <p:cBhvr>
                                        <p:cTn id="51" dur="1000" fill="hold"/>
                                        <p:tgtEl>
                                          <p:spTgt spid="15">
                                            <p:bg/>
                                          </p:spTgt>
                                        </p:tgtEl>
                                        <p:attrNameLst>
                                          <p:attrName>ppt_h</p:attrName>
                                        </p:attrNameLst>
                                      </p:cBhvr>
                                      <p:tavLst>
                                        <p:tav tm="0">
                                          <p:val>
                                            <p:fltVal val="0"/>
                                          </p:val>
                                        </p:tav>
                                        <p:tav tm="100000">
                                          <p:val>
                                            <p:strVal val="#ppt_h"/>
                                          </p:val>
                                        </p:tav>
                                      </p:tavLst>
                                    </p:anim>
                                    <p:anim calcmode="lin" valueType="num">
                                      <p:cBhvr>
                                        <p:cTn id="52" dur="1000" fill="hold"/>
                                        <p:tgtEl>
                                          <p:spTgt spid="15">
                                            <p:bg/>
                                          </p:spTgt>
                                        </p:tgtEl>
                                        <p:attrNameLst>
                                          <p:attrName>style.rotation</p:attrName>
                                        </p:attrNameLst>
                                      </p:cBhvr>
                                      <p:tavLst>
                                        <p:tav tm="0">
                                          <p:val>
                                            <p:fltVal val="90"/>
                                          </p:val>
                                        </p:tav>
                                        <p:tav tm="100000">
                                          <p:val>
                                            <p:fltVal val="0"/>
                                          </p:val>
                                        </p:tav>
                                      </p:tavLst>
                                    </p:anim>
                                    <p:animEffect transition="in" filter="fade">
                                      <p:cBhvr>
                                        <p:cTn id="53" dur="1000"/>
                                        <p:tgtEl>
                                          <p:spTgt spid="15">
                                            <p:bg/>
                                          </p:spTgt>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 calcmode="lin" valueType="num">
                                      <p:cBhvr>
                                        <p:cTn id="56"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58"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59" dur="1000"/>
                                        <p:tgtEl>
                                          <p:spTgt spid="15">
                                            <p:txEl>
                                              <p:pRg st="0" end="0"/>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80">
                                          <p:stCondLst>
                                            <p:cond delay="0"/>
                                          </p:stCondLst>
                                        </p:cTn>
                                        <p:tgtEl>
                                          <p:spTgt spid="13"/>
                                        </p:tgtEl>
                                      </p:cBhvr>
                                    </p:animEffect>
                                    <p:anim calcmode="lin" valueType="num">
                                      <p:cBhvr>
                                        <p:cTn id="6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9" dur="26">
                                          <p:stCondLst>
                                            <p:cond delay="650"/>
                                          </p:stCondLst>
                                        </p:cTn>
                                        <p:tgtEl>
                                          <p:spTgt spid="13"/>
                                        </p:tgtEl>
                                      </p:cBhvr>
                                      <p:to x="100000" y="60000"/>
                                    </p:animScale>
                                    <p:animScale>
                                      <p:cBhvr>
                                        <p:cTn id="70" dur="166" decel="50000">
                                          <p:stCondLst>
                                            <p:cond delay="676"/>
                                          </p:stCondLst>
                                        </p:cTn>
                                        <p:tgtEl>
                                          <p:spTgt spid="13"/>
                                        </p:tgtEl>
                                      </p:cBhvr>
                                      <p:to x="100000" y="100000"/>
                                    </p:animScale>
                                    <p:animScale>
                                      <p:cBhvr>
                                        <p:cTn id="71" dur="26">
                                          <p:stCondLst>
                                            <p:cond delay="1312"/>
                                          </p:stCondLst>
                                        </p:cTn>
                                        <p:tgtEl>
                                          <p:spTgt spid="13"/>
                                        </p:tgtEl>
                                      </p:cBhvr>
                                      <p:to x="100000" y="80000"/>
                                    </p:animScale>
                                    <p:animScale>
                                      <p:cBhvr>
                                        <p:cTn id="72" dur="166" decel="50000">
                                          <p:stCondLst>
                                            <p:cond delay="1338"/>
                                          </p:stCondLst>
                                        </p:cTn>
                                        <p:tgtEl>
                                          <p:spTgt spid="13"/>
                                        </p:tgtEl>
                                      </p:cBhvr>
                                      <p:to x="100000" y="100000"/>
                                    </p:animScale>
                                    <p:animScale>
                                      <p:cBhvr>
                                        <p:cTn id="73" dur="26">
                                          <p:stCondLst>
                                            <p:cond delay="1642"/>
                                          </p:stCondLst>
                                        </p:cTn>
                                        <p:tgtEl>
                                          <p:spTgt spid="13"/>
                                        </p:tgtEl>
                                      </p:cBhvr>
                                      <p:to x="100000" y="90000"/>
                                    </p:animScale>
                                    <p:animScale>
                                      <p:cBhvr>
                                        <p:cTn id="74" dur="166" decel="50000">
                                          <p:stCondLst>
                                            <p:cond delay="1668"/>
                                          </p:stCondLst>
                                        </p:cTn>
                                        <p:tgtEl>
                                          <p:spTgt spid="13"/>
                                        </p:tgtEl>
                                      </p:cBhvr>
                                      <p:to x="100000" y="100000"/>
                                    </p:animScale>
                                    <p:animScale>
                                      <p:cBhvr>
                                        <p:cTn id="75" dur="26">
                                          <p:stCondLst>
                                            <p:cond delay="1808"/>
                                          </p:stCondLst>
                                        </p:cTn>
                                        <p:tgtEl>
                                          <p:spTgt spid="13"/>
                                        </p:tgtEl>
                                      </p:cBhvr>
                                      <p:to x="100000" y="95000"/>
                                    </p:animScale>
                                    <p:animScale>
                                      <p:cBhvr>
                                        <p:cTn id="76" dur="166" decel="50000">
                                          <p:stCondLst>
                                            <p:cond delay="1834"/>
                                          </p:stCondLst>
                                        </p:cTn>
                                        <p:tgtEl>
                                          <p:spTgt spid="13"/>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 presetClass="entr" presetSubtype="9"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1000" fill="hold"/>
                                        <p:tgtEl>
                                          <p:spTgt spid="20"/>
                                        </p:tgtEl>
                                        <p:attrNameLst>
                                          <p:attrName>ppt_x</p:attrName>
                                        </p:attrNameLst>
                                      </p:cBhvr>
                                      <p:tavLst>
                                        <p:tav tm="0">
                                          <p:val>
                                            <p:strVal val="0-#ppt_w/2"/>
                                          </p:val>
                                        </p:tav>
                                        <p:tav tm="100000">
                                          <p:val>
                                            <p:strVal val="#ppt_x"/>
                                          </p:val>
                                        </p:tav>
                                      </p:tavLst>
                                    </p:anim>
                                    <p:anim calcmode="lin" valueType="num">
                                      <p:cBhvr additive="base">
                                        <p:cTn id="82"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6"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1000" fill="hold"/>
                                        <p:tgtEl>
                                          <p:spTgt spid="22"/>
                                        </p:tgtEl>
                                        <p:attrNameLst>
                                          <p:attrName>ppt_x</p:attrName>
                                        </p:attrNameLst>
                                      </p:cBhvr>
                                      <p:tavLst>
                                        <p:tav tm="0">
                                          <p:val>
                                            <p:strVal val="1+#ppt_w/2"/>
                                          </p:val>
                                        </p:tav>
                                        <p:tav tm="100000">
                                          <p:val>
                                            <p:strVal val="#ppt_x"/>
                                          </p:val>
                                        </p:tav>
                                      </p:tavLst>
                                    </p:anim>
                                    <p:anim calcmode="lin" valueType="num">
                                      <p:cBhvr additive="base">
                                        <p:cTn id="88"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1000" fill="hold"/>
                                        <p:tgtEl>
                                          <p:spTgt spid="23"/>
                                        </p:tgtEl>
                                        <p:attrNameLst>
                                          <p:attrName>ppt_x</p:attrName>
                                        </p:attrNameLst>
                                      </p:cBhvr>
                                      <p:tavLst>
                                        <p:tav tm="0">
                                          <p:val>
                                            <p:strVal val="#ppt_x"/>
                                          </p:val>
                                        </p:tav>
                                        <p:tav tm="100000">
                                          <p:val>
                                            <p:strVal val="#ppt_x"/>
                                          </p:val>
                                        </p:tav>
                                      </p:tavLst>
                                    </p:anim>
                                    <p:anim calcmode="lin" valueType="num">
                                      <p:cBhvr additive="base">
                                        <p:cTn id="94"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5" grpId="0" uiExpand="1" build="p" animBg="1" autoUpdateAnimBg="0"/>
      <p:bldP spid="20" grpId="0" animBg="1" autoUpdateAnimBg="0"/>
      <p:bldP spid="22" grpId="0" animBg="1" autoUpdateAnimBg="0"/>
      <p:bldP spid="2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a:spLocks noChangeArrowheads="1"/>
          </p:cNvSpPr>
          <p:nvPr/>
        </p:nvSpPr>
        <p:spPr bwMode="auto">
          <a:xfrm>
            <a:off x="76052" y="2566058"/>
            <a:ext cx="8986838" cy="2369880"/>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У цьому разі переключення </a:t>
            </a:r>
            <a:r>
              <a:rPr lang="uk-UA" sz="2200" dirty="0">
                <a:latin typeface="Calibri" panose="020F0502020204030204" pitchFamily="34" charset="0"/>
                <a:ea typeface="Calibri" panose="020F0502020204030204" pitchFamily="34" charset="0"/>
                <a:cs typeface="Calibri" panose="020F0502020204030204" pitchFamily="34" charset="0"/>
              </a:rPr>
              <a:t>двигуна на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більше </a:t>
            </a:r>
            <a:r>
              <a:rPr lang="uk-UA" sz="2200" dirty="0">
                <a:latin typeface="Calibri" panose="020F0502020204030204" pitchFamily="34" charset="0"/>
                <a:ea typeface="Calibri" panose="020F0502020204030204" pitchFamily="34" charset="0"/>
                <a:cs typeface="Calibri" panose="020F0502020204030204" pitchFamily="34" charset="0"/>
              </a:rPr>
              <a:t>число пар полюсів призведе до </a:t>
            </a:r>
            <a:r>
              <a:rPr lang="uk-UA" sz="2200" dirty="0" err="1" smtClean="0">
                <a:latin typeface="Calibri" panose="020F0502020204030204" pitchFamily="34" charset="0"/>
                <a:ea typeface="Calibri" panose="020F0502020204030204" pitchFamily="34" charset="0"/>
                <a:cs typeface="Calibri" panose="020F0502020204030204" pitchFamily="34" charset="0"/>
              </a:rPr>
              <a:t>змен</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err="1" smtClean="0">
                <a:latin typeface="Calibri" panose="020F0502020204030204" pitchFamily="34" charset="0"/>
                <a:ea typeface="Calibri" panose="020F0502020204030204" pitchFamily="34" charset="0"/>
                <a:cs typeface="Calibri" panose="020F0502020204030204" pitchFamily="34" charset="0"/>
              </a:rPr>
              <a:t>шення</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синхронної швидкості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02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01</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і </a:t>
            </a:r>
          </a:p>
          <a:p>
            <a:r>
              <a:rPr lang="uk-UA" sz="2200" dirty="0" smtClean="0">
                <a:latin typeface="Calibri" panose="020F0502020204030204" pitchFamily="34" charset="0"/>
                <a:ea typeface="Calibri" panose="020F0502020204030204" pitchFamily="34" charset="0"/>
                <a:cs typeface="Calibri" panose="020F0502020204030204" pitchFamily="34" charset="0"/>
              </a:rPr>
              <a:t>швидкість ротора </a:t>
            </a:r>
            <a:r>
              <a:rPr lang="uk-UA" sz="2200" dirty="0">
                <a:latin typeface="Calibri" panose="020F0502020204030204" pitchFamily="34" charset="0"/>
                <a:ea typeface="Calibri" panose="020F0502020204030204" pitchFamily="34" charset="0"/>
                <a:cs typeface="Calibri" panose="020F0502020204030204" pitchFamily="34" charset="0"/>
              </a:rPr>
              <a:t>в момент переключення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виявиться </a:t>
            </a:r>
            <a:r>
              <a:rPr lang="uk-UA" sz="2200" dirty="0">
                <a:latin typeface="Calibri" panose="020F0502020204030204" pitchFamily="34" charset="0"/>
                <a:ea typeface="Calibri" panose="020F0502020204030204" pitchFamily="34" charset="0"/>
                <a:cs typeface="Calibri" panose="020F0502020204030204" pitchFamily="34" charset="0"/>
              </a:rPr>
              <a:t>вищою за синхронну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А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02</a:t>
            </a:r>
            <a:r>
              <a:rPr lang="uk-UA" sz="2200" dirty="0">
                <a:latin typeface="Calibri" panose="020F0502020204030204" pitchFamily="34" charset="0"/>
                <a:ea typeface="Calibri" panose="020F0502020204030204" pitchFamily="34" charset="0"/>
                <a:cs typeface="Calibri" panose="020F0502020204030204" pitchFamily="34" charset="0"/>
              </a:rPr>
              <a:t>), а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електромагнітний </a:t>
            </a:r>
            <a:r>
              <a:rPr lang="uk-UA" sz="2200" dirty="0">
                <a:latin typeface="Calibri" panose="020F0502020204030204" pitchFamily="34" charset="0"/>
                <a:ea typeface="Calibri" panose="020F0502020204030204" pitchFamily="34" charset="0"/>
                <a:cs typeface="Calibri" panose="020F0502020204030204" pitchFamily="34" charset="0"/>
              </a:rPr>
              <a:t>момент стає гальмівним,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і </a:t>
            </a:r>
            <a:r>
              <a:rPr lang="uk-UA" sz="2200" dirty="0">
                <a:latin typeface="Calibri" panose="020F0502020204030204" pitchFamily="34" charset="0"/>
                <a:ea typeface="Calibri" panose="020F0502020204030204" pitchFamily="34" charset="0"/>
                <a:cs typeface="Calibri" panose="020F0502020204030204" pitchFamily="34" charset="0"/>
              </a:rPr>
              <a:t>двигун переходить в режим рекуперативного гальмування.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4" name="Прямоугольник 3"/>
          <p:cNvSpPr>
            <a:spLocks noChangeArrowheads="1"/>
          </p:cNvSpPr>
          <p:nvPr/>
        </p:nvSpPr>
        <p:spPr bwMode="auto">
          <a:xfrm>
            <a:off x="83563" y="882182"/>
            <a:ext cx="5352175" cy="1692771"/>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Коли на </a:t>
            </a:r>
            <a:r>
              <a:rPr lang="uk-UA" sz="2200" dirty="0">
                <a:latin typeface="Calibri" panose="020F0502020204030204" pitchFamily="34" charset="0"/>
                <a:ea typeface="Calibri" panose="020F0502020204030204" pitchFamily="34" charset="0"/>
                <a:cs typeface="Calibri" panose="020F0502020204030204" pitchFamily="34" charset="0"/>
              </a:rPr>
              <a:t>вал двигуна діє реактивний статичний </a:t>
            </a:r>
            <a:r>
              <a:rPr lang="uk-UA" sz="2200" dirty="0" smtClean="0">
                <a:latin typeface="Calibri" panose="020F0502020204030204" pitchFamily="34" charset="0"/>
                <a:ea typeface="Calibri" panose="020F0502020204030204" pitchFamily="34" charset="0"/>
                <a:cs typeface="Calibri" panose="020F0502020204030204" pitchFamily="34" charset="0"/>
              </a:rPr>
              <a:t>момент, режим </a:t>
            </a:r>
            <a:r>
              <a:rPr lang="uk-UA" sz="2200" dirty="0">
                <a:latin typeface="Calibri" panose="020F0502020204030204" pitchFamily="34" charset="0"/>
                <a:ea typeface="Calibri" panose="020F0502020204030204" pitchFamily="34" charset="0"/>
                <a:cs typeface="Calibri" panose="020F0502020204030204" pitchFamily="34" charset="0"/>
              </a:rPr>
              <a:t>рекуперативного гальмування можливий тільки в системах регульованого ЕП, наприклад, шляхом переключення числа пар полюсів</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66940" y="4882518"/>
            <a:ext cx="8995950" cy="677108"/>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Цей </a:t>
            </a:r>
            <a:r>
              <a:rPr lang="uk-UA" sz="2200" dirty="0">
                <a:latin typeface="Calibri" panose="020F0502020204030204" pitchFamily="34" charset="0"/>
                <a:ea typeface="Calibri" panose="020F0502020204030204" pitchFamily="34" charset="0"/>
                <a:cs typeface="Calibri" panose="020F0502020204030204" pitchFamily="34" charset="0"/>
              </a:rPr>
              <a:t>процес має місце, наприклад, у приводах електротранспорту, металорізальних верстатів та ін.</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83562" y="5559626"/>
            <a:ext cx="8979327" cy="1015663"/>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У відношенні енергетичних показників режим рекуперативного гальмування є найбільш ефективним, оскільки супроводжується </a:t>
            </a:r>
            <a:r>
              <a:rPr lang="uk-UA" sz="2200" dirty="0" smtClean="0">
                <a:latin typeface="Calibri" panose="020F0502020204030204" pitchFamily="34" charset="0"/>
                <a:ea typeface="Calibri" panose="020F0502020204030204" pitchFamily="34" charset="0"/>
                <a:cs typeface="Calibri" panose="020F0502020204030204" pitchFamily="34" charset="0"/>
              </a:rPr>
              <a:t>поверненням  </a:t>
            </a:r>
            <a:r>
              <a:rPr lang="uk-UA" sz="2200" dirty="0">
                <a:latin typeface="Calibri" panose="020F0502020204030204" pitchFamily="34" charset="0"/>
                <a:ea typeface="Calibri" panose="020F0502020204030204" pitchFamily="34" charset="0"/>
                <a:cs typeface="Calibri" panose="020F0502020204030204" pitchFamily="34" charset="0"/>
              </a:rPr>
              <a:t>активної енергії в мережу.</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Гальмівні режими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sp>
        <p:nvSpPr>
          <p:cNvPr id="2" name="Прямоугольник 1"/>
          <p:cNvSpPr/>
          <p:nvPr/>
        </p:nvSpPr>
        <p:spPr>
          <a:xfrm>
            <a:off x="539552" y="460160"/>
            <a:ext cx="8730250" cy="461665"/>
          </a:xfrm>
          <a:prstGeom prst="rect">
            <a:avLst/>
          </a:prstGeom>
        </p:spPr>
        <p:txBody>
          <a:bodyPr wrap="square">
            <a:spAutoFit/>
          </a:bodyPr>
          <a:lstStyle/>
          <a:p>
            <a:r>
              <a:rPr lang="uk-UA" sz="2400" b="1" i="1" u="sng" dirty="0">
                <a:latin typeface="Times New Roman" panose="02020603050405020304" pitchFamily="18" charset="0"/>
                <a:ea typeface="Calibri" panose="020F0502020204030204" pitchFamily="34" charset="0"/>
              </a:rPr>
              <a:t>Рекуперативне гальмування з реактивним моментом на валу</a:t>
            </a:r>
            <a:endParaRPr lang="uk-UA" sz="2400" b="1" u="sng" dirty="0"/>
          </a:p>
        </p:txBody>
      </p:sp>
      <p:grpSp>
        <p:nvGrpSpPr>
          <p:cNvPr id="9" name="Группа 8"/>
          <p:cNvGrpSpPr/>
          <p:nvPr/>
        </p:nvGrpSpPr>
        <p:grpSpPr>
          <a:xfrm>
            <a:off x="5426626" y="832635"/>
            <a:ext cx="3645376" cy="3870257"/>
            <a:chOff x="5426626" y="832635"/>
            <a:chExt cx="3645376" cy="3870257"/>
          </a:xfrm>
        </p:grpSpPr>
        <p:sp>
          <p:nvSpPr>
            <p:cNvPr id="8" name="Прямоугольник 7"/>
            <p:cNvSpPr/>
            <p:nvPr/>
          </p:nvSpPr>
          <p:spPr>
            <a:xfrm>
              <a:off x="5426626" y="3379453"/>
              <a:ext cx="3636264" cy="1323439"/>
            </a:xfrm>
            <a:prstGeom prst="rect">
              <a:avLst/>
            </a:prstGeom>
            <a:solidFill>
              <a:srgbClr val="FFFF00"/>
            </a:solidFill>
          </p:spPr>
          <p:txBody>
            <a:bodyPr wrap="square">
              <a:spAutoFit/>
            </a:bodyPr>
            <a:lstStyle/>
            <a:p>
              <a:pPr algn="ctr"/>
              <a:r>
                <a:rPr lang="uk-UA" sz="2000" i="1" dirty="0">
                  <a:latin typeface="Times New Roman" panose="02020603050405020304" pitchFamily="18" charset="0"/>
                  <a:ea typeface="Calibri" panose="020F0502020204030204" pitchFamily="34" charset="0"/>
                  <a:cs typeface="Times New Roman" panose="02020603050405020304" pitchFamily="18" charset="0"/>
                </a:rPr>
                <a:t>Рекуперативне  гальмування АД з фазним ротором для реактивного характеру  моменту на валу</a:t>
              </a:r>
              <a:endParaRPr lang="uk-UA" sz="2000" i="1"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1949228795"/>
                </p:ext>
              </p:extLst>
            </p:nvPr>
          </p:nvGraphicFramePr>
          <p:xfrm>
            <a:off x="5435738" y="832635"/>
            <a:ext cx="3636264" cy="2546818"/>
          </p:xfrm>
          <a:graphic>
            <a:graphicData uri="http://schemas.openxmlformats.org/presentationml/2006/ole">
              <mc:AlternateContent xmlns:mc="http://schemas.openxmlformats.org/markup-compatibility/2006">
                <mc:Choice xmlns:v="urn:schemas-microsoft-com:vml" Requires="v">
                  <p:oleObj spid="_x0000_s50201" name="Picture" r:id="rId4" imgW="2307336" imgH="1609344" progId="Word.Picture.8">
                    <p:embed/>
                  </p:oleObj>
                </mc:Choice>
                <mc:Fallback>
                  <p:oleObj name="Picture" r:id="rId4" imgW="2307336" imgH="1609344"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738" y="832635"/>
                          <a:ext cx="3636264" cy="2546818"/>
                        </a:xfrm>
                        <a:prstGeom prst="rect">
                          <a:avLst/>
                        </a:prstGeom>
                        <a:noFill/>
                      </p:spPr>
                    </p:pic>
                  </p:oleObj>
                </mc:Fallback>
              </mc:AlternateContent>
            </a:graphicData>
          </a:graphic>
        </p:graphicFrame>
      </p:grpSp>
    </p:spTree>
    <p:extLst>
      <p:ext uri="{BB962C8B-B14F-4D97-AF65-F5344CB8AC3E}">
        <p14:creationId xmlns:p14="http://schemas.microsoft.com/office/powerpoint/2010/main" val="395859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6">
                                            <p:bg/>
                                          </p:spTgt>
                                        </p:tgtEl>
                                        <p:attrNameLst>
                                          <p:attrName>style.visibility</p:attrName>
                                        </p:attrNameLst>
                                      </p:cBhvr>
                                      <p:to>
                                        <p:strVal val="visible"/>
                                      </p:to>
                                    </p:set>
                                    <p:anim calcmode="lin" valueType="num">
                                      <p:cBhvr>
                                        <p:cTn id="18" dur="1000" fill="hold"/>
                                        <p:tgtEl>
                                          <p:spTgt spid="16">
                                            <p:bg/>
                                          </p:spTgt>
                                        </p:tgtEl>
                                        <p:attrNameLst>
                                          <p:attrName>ppt_w</p:attrName>
                                        </p:attrNameLst>
                                      </p:cBhvr>
                                      <p:tavLst>
                                        <p:tav tm="0">
                                          <p:val>
                                            <p:fltVal val="0"/>
                                          </p:val>
                                        </p:tav>
                                        <p:tav tm="100000">
                                          <p:val>
                                            <p:strVal val="#ppt_w"/>
                                          </p:val>
                                        </p:tav>
                                      </p:tavLst>
                                    </p:anim>
                                    <p:anim calcmode="lin" valueType="num">
                                      <p:cBhvr>
                                        <p:cTn id="19" dur="1000" fill="hold"/>
                                        <p:tgtEl>
                                          <p:spTgt spid="16">
                                            <p:bg/>
                                          </p:spTgt>
                                        </p:tgtEl>
                                        <p:attrNameLst>
                                          <p:attrName>ppt_h</p:attrName>
                                        </p:attrNameLst>
                                      </p:cBhvr>
                                      <p:tavLst>
                                        <p:tav tm="0">
                                          <p:val>
                                            <p:fltVal val="0"/>
                                          </p:val>
                                        </p:tav>
                                        <p:tav tm="100000">
                                          <p:val>
                                            <p:strVal val="#ppt_h"/>
                                          </p:val>
                                        </p:tav>
                                      </p:tavLst>
                                    </p:anim>
                                    <p:anim calcmode="lin" valueType="num">
                                      <p:cBhvr>
                                        <p:cTn id="20" dur="1000" fill="hold"/>
                                        <p:tgtEl>
                                          <p:spTgt spid="16">
                                            <p:bg/>
                                          </p:spTgt>
                                        </p:tgtEl>
                                        <p:attrNameLst>
                                          <p:attrName>style.rotation</p:attrName>
                                        </p:attrNameLst>
                                      </p:cBhvr>
                                      <p:tavLst>
                                        <p:tav tm="0">
                                          <p:val>
                                            <p:fltVal val="90"/>
                                          </p:val>
                                        </p:tav>
                                        <p:tav tm="100000">
                                          <p:val>
                                            <p:fltVal val="0"/>
                                          </p:val>
                                        </p:tav>
                                      </p:tavLst>
                                    </p:anim>
                                    <p:animEffect transition="in" filter="fade">
                                      <p:cBhvr>
                                        <p:cTn id="21" dur="1000"/>
                                        <p:tgtEl>
                                          <p:spTgt spid="16">
                                            <p:bg/>
                                          </p:spTgt>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 calcmode="lin" valueType="num">
                                      <p:cBhvr>
                                        <p:cTn id="24"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16">
                                            <p:txEl>
                                              <p:pRg st="0" end="0"/>
                                            </p:txEl>
                                          </p:spTgt>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 calcmode="lin" valueType="num">
                                      <p:cBhvr>
                                        <p:cTn id="30"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16">
                                            <p:txEl>
                                              <p:pRg st="1" end="1"/>
                                            </p:txEl>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6">
                                            <p:txEl>
                                              <p:pRg st="2" end="2"/>
                                            </p:txEl>
                                          </p:spTgt>
                                        </p:tgtEl>
                                        <p:attrNameLst>
                                          <p:attrName>style.visibility</p:attrName>
                                        </p:attrNameLst>
                                      </p:cBhvr>
                                      <p:to>
                                        <p:strVal val="visible"/>
                                      </p:to>
                                    </p:set>
                                    <p:anim calcmode="lin" valueType="num">
                                      <p:cBhvr>
                                        <p:cTn id="36"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16">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16">
                                            <p:txEl>
                                              <p:pRg st="2" end="2"/>
                                            </p:txEl>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6">
                                            <p:txEl>
                                              <p:pRg st="3" end="3"/>
                                            </p:txEl>
                                          </p:spTgt>
                                        </p:tgtEl>
                                        <p:attrNameLst>
                                          <p:attrName>style.visibility</p:attrName>
                                        </p:attrNameLst>
                                      </p:cBhvr>
                                      <p:to>
                                        <p:strVal val="visible"/>
                                      </p:to>
                                    </p:set>
                                    <p:anim calcmode="lin" valueType="num">
                                      <p:cBhvr>
                                        <p:cTn id="42" dur="10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16">
                                            <p:txEl>
                                              <p:pRg st="3" end="3"/>
                                            </p:txEl>
                                          </p:spTgt>
                                        </p:tgtEl>
                                        <p:attrNameLst>
                                          <p:attrName>ppt_h</p:attrName>
                                        </p:attrNameLst>
                                      </p:cBhvr>
                                      <p:tavLst>
                                        <p:tav tm="0">
                                          <p:val>
                                            <p:fltVal val="0"/>
                                          </p:val>
                                        </p:tav>
                                        <p:tav tm="100000">
                                          <p:val>
                                            <p:strVal val="#ppt_h"/>
                                          </p:val>
                                        </p:tav>
                                      </p:tavLst>
                                    </p:anim>
                                    <p:anim calcmode="lin" valueType="num">
                                      <p:cBhvr>
                                        <p:cTn id="44" dur="1000" fill="hold"/>
                                        <p:tgtEl>
                                          <p:spTgt spid="16">
                                            <p:txEl>
                                              <p:pRg st="3" end="3"/>
                                            </p:txEl>
                                          </p:spTgt>
                                        </p:tgtEl>
                                        <p:attrNameLst>
                                          <p:attrName>style.rotation</p:attrName>
                                        </p:attrNameLst>
                                      </p:cBhvr>
                                      <p:tavLst>
                                        <p:tav tm="0">
                                          <p:val>
                                            <p:fltVal val="90"/>
                                          </p:val>
                                        </p:tav>
                                        <p:tav tm="100000">
                                          <p:val>
                                            <p:fltVal val="0"/>
                                          </p:val>
                                        </p:tav>
                                      </p:tavLst>
                                    </p:anim>
                                    <p:animEffect transition="in" filter="fade">
                                      <p:cBhvr>
                                        <p:cTn id="45" dur="1000"/>
                                        <p:tgtEl>
                                          <p:spTgt spid="16">
                                            <p:txEl>
                                              <p:pRg st="3" end="3"/>
                                            </p:txEl>
                                          </p:spTgt>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6">
                                            <p:txEl>
                                              <p:pRg st="4" end="4"/>
                                            </p:txEl>
                                          </p:spTgt>
                                        </p:tgtEl>
                                        <p:attrNameLst>
                                          <p:attrName>style.visibility</p:attrName>
                                        </p:attrNameLst>
                                      </p:cBhvr>
                                      <p:to>
                                        <p:strVal val="visible"/>
                                      </p:to>
                                    </p:set>
                                    <p:anim calcmode="lin" valueType="num">
                                      <p:cBhvr>
                                        <p:cTn id="48" dur="10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49" dur="1000" fill="hold"/>
                                        <p:tgtEl>
                                          <p:spTgt spid="16">
                                            <p:txEl>
                                              <p:pRg st="4" end="4"/>
                                            </p:txEl>
                                          </p:spTgt>
                                        </p:tgtEl>
                                        <p:attrNameLst>
                                          <p:attrName>ppt_h</p:attrName>
                                        </p:attrNameLst>
                                      </p:cBhvr>
                                      <p:tavLst>
                                        <p:tav tm="0">
                                          <p:val>
                                            <p:fltVal val="0"/>
                                          </p:val>
                                        </p:tav>
                                        <p:tav tm="100000">
                                          <p:val>
                                            <p:strVal val="#ppt_h"/>
                                          </p:val>
                                        </p:tav>
                                      </p:tavLst>
                                    </p:anim>
                                    <p:anim calcmode="lin" valueType="num">
                                      <p:cBhvr>
                                        <p:cTn id="50" dur="1000" fill="hold"/>
                                        <p:tgtEl>
                                          <p:spTgt spid="16">
                                            <p:txEl>
                                              <p:pRg st="4" end="4"/>
                                            </p:txEl>
                                          </p:spTgt>
                                        </p:tgtEl>
                                        <p:attrNameLst>
                                          <p:attrName>style.rotation</p:attrName>
                                        </p:attrNameLst>
                                      </p:cBhvr>
                                      <p:tavLst>
                                        <p:tav tm="0">
                                          <p:val>
                                            <p:fltVal val="90"/>
                                          </p:val>
                                        </p:tav>
                                        <p:tav tm="100000">
                                          <p:val>
                                            <p:fltVal val="0"/>
                                          </p:val>
                                        </p:tav>
                                      </p:tavLst>
                                    </p:anim>
                                    <p:animEffect transition="in" filter="fade">
                                      <p:cBhvr>
                                        <p:cTn id="51" dur="1000"/>
                                        <p:tgtEl>
                                          <p:spTgt spid="16">
                                            <p:txEl>
                                              <p:pRg st="4" end="4"/>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6">
                                            <p:txEl>
                                              <p:pRg st="5" end="5"/>
                                            </p:txEl>
                                          </p:spTgt>
                                        </p:tgtEl>
                                        <p:attrNameLst>
                                          <p:attrName>style.visibility</p:attrName>
                                        </p:attrNameLst>
                                      </p:cBhvr>
                                      <p:to>
                                        <p:strVal val="visible"/>
                                      </p:to>
                                    </p:set>
                                    <p:anim calcmode="lin" valueType="num">
                                      <p:cBhvr>
                                        <p:cTn id="54" dur="10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16">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16">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16">
                                            <p:txEl>
                                              <p:pRg st="5" end="5"/>
                                            </p:txEl>
                                          </p:spTgt>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6">
                                            <p:txEl>
                                              <p:pRg st="6" end="6"/>
                                            </p:txEl>
                                          </p:spTgt>
                                        </p:tgtEl>
                                        <p:attrNameLst>
                                          <p:attrName>style.visibility</p:attrName>
                                        </p:attrNameLst>
                                      </p:cBhvr>
                                      <p:to>
                                        <p:strVal val="visible"/>
                                      </p:to>
                                    </p:set>
                                    <p:anim calcmode="lin" valueType="num">
                                      <p:cBhvr>
                                        <p:cTn id="60" dur="1000" fill="hold"/>
                                        <p:tgtEl>
                                          <p:spTgt spid="16">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16">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16">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16">
                                            <p:txEl>
                                              <p:pRg st="6" end="6"/>
                                            </p:txEl>
                                          </p:spTgt>
                                        </p:tgtEl>
                                      </p:cBhvr>
                                    </p:animEffect>
                                  </p:childTnLst>
                                </p:cTn>
                              </p:par>
                            </p:childTnLst>
                          </p:cTn>
                        </p:par>
                        <p:par>
                          <p:cTn id="64" fill="hold">
                            <p:stCondLst>
                              <p:cond delay="1000"/>
                            </p:stCondLst>
                            <p:childTnLst>
                              <p:par>
                                <p:cTn id="65" presetID="26"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 presetClass="entr" presetSubtype="6"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1000" fill="hold"/>
                                        <p:tgtEl>
                                          <p:spTgt spid="12"/>
                                        </p:tgtEl>
                                        <p:attrNameLst>
                                          <p:attrName>ppt_x</p:attrName>
                                        </p:attrNameLst>
                                      </p:cBhvr>
                                      <p:tavLst>
                                        <p:tav tm="0">
                                          <p:val>
                                            <p:strVal val="1+#ppt_w/2"/>
                                          </p:val>
                                        </p:tav>
                                        <p:tav tm="100000">
                                          <p:val>
                                            <p:strVal val="#ppt_x"/>
                                          </p:val>
                                        </p:tav>
                                      </p:tavLst>
                                    </p:anim>
                                    <p:anim calcmode="lin" valueType="num">
                                      <p:cBhvr additive="base">
                                        <p:cTn id="8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15">
                                            <p:bg/>
                                          </p:spTgt>
                                        </p:tgtEl>
                                        <p:attrNameLst>
                                          <p:attrName>style.visibility</p:attrName>
                                        </p:attrNameLst>
                                      </p:cBhvr>
                                      <p:to>
                                        <p:strVal val="visible"/>
                                      </p:to>
                                    </p:set>
                                    <p:anim calcmode="lin" valueType="num">
                                      <p:cBhvr>
                                        <p:cTn id="91" dur="1000" fill="hold"/>
                                        <p:tgtEl>
                                          <p:spTgt spid="15">
                                            <p:bg/>
                                          </p:spTgt>
                                        </p:tgtEl>
                                        <p:attrNameLst>
                                          <p:attrName>ppt_w</p:attrName>
                                        </p:attrNameLst>
                                      </p:cBhvr>
                                      <p:tavLst>
                                        <p:tav tm="0">
                                          <p:val>
                                            <p:fltVal val="0"/>
                                          </p:val>
                                        </p:tav>
                                        <p:tav tm="100000">
                                          <p:val>
                                            <p:strVal val="#ppt_w"/>
                                          </p:val>
                                        </p:tav>
                                      </p:tavLst>
                                    </p:anim>
                                    <p:anim calcmode="lin" valueType="num">
                                      <p:cBhvr>
                                        <p:cTn id="92" dur="1000" fill="hold"/>
                                        <p:tgtEl>
                                          <p:spTgt spid="15">
                                            <p:bg/>
                                          </p:spTgt>
                                        </p:tgtEl>
                                        <p:attrNameLst>
                                          <p:attrName>ppt_h</p:attrName>
                                        </p:attrNameLst>
                                      </p:cBhvr>
                                      <p:tavLst>
                                        <p:tav tm="0">
                                          <p:val>
                                            <p:fltVal val="0"/>
                                          </p:val>
                                        </p:tav>
                                        <p:tav tm="100000">
                                          <p:val>
                                            <p:strVal val="#ppt_h"/>
                                          </p:val>
                                        </p:tav>
                                      </p:tavLst>
                                    </p:anim>
                                    <p:anim calcmode="lin" valueType="num">
                                      <p:cBhvr>
                                        <p:cTn id="93" dur="1000" fill="hold"/>
                                        <p:tgtEl>
                                          <p:spTgt spid="15">
                                            <p:bg/>
                                          </p:spTgt>
                                        </p:tgtEl>
                                        <p:attrNameLst>
                                          <p:attrName>style.rotation</p:attrName>
                                        </p:attrNameLst>
                                      </p:cBhvr>
                                      <p:tavLst>
                                        <p:tav tm="0">
                                          <p:val>
                                            <p:fltVal val="90"/>
                                          </p:val>
                                        </p:tav>
                                        <p:tav tm="100000">
                                          <p:val>
                                            <p:fltVal val="0"/>
                                          </p:val>
                                        </p:tav>
                                      </p:tavLst>
                                    </p:anim>
                                    <p:animEffect transition="in" filter="fade">
                                      <p:cBhvr>
                                        <p:cTn id="94" dur="1000"/>
                                        <p:tgtEl>
                                          <p:spTgt spid="15">
                                            <p:bg/>
                                          </p:spTgt>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5">
                                            <p:txEl>
                                              <p:pRg st="0" end="0"/>
                                            </p:txEl>
                                          </p:spTgt>
                                        </p:tgtEl>
                                        <p:attrNameLst>
                                          <p:attrName>style.visibility</p:attrName>
                                        </p:attrNameLst>
                                      </p:cBhvr>
                                      <p:to>
                                        <p:strVal val="visible"/>
                                      </p:to>
                                    </p:set>
                                    <p:anim calcmode="lin" valueType="num">
                                      <p:cBhvr>
                                        <p:cTn id="97"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98"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99"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00"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autoUpdateAnimBg="0"/>
      <p:bldP spid="4" grpId="0" animBg="1" autoUpdateAnimBg="0"/>
      <p:bldP spid="12" grpId="0" animBg="1" autoUpdateAnimBg="0"/>
      <p:bldP spid="15" grpId="0" uiExpand="1" build="p" animBg="1" autoUpdateAnimBg="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4452" y="908788"/>
            <a:ext cx="8988438" cy="1354217"/>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Режим гальмування проти-вмиканням може бути отриманий двома способами: зміною напрямку обертання поля статора (для активного і реактивного моменту на валу); введенням додаткового опору в коло ротора (для активного моменту на валу).</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74452" y="2263005"/>
            <a:ext cx="8988438" cy="1015663"/>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i="1" dirty="0">
                <a:latin typeface="Calibri" panose="020F0502020204030204" pitchFamily="34" charset="0"/>
                <a:ea typeface="Calibri" panose="020F0502020204030204" pitchFamily="34" charset="0"/>
                <a:cs typeface="Calibri" panose="020F0502020204030204" pitchFamily="34" charset="0"/>
              </a:rPr>
              <a:t>Режим гальмування </a:t>
            </a:r>
            <a:r>
              <a:rPr lang="uk-UA" sz="2200" i="1" dirty="0" smtClean="0">
                <a:latin typeface="Calibri" panose="020F0502020204030204" pitchFamily="34" charset="0"/>
                <a:ea typeface="Calibri" panose="020F0502020204030204" pitchFamily="34" charset="0"/>
                <a:cs typeface="Calibri" panose="020F0502020204030204" pitchFamily="34" charset="0"/>
              </a:rPr>
              <a:t>проти-вмиканням </a:t>
            </a:r>
            <a:r>
              <a:rPr lang="uk-UA" sz="2200" i="1" dirty="0">
                <a:latin typeface="Calibri" panose="020F0502020204030204" pitchFamily="34" charset="0"/>
                <a:ea typeface="Calibri" panose="020F0502020204030204" pitchFamily="34" charset="0"/>
                <a:cs typeface="Calibri" panose="020F0502020204030204" pitchFamily="34" charset="0"/>
              </a:rPr>
              <a:t>зміною напрямку обертання поля статора </a:t>
            </a:r>
            <a:r>
              <a:rPr lang="uk-UA" sz="2200" dirty="0">
                <a:latin typeface="Calibri" panose="020F0502020204030204" pitchFamily="34" charset="0"/>
                <a:ea typeface="Calibri" panose="020F0502020204030204" pitchFamily="34" charset="0"/>
                <a:cs typeface="Calibri" panose="020F0502020204030204" pitchFamily="34" charset="0"/>
              </a:rPr>
              <a:t>реалізується зміною порядку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чергування </a:t>
            </a:r>
            <a:r>
              <a:rPr lang="uk-UA" sz="2200" dirty="0">
                <a:latin typeface="Calibri" panose="020F0502020204030204" pitchFamily="34" charset="0"/>
                <a:ea typeface="Calibri" panose="020F0502020204030204" pitchFamily="34" charset="0"/>
                <a:cs typeface="Calibri" panose="020F0502020204030204" pitchFamily="34" charset="0"/>
              </a:rPr>
              <a:t>фаз напруги </a:t>
            </a:r>
            <a:r>
              <a:rPr lang="uk-UA" sz="2200" dirty="0" smtClean="0">
                <a:latin typeface="Calibri" panose="020F0502020204030204" pitchFamily="34" charset="0"/>
                <a:ea typeface="Calibri" panose="020F0502020204030204" pitchFamily="34" charset="0"/>
                <a:cs typeface="Calibri" panose="020F0502020204030204" pitchFamily="34" charset="0"/>
              </a:rPr>
              <a:t>живлення.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9177" y="3278668"/>
            <a:ext cx="5418927" cy="1354217"/>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У </a:t>
            </a:r>
            <a:r>
              <a:rPr lang="uk-UA" sz="2200" dirty="0">
                <a:latin typeface="Calibri" panose="020F0502020204030204" pitchFamily="34" charset="0"/>
                <a:ea typeface="Calibri" panose="020F0502020204030204" pitchFamily="34" charset="0"/>
                <a:cs typeface="Calibri" panose="020F0502020204030204" pitchFamily="34" charset="0"/>
              </a:rPr>
              <a:t>коло ротора вводять додатковий опір </a:t>
            </a:r>
            <a:r>
              <a:rPr lang="en-US" sz="2200" i="1" dirty="0">
                <a:latin typeface="Times New Roman" panose="02020603050405020304" pitchFamily="18" charset="0"/>
                <a:ea typeface="Calibri" panose="020F0502020204030204" pitchFamily="34" charset="0"/>
                <a:cs typeface="Times New Roman" panose="02020603050405020304" pitchFamily="18" charset="0"/>
              </a:rPr>
              <a:t>R</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г</a:t>
            </a:r>
            <a:r>
              <a:rPr lang="uk-UA" sz="2200" dirty="0">
                <a:latin typeface="Calibri" panose="020F0502020204030204" pitchFamily="34" charset="0"/>
                <a:ea typeface="Calibri" panose="020F0502020204030204" pitchFamily="34" charset="0"/>
                <a:cs typeface="Calibri" panose="020F0502020204030204" pitchFamily="34" charset="0"/>
              </a:rPr>
              <a:t> з метою обмеження гальмівного струму й отримання необхідного гальмівного </a:t>
            </a:r>
            <a:r>
              <a:rPr lang="uk-UA" sz="2200" dirty="0" smtClean="0">
                <a:latin typeface="Calibri" panose="020F0502020204030204" pitchFamily="34" charset="0"/>
                <a:ea typeface="Calibri" panose="020F0502020204030204" pitchFamily="34" charset="0"/>
                <a:cs typeface="Calibri" panose="020F0502020204030204" pitchFamily="34" charset="0"/>
              </a:rPr>
              <a:t>моменту.</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74452" y="4614846"/>
            <a:ext cx="5433652" cy="1523494"/>
          </a:xfrm>
          <a:prstGeom prst="rect">
            <a:avLst/>
          </a:prstGeom>
          <a:solidFill>
            <a:schemeClr val="bg2"/>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Якщо двигун працював у рушійному </a:t>
            </a:r>
            <a:r>
              <a:rPr lang="uk-UA" sz="2200" dirty="0" smtClean="0">
                <a:latin typeface="Calibri" panose="020F0502020204030204" pitchFamily="34" charset="0"/>
                <a:ea typeface="Calibri" panose="020F0502020204030204" pitchFamily="34" charset="0"/>
                <a:cs typeface="Calibri" panose="020F0502020204030204" pitchFamily="34" charset="0"/>
              </a:rPr>
              <a:t>ре-жимі </a:t>
            </a:r>
            <a:r>
              <a:rPr lang="uk-UA" sz="2200" dirty="0">
                <a:latin typeface="Calibri" panose="020F0502020204030204" pitchFamily="34" charset="0"/>
                <a:ea typeface="Calibri" panose="020F0502020204030204" pitchFamily="34" charset="0"/>
                <a:cs typeface="Calibri" panose="020F0502020204030204" pitchFamily="34" charset="0"/>
              </a:rPr>
              <a:t>в точці А, то </a:t>
            </a:r>
            <a:r>
              <a:rPr lang="uk-UA" sz="2200" dirty="0" smtClean="0">
                <a:latin typeface="Calibri" panose="020F0502020204030204" pitchFamily="34" charset="0"/>
                <a:ea typeface="Calibri" panose="020F0502020204030204" pitchFamily="34" charset="0"/>
                <a:cs typeface="Calibri" panose="020F0502020204030204" pitchFamily="34" charset="0"/>
              </a:rPr>
              <a:t>залежно </a:t>
            </a:r>
            <a:r>
              <a:rPr lang="uk-UA" sz="2200" dirty="0">
                <a:latin typeface="Calibri" panose="020F0502020204030204" pitchFamily="34" charset="0"/>
                <a:ea typeface="Calibri" panose="020F0502020204030204" pitchFamily="34" charset="0"/>
                <a:cs typeface="Calibri" panose="020F0502020204030204" pitchFamily="34" charset="0"/>
              </a:rPr>
              <a:t>від величини гальмівного опору в колі ротора, в режимі проти-вмикання початковий гальмівний момент буде </a:t>
            </a:r>
            <a:r>
              <a:rPr lang="uk-UA" sz="2200" i="1" dirty="0">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г1</a:t>
            </a:r>
            <a:r>
              <a:rPr lang="uk-UA" sz="2200" i="1" dirty="0">
                <a:latin typeface="Times New Roman" panose="02020603050405020304" pitchFamily="18" charset="0"/>
                <a:ea typeface="Calibri" panose="020F0502020204030204" pitchFamily="34" charset="0"/>
                <a:cs typeface="Times New Roman" panose="02020603050405020304" pitchFamily="18" charset="0"/>
              </a:rPr>
              <a:t>, М</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г2</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або </a:t>
            </a:r>
            <a:r>
              <a:rPr lang="uk-UA" sz="2200" i="1" dirty="0">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г3</a:t>
            </a:r>
            <a:r>
              <a:rPr lang="uk-UA" sz="2200" dirty="0">
                <a:latin typeface="Calibri" panose="020F0502020204030204" pitchFamily="34" charset="0"/>
                <a:ea typeface="Calibri" panose="020F0502020204030204" pitchFamily="34" charset="0"/>
                <a:cs typeface="Calibri" panose="020F0502020204030204" pitchFamily="34" charset="0"/>
              </a:rPr>
              <a:t>. </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Гальмівні режими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sp>
        <p:nvSpPr>
          <p:cNvPr id="2" name="Прямоугольник 1"/>
          <p:cNvSpPr/>
          <p:nvPr/>
        </p:nvSpPr>
        <p:spPr>
          <a:xfrm>
            <a:off x="2267744" y="507283"/>
            <a:ext cx="5554982" cy="461665"/>
          </a:xfrm>
          <a:prstGeom prst="rect">
            <a:avLst/>
          </a:prstGeom>
        </p:spPr>
        <p:txBody>
          <a:bodyPr wrap="none">
            <a:spAutoFit/>
          </a:bodyPr>
          <a:lstStyle/>
          <a:p>
            <a:r>
              <a:rPr lang="uk-UA" sz="2400" b="1" i="1" u="sng" dirty="0">
                <a:latin typeface="Times New Roman" panose="02020603050405020304" pitchFamily="18" charset="0"/>
                <a:ea typeface="Calibri" panose="020F0502020204030204" pitchFamily="34" charset="0"/>
              </a:rPr>
              <a:t>Режим гальмування проти-вмиканням</a:t>
            </a:r>
            <a:endParaRPr lang="uk-UA" sz="2400" u="sng" dirty="0"/>
          </a:p>
        </p:txBody>
      </p:sp>
      <p:graphicFrame>
        <p:nvGraphicFramePr>
          <p:cNvPr id="11" name="Объект 10"/>
          <p:cNvGraphicFramePr>
            <a:graphicFrameLocks noChangeAspect="1"/>
          </p:cNvGraphicFramePr>
          <p:nvPr>
            <p:extLst>
              <p:ext uri="{D42A27DB-BD31-4B8C-83A1-F6EECF244321}">
                <p14:modId xmlns:p14="http://schemas.microsoft.com/office/powerpoint/2010/main" val="3842099851"/>
              </p:ext>
            </p:extLst>
          </p:nvPr>
        </p:nvGraphicFramePr>
        <p:xfrm>
          <a:off x="5508104" y="2636253"/>
          <a:ext cx="3554786" cy="4106567"/>
        </p:xfrm>
        <a:graphic>
          <a:graphicData uri="http://schemas.openxmlformats.org/presentationml/2006/ole">
            <mc:AlternateContent xmlns:mc="http://schemas.openxmlformats.org/markup-compatibility/2006">
              <mc:Choice xmlns:v="urn:schemas-microsoft-com:vml" Requires="v">
                <p:oleObj spid="_x0000_s51228" name="Picture" r:id="rId4" imgW="2488818" imgH="3430719" progId="Word.Picture.8">
                  <p:embed/>
                </p:oleObj>
              </mc:Choice>
              <mc:Fallback>
                <p:oleObj name="Picture" r:id="rId4" imgW="2488818" imgH="3430719" progId="Word.Picture.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2636253"/>
                        <a:ext cx="3554786" cy="4106567"/>
                      </a:xfrm>
                      <a:prstGeom prst="rect">
                        <a:avLst/>
                      </a:prstGeom>
                      <a:noFill/>
                    </p:spPr>
                  </p:pic>
                </p:oleObj>
              </mc:Fallback>
            </mc:AlternateContent>
          </a:graphicData>
        </a:graphic>
      </p:graphicFrame>
      <p:sp>
        <p:nvSpPr>
          <p:cNvPr id="18" name="Прямоугольник 17"/>
          <p:cNvSpPr>
            <a:spLocks noChangeArrowheads="1"/>
          </p:cNvSpPr>
          <p:nvPr/>
        </p:nvSpPr>
        <p:spPr bwMode="auto">
          <a:xfrm>
            <a:off x="74452" y="6140222"/>
            <a:ext cx="5433652" cy="677108"/>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Під </a:t>
            </a:r>
            <a:r>
              <a:rPr lang="uk-UA" sz="2200" dirty="0">
                <a:latin typeface="Calibri" panose="020F0502020204030204" pitchFamily="34" charset="0"/>
                <a:ea typeface="Calibri" panose="020F0502020204030204" pitchFamily="34" charset="0"/>
                <a:cs typeface="Calibri" panose="020F0502020204030204" pitchFamily="34" charset="0"/>
              </a:rPr>
              <a:t>дією гальмівного моменту обертання ротора двигуна сповільнюється. </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375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p:cTn id="25"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1+#ppt_w/2"/>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6"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80">
                                          <p:stCondLst>
                                            <p:cond delay="0"/>
                                          </p:stCondLst>
                                        </p:cTn>
                                        <p:tgtEl>
                                          <p:spTgt spid="11"/>
                                        </p:tgtEl>
                                      </p:cBhvr>
                                    </p:animEffect>
                                    <p:anim calcmode="lin" valueType="num">
                                      <p:cBhvr>
                                        <p:cTn id="3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4" dur="26">
                                          <p:stCondLst>
                                            <p:cond delay="650"/>
                                          </p:stCondLst>
                                        </p:cTn>
                                        <p:tgtEl>
                                          <p:spTgt spid="11"/>
                                        </p:tgtEl>
                                      </p:cBhvr>
                                      <p:to x="100000" y="60000"/>
                                    </p:animScale>
                                    <p:animScale>
                                      <p:cBhvr>
                                        <p:cTn id="45" dur="166" decel="50000">
                                          <p:stCondLst>
                                            <p:cond delay="676"/>
                                          </p:stCondLst>
                                        </p:cTn>
                                        <p:tgtEl>
                                          <p:spTgt spid="11"/>
                                        </p:tgtEl>
                                      </p:cBhvr>
                                      <p:to x="100000" y="100000"/>
                                    </p:animScale>
                                    <p:animScale>
                                      <p:cBhvr>
                                        <p:cTn id="46" dur="26">
                                          <p:stCondLst>
                                            <p:cond delay="1312"/>
                                          </p:stCondLst>
                                        </p:cTn>
                                        <p:tgtEl>
                                          <p:spTgt spid="11"/>
                                        </p:tgtEl>
                                      </p:cBhvr>
                                      <p:to x="100000" y="80000"/>
                                    </p:animScale>
                                    <p:animScale>
                                      <p:cBhvr>
                                        <p:cTn id="47" dur="166" decel="50000">
                                          <p:stCondLst>
                                            <p:cond delay="1338"/>
                                          </p:stCondLst>
                                        </p:cTn>
                                        <p:tgtEl>
                                          <p:spTgt spid="11"/>
                                        </p:tgtEl>
                                      </p:cBhvr>
                                      <p:to x="100000" y="100000"/>
                                    </p:animScale>
                                    <p:animScale>
                                      <p:cBhvr>
                                        <p:cTn id="48" dur="26">
                                          <p:stCondLst>
                                            <p:cond delay="1642"/>
                                          </p:stCondLst>
                                        </p:cTn>
                                        <p:tgtEl>
                                          <p:spTgt spid="11"/>
                                        </p:tgtEl>
                                      </p:cBhvr>
                                      <p:to x="100000" y="90000"/>
                                    </p:animScale>
                                    <p:animScale>
                                      <p:cBhvr>
                                        <p:cTn id="49" dur="166" decel="50000">
                                          <p:stCondLst>
                                            <p:cond delay="1668"/>
                                          </p:stCondLst>
                                        </p:cTn>
                                        <p:tgtEl>
                                          <p:spTgt spid="11"/>
                                        </p:tgtEl>
                                      </p:cBhvr>
                                      <p:to x="100000" y="100000"/>
                                    </p:animScale>
                                    <p:animScale>
                                      <p:cBhvr>
                                        <p:cTn id="50" dur="26">
                                          <p:stCondLst>
                                            <p:cond delay="1808"/>
                                          </p:stCondLst>
                                        </p:cTn>
                                        <p:tgtEl>
                                          <p:spTgt spid="11"/>
                                        </p:tgtEl>
                                      </p:cBhvr>
                                      <p:to x="100000" y="95000"/>
                                    </p:animScale>
                                    <p:animScale>
                                      <p:cBhvr>
                                        <p:cTn id="51" dur="166" decel="50000">
                                          <p:stCondLst>
                                            <p:cond delay="1834"/>
                                          </p:stCondLst>
                                        </p:cTn>
                                        <p:tgtEl>
                                          <p:spTgt spid="11"/>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5">
                                            <p:bg/>
                                          </p:spTgt>
                                        </p:tgtEl>
                                        <p:attrNameLst>
                                          <p:attrName>style.visibility</p:attrName>
                                        </p:attrNameLst>
                                      </p:cBhvr>
                                      <p:to>
                                        <p:strVal val="visible"/>
                                      </p:to>
                                    </p:set>
                                    <p:anim calcmode="lin" valueType="num">
                                      <p:cBhvr>
                                        <p:cTn id="56" dur="1000" fill="hold"/>
                                        <p:tgtEl>
                                          <p:spTgt spid="15">
                                            <p:bg/>
                                          </p:spTgt>
                                        </p:tgtEl>
                                        <p:attrNameLst>
                                          <p:attrName>ppt_w</p:attrName>
                                        </p:attrNameLst>
                                      </p:cBhvr>
                                      <p:tavLst>
                                        <p:tav tm="0">
                                          <p:val>
                                            <p:fltVal val="0"/>
                                          </p:val>
                                        </p:tav>
                                        <p:tav tm="100000">
                                          <p:val>
                                            <p:strVal val="#ppt_w"/>
                                          </p:val>
                                        </p:tav>
                                      </p:tavLst>
                                    </p:anim>
                                    <p:anim calcmode="lin" valueType="num">
                                      <p:cBhvr>
                                        <p:cTn id="57" dur="1000" fill="hold"/>
                                        <p:tgtEl>
                                          <p:spTgt spid="15">
                                            <p:bg/>
                                          </p:spTgt>
                                        </p:tgtEl>
                                        <p:attrNameLst>
                                          <p:attrName>ppt_h</p:attrName>
                                        </p:attrNameLst>
                                      </p:cBhvr>
                                      <p:tavLst>
                                        <p:tav tm="0">
                                          <p:val>
                                            <p:fltVal val="0"/>
                                          </p:val>
                                        </p:tav>
                                        <p:tav tm="100000">
                                          <p:val>
                                            <p:strVal val="#ppt_h"/>
                                          </p:val>
                                        </p:tav>
                                      </p:tavLst>
                                    </p:anim>
                                    <p:anim calcmode="lin" valueType="num">
                                      <p:cBhvr>
                                        <p:cTn id="58" dur="1000" fill="hold"/>
                                        <p:tgtEl>
                                          <p:spTgt spid="15">
                                            <p:bg/>
                                          </p:spTgt>
                                        </p:tgtEl>
                                        <p:attrNameLst>
                                          <p:attrName>style.rotation</p:attrName>
                                        </p:attrNameLst>
                                      </p:cBhvr>
                                      <p:tavLst>
                                        <p:tav tm="0">
                                          <p:val>
                                            <p:fltVal val="90"/>
                                          </p:val>
                                        </p:tav>
                                        <p:tav tm="100000">
                                          <p:val>
                                            <p:fltVal val="0"/>
                                          </p:val>
                                        </p:tav>
                                      </p:tavLst>
                                    </p:anim>
                                    <p:animEffect transition="in" filter="fade">
                                      <p:cBhvr>
                                        <p:cTn id="59" dur="1000"/>
                                        <p:tgtEl>
                                          <p:spTgt spid="15">
                                            <p:bg/>
                                          </p:spTgt>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 calcmode="lin" valueType="num">
                                      <p:cBhvr>
                                        <p:cTn id="62"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63"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64"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65" dur="1000"/>
                                        <p:tgtEl>
                                          <p:spTgt spid="1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18">
                                            <p:bg/>
                                          </p:spTgt>
                                        </p:tgtEl>
                                        <p:attrNameLst>
                                          <p:attrName>style.visibility</p:attrName>
                                        </p:attrNameLst>
                                      </p:cBhvr>
                                      <p:to>
                                        <p:strVal val="visible"/>
                                      </p:to>
                                    </p:set>
                                    <p:anim calcmode="lin" valueType="num">
                                      <p:cBhvr>
                                        <p:cTn id="70" dur="1000" fill="hold"/>
                                        <p:tgtEl>
                                          <p:spTgt spid="18">
                                            <p:bg/>
                                          </p:spTgt>
                                        </p:tgtEl>
                                        <p:attrNameLst>
                                          <p:attrName>ppt_w</p:attrName>
                                        </p:attrNameLst>
                                      </p:cBhvr>
                                      <p:tavLst>
                                        <p:tav tm="0">
                                          <p:val>
                                            <p:fltVal val="0"/>
                                          </p:val>
                                        </p:tav>
                                        <p:tav tm="100000">
                                          <p:val>
                                            <p:strVal val="#ppt_w"/>
                                          </p:val>
                                        </p:tav>
                                      </p:tavLst>
                                    </p:anim>
                                    <p:anim calcmode="lin" valueType="num">
                                      <p:cBhvr>
                                        <p:cTn id="71" dur="1000" fill="hold"/>
                                        <p:tgtEl>
                                          <p:spTgt spid="18">
                                            <p:bg/>
                                          </p:spTgt>
                                        </p:tgtEl>
                                        <p:attrNameLst>
                                          <p:attrName>ppt_h</p:attrName>
                                        </p:attrNameLst>
                                      </p:cBhvr>
                                      <p:tavLst>
                                        <p:tav tm="0">
                                          <p:val>
                                            <p:fltVal val="0"/>
                                          </p:val>
                                        </p:tav>
                                        <p:tav tm="100000">
                                          <p:val>
                                            <p:strVal val="#ppt_h"/>
                                          </p:val>
                                        </p:tav>
                                      </p:tavLst>
                                    </p:anim>
                                    <p:anim calcmode="lin" valueType="num">
                                      <p:cBhvr>
                                        <p:cTn id="72" dur="1000" fill="hold"/>
                                        <p:tgtEl>
                                          <p:spTgt spid="18">
                                            <p:bg/>
                                          </p:spTgt>
                                        </p:tgtEl>
                                        <p:attrNameLst>
                                          <p:attrName>style.rotation</p:attrName>
                                        </p:attrNameLst>
                                      </p:cBhvr>
                                      <p:tavLst>
                                        <p:tav tm="0">
                                          <p:val>
                                            <p:fltVal val="90"/>
                                          </p:val>
                                        </p:tav>
                                        <p:tav tm="100000">
                                          <p:val>
                                            <p:fltVal val="0"/>
                                          </p:val>
                                        </p:tav>
                                      </p:tavLst>
                                    </p:anim>
                                    <p:animEffect transition="in" filter="fade">
                                      <p:cBhvr>
                                        <p:cTn id="73" dur="1000"/>
                                        <p:tgtEl>
                                          <p:spTgt spid="18">
                                            <p:bg/>
                                          </p:spTgt>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18">
                                            <p:txEl>
                                              <p:pRg st="0" end="0"/>
                                            </p:txEl>
                                          </p:spTgt>
                                        </p:tgtEl>
                                        <p:attrNameLst>
                                          <p:attrName>style.visibility</p:attrName>
                                        </p:attrNameLst>
                                      </p:cBhvr>
                                      <p:to>
                                        <p:strVal val="visible"/>
                                      </p:to>
                                    </p:set>
                                    <p:anim calcmode="lin" valueType="num">
                                      <p:cBhvr>
                                        <p:cTn id="76"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77"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78"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79"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5" grpId="0" uiExpand="1" build="p" animBg="1" autoUpdateAnimBg="0"/>
      <p:bldP spid="18" grpId="0" uiExpand="1" build="p"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5340" y="525846"/>
            <a:ext cx="8988438" cy="1354217"/>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Після </a:t>
            </a:r>
            <a:r>
              <a:rPr lang="uk-UA" sz="2200" dirty="0" smtClean="0">
                <a:latin typeface="Calibri" panose="020F0502020204030204" pitchFamily="34" charset="0"/>
                <a:ea typeface="Calibri" panose="020F0502020204030204" pitchFamily="34" charset="0"/>
                <a:cs typeface="Calibri" panose="020F0502020204030204" pitchFamily="34" charset="0"/>
              </a:rPr>
              <a:t>зупинки </a:t>
            </a:r>
            <a:r>
              <a:rPr lang="uk-UA" sz="2200" dirty="0">
                <a:latin typeface="Calibri" panose="020F0502020204030204" pitchFamily="34" charset="0"/>
                <a:ea typeface="Calibri" panose="020F0502020204030204" pitchFamily="34" charset="0"/>
                <a:cs typeface="Calibri" panose="020F0502020204030204" pitchFamily="34" charset="0"/>
              </a:rPr>
              <a:t>двигун необхідно відключити від мережі, інакше відбудеться зміна напрямку обертання ротора, і АД буде працювати вже в рушійному режимі </a:t>
            </a:r>
            <a:r>
              <a:rPr lang="uk-UA" sz="2200" dirty="0" smtClean="0">
                <a:latin typeface="Calibri" panose="020F0502020204030204" pitchFamily="34" charset="0"/>
                <a:ea typeface="Calibri" panose="020F0502020204030204" pitchFamily="34" charset="0"/>
                <a:cs typeface="Calibri" panose="020F0502020204030204" pitchFamily="34" charset="0"/>
              </a:rPr>
              <a:t>(коли пусковий </a:t>
            </a:r>
            <a:r>
              <a:rPr lang="uk-UA" sz="2200" dirty="0">
                <a:latin typeface="Calibri" panose="020F0502020204030204" pitchFamily="34" charset="0"/>
                <a:ea typeface="Calibri" panose="020F0502020204030204" pitchFamily="34" charset="0"/>
                <a:cs typeface="Calibri" panose="020F0502020204030204" pitchFamily="34" charset="0"/>
              </a:rPr>
              <a:t>момент більший моменту навантаження).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65339" y="1881813"/>
            <a:ext cx="8997551" cy="1354217"/>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З точки зору енергетики різні характеристики гальмування </a:t>
            </a:r>
            <a:r>
              <a:rPr lang="uk-UA" sz="2200" dirty="0" smtClean="0">
                <a:latin typeface="Calibri" panose="020F0502020204030204" pitchFamily="34" charset="0"/>
                <a:ea typeface="Calibri" panose="020F0502020204030204" pitchFamily="34" charset="0"/>
                <a:cs typeface="Calibri" panose="020F0502020204030204" pitchFamily="34" charset="0"/>
              </a:rPr>
              <a:t>проти-вмиканням </a:t>
            </a:r>
            <a:r>
              <a:rPr lang="uk-UA" sz="2200" dirty="0">
                <a:latin typeface="Calibri" panose="020F0502020204030204" pitchFamily="34" charset="0"/>
                <a:ea typeface="Calibri" panose="020F0502020204030204" pitchFamily="34" charset="0"/>
                <a:cs typeface="Calibri" panose="020F0502020204030204" pitchFamily="34" charset="0"/>
              </a:rPr>
              <a:t>не рівноцінні. При переході на гальмівну характеристику коли s &gt; </a:t>
            </a:r>
            <a:r>
              <a:rPr lang="uk-UA" sz="2200" dirty="0" err="1">
                <a:latin typeface="Calibri" panose="020F0502020204030204" pitchFamily="34" charset="0"/>
                <a:ea typeface="Calibri" panose="020F0502020204030204" pitchFamily="34" charset="0"/>
                <a:cs typeface="Calibri" panose="020F0502020204030204" pitchFamily="34" charset="0"/>
              </a:rPr>
              <a:t>s</a:t>
            </a:r>
            <a:r>
              <a:rPr lang="uk-UA" sz="2200" baseline="-25000" dirty="0" err="1">
                <a:latin typeface="Calibri" panose="020F0502020204030204" pitchFamily="34" charset="0"/>
                <a:ea typeface="Calibri" panose="020F0502020204030204" pitchFamily="34" charset="0"/>
                <a:cs typeface="Calibri" panose="020F0502020204030204" pitchFamily="34" charset="0"/>
              </a:rPr>
              <a:t>кр</a:t>
            </a:r>
            <a:r>
              <a:rPr lang="uk-UA" sz="2200" dirty="0">
                <a:latin typeface="Calibri" panose="020F0502020204030204" pitchFamily="34" charset="0"/>
                <a:ea typeface="Calibri" panose="020F0502020204030204" pitchFamily="34" charset="0"/>
                <a:cs typeface="Calibri" panose="020F0502020204030204" pitchFamily="34" charset="0"/>
              </a:rPr>
              <a:t> (точка В</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гальмівний момент вищий, ніж при переході на </a:t>
            </a:r>
            <a:r>
              <a:rPr lang="uk-UA" sz="2200" dirty="0" err="1" smtClean="0">
                <a:latin typeface="Calibri" panose="020F0502020204030204" pitchFamily="34" charset="0"/>
                <a:ea typeface="Calibri" panose="020F0502020204030204" pitchFamily="34" charset="0"/>
                <a:cs typeface="Calibri" panose="020F0502020204030204" pitchFamily="34" charset="0"/>
              </a:rPr>
              <a:t>характе-ристику</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коли s &lt; </a:t>
            </a:r>
            <a:r>
              <a:rPr lang="uk-UA" sz="2200" dirty="0" err="1">
                <a:latin typeface="Calibri" panose="020F0502020204030204" pitchFamily="34" charset="0"/>
                <a:ea typeface="Calibri" panose="020F0502020204030204" pitchFamily="34" charset="0"/>
                <a:cs typeface="Calibri" panose="020F0502020204030204" pitchFamily="34" charset="0"/>
              </a:rPr>
              <a:t>s</a:t>
            </a:r>
            <a:r>
              <a:rPr lang="uk-UA" sz="2200" baseline="-25000" dirty="0" err="1">
                <a:latin typeface="Calibri" panose="020F0502020204030204" pitchFamily="34" charset="0"/>
                <a:ea typeface="Calibri" panose="020F0502020204030204" pitchFamily="34" charset="0"/>
                <a:cs typeface="Calibri" panose="020F0502020204030204" pitchFamily="34" charset="0"/>
              </a:rPr>
              <a:t>кр</a:t>
            </a:r>
            <a:r>
              <a:rPr lang="uk-UA" sz="2200" dirty="0">
                <a:latin typeface="Calibri" panose="020F0502020204030204" pitchFamily="34" charset="0"/>
                <a:ea typeface="Calibri" panose="020F0502020204030204" pitchFamily="34" charset="0"/>
                <a:cs typeface="Calibri" panose="020F0502020204030204" pitchFamily="34" charset="0"/>
              </a:rPr>
              <a:t>  (точки В і В</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а гальмівний струм </a:t>
            </a:r>
            <a:r>
              <a:rPr lang="uk-UA" sz="2200" dirty="0" smtClean="0">
                <a:latin typeface="Calibri" panose="020F0502020204030204" pitchFamily="34" charset="0"/>
                <a:ea typeface="Calibri" panose="020F0502020204030204" pitchFamily="34" charset="0"/>
                <a:cs typeface="Calibri" panose="020F0502020204030204" pitchFamily="34" charset="0"/>
              </a:rPr>
              <a:t>та втрати </a:t>
            </a:r>
            <a:r>
              <a:rPr lang="uk-UA" sz="2200" dirty="0">
                <a:latin typeface="Calibri" panose="020F0502020204030204" pitchFamily="34" charset="0"/>
                <a:ea typeface="Calibri" panose="020F0502020204030204" pitchFamily="34" charset="0"/>
                <a:cs typeface="Calibri" panose="020F0502020204030204" pitchFamily="34" charset="0"/>
              </a:rPr>
              <a:t>нижчі.</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65338" y="3236030"/>
            <a:ext cx="6090838" cy="1477328"/>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400" i="1" dirty="0">
                <a:latin typeface="Calibri" panose="020F0502020204030204" pitchFamily="34" charset="0"/>
                <a:ea typeface="Calibri" panose="020F0502020204030204" pitchFamily="34" charset="0"/>
                <a:cs typeface="Calibri" panose="020F0502020204030204" pitchFamily="34" charset="0"/>
              </a:rPr>
              <a:t>Режим гальмування </a:t>
            </a:r>
            <a:r>
              <a:rPr lang="uk-UA" sz="2400" i="1" dirty="0" smtClean="0">
                <a:latin typeface="Calibri" panose="020F0502020204030204" pitchFamily="34" charset="0"/>
                <a:ea typeface="Calibri" panose="020F0502020204030204" pitchFamily="34" charset="0"/>
                <a:cs typeface="Calibri" panose="020F0502020204030204" pitchFamily="34" charset="0"/>
              </a:rPr>
              <a:t>проти-вмиканням </a:t>
            </a:r>
            <a:r>
              <a:rPr lang="uk-UA" sz="2400" i="1" dirty="0">
                <a:latin typeface="Calibri" panose="020F0502020204030204" pitchFamily="34" charset="0"/>
                <a:ea typeface="Calibri" panose="020F0502020204030204" pitchFamily="34" charset="0"/>
                <a:cs typeface="Calibri" panose="020F0502020204030204" pitchFamily="34" charset="0"/>
              </a:rPr>
              <a:t>для активного характеру моменту на валу</a:t>
            </a:r>
            <a:r>
              <a:rPr lang="uk-UA" sz="2400" dirty="0">
                <a:latin typeface="Calibri" panose="020F0502020204030204" pitchFamily="34" charset="0"/>
                <a:ea typeface="Calibri" panose="020F0502020204030204" pitchFamily="34" charset="0"/>
                <a:cs typeface="Calibri" panose="020F0502020204030204" pitchFamily="34" charset="0"/>
              </a:rPr>
              <a:t> здійснюється так само як і для реактивного характеру моменту.</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64638" y="4752746"/>
            <a:ext cx="6091538" cy="1846659"/>
          </a:xfrm>
          <a:prstGeom prst="rect">
            <a:avLst/>
          </a:prstGeom>
          <a:solidFill>
            <a:schemeClr val="bg2"/>
          </a:solidFill>
          <a:ln w="9525">
            <a:noFill/>
            <a:miter lim="800000"/>
            <a:headEnd/>
            <a:tailEnd/>
          </a:ln>
        </p:spPr>
        <p:txBody>
          <a:bodyPr wrap="square" lIns="36000" tIns="0" rIns="0" bIns="0">
            <a:spAutoFit/>
          </a:bodyPr>
          <a:lstStyle/>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Якщо </a:t>
            </a:r>
            <a:r>
              <a:rPr lang="uk-UA" sz="2400" dirty="0">
                <a:latin typeface="Calibri" panose="020F0502020204030204" pitchFamily="34" charset="0"/>
                <a:ea typeface="Calibri" panose="020F0502020204030204" pitchFamily="34" charset="0"/>
                <a:cs typeface="Calibri" panose="020F0502020204030204" pitchFamily="34" charset="0"/>
              </a:rPr>
              <a:t>в момент зупинки ротора двигун не </a:t>
            </a:r>
            <a:r>
              <a:rPr lang="uk-UA" sz="2400" dirty="0" smtClean="0">
                <a:latin typeface="Calibri" panose="020F0502020204030204" pitchFamily="34" charset="0"/>
                <a:ea typeface="Calibri" panose="020F0502020204030204" pitchFamily="34" charset="0"/>
                <a:cs typeface="Calibri" panose="020F0502020204030204" pitchFamily="34" charset="0"/>
              </a:rPr>
              <a:t>відключити </a:t>
            </a:r>
            <a:r>
              <a:rPr lang="uk-UA" sz="2400" dirty="0">
                <a:latin typeface="Calibri" panose="020F0502020204030204" pitchFamily="34" charset="0"/>
                <a:ea typeface="Calibri" panose="020F0502020204030204" pitchFamily="34" charset="0"/>
                <a:cs typeface="Calibri" panose="020F0502020204030204" pitchFamily="34" charset="0"/>
              </a:rPr>
              <a:t>від мережі, то АД під дією активного </a:t>
            </a:r>
            <a:r>
              <a:rPr lang="uk-UA" sz="2400" dirty="0" smtClean="0">
                <a:latin typeface="Calibri" panose="020F0502020204030204" pitchFamily="34" charset="0"/>
                <a:ea typeface="Calibri" panose="020F0502020204030204" pitchFamily="34" charset="0"/>
                <a:cs typeface="Calibri" panose="020F0502020204030204" pitchFamily="34" charset="0"/>
              </a:rPr>
              <a:t>моменту </a:t>
            </a:r>
            <a:r>
              <a:rPr lang="uk-UA" sz="2400" dirty="0">
                <a:latin typeface="Calibri" panose="020F0502020204030204" pitchFamily="34" charset="0"/>
                <a:ea typeface="Calibri" panose="020F0502020204030204" pitchFamily="34" charset="0"/>
                <a:cs typeface="Calibri" panose="020F0502020204030204" pitchFamily="34" charset="0"/>
              </a:rPr>
              <a:t>перейде в рушійний режим, а потім у </a:t>
            </a:r>
            <a:r>
              <a:rPr lang="uk-UA" sz="2400" dirty="0" smtClean="0">
                <a:latin typeface="Calibri" panose="020F0502020204030204" pitchFamily="34" charset="0"/>
                <a:ea typeface="Calibri" panose="020F0502020204030204" pitchFamily="34" charset="0"/>
                <a:cs typeface="Calibri" panose="020F0502020204030204" pitchFamily="34" charset="0"/>
              </a:rPr>
              <a:t>режим </a:t>
            </a:r>
            <a:r>
              <a:rPr lang="uk-UA" sz="2400" dirty="0">
                <a:latin typeface="Calibri" panose="020F0502020204030204" pitchFamily="34" charset="0"/>
                <a:ea typeface="Calibri" panose="020F0502020204030204" pitchFamily="34" charset="0"/>
                <a:cs typeface="Calibri" panose="020F0502020204030204" pitchFamily="34" charset="0"/>
              </a:rPr>
              <a:t>рекуперативного гальмування </a:t>
            </a:r>
            <a:r>
              <a:rPr lang="uk-UA" sz="2400" dirty="0" smtClean="0">
                <a:latin typeface="Calibri" panose="020F0502020204030204" pitchFamily="34" charset="0"/>
                <a:ea typeface="Calibri" panose="020F0502020204030204" pitchFamily="34" charset="0"/>
                <a:cs typeface="Calibri" panose="020F0502020204030204" pitchFamily="34" charset="0"/>
              </a:rPr>
              <a:t>(точки </a:t>
            </a:r>
            <a:r>
              <a:rPr lang="uk-UA" sz="2400" i="1" dirty="0">
                <a:latin typeface="Times New Roman" panose="02020603050405020304" pitchFamily="18" charset="0"/>
                <a:ea typeface="Calibri" panose="020F0502020204030204" pitchFamily="34" charset="0"/>
                <a:cs typeface="Times New Roman" panose="02020603050405020304" pitchFamily="18" charset="0"/>
              </a:rPr>
              <a:t>С, С`, С``</a:t>
            </a:r>
            <a:r>
              <a:rPr lang="uk-UA" sz="2400" dirty="0">
                <a:latin typeface="Calibri" panose="020F0502020204030204" pitchFamily="34" charset="0"/>
                <a:ea typeface="Calibri" panose="020F0502020204030204" pitchFamily="34" charset="0"/>
                <a:cs typeface="Calibri" panose="020F0502020204030204" pitchFamily="34" charset="0"/>
              </a:rPr>
              <a:t>).</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Гальмівні режими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graphicFrame>
        <p:nvGraphicFramePr>
          <p:cNvPr id="13" name="Объект 12"/>
          <p:cNvGraphicFramePr>
            <a:graphicFrameLocks noChangeAspect="1"/>
          </p:cNvGraphicFramePr>
          <p:nvPr>
            <p:extLst>
              <p:ext uri="{D42A27DB-BD31-4B8C-83A1-F6EECF244321}">
                <p14:modId xmlns:p14="http://schemas.microsoft.com/office/powerpoint/2010/main" val="2867832003"/>
              </p:ext>
            </p:extLst>
          </p:nvPr>
        </p:nvGraphicFramePr>
        <p:xfrm>
          <a:off x="5983671" y="3196642"/>
          <a:ext cx="3080070" cy="3544726"/>
        </p:xfrm>
        <a:graphic>
          <a:graphicData uri="http://schemas.openxmlformats.org/presentationml/2006/ole">
            <mc:AlternateContent xmlns:mc="http://schemas.openxmlformats.org/markup-compatibility/2006">
              <mc:Choice xmlns:v="urn:schemas-microsoft-com:vml" Requires="v">
                <p:oleObj spid="_x0000_s52252" name="Picture" r:id="rId4" imgW="2136648" imgH="2456688" progId="Word.Picture.8">
                  <p:embed/>
                </p:oleObj>
              </mc:Choice>
              <mc:Fallback>
                <p:oleObj name="Picture" r:id="rId4" imgW="2136648" imgH="2456688" progId="Word.Picture.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3671" y="3196642"/>
                        <a:ext cx="3080070" cy="3544726"/>
                      </a:xfrm>
                      <a:prstGeom prst="rect">
                        <a:avLst/>
                      </a:prstGeom>
                      <a:noFill/>
                    </p:spPr>
                  </p:pic>
                </p:oleObj>
              </mc:Fallback>
            </mc:AlternateContent>
          </a:graphicData>
        </a:graphic>
      </p:graphicFrame>
    </p:spTree>
    <p:extLst>
      <p:ext uri="{BB962C8B-B14F-4D97-AF65-F5344CB8AC3E}">
        <p14:creationId xmlns:p14="http://schemas.microsoft.com/office/powerpoint/2010/main" val="222195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 calcmode="lin" valueType="num">
                                      <p:cBhvr>
                                        <p:cTn id="33" dur="1000" fill="hold"/>
                                        <p:tgtEl>
                                          <p:spTgt spid="15">
                                            <p:bg/>
                                          </p:spTgt>
                                        </p:tgtEl>
                                        <p:attrNameLst>
                                          <p:attrName>ppt_w</p:attrName>
                                        </p:attrNameLst>
                                      </p:cBhvr>
                                      <p:tavLst>
                                        <p:tav tm="0">
                                          <p:val>
                                            <p:fltVal val="0"/>
                                          </p:val>
                                        </p:tav>
                                        <p:tav tm="100000">
                                          <p:val>
                                            <p:strVal val="#ppt_w"/>
                                          </p:val>
                                        </p:tav>
                                      </p:tavLst>
                                    </p:anim>
                                    <p:anim calcmode="lin" valueType="num">
                                      <p:cBhvr>
                                        <p:cTn id="34" dur="1000" fill="hold"/>
                                        <p:tgtEl>
                                          <p:spTgt spid="15">
                                            <p:bg/>
                                          </p:spTgt>
                                        </p:tgtEl>
                                        <p:attrNameLst>
                                          <p:attrName>ppt_h</p:attrName>
                                        </p:attrNameLst>
                                      </p:cBhvr>
                                      <p:tavLst>
                                        <p:tav tm="0">
                                          <p:val>
                                            <p:fltVal val="0"/>
                                          </p:val>
                                        </p:tav>
                                        <p:tav tm="100000">
                                          <p:val>
                                            <p:strVal val="#ppt_h"/>
                                          </p:val>
                                        </p:tav>
                                      </p:tavLst>
                                    </p:anim>
                                    <p:anim calcmode="lin" valueType="num">
                                      <p:cBhvr>
                                        <p:cTn id="35" dur="1000" fill="hold"/>
                                        <p:tgtEl>
                                          <p:spTgt spid="15">
                                            <p:bg/>
                                          </p:spTgt>
                                        </p:tgtEl>
                                        <p:attrNameLst>
                                          <p:attrName>style.rotation</p:attrName>
                                        </p:attrNameLst>
                                      </p:cBhvr>
                                      <p:tavLst>
                                        <p:tav tm="0">
                                          <p:val>
                                            <p:fltVal val="90"/>
                                          </p:val>
                                        </p:tav>
                                        <p:tav tm="100000">
                                          <p:val>
                                            <p:fltVal val="0"/>
                                          </p:val>
                                        </p:tav>
                                      </p:tavLst>
                                    </p:anim>
                                    <p:animEffect transition="in" filter="fade">
                                      <p:cBhvr>
                                        <p:cTn id="36" dur="1000"/>
                                        <p:tgtEl>
                                          <p:spTgt spid="15">
                                            <p:bg/>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 calcmode="lin" valueType="num">
                                      <p:cBhvr>
                                        <p:cTn id="39"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15">
                                            <p:txEl>
                                              <p:pRg st="0" end="0"/>
                                            </p:txEl>
                                          </p:spTgt>
                                        </p:tgtEl>
                                      </p:cBhvr>
                                    </p:animEffect>
                                  </p:childTnLst>
                                </p:cTn>
                              </p:par>
                            </p:childTnLst>
                          </p:cTn>
                        </p:par>
                        <p:par>
                          <p:cTn id="43" fill="hold">
                            <p:stCondLst>
                              <p:cond delay="1000"/>
                            </p:stCondLst>
                            <p:childTnLst>
                              <p:par>
                                <p:cTn id="44" presetID="26"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5" grpId="0" uiExpand="1" build="p"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5340" y="525846"/>
            <a:ext cx="8988438" cy="1015663"/>
          </a:xfrm>
          <a:prstGeom prst="rect">
            <a:avLst/>
          </a:prstGeom>
          <a:solidFill>
            <a:srgbClr val="92D050"/>
          </a:solidFill>
          <a:ln w="9525">
            <a:noFill/>
            <a:miter lim="800000"/>
            <a:headEnd/>
            <a:tailEnd/>
          </a:ln>
        </p:spPr>
        <p:txBody>
          <a:bodyPr wrap="square" lIns="36000" tIns="0" rIns="0" bIns="0">
            <a:spAutoFit/>
          </a:bodyPr>
          <a:lstStyle/>
          <a:p>
            <a:pPr indent="360363"/>
            <a:r>
              <a:rPr lang="uk-UA" sz="2200" i="1" dirty="0">
                <a:latin typeface="Calibri" panose="020F0502020204030204" pitchFamily="34" charset="0"/>
                <a:ea typeface="Calibri" panose="020F0502020204030204" pitchFamily="34" charset="0"/>
                <a:cs typeface="Calibri" panose="020F0502020204030204" pitchFamily="34" charset="0"/>
              </a:rPr>
              <a:t>Режим гальмування проти-вмиканням для активного характеру моменту на валу</a:t>
            </a:r>
            <a:r>
              <a:rPr lang="uk-UA" sz="2200" dirty="0">
                <a:latin typeface="Calibri" panose="020F0502020204030204" pitchFamily="34" charset="0"/>
                <a:ea typeface="Calibri" panose="020F0502020204030204" pitchFamily="34" charset="0"/>
                <a:cs typeface="Calibri" panose="020F0502020204030204" pitchFamily="34" charset="0"/>
              </a:rPr>
              <a:t> може бути отриманий, коли момент навантаження обертає ротор двигуна проти напрямку обертання поля статора.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49235" y="1538078"/>
            <a:ext cx="6466982" cy="1477328"/>
          </a:xfrm>
          <a:prstGeom prst="rect">
            <a:avLst/>
          </a:prstGeom>
          <a:solidFill>
            <a:schemeClr val="bg2"/>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 Це досягається введенням у коло ротора </a:t>
            </a:r>
            <a:r>
              <a:rPr lang="uk-UA" sz="2400" dirty="0" smtClean="0">
                <a:latin typeface="Calibri" panose="020F0502020204030204" pitchFamily="34" charset="0"/>
                <a:ea typeface="Calibri" panose="020F0502020204030204" pitchFamily="34" charset="0"/>
                <a:cs typeface="Calibri" panose="020F0502020204030204" pitchFamily="34" charset="0"/>
              </a:rPr>
              <a:t>додаткового </a:t>
            </a:r>
            <a:r>
              <a:rPr lang="uk-UA" sz="2400" dirty="0">
                <a:latin typeface="Calibri" panose="020F0502020204030204" pitchFamily="34" charset="0"/>
                <a:ea typeface="Calibri" panose="020F0502020204030204" pitchFamily="34" charset="0"/>
                <a:cs typeface="Calibri" panose="020F0502020204030204" pitchFamily="34" charset="0"/>
              </a:rPr>
              <a:t>опору такої величини, щоб пусковий момент на штучній характеристиці був менший </a:t>
            </a:r>
            <a:r>
              <a:rPr lang="uk-UA" sz="2400" dirty="0" smtClean="0">
                <a:latin typeface="Calibri" panose="020F0502020204030204" pitchFamily="34" charset="0"/>
                <a:ea typeface="Calibri" panose="020F0502020204030204" pitchFamily="34" charset="0"/>
                <a:cs typeface="Calibri" panose="020F0502020204030204" pitchFamily="34" charset="0"/>
              </a:rPr>
              <a:t>від моменту опору. </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68322" y="3015406"/>
            <a:ext cx="6427708" cy="2215991"/>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При цьому із точки А на природній </a:t>
            </a:r>
            <a:r>
              <a:rPr lang="uk-UA" sz="2400" dirty="0" err="1" smtClean="0">
                <a:latin typeface="Calibri" panose="020F0502020204030204" pitchFamily="34" charset="0"/>
                <a:ea typeface="Calibri" panose="020F0502020204030204" pitchFamily="34" charset="0"/>
                <a:cs typeface="Calibri" panose="020F0502020204030204" pitchFamily="34" charset="0"/>
              </a:rPr>
              <a:t>характе-ристиці</a:t>
            </a:r>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при введенні додаткового опору </a:t>
            </a:r>
            <a:r>
              <a:rPr lang="uk-UA" sz="2400" dirty="0" err="1" smtClean="0">
                <a:latin typeface="Calibri" panose="020F0502020204030204" pitchFamily="34" charset="0"/>
                <a:ea typeface="Calibri" panose="020F0502020204030204" pitchFamily="34" charset="0"/>
                <a:cs typeface="Calibri" panose="020F0502020204030204" pitchFamily="34" charset="0"/>
              </a:rPr>
              <a:t>відбу-вається</a:t>
            </a:r>
            <a:r>
              <a:rPr lang="uk-UA" sz="2400" dirty="0" smtClean="0">
                <a:latin typeface="Calibri" panose="020F0502020204030204" pitchFamily="34" charset="0"/>
                <a:ea typeface="Calibri" panose="020F0502020204030204" pitchFamily="34" charset="0"/>
                <a:cs typeface="Calibri" panose="020F0502020204030204" pitchFamily="34" charset="0"/>
              </a:rPr>
              <a:t> перехід </a:t>
            </a:r>
            <a:r>
              <a:rPr lang="uk-UA" sz="2400" dirty="0">
                <a:latin typeface="Calibri" panose="020F0502020204030204" pitchFamily="34" charset="0"/>
                <a:ea typeface="Calibri" panose="020F0502020204030204" pitchFamily="34" charset="0"/>
                <a:cs typeface="Calibri" panose="020F0502020204030204" pitchFamily="34" charset="0"/>
              </a:rPr>
              <a:t>на штучну характеристику в т. В, потім </a:t>
            </a:r>
            <a:r>
              <a:rPr lang="uk-UA" sz="2400" dirty="0" smtClean="0">
                <a:latin typeface="Calibri" panose="020F0502020204030204" pitchFamily="34" charset="0"/>
                <a:ea typeface="Calibri" panose="020F0502020204030204" pitchFamily="34" charset="0"/>
                <a:cs typeface="Calibri" panose="020F0502020204030204" pitchFamily="34" charset="0"/>
              </a:rPr>
              <a:t>сповільнення </a:t>
            </a:r>
            <a:r>
              <a:rPr lang="uk-UA" sz="2400" dirty="0">
                <a:latin typeface="Calibri" panose="020F0502020204030204" pitchFamily="34" charset="0"/>
                <a:ea typeface="Calibri" panose="020F0502020204030204" pitchFamily="34" charset="0"/>
                <a:cs typeface="Calibri" panose="020F0502020204030204" pitchFamily="34" charset="0"/>
              </a:rPr>
              <a:t>до повного зупинки (точка С) і перехід у режим гальмування </a:t>
            </a:r>
            <a:r>
              <a:rPr lang="uk-UA" sz="2400" dirty="0" smtClean="0">
                <a:latin typeface="Calibri" panose="020F0502020204030204" pitchFamily="34" charset="0"/>
                <a:ea typeface="Calibri" panose="020F0502020204030204" pitchFamily="34" charset="0"/>
                <a:cs typeface="Calibri" panose="020F0502020204030204" pitchFamily="34" charset="0"/>
              </a:rPr>
              <a:t>проти-</a:t>
            </a:r>
            <a:r>
              <a:rPr lang="uk-UA" sz="2400" dirty="0" err="1" smtClean="0">
                <a:latin typeface="Calibri" panose="020F0502020204030204" pitchFamily="34" charset="0"/>
                <a:ea typeface="Calibri" panose="020F0502020204030204" pitchFamily="34" charset="0"/>
                <a:cs typeface="Calibri" panose="020F0502020204030204" pitchFamily="34" charset="0"/>
              </a:rPr>
              <a:t>вмикан</a:t>
            </a:r>
            <a:r>
              <a:rPr lang="uk-UA" sz="2400" dirty="0" smtClean="0">
                <a:latin typeface="Calibri" panose="020F0502020204030204" pitchFamily="34" charset="0"/>
                <a:ea typeface="Calibri" panose="020F0502020204030204" pitchFamily="34" charset="0"/>
                <a:cs typeface="Calibri" panose="020F0502020204030204" pitchFamily="34" charset="0"/>
              </a:rPr>
              <a:t>-</a:t>
            </a:r>
            <a:r>
              <a:rPr lang="uk-UA" sz="2400" dirty="0" err="1" smtClean="0">
                <a:latin typeface="Calibri" panose="020F0502020204030204" pitchFamily="34" charset="0"/>
                <a:ea typeface="Calibri" panose="020F0502020204030204" pitchFamily="34" charset="0"/>
                <a:cs typeface="Calibri" panose="020F0502020204030204" pitchFamily="34" charset="0"/>
              </a:rPr>
              <a:t>ням</a:t>
            </a:r>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під дією активного моменту (точка D).</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94639" y="5517232"/>
            <a:ext cx="8968251" cy="1107996"/>
          </a:xfrm>
          <a:prstGeom prst="rect">
            <a:avLst/>
          </a:prstGeom>
          <a:solidFill>
            <a:schemeClr val="bg2"/>
          </a:solidFill>
          <a:ln w="9525">
            <a:noFill/>
            <a:miter lim="800000"/>
            <a:headEnd/>
            <a:tailEnd/>
          </a:ln>
        </p:spPr>
        <p:txBody>
          <a:bodyPr wrap="square" lIns="36000" tIns="0" rIns="0" bIns="0">
            <a:spAutoFit/>
          </a:bodyPr>
          <a:lstStyle/>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Розглянутий </a:t>
            </a:r>
            <a:r>
              <a:rPr lang="uk-UA" sz="2400" dirty="0">
                <a:latin typeface="Calibri" panose="020F0502020204030204" pitchFamily="34" charset="0"/>
                <a:ea typeface="Calibri" panose="020F0502020204030204" pitchFamily="34" charset="0"/>
                <a:cs typeface="Calibri" panose="020F0502020204030204" pitchFamily="34" charset="0"/>
              </a:rPr>
              <a:t>спосіб гальмування проти-вмиканням знаходить застосування в </a:t>
            </a:r>
            <a:r>
              <a:rPr lang="uk-UA" sz="2400" dirty="0" err="1">
                <a:latin typeface="Calibri" panose="020F0502020204030204" pitchFamily="34" charset="0"/>
                <a:ea typeface="Calibri" panose="020F0502020204030204" pitchFamily="34" charset="0"/>
                <a:cs typeface="Calibri" panose="020F0502020204030204" pitchFamily="34" charset="0"/>
              </a:rPr>
              <a:t>підйомно</a:t>
            </a:r>
            <a:r>
              <a:rPr lang="uk-UA" sz="2400" dirty="0">
                <a:latin typeface="Calibri" panose="020F0502020204030204" pitchFamily="34" charset="0"/>
                <a:ea typeface="Calibri" panose="020F0502020204030204" pitchFamily="34" charset="0"/>
                <a:cs typeface="Calibri" panose="020F0502020204030204" pitchFamily="34" charset="0"/>
              </a:rPr>
              <a:t>-транспортних установках для опускання вантажів за малими швидкостями.</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Гальмівні режими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graphicFrame>
        <p:nvGraphicFramePr>
          <p:cNvPr id="3" name="Объект 2"/>
          <p:cNvGraphicFramePr>
            <a:graphicFrameLocks noChangeAspect="1"/>
          </p:cNvGraphicFramePr>
          <p:nvPr>
            <p:extLst>
              <p:ext uri="{D42A27DB-BD31-4B8C-83A1-F6EECF244321}">
                <p14:modId xmlns:p14="http://schemas.microsoft.com/office/powerpoint/2010/main" val="1615766378"/>
              </p:ext>
            </p:extLst>
          </p:nvPr>
        </p:nvGraphicFramePr>
        <p:xfrm>
          <a:off x="6516217" y="1538078"/>
          <a:ext cx="2517374" cy="3979154"/>
        </p:xfrm>
        <a:graphic>
          <a:graphicData uri="http://schemas.openxmlformats.org/presentationml/2006/ole">
            <mc:AlternateContent xmlns:mc="http://schemas.openxmlformats.org/markup-compatibility/2006">
              <mc:Choice xmlns:v="urn:schemas-microsoft-com:vml" Requires="v">
                <p:oleObj spid="_x0000_s53271" name="Picture" r:id="rId4" imgW="1494430" imgH="2463421" progId="Word.Picture.8">
                  <p:embed/>
                </p:oleObj>
              </mc:Choice>
              <mc:Fallback>
                <p:oleObj name="Picture" r:id="rId4" imgW="1494430" imgH="2463421"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7" y="1538078"/>
                        <a:ext cx="2517374" cy="3979154"/>
                      </a:xfrm>
                      <a:prstGeom prst="rect">
                        <a:avLst/>
                      </a:prstGeom>
                      <a:noFill/>
                    </p:spPr>
                  </p:pic>
                </p:oleObj>
              </mc:Fallback>
            </mc:AlternateContent>
          </a:graphicData>
        </a:graphic>
      </p:graphicFrame>
    </p:spTree>
    <p:extLst>
      <p:ext uri="{BB962C8B-B14F-4D97-AF65-F5344CB8AC3E}">
        <p14:creationId xmlns:p14="http://schemas.microsoft.com/office/powerpoint/2010/main" val="2857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1+#ppt_w/2"/>
                                          </p:val>
                                        </p:tav>
                                        <p:tav tm="100000">
                                          <p:val>
                                            <p:strVal val="#ppt_x"/>
                                          </p:val>
                                        </p:tav>
                                      </p:tavLst>
                                    </p:anim>
                                    <p:anim calcmode="lin" valueType="num">
                                      <p:cBhvr additive="base">
                                        <p:cTn id="4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5">
                                            <p:bg/>
                                          </p:spTgt>
                                        </p:tgtEl>
                                        <p:attrNameLst>
                                          <p:attrName>style.visibility</p:attrName>
                                        </p:attrNameLst>
                                      </p:cBhvr>
                                      <p:to>
                                        <p:strVal val="visible"/>
                                      </p:to>
                                    </p:set>
                                    <p:anim calcmode="lin" valueType="num">
                                      <p:cBhvr>
                                        <p:cTn id="50" dur="1000" fill="hold"/>
                                        <p:tgtEl>
                                          <p:spTgt spid="15">
                                            <p:bg/>
                                          </p:spTgt>
                                        </p:tgtEl>
                                        <p:attrNameLst>
                                          <p:attrName>ppt_w</p:attrName>
                                        </p:attrNameLst>
                                      </p:cBhvr>
                                      <p:tavLst>
                                        <p:tav tm="0">
                                          <p:val>
                                            <p:fltVal val="0"/>
                                          </p:val>
                                        </p:tav>
                                        <p:tav tm="100000">
                                          <p:val>
                                            <p:strVal val="#ppt_w"/>
                                          </p:val>
                                        </p:tav>
                                      </p:tavLst>
                                    </p:anim>
                                    <p:anim calcmode="lin" valueType="num">
                                      <p:cBhvr>
                                        <p:cTn id="51" dur="1000" fill="hold"/>
                                        <p:tgtEl>
                                          <p:spTgt spid="15">
                                            <p:bg/>
                                          </p:spTgt>
                                        </p:tgtEl>
                                        <p:attrNameLst>
                                          <p:attrName>ppt_h</p:attrName>
                                        </p:attrNameLst>
                                      </p:cBhvr>
                                      <p:tavLst>
                                        <p:tav tm="0">
                                          <p:val>
                                            <p:fltVal val="0"/>
                                          </p:val>
                                        </p:tav>
                                        <p:tav tm="100000">
                                          <p:val>
                                            <p:strVal val="#ppt_h"/>
                                          </p:val>
                                        </p:tav>
                                      </p:tavLst>
                                    </p:anim>
                                    <p:anim calcmode="lin" valueType="num">
                                      <p:cBhvr>
                                        <p:cTn id="52" dur="1000" fill="hold"/>
                                        <p:tgtEl>
                                          <p:spTgt spid="15">
                                            <p:bg/>
                                          </p:spTgt>
                                        </p:tgtEl>
                                        <p:attrNameLst>
                                          <p:attrName>style.rotation</p:attrName>
                                        </p:attrNameLst>
                                      </p:cBhvr>
                                      <p:tavLst>
                                        <p:tav tm="0">
                                          <p:val>
                                            <p:fltVal val="90"/>
                                          </p:val>
                                        </p:tav>
                                        <p:tav tm="100000">
                                          <p:val>
                                            <p:fltVal val="0"/>
                                          </p:val>
                                        </p:tav>
                                      </p:tavLst>
                                    </p:anim>
                                    <p:animEffect transition="in" filter="fade">
                                      <p:cBhvr>
                                        <p:cTn id="53" dur="1000"/>
                                        <p:tgtEl>
                                          <p:spTgt spid="15">
                                            <p:bg/>
                                          </p:spTgt>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 calcmode="lin" valueType="num">
                                      <p:cBhvr>
                                        <p:cTn id="56"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58"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59"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5" grpId="0" uiExpand="1"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83563" y="868612"/>
            <a:ext cx="8988438" cy="1354217"/>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Для реалізації режиму динамічного гальмування асинхронний двигун відключають від мережі змінного струму.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При </a:t>
            </a:r>
            <a:r>
              <a:rPr lang="uk-UA" sz="2200" dirty="0">
                <a:latin typeface="Calibri" panose="020F0502020204030204" pitchFamily="34" charset="0"/>
                <a:ea typeface="Calibri" panose="020F0502020204030204" pitchFamily="34" charset="0"/>
                <a:cs typeface="Calibri" panose="020F0502020204030204" pitchFamily="34" charset="0"/>
              </a:rPr>
              <a:t>цьому за рахунок моменту, що створюється робочою машиною, АД працює як генератор.</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83563" y="2232337"/>
            <a:ext cx="8979327" cy="1354217"/>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При відключенні обмотки статора від мережі зберігається лише незначний магнітний потік від залишкового намагнічування сталі статора.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ЕРС</a:t>
            </a:r>
            <a:r>
              <a:rPr lang="uk-UA" sz="2200" dirty="0">
                <a:latin typeface="Calibri" panose="020F0502020204030204" pitchFamily="34" charset="0"/>
                <a:ea typeface="Calibri" panose="020F0502020204030204" pitchFamily="34" charset="0"/>
                <a:cs typeface="Calibri" panose="020F0502020204030204" pitchFamily="34" charset="0"/>
              </a:rPr>
              <a:t>, що наводиться цим потоком в рухомому роторі, і струм у його обмотках незначні.</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3562" y="3543677"/>
            <a:ext cx="8979327" cy="677108"/>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Взаємодія струму з залишковим потоком статора не дозволяє створити достатній за величиною гальмівний момент.</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83561" y="4220785"/>
            <a:ext cx="8979328" cy="1477328"/>
          </a:xfrm>
          <a:prstGeom prst="rect">
            <a:avLst/>
          </a:prstGeom>
          <a:solidFill>
            <a:schemeClr val="accent4">
              <a:lumMod val="20000"/>
              <a:lumOff val="80000"/>
            </a:schemeClr>
          </a:solidFill>
          <a:ln w="9525">
            <a:solidFill>
              <a:schemeClr val="accent1"/>
            </a:solid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Якщо ж АД перед включенням виявився розмагніченим, то включення його в режимі динамічного гальмування взагалі не дасть ніякого ефекту, оскільки гальмівний момент буде дорівнювати нулю.</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Гальмівні режими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sp>
        <p:nvSpPr>
          <p:cNvPr id="2" name="Прямоугольник 1"/>
          <p:cNvSpPr/>
          <p:nvPr/>
        </p:nvSpPr>
        <p:spPr>
          <a:xfrm>
            <a:off x="2051720" y="460160"/>
            <a:ext cx="5845062" cy="461665"/>
          </a:xfrm>
          <a:prstGeom prst="rect">
            <a:avLst/>
          </a:prstGeom>
        </p:spPr>
        <p:txBody>
          <a:bodyPr wrap="none">
            <a:spAutoFit/>
          </a:bodyPr>
          <a:lstStyle/>
          <a:p>
            <a:r>
              <a:rPr lang="uk-UA" sz="2400" b="1" i="1" u="sng" dirty="0">
                <a:latin typeface="Times New Roman" panose="02020603050405020304" pitchFamily="18" charset="0"/>
                <a:ea typeface="Calibri" panose="020F0502020204030204" pitchFamily="34" charset="0"/>
              </a:rPr>
              <a:t>Режим електродинамічного гальмування</a:t>
            </a:r>
            <a:endParaRPr lang="uk-UA" sz="2400" u="sng" dirty="0"/>
          </a:p>
        </p:txBody>
      </p:sp>
      <p:sp>
        <p:nvSpPr>
          <p:cNvPr id="13" name="Прямоугольник 12"/>
          <p:cNvSpPr>
            <a:spLocks noChangeArrowheads="1"/>
          </p:cNvSpPr>
          <p:nvPr/>
        </p:nvSpPr>
        <p:spPr bwMode="auto">
          <a:xfrm>
            <a:off x="96622" y="5698113"/>
            <a:ext cx="8988438" cy="1107996"/>
          </a:xfrm>
          <a:prstGeom prst="rect">
            <a:avLst/>
          </a:prstGeom>
          <a:solidFill>
            <a:srgbClr val="92D050"/>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Таким чином, для отримання гальмівного моменту при роботі двигуна в режимі динамічного гальмування необхідно забезпечити наявність магнітного потоку в статорі.</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334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6">
                                            <p:bg/>
                                          </p:spTgt>
                                        </p:tgtEl>
                                        <p:attrNameLst>
                                          <p:attrName>style.visibility</p:attrName>
                                        </p:attrNameLst>
                                      </p:cBhvr>
                                      <p:to>
                                        <p:strVal val="visible"/>
                                      </p:to>
                                    </p:set>
                                    <p:anim calcmode="lin" valueType="num">
                                      <p:cBhvr>
                                        <p:cTn id="18" dur="1000" fill="hold"/>
                                        <p:tgtEl>
                                          <p:spTgt spid="16">
                                            <p:bg/>
                                          </p:spTgt>
                                        </p:tgtEl>
                                        <p:attrNameLst>
                                          <p:attrName>ppt_w</p:attrName>
                                        </p:attrNameLst>
                                      </p:cBhvr>
                                      <p:tavLst>
                                        <p:tav tm="0">
                                          <p:val>
                                            <p:fltVal val="0"/>
                                          </p:val>
                                        </p:tav>
                                        <p:tav tm="100000">
                                          <p:val>
                                            <p:strVal val="#ppt_w"/>
                                          </p:val>
                                        </p:tav>
                                      </p:tavLst>
                                    </p:anim>
                                    <p:anim calcmode="lin" valueType="num">
                                      <p:cBhvr>
                                        <p:cTn id="19" dur="1000" fill="hold"/>
                                        <p:tgtEl>
                                          <p:spTgt spid="16">
                                            <p:bg/>
                                          </p:spTgt>
                                        </p:tgtEl>
                                        <p:attrNameLst>
                                          <p:attrName>ppt_h</p:attrName>
                                        </p:attrNameLst>
                                      </p:cBhvr>
                                      <p:tavLst>
                                        <p:tav tm="0">
                                          <p:val>
                                            <p:fltVal val="0"/>
                                          </p:val>
                                        </p:tav>
                                        <p:tav tm="100000">
                                          <p:val>
                                            <p:strVal val="#ppt_h"/>
                                          </p:val>
                                        </p:tav>
                                      </p:tavLst>
                                    </p:anim>
                                    <p:anim calcmode="lin" valueType="num">
                                      <p:cBhvr>
                                        <p:cTn id="20" dur="1000" fill="hold"/>
                                        <p:tgtEl>
                                          <p:spTgt spid="16">
                                            <p:bg/>
                                          </p:spTgt>
                                        </p:tgtEl>
                                        <p:attrNameLst>
                                          <p:attrName>style.rotation</p:attrName>
                                        </p:attrNameLst>
                                      </p:cBhvr>
                                      <p:tavLst>
                                        <p:tav tm="0">
                                          <p:val>
                                            <p:fltVal val="90"/>
                                          </p:val>
                                        </p:tav>
                                        <p:tav tm="100000">
                                          <p:val>
                                            <p:fltVal val="0"/>
                                          </p:val>
                                        </p:tav>
                                      </p:tavLst>
                                    </p:anim>
                                    <p:animEffect transition="in" filter="fade">
                                      <p:cBhvr>
                                        <p:cTn id="21" dur="1000"/>
                                        <p:tgtEl>
                                          <p:spTgt spid="16">
                                            <p:bg/>
                                          </p:spTgt>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 calcmode="lin" valueType="num">
                                      <p:cBhvr>
                                        <p:cTn id="24"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16">
                                            <p:txEl>
                                              <p:pRg st="0" end="0"/>
                                            </p:txEl>
                                          </p:spTgt>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 calcmode="lin" valueType="num">
                                      <p:cBhvr>
                                        <p:cTn id="30"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1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0" fill="hold"/>
                                        <p:tgtEl>
                                          <p:spTgt spid="12"/>
                                        </p:tgtEl>
                                        <p:attrNameLst>
                                          <p:attrName>ppt_x</p:attrName>
                                        </p:attrNameLst>
                                      </p:cBhvr>
                                      <p:tavLst>
                                        <p:tav tm="0">
                                          <p:val>
                                            <p:strVal val="1+#ppt_w/2"/>
                                          </p:val>
                                        </p:tav>
                                        <p:tav tm="100000">
                                          <p:val>
                                            <p:strVal val="#ppt_x"/>
                                          </p:val>
                                        </p:tav>
                                      </p:tavLst>
                                    </p:anim>
                                    <p:anim calcmode="lin" valueType="num">
                                      <p:cBhvr additive="base">
                                        <p:cTn id="3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5">
                                            <p:bg/>
                                          </p:spTgt>
                                        </p:tgtEl>
                                        <p:attrNameLst>
                                          <p:attrName>style.visibility</p:attrName>
                                        </p:attrNameLst>
                                      </p:cBhvr>
                                      <p:to>
                                        <p:strVal val="visible"/>
                                      </p:to>
                                    </p:set>
                                    <p:anim calcmode="lin" valueType="num">
                                      <p:cBhvr>
                                        <p:cTn id="44" dur="1000" fill="hold"/>
                                        <p:tgtEl>
                                          <p:spTgt spid="15">
                                            <p:bg/>
                                          </p:spTgt>
                                        </p:tgtEl>
                                        <p:attrNameLst>
                                          <p:attrName>ppt_w</p:attrName>
                                        </p:attrNameLst>
                                      </p:cBhvr>
                                      <p:tavLst>
                                        <p:tav tm="0">
                                          <p:val>
                                            <p:fltVal val="0"/>
                                          </p:val>
                                        </p:tav>
                                        <p:tav tm="100000">
                                          <p:val>
                                            <p:strVal val="#ppt_w"/>
                                          </p:val>
                                        </p:tav>
                                      </p:tavLst>
                                    </p:anim>
                                    <p:anim calcmode="lin" valueType="num">
                                      <p:cBhvr>
                                        <p:cTn id="45" dur="1000" fill="hold"/>
                                        <p:tgtEl>
                                          <p:spTgt spid="15">
                                            <p:bg/>
                                          </p:spTgt>
                                        </p:tgtEl>
                                        <p:attrNameLst>
                                          <p:attrName>ppt_h</p:attrName>
                                        </p:attrNameLst>
                                      </p:cBhvr>
                                      <p:tavLst>
                                        <p:tav tm="0">
                                          <p:val>
                                            <p:fltVal val="0"/>
                                          </p:val>
                                        </p:tav>
                                        <p:tav tm="100000">
                                          <p:val>
                                            <p:strVal val="#ppt_h"/>
                                          </p:val>
                                        </p:tav>
                                      </p:tavLst>
                                    </p:anim>
                                    <p:anim calcmode="lin" valueType="num">
                                      <p:cBhvr>
                                        <p:cTn id="46" dur="1000" fill="hold"/>
                                        <p:tgtEl>
                                          <p:spTgt spid="15">
                                            <p:bg/>
                                          </p:spTgt>
                                        </p:tgtEl>
                                        <p:attrNameLst>
                                          <p:attrName>style.rotation</p:attrName>
                                        </p:attrNameLst>
                                      </p:cBhvr>
                                      <p:tavLst>
                                        <p:tav tm="0">
                                          <p:val>
                                            <p:fltVal val="90"/>
                                          </p:val>
                                        </p:tav>
                                        <p:tav tm="100000">
                                          <p:val>
                                            <p:fltVal val="0"/>
                                          </p:val>
                                        </p:tav>
                                      </p:tavLst>
                                    </p:anim>
                                    <p:animEffect transition="in" filter="fade">
                                      <p:cBhvr>
                                        <p:cTn id="47" dur="1000"/>
                                        <p:tgtEl>
                                          <p:spTgt spid="15">
                                            <p:bg/>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 calcmode="lin" valueType="num">
                                      <p:cBhvr>
                                        <p:cTn id="50"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1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1000" fill="hold"/>
                                        <p:tgtEl>
                                          <p:spTgt spid="13"/>
                                        </p:tgtEl>
                                        <p:attrNameLst>
                                          <p:attrName>ppt_x</p:attrName>
                                        </p:attrNameLst>
                                      </p:cBhvr>
                                      <p:tavLst>
                                        <p:tav tm="0">
                                          <p:val>
                                            <p:strVal val="#ppt_x"/>
                                          </p:val>
                                        </p:tav>
                                        <p:tav tm="100000">
                                          <p:val>
                                            <p:strVal val="#ppt_x"/>
                                          </p:val>
                                        </p:tav>
                                      </p:tavLst>
                                    </p:anim>
                                    <p:anim calcmode="lin" valueType="num">
                                      <p:cBhvr additive="base">
                                        <p:cTn id="59"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5" grpId="0" uiExpand="1" build="p" animBg="1" autoUpdateAnimBg="0"/>
      <p:bldP spid="2" grpId="0"/>
      <p:bldP spid="13"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5340" y="525846"/>
            <a:ext cx="8988438" cy="2031325"/>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Залежно </a:t>
            </a:r>
            <a:r>
              <a:rPr lang="uk-UA" sz="2200" dirty="0">
                <a:latin typeface="Calibri" panose="020F0502020204030204" pitchFamily="34" charset="0"/>
                <a:ea typeface="Calibri" panose="020F0502020204030204" pitchFamily="34" charset="0"/>
                <a:cs typeface="Calibri" panose="020F0502020204030204" pitchFamily="34" charset="0"/>
              </a:rPr>
              <a:t>від способу збудження асинхронної машини розрізняють два режими динамічного гальмування:</a:t>
            </a:r>
          </a:p>
          <a:p>
            <a:pPr indent="360363"/>
            <a:r>
              <a:rPr lang="uk-UA" sz="2200" dirty="0">
                <a:latin typeface="Calibri" panose="020F0502020204030204" pitchFamily="34" charset="0"/>
                <a:ea typeface="Calibri" panose="020F0502020204030204" pitchFamily="34" charset="0"/>
                <a:cs typeface="Calibri" panose="020F0502020204030204" pitchFamily="34" charset="0"/>
              </a:rPr>
              <a:t>- динамічне гальмування з незалежним збудженням статора постійним струмом (від джерела постійного струму);</a:t>
            </a:r>
          </a:p>
          <a:p>
            <a:pPr indent="360363"/>
            <a:r>
              <a:rPr lang="uk-UA" sz="2200" dirty="0">
                <a:latin typeface="Calibri" panose="020F0502020204030204" pitchFamily="34" charset="0"/>
                <a:ea typeface="Calibri" panose="020F0502020204030204" pitchFamily="34" charset="0"/>
                <a:cs typeface="Calibri" panose="020F0502020204030204" pitchFamily="34" charset="0"/>
              </a:rPr>
              <a:t>- динамічне гальмування із самозбудженням, (як джерело реактивної потужності використовуються конденсаторні батареї).</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67407" y="2557171"/>
            <a:ext cx="5888050" cy="677108"/>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Більш </a:t>
            </a:r>
            <a:r>
              <a:rPr lang="uk-UA" sz="2200" dirty="0">
                <a:latin typeface="Calibri" panose="020F0502020204030204" pitchFamily="34" charset="0"/>
                <a:ea typeface="Calibri" panose="020F0502020204030204" pitchFamily="34" charset="0"/>
                <a:cs typeface="Calibri" panose="020F0502020204030204" pitchFamily="34" charset="0"/>
              </a:rPr>
              <a:t>поширений спосіб </a:t>
            </a:r>
            <a:r>
              <a:rPr lang="uk-UA" sz="2200" i="1" dirty="0">
                <a:latin typeface="Calibri" panose="020F0502020204030204" pitchFamily="34" charset="0"/>
                <a:ea typeface="Calibri" panose="020F0502020204030204" pitchFamily="34" charset="0"/>
                <a:cs typeface="Calibri" panose="020F0502020204030204" pitchFamily="34" charset="0"/>
              </a:rPr>
              <a:t>- динамічне гальмування з незалежним збудженням.</a:t>
            </a:r>
          </a:p>
        </p:txBody>
      </p:sp>
      <p:sp>
        <p:nvSpPr>
          <p:cNvPr id="12" name="Прямоугольник 11"/>
          <p:cNvSpPr>
            <a:spLocks noChangeArrowheads="1"/>
          </p:cNvSpPr>
          <p:nvPr/>
        </p:nvSpPr>
        <p:spPr bwMode="auto">
          <a:xfrm>
            <a:off x="83563" y="3234279"/>
            <a:ext cx="5881006" cy="1015663"/>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При протіканні постійного струму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п</a:t>
            </a:r>
            <a:r>
              <a:rPr lang="uk-UA" sz="2200" dirty="0">
                <a:latin typeface="Calibri" panose="020F0502020204030204" pitchFamily="34" charset="0"/>
                <a:ea typeface="Calibri" panose="020F0502020204030204" pitchFamily="34" charset="0"/>
                <a:cs typeface="Calibri" panose="020F0502020204030204" pitchFamily="34" charset="0"/>
              </a:rPr>
              <a:t> через обмотки статора виникає нерухоме стале магнітне поле.</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83563" y="4249942"/>
            <a:ext cx="5888516" cy="1692771"/>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При обертанні ротора робочою машиною його провідники будуть перетинати силові лінії нерухомого магнітного поля, </a:t>
            </a:r>
            <a:r>
              <a:rPr lang="uk-UA" sz="2200" dirty="0" smtClean="0">
                <a:latin typeface="Calibri" panose="020F0502020204030204" pitchFamily="34" charset="0"/>
                <a:ea typeface="Calibri" panose="020F0502020204030204" pitchFamily="34" charset="0"/>
                <a:cs typeface="Calibri" panose="020F0502020204030204" pitchFamily="34" charset="0"/>
              </a:rPr>
              <a:t>і в </a:t>
            </a:r>
            <a:r>
              <a:rPr lang="uk-UA" sz="2200" dirty="0">
                <a:latin typeface="Calibri" panose="020F0502020204030204" pitchFamily="34" charset="0"/>
                <a:ea typeface="Calibri" panose="020F0502020204030204" pitchFamily="34" charset="0"/>
                <a:cs typeface="Calibri" panose="020F0502020204030204" pitchFamily="34" charset="0"/>
              </a:rPr>
              <a:t>обмотці ротора буде </a:t>
            </a:r>
            <a:r>
              <a:rPr lang="uk-UA" sz="2200" dirty="0" err="1">
                <a:latin typeface="Calibri" panose="020F0502020204030204" pitchFamily="34" charset="0"/>
                <a:ea typeface="Calibri" panose="020F0502020204030204" pitchFamily="34" charset="0"/>
                <a:cs typeface="Calibri" panose="020F0502020204030204" pitchFamily="34" charset="0"/>
              </a:rPr>
              <a:t>індукуватись</a:t>
            </a:r>
            <a:r>
              <a:rPr lang="uk-UA" sz="2200" dirty="0">
                <a:latin typeface="Calibri" panose="020F0502020204030204" pitchFamily="34" charset="0"/>
                <a:ea typeface="Calibri" panose="020F0502020204030204" pitchFamily="34" charset="0"/>
                <a:cs typeface="Calibri" panose="020F0502020204030204" pitchFamily="34" charset="0"/>
              </a:rPr>
              <a:t> ЕРС і протікати гальмівний струм (якщо обмотка замкнута на опір).</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Гальмівні режими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graphicFrame>
        <p:nvGraphicFramePr>
          <p:cNvPr id="3" name="Объект 2"/>
          <p:cNvGraphicFramePr>
            <a:graphicFrameLocks noChangeAspect="1"/>
          </p:cNvGraphicFramePr>
          <p:nvPr>
            <p:extLst>
              <p:ext uri="{D42A27DB-BD31-4B8C-83A1-F6EECF244321}">
                <p14:modId xmlns:p14="http://schemas.microsoft.com/office/powerpoint/2010/main" val="2985941845"/>
              </p:ext>
            </p:extLst>
          </p:nvPr>
        </p:nvGraphicFramePr>
        <p:xfrm>
          <a:off x="5964569" y="2606907"/>
          <a:ext cx="3076534" cy="3323464"/>
        </p:xfrm>
        <a:graphic>
          <a:graphicData uri="http://schemas.openxmlformats.org/presentationml/2006/ole">
            <mc:AlternateContent xmlns:mc="http://schemas.openxmlformats.org/markup-compatibility/2006">
              <mc:Choice xmlns:v="urn:schemas-microsoft-com:vml" Requires="v">
                <p:oleObj spid="_x0000_s55318" name="Picture" r:id="rId4" imgW="1752600" imgH="2078182" progId="Word.Picture.8">
                  <p:embed/>
                </p:oleObj>
              </mc:Choice>
              <mc:Fallback>
                <p:oleObj name="Picture" r:id="rId4" imgW="1752600" imgH="2078182"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4569" y="2606907"/>
                        <a:ext cx="3076534" cy="3323464"/>
                      </a:xfrm>
                      <a:prstGeom prst="rect">
                        <a:avLst/>
                      </a:prstGeom>
                      <a:noFill/>
                    </p:spPr>
                  </p:pic>
                </p:oleObj>
              </mc:Fallback>
            </mc:AlternateContent>
          </a:graphicData>
        </a:graphic>
      </p:graphicFrame>
      <p:sp>
        <p:nvSpPr>
          <p:cNvPr id="17" name="Прямоугольник 16"/>
          <p:cNvSpPr>
            <a:spLocks noChangeArrowheads="1"/>
          </p:cNvSpPr>
          <p:nvPr/>
        </p:nvSpPr>
        <p:spPr bwMode="auto">
          <a:xfrm>
            <a:off x="79807" y="5930370"/>
            <a:ext cx="8961295" cy="865878"/>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За законом Ленца, напрямок струму повинен бути таким, щоб його взаємодія з магнітним полем перешкоджала джерелу, що створює ЕРС, у даному випадку - обертанню ротора.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034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1+#ppt_w/2"/>
                                          </p:val>
                                        </p:tav>
                                        <p:tav tm="100000">
                                          <p:val>
                                            <p:strVal val="#ppt_x"/>
                                          </p:val>
                                        </p:tav>
                                      </p:tavLst>
                                    </p:anim>
                                    <p:anim calcmode="lin" valueType="num">
                                      <p:cBhvr additive="base">
                                        <p:cTn id="4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5">
                                            <p:bg/>
                                          </p:spTgt>
                                        </p:tgtEl>
                                        <p:attrNameLst>
                                          <p:attrName>style.visibility</p:attrName>
                                        </p:attrNameLst>
                                      </p:cBhvr>
                                      <p:to>
                                        <p:strVal val="visible"/>
                                      </p:to>
                                    </p:set>
                                    <p:anim calcmode="lin" valueType="num">
                                      <p:cBhvr>
                                        <p:cTn id="50" dur="1000" fill="hold"/>
                                        <p:tgtEl>
                                          <p:spTgt spid="15">
                                            <p:bg/>
                                          </p:spTgt>
                                        </p:tgtEl>
                                        <p:attrNameLst>
                                          <p:attrName>ppt_w</p:attrName>
                                        </p:attrNameLst>
                                      </p:cBhvr>
                                      <p:tavLst>
                                        <p:tav tm="0">
                                          <p:val>
                                            <p:fltVal val="0"/>
                                          </p:val>
                                        </p:tav>
                                        <p:tav tm="100000">
                                          <p:val>
                                            <p:strVal val="#ppt_w"/>
                                          </p:val>
                                        </p:tav>
                                      </p:tavLst>
                                    </p:anim>
                                    <p:anim calcmode="lin" valueType="num">
                                      <p:cBhvr>
                                        <p:cTn id="51" dur="1000" fill="hold"/>
                                        <p:tgtEl>
                                          <p:spTgt spid="15">
                                            <p:bg/>
                                          </p:spTgt>
                                        </p:tgtEl>
                                        <p:attrNameLst>
                                          <p:attrName>ppt_h</p:attrName>
                                        </p:attrNameLst>
                                      </p:cBhvr>
                                      <p:tavLst>
                                        <p:tav tm="0">
                                          <p:val>
                                            <p:fltVal val="0"/>
                                          </p:val>
                                        </p:tav>
                                        <p:tav tm="100000">
                                          <p:val>
                                            <p:strVal val="#ppt_h"/>
                                          </p:val>
                                        </p:tav>
                                      </p:tavLst>
                                    </p:anim>
                                    <p:anim calcmode="lin" valueType="num">
                                      <p:cBhvr>
                                        <p:cTn id="52" dur="1000" fill="hold"/>
                                        <p:tgtEl>
                                          <p:spTgt spid="15">
                                            <p:bg/>
                                          </p:spTgt>
                                        </p:tgtEl>
                                        <p:attrNameLst>
                                          <p:attrName>style.rotation</p:attrName>
                                        </p:attrNameLst>
                                      </p:cBhvr>
                                      <p:tavLst>
                                        <p:tav tm="0">
                                          <p:val>
                                            <p:fltVal val="90"/>
                                          </p:val>
                                        </p:tav>
                                        <p:tav tm="100000">
                                          <p:val>
                                            <p:fltVal val="0"/>
                                          </p:val>
                                        </p:tav>
                                      </p:tavLst>
                                    </p:anim>
                                    <p:animEffect transition="in" filter="fade">
                                      <p:cBhvr>
                                        <p:cTn id="53" dur="1000"/>
                                        <p:tgtEl>
                                          <p:spTgt spid="15">
                                            <p:bg/>
                                          </p:spTgt>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 calcmode="lin" valueType="num">
                                      <p:cBhvr>
                                        <p:cTn id="56"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58"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59" dur="1000"/>
                                        <p:tgtEl>
                                          <p:spTgt spid="1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7">
                                            <p:bg/>
                                          </p:spTgt>
                                        </p:tgtEl>
                                        <p:attrNameLst>
                                          <p:attrName>style.visibility</p:attrName>
                                        </p:attrNameLst>
                                      </p:cBhvr>
                                      <p:to>
                                        <p:strVal val="visible"/>
                                      </p:to>
                                    </p:set>
                                    <p:anim calcmode="lin" valueType="num">
                                      <p:cBhvr>
                                        <p:cTn id="64" dur="1000" fill="hold"/>
                                        <p:tgtEl>
                                          <p:spTgt spid="17">
                                            <p:bg/>
                                          </p:spTgt>
                                        </p:tgtEl>
                                        <p:attrNameLst>
                                          <p:attrName>ppt_w</p:attrName>
                                        </p:attrNameLst>
                                      </p:cBhvr>
                                      <p:tavLst>
                                        <p:tav tm="0">
                                          <p:val>
                                            <p:fltVal val="0"/>
                                          </p:val>
                                        </p:tav>
                                        <p:tav tm="100000">
                                          <p:val>
                                            <p:strVal val="#ppt_w"/>
                                          </p:val>
                                        </p:tav>
                                      </p:tavLst>
                                    </p:anim>
                                    <p:anim calcmode="lin" valueType="num">
                                      <p:cBhvr>
                                        <p:cTn id="65" dur="1000" fill="hold"/>
                                        <p:tgtEl>
                                          <p:spTgt spid="17">
                                            <p:bg/>
                                          </p:spTgt>
                                        </p:tgtEl>
                                        <p:attrNameLst>
                                          <p:attrName>ppt_h</p:attrName>
                                        </p:attrNameLst>
                                      </p:cBhvr>
                                      <p:tavLst>
                                        <p:tav tm="0">
                                          <p:val>
                                            <p:fltVal val="0"/>
                                          </p:val>
                                        </p:tav>
                                        <p:tav tm="100000">
                                          <p:val>
                                            <p:strVal val="#ppt_h"/>
                                          </p:val>
                                        </p:tav>
                                      </p:tavLst>
                                    </p:anim>
                                    <p:anim calcmode="lin" valueType="num">
                                      <p:cBhvr>
                                        <p:cTn id="66" dur="1000" fill="hold"/>
                                        <p:tgtEl>
                                          <p:spTgt spid="17">
                                            <p:bg/>
                                          </p:spTgt>
                                        </p:tgtEl>
                                        <p:attrNameLst>
                                          <p:attrName>style.rotation</p:attrName>
                                        </p:attrNameLst>
                                      </p:cBhvr>
                                      <p:tavLst>
                                        <p:tav tm="0">
                                          <p:val>
                                            <p:fltVal val="90"/>
                                          </p:val>
                                        </p:tav>
                                        <p:tav tm="100000">
                                          <p:val>
                                            <p:fltVal val="0"/>
                                          </p:val>
                                        </p:tav>
                                      </p:tavLst>
                                    </p:anim>
                                    <p:animEffect transition="in" filter="fade">
                                      <p:cBhvr>
                                        <p:cTn id="67" dur="1000"/>
                                        <p:tgtEl>
                                          <p:spTgt spid="17">
                                            <p:bg/>
                                          </p:spTgt>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17">
                                            <p:txEl>
                                              <p:pRg st="0" end="0"/>
                                            </p:txEl>
                                          </p:spTgt>
                                        </p:tgtEl>
                                        <p:attrNameLst>
                                          <p:attrName>style.visibility</p:attrName>
                                        </p:attrNameLst>
                                      </p:cBhvr>
                                      <p:to>
                                        <p:strVal val="visible"/>
                                      </p:to>
                                    </p:set>
                                    <p:anim calcmode="lin" valueType="num">
                                      <p:cBhvr>
                                        <p:cTn id="70"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71"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72"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73"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5" grpId="0" uiExpand="1" build="p" animBg="1" autoUpdateAnimBg="0"/>
      <p:bldP spid="17" grpId="0" uiExpand="1"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0" name="Прямокутник 3"/>
          <p:cNvSpPr/>
          <p:nvPr/>
        </p:nvSpPr>
        <p:spPr>
          <a:xfrm>
            <a:off x="128191" y="523875"/>
            <a:ext cx="8928100" cy="1477328"/>
          </a:xfrm>
          <a:prstGeom prst="rect">
            <a:avLst/>
          </a:prstGeom>
          <a:solidFill>
            <a:srgbClr val="00B0F0"/>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r>
              <a:rPr lang="uk-UA" sz="2400" dirty="0">
                <a:latin typeface="Calibri" panose="020F0502020204030204" pitchFamily="34" charset="0"/>
                <a:ea typeface="Calibri" panose="020F0502020204030204" pitchFamily="34" charset="0"/>
                <a:cs typeface="Calibri" panose="020F0502020204030204" pitchFamily="34" charset="0"/>
              </a:rPr>
              <a:t>       </a:t>
            </a:r>
            <a:r>
              <a:rPr lang="uk-UA" sz="2400" dirty="0" smtClean="0">
                <a:latin typeface="Calibri" panose="020F0502020204030204" pitchFamily="34" charset="0"/>
                <a:ea typeface="Calibri" panose="020F0502020204030204" pitchFamily="34" charset="0"/>
                <a:cs typeface="Calibri" panose="020F0502020204030204" pitchFamily="34" charset="0"/>
              </a:rPr>
              <a:t>На </a:t>
            </a:r>
            <a:r>
              <a:rPr lang="uk-UA" sz="2400" dirty="0">
                <a:latin typeface="Calibri" panose="020F0502020204030204" pitchFamily="34" charset="0"/>
                <a:ea typeface="Calibri" panose="020F0502020204030204" pitchFamily="34" charset="0"/>
                <a:cs typeface="Calibri" panose="020F0502020204030204" pitchFamily="34" charset="0"/>
              </a:rPr>
              <a:t>даний час діапазон </a:t>
            </a:r>
            <a:r>
              <a:rPr lang="uk-UA" sz="2400" dirty="0" err="1">
                <a:latin typeface="Calibri" panose="020F0502020204030204" pitchFamily="34" charset="0"/>
                <a:ea typeface="Calibri" panose="020F0502020204030204" pitchFamily="34" charset="0"/>
                <a:cs typeface="Calibri" panose="020F0502020204030204" pitchFamily="34" charset="0"/>
              </a:rPr>
              <a:t>потужностей</a:t>
            </a:r>
            <a:r>
              <a:rPr lang="uk-UA" sz="2400" dirty="0">
                <a:latin typeface="Calibri" panose="020F0502020204030204" pitchFamily="34" charset="0"/>
                <a:ea typeface="Calibri" panose="020F0502020204030204" pitchFamily="34" charset="0"/>
                <a:cs typeface="Calibri" panose="020F0502020204030204" pitchFamily="34" charset="0"/>
              </a:rPr>
              <a:t> АД, що випускаються промисловістю, складає відповідно:</a:t>
            </a:r>
          </a:p>
          <a:p>
            <a:r>
              <a:rPr lang="uk-UA" sz="2400" dirty="0">
                <a:latin typeface="Calibri" panose="020F0502020204030204" pitchFamily="34" charset="0"/>
                <a:ea typeface="Calibri" panose="020F0502020204030204" pitchFamily="34" charset="0"/>
                <a:cs typeface="Calibri" panose="020F0502020204030204" pitchFamily="34" charset="0"/>
              </a:rPr>
              <a:t>	- для АД з фазним ротором - 1</a:t>
            </a:r>
            <a:r>
              <a:rPr lang="uk-UA" sz="24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400" dirty="0">
                <a:latin typeface="Calibri" panose="020F0502020204030204" pitchFamily="34" charset="0"/>
                <a:ea typeface="Calibri" panose="020F0502020204030204" pitchFamily="34" charset="0"/>
                <a:cs typeface="Calibri" panose="020F0502020204030204" pitchFamily="34" charset="0"/>
              </a:rPr>
              <a:t>35 тис. кВт;</a:t>
            </a:r>
          </a:p>
          <a:p>
            <a:r>
              <a:rPr lang="uk-UA" sz="2400" dirty="0">
                <a:latin typeface="Calibri" panose="020F0502020204030204" pitchFamily="34" charset="0"/>
                <a:ea typeface="Calibri" panose="020F0502020204030204" pitchFamily="34" charset="0"/>
                <a:cs typeface="Calibri" panose="020F0502020204030204" pitchFamily="34" charset="0"/>
              </a:rPr>
              <a:t>	- для АД з короткозамкненим ротором - 1 </a:t>
            </a:r>
            <a:r>
              <a:rPr lang="uk-UA" sz="24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400" dirty="0">
                <a:latin typeface="Calibri" panose="020F0502020204030204" pitchFamily="34" charset="0"/>
                <a:ea typeface="Calibri" panose="020F0502020204030204" pitchFamily="34" charset="0"/>
                <a:cs typeface="Calibri" panose="020F0502020204030204" pitchFamily="34" charset="0"/>
              </a:rPr>
              <a:t> 3,5 тис. кВт.</a:t>
            </a: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5" name="Прямокутник 7"/>
          <p:cNvSpPr/>
          <p:nvPr/>
        </p:nvSpPr>
        <p:spPr>
          <a:xfrm>
            <a:off x="98992" y="2018943"/>
            <a:ext cx="8946015" cy="1477328"/>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indent="360363">
              <a:defRPr/>
            </a:pPr>
            <a:r>
              <a:rPr lang="uk-UA" sz="2400" dirty="0">
                <a:latin typeface="Calibri" panose="020F0502020204030204" pitchFamily="34" charset="0"/>
                <a:ea typeface="Calibri" panose="020F0502020204030204" pitchFamily="34" charset="0"/>
                <a:cs typeface="Calibri" panose="020F0502020204030204" pitchFamily="34" charset="0"/>
              </a:rPr>
              <a:t>Слід зазначити, що діапазон потужності в АД з фазним ротором  звужується залежно від його синхронної швидкості обертання - так у двигунів із синхронною швидкістю 3000 об/хв</a:t>
            </a:r>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потужність не перевищує 5000 кВт.</a:t>
            </a:r>
          </a:p>
        </p:txBody>
      </p:sp>
      <p:sp>
        <p:nvSpPr>
          <p:cNvPr id="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4" name="Прямокутник 3"/>
          <p:cNvSpPr>
            <a:spLocks noChangeArrowheads="1"/>
          </p:cNvSpPr>
          <p:nvPr/>
        </p:nvSpPr>
        <p:spPr bwMode="auto">
          <a:xfrm>
            <a:off x="72231" y="454"/>
            <a:ext cx="892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uk-UA" sz="2800" b="1" i="1" u="sng" dirty="0">
                <a:latin typeface="Times New Roman" panose="02020603050405020304" pitchFamily="18" charset="0"/>
                <a:cs typeface="Times New Roman" panose="02020603050405020304" pitchFamily="18" charset="0"/>
              </a:rPr>
              <a:t>Асинхронні двигуни в електроприводі</a:t>
            </a:r>
            <a:endParaRPr lang="uk-UA" sz="2800" b="1" i="1" u="sng"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93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99"/>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99"/>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autoUpdateAnimBg="0"/>
      <p:bldP spid="15"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5340" y="525846"/>
            <a:ext cx="8988438" cy="1354217"/>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Оскільки при живленні постійним струмом обмотка статора має лише активний опір, то напруга джерела постійного струму повинна бути значно меншою номінальної напруги живлення асинхронного двигуна, щоб не викликати перегріву обмотки статора.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65340" y="1880063"/>
            <a:ext cx="8975762" cy="1354217"/>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Якщо </a:t>
            </a:r>
            <a:r>
              <a:rPr lang="uk-UA" sz="2200" dirty="0">
                <a:latin typeface="Calibri" panose="020F0502020204030204" pitchFamily="34" charset="0"/>
                <a:ea typeface="Calibri" panose="020F0502020204030204" pitchFamily="34" charset="0"/>
                <a:cs typeface="Calibri" panose="020F0502020204030204" pitchFamily="34" charset="0"/>
              </a:rPr>
              <a:t>припустити, що обмотками статора протікає не постійний струм, а еквівалентний йому </a:t>
            </a:r>
            <a:r>
              <a:rPr lang="uk-UA" sz="2200" dirty="0" smtClean="0">
                <a:latin typeface="Calibri" panose="020F0502020204030204" pitchFamily="34" charset="0"/>
                <a:ea typeface="Calibri" panose="020F0502020204030204" pitchFamily="34" charset="0"/>
                <a:cs typeface="Calibri" panose="020F0502020204030204" pitchFamily="34" charset="0"/>
              </a:rPr>
              <a:t>змінний, </a:t>
            </a:r>
            <a:r>
              <a:rPr lang="uk-UA" sz="2200" dirty="0">
                <a:latin typeface="Calibri" panose="020F0502020204030204" pitchFamily="34" charset="0"/>
                <a:ea typeface="Calibri" panose="020F0502020204030204" pitchFamily="34" charset="0"/>
                <a:cs typeface="Calibri" panose="020F0502020204030204" pitchFamily="34" charset="0"/>
              </a:rPr>
              <a:t>що </a:t>
            </a:r>
            <a:r>
              <a:rPr lang="uk-UA" sz="2200" dirty="0" smtClean="0">
                <a:latin typeface="Calibri" panose="020F0502020204030204" pitchFamily="34" charset="0"/>
                <a:ea typeface="Calibri" panose="020F0502020204030204" pitchFamily="34" charset="0"/>
                <a:cs typeface="Calibri" panose="020F0502020204030204" pitchFamily="34" charset="0"/>
              </a:rPr>
              <a:t>створює таку ж  магніторушійну силу </a:t>
            </a:r>
            <a:r>
              <a:rPr lang="uk-UA" sz="2200" dirty="0">
                <a:latin typeface="Calibri" panose="020F0502020204030204" pitchFamily="34" charset="0"/>
                <a:ea typeface="Calibri" panose="020F0502020204030204" pitchFamily="34" charset="0"/>
                <a:cs typeface="Calibri" panose="020F0502020204030204" pitchFamily="34" charset="0"/>
              </a:rPr>
              <a:t>(МРС), </a:t>
            </a:r>
            <a:r>
              <a:rPr lang="uk-UA" sz="2200" dirty="0" smtClean="0">
                <a:latin typeface="Calibri" panose="020F0502020204030204" pitchFamily="34" charset="0"/>
                <a:ea typeface="Calibri" panose="020F0502020204030204" pitchFamily="34" charset="0"/>
                <a:cs typeface="Calibri" panose="020F0502020204030204" pitchFamily="34" charset="0"/>
              </a:rPr>
              <a:t>то еквівалентний </a:t>
            </a:r>
            <a:r>
              <a:rPr lang="uk-UA" sz="2200" dirty="0">
                <a:latin typeface="Calibri" panose="020F0502020204030204" pitchFamily="34" charset="0"/>
                <a:ea typeface="Calibri" panose="020F0502020204030204" pitchFamily="34" charset="0"/>
                <a:cs typeface="Calibri" panose="020F0502020204030204" pitchFamily="34" charset="0"/>
              </a:rPr>
              <a:t>струм статора і приведений струм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ротора будуть пов'язані </a:t>
            </a:r>
            <a:r>
              <a:rPr lang="uk-UA" sz="2200" dirty="0">
                <a:latin typeface="Calibri" panose="020F0502020204030204" pitchFamily="34" charset="0"/>
                <a:ea typeface="Calibri" panose="020F0502020204030204" pitchFamily="34" charset="0"/>
                <a:cs typeface="Calibri" panose="020F0502020204030204" pitchFamily="34" charset="0"/>
              </a:rPr>
              <a:t>векторним співвідношенням</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3563" y="3234279"/>
            <a:ext cx="5881006" cy="338554"/>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Струм </a:t>
            </a:r>
            <a:r>
              <a:rPr lang="uk-UA" sz="2200" dirty="0" err="1">
                <a:latin typeface="Calibri" panose="020F0502020204030204" pitchFamily="34" charset="0"/>
                <a:ea typeface="Calibri" panose="020F0502020204030204" pitchFamily="34" charset="0"/>
                <a:cs typeface="Calibri" panose="020F0502020204030204" pitchFamily="34" charset="0"/>
              </a:rPr>
              <a:t>I</a:t>
            </a:r>
            <a:r>
              <a:rPr lang="uk-UA" sz="2200" baseline="-25000" dirty="0" err="1">
                <a:latin typeface="Calibri" panose="020F0502020204030204" pitchFamily="34" charset="0"/>
                <a:ea typeface="Calibri" panose="020F0502020204030204" pitchFamily="34" charset="0"/>
                <a:cs typeface="Calibri" panose="020F0502020204030204" pitchFamily="34" charset="0"/>
              </a:rPr>
              <a:t>m</a:t>
            </a:r>
            <a:r>
              <a:rPr lang="uk-UA" sz="2200" dirty="0">
                <a:latin typeface="Calibri" panose="020F0502020204030204" pitchFamily="34" charset="0"/>
                <a:ea typeface="Calibri" panose="020F0502020204030204" pitchFamily="34" charset="0"/>
                <a:cs typeface="Calibri" panose="020F0502020204030204" pitchFamily="34" charset="0"/>
              </a:rPr>
              <a:t> можна знайти зі схеми заміщення: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79807" y="3568571"/>
            <a:ext cx="7296779" cy="1354217"/>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Приведений струм </a:t>
            </a:r>
          </a:p>
          <a:p>
            <a:r>
              <a:rPr lang="uk-UA" sz="2200" dirty="0" smtClean="0">
                <a:latin typeface="Calibri" panose="020F0502020204030204" pitchFamily="34" charset="0"/>
                <a:ea typeface="Calibri" panose="020F0502020204030204" pitchFamily="34" charset="0"/>
                <a:cs typeface="Calibri" panose="020F0502020204030204" pitchFamily="34" charset="0"/>
              </a:rPr>
              <a:t>ротора:</a:t>
            </a:r>
          </a:p>
          <a:p>
            <a:r>
              <a:rPr lang="uk-UA" sz="2200" dirty="0" smtClean="0">
                <a:latin typeface="Calibri" panose="020F0502020204030204" pitchFamily="34" charset="0"/>
                <a:ea typeface="Calibri" panose="020F0502020204030204" pitchFamily="34" charset="0"/>
                <a:cs typeface="Calibri" panose="020F0502020204030204" pitchFamily="34" charset="0"/>
              </a:rPr>
              <a:t>Що є </a:t>
            </a:r>
            <a:r>
              <a:rPr lang="uk-UA" sz="2200" dirty="0">
                <a:latin typeface="Calibri" panose="020F0502020204030204" pitchFamily="34" charset="0"/>
                <a:ea typeface="Calibri" panose="020F0502020204030204" pitchFamily="34" charset="0"/>
                <a:cs typeface="Calibri" panose="020F0502020204030204" pitchFamily="34" charset="0"/>
              </a:rPr>
              <a:t>швидкісною </a:t>
            </a:r>
            <a:r>
              <a:rPr lang="uk-UA" sz="2200" dirty="0" err="1" smtClean="0">
                <a:latin typeface="Calibri" panose="020F0502020204030204" pitchFamily="34" charset="0"/>
                <a:ea typeface="Calibri" panose="020F0502020204030204" pitchFamily="34" charset="0"/>
                <a:cs typeface="Calibri" panose="020F0502020204030204" pitchFamily="34" charset="0"/>
              </a:rPr>
              <a:t>хара</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err="1" smtClean="0">
                <a:latin typeface="Calibri" panose="020F0502020204030204" pitchFamily="34" charset="0"/>
                <a:ea typeface="Calibri" panose="020F0502020204030204" pitchFamily="34" charset="0"/>
                <a:cs typeface="Calibri" panose="020F0502020204030204" pitchFamily="34" charset="0"/>
              </a:rPr>
              <a:t>ктеристикою</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АД в режимі </a:t>
            </a:r>
            <a:r>
              <a:rPr lang="uk-UA" sz="2200" dirty="0" smtClean="0">
                <a:latin typeface="Calibri" panose="020F0502020204030204" pitchFamily="34" charset="0"/>
                <a:ea typeface="Calibri" panose="020F0502020204030204" pitchFamily="34" charset="0"/>
                <a:cs typeface="Calibri" panose="020F0502020204030204" pitchFamily="34" charset="0"/>
              </a:rPr>
              <a:t>електродинамічного </a:t>
            </a:r>
            <a:r>
              <a:rPr lang="uk-UA" sz="2200" dirty="0">
                <a:latin typeface="Calibri" panose="020F0502020204030204" pitchFamily="34" charset="0"/>
                <a:ea typeface="Calibri" panose="020F0502020204030204" pitchFamily="34" charset="0"/>
                <a:cs typeface="Calibri" panose="020F0502020204030204" pitchFamily="34" charset="0"/>
              </a:rPr>
              <a:t>гальмування.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Гальмівні режими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sp>
        <p:nvSpPr>
          <p:cNvPr id="17" name="Прямоугольник 16"/>
          <p:cNvSpPr>
            <a:spLocks noChangeArrowheads="1"/>
          </p:cNvSpPr>
          <p:nvPr/>
        </p:nvSpPr>
        <p:spPr bwMode="auto">
          <a:xfrm>
            <a:off x="101596" y="4922788"/>
            <a:ext cx="4989016" cy="1015663"/>
          </a:xfrm>
          <a:prstGeom prst="rect">
            <a:avLst/>
          </a:prstGeom>
          <a:solidFill>
            <a:schemeClr val="accent4">
              <a:lumMod val="20000"/>
              <a:lumOff val="80000"/>
            </a:schemeClr>
          </a:solidFill>
          <a:ln w="9525">
            <a:solidFill>
              <a:srgbClr val="002060"/>
            </a:solid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Використовуючи рівняння балансу </a:t>
            </a:r>
            <a:r>
              <a:rPr lang="uk-UA" sz="2200" dirty="0" err="1">
                <a:latin typeface="Calibri" panose="020F0502020204030204" pitchFamily="34" charset="0"/>
                <a:ea typeface="Calibri" panose="020F0502020204030204" pitchFamily="34" charset="0"/>
                <a:cs typeface="Calibri" panose="020F0502020204030204" pitchFamily="34" charset="0"/>
              </a:rPr>
              <a:t>потужностей</a:t>
            </a:r>
            <a:r>
              <a:rPr lang="uk-UA" sz="2200" dirty="0">
                <a:latin typeface="Calibri" panose="020F0502020204030204" pitchFamily="34" charset="0"/>
                <a:ea typeface="Calibri" panose="020F0502020204030204" pitchFamily="34" charset="0"/>
                <a:cs typeface="Calibri" panose="020F0502020204030204" pitchFamily="34" charset="0"/>
              </a:rPr>
              <a:t>, можна записати рівняння механічної характеристики:</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2976133545"/>
              </p:ext>
            </p:extLst>
          </p:nvPr>
        </p:nvGraphicFramePr>
        <p:xfrm>
          <a:off x="7524328" y="2602265"/>
          <a:ext cx="1523112" cy="481534"/>
        </p:xfrm>
        <a:graphic>
          <a:graphicData uri="http://schemas.openxmlformats.org/presentationml/2006/ole">
            <mc:AlternateContent xmlns:mc="http://schemas.openxmlformats.org/markup-compatibility/2006">
              <mc:Choice xmlns:v="urn:schemas-microsoft-com:vml" Requires="v">
                <p:oleObj spid="_x0000_s61525" name="Уравнение" r:id="rId4" imgW="799920" imgH="253800" progId="Equation.3">
                  <p:embed/>
                </p:oleObj>
              </mc:Choice>
              <mc:Fallback>
                <p:oleObj name="Уравнение" r:id="rId4" imgW="799920" imgH="253800" progId="Equation.3">
                  <p:embed/>
                  <p:pic>
                    <p:nvPicPr>
                      <p:cNvPr id="0" name="Object 1"/>
                      <p:cNvPicPr>
                        <a:picLocks noChangeAspect="1" noChangeArrowheads="1"/>
                      </p:cNvPicPr>
                      <p:nvPr/>
                    </p:nvPicPr>
                    <p:blipFill>
                      <a:blip r:embed="rId5"/>
                      <a:srcRect/>
                      <a:stretch>
                        <a:fillRect/>
                      </a:stretch>
                    </p:blipFill>
                    <p:spPr bwMode="auto">
                      <a:xfrm>
                        <a:off x="7524328" y="2602265"/>
                        <a:ext cx="1523112" cy="481534"/>
                      </a:xfrm>
                      <a:prstGeom prst="rect">
                        <a:avLst/>
                      </a:prstGeom>
                      <a:solidFill>
                        <a:srgbClr val="FFFF00"/>
                      </a:solidFill>
                      <a:ln>
                        <a:solidFill>
                          <a:srgbClr val="FF0000"/>
                        </a:solidFill>
                      </a:ln>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3938632401"/>
              </p:ext>
            </p:extLst>
          </p:nvPr>
        </p:nvGraphicFramePr>
        <p:xfrm>
          <a:off x="5964569" y="3179317"/>
          <a:ext cx="3022929" cy="1130826"/>
        </p:xfrm>
        <a:graphic>
          <a:graphicData uri="http://schemas.openxmlformats.org/presentationml/2006/ole">
            <mc:AlternateContent xmlns:mc="http://schemas.openxmlformats.org/markup-compatibility/2006">
              <mc:Choice xmlns:v="urn:schemas-microsoft-com:vml" Requires="v">
                <p:oleObj spid="_x0000_s61526" name="Уравнение" r:id="rId6" imgW="1955520" imgH="736560" progId="Equation.3">
                  <p:embed/>
                </p:oleObj>
              </mc:Choice>
              <mc:Fallback>
                <p:oleObj name="Уравнение" r:id="rId6" imgW="1955520" imgH="736560" progId="Equation.3">
                  <p:embed/>
                  <p:pic>
                    <p:nvPicPr>
                      <p:cNvPr id="0" name="Object 3"/>
                      <p:cNvPicPr>
                        <a:picLocks noChangeAspect="1" noChangeArrowheads="1"/>
                      </p:cNvPicPr>
                      <p:nvPr/>
                    </p:nvPicPr>
                    <p:blipFill>
                      <a:blip r:embed="rId7"/>
                      <a:srcRect/>
                      <a:stretch>
                        <a:fillRect/>
                      </a:stretch>
                    </p:blipFill>
                    <p:spPr bwMode="auto">
                      <a:xfrm>
                        <a:off x="5964569" y="3179317"/>
                        <a:ext cx="3022929" cy="1130826"/>
                      </a:xfrm>
                      <a:prstGeom prst="rect">
                        <a:avLst/>
                      </a:prstGeom>
                      <a:solidFill>
                        <a:srgbClr val="FFFF00"/>
                      </a:solidFill>
                      <a:ln>
                        <a:solidFill>
                          <a:srgbClr val="FF0000"/>
                        </a:solidFill>
                      </a:ln>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1406225172"/>
              </p:ext>
            </p:extLst>
          </p:nvPr>
        </p:nvGraphicFramePr>
        <p:xfrm>
          <a:off x="2870068" y="3554975"/>
          <a:ext cx="2815806" cy="1144420"/>
        </p:xfrm>
        <a:graphic>
          <a:graphicData uri="http://schemas.openxmlformats.org/presentationml/2006/ole">
            <mc:AlternateContent xmlns:mc="http://schemas.openxmlformats.org/markup-compatibility/2006">
              <mc:Choice xmlns:v="urn:schemas-microsoft-com:vml" Requires="v">
                <p:oleObj spid="_x0000_s61527" name="Уравнение" r:id="rId8" imgW="1752480" imgH="723600" progId="Equation.3">
                  <p:embed/>
                </p:oleObj>
              </mc:Choice>
              <mc:Fallback>
                <p:oleObj name="Уравнение" r:id="rId8" imgW="1752480" imgH="723600" progId="Equation.3">
                  <p:embed/>
                  <p:pic>
                    <p:nvPicPr>
                      <p:cNvPr id="0" name="Object 5"/>
                      <p:cNvPicPr>
                        <a:picLocks noChangeAspect="1" noChangeArrowheads="1"/>
                      </p:cNvPicPr>
                      <p:nvPr/>
                    </p:nvPicPr>
                    <p:blipFill>
                      <a:blip r:embed="rId9"/>
                      <a:srcRect/>
                      <a:stretch>
                        <a:fillRect/>
                      </a:stretch>
                    </p:blipFill>
                    <p:spPr bwMode="auto">
                      <a:xfrm>
                        <a:off x="2870068" y="3554975"/>
                        <a:ext cx="2815806" cy="1144420"/>
                      </a:xfrm>
                      <a:prstGeom prst="rect">
                        <a:avLst/>
                      </a:prstGeom>
                      <a:solidFill>
                        <a:srgbClr val="FFFF00"/>
                      </a:solidFill>
                      <a:ln>
                        <a:solidFill>
                          <a:srgbClr val="FF0000"/>
                        </a:solidFill>
                      </a:ln>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951871192"/>
              </p:ext>
            </p:extLst>
          </p:nvPr>
        </p:nvGraphicFramePr>
        <p:xfrm>
          <a:off x="5090612" y="4922788"/>
          <a:ext cx="3994067" cy="1235708"/>
        </p:xfrm>
        <a:graphic>
          <a:graphicData uri="http://schemas.openxmlformats.org/presentationml/2006/ole">
            <mc:AlternateContent xmlns:mc="http://schemas.openxmlformats.org/markup-compatibility/2006">
              <mc:Choice xmlns:v="urn:schemas-microsoft-com:vml" Requires="v">
                <p:oleObj spid="_x0000_s61528" name="Уравнение" r:id="rId10" imgW="2781000" imgH="863280" progId="Equation.3">
                  <p:embed/>
                </p:oleObj>
              </mc:Choice>
              <mc:Fallback>
                <p:oleObj name="Уравнение" r:id="rId10" imgW="2781000" imgH="863280" progId="Equation.3">
                  <p:embed/>
                  <p:pic>
                    <p:nvPicPr>
                      <p:cNvPr id="0" name="Object 7"/>
                      <p:cNvPicPr>
                        <a:picLocks noChangeAspect="1" noChangeArrowheads="1"/>
                      </p:cNvPicPr>
                      <p:nvPr/>
                    </p:nvPicPr>
                    <p:blipFill>
                      <a:blip r:embed="rId11"/>
                      <a:srcRect/>
                      <a:stretch>
                        <a:fillRect/>
                      </a:stretch>
                    </p:blipFill>
                    <p:spPr bwMode="auto">
                      <a:xfrm>
                        <a:off x="5090612" y="4922788"/>
                        <a:ext cx="3994067" cy="1235708"/>
                      </a:xfrm>
                      <a:prstGeom prst="rect">
                        <a:avLst/>
                      </a:prstGeom>
                      <a:solidFill>
                        <a:srgbClr val="FFFF00"/>
                      </a:solidFill>
                      <a:ln>
                        <a:solidFill>
                          <a:srgbClr val="FF0000"/>
                        </a:solidFill>
                      </a:ln>
                    </p:spPr>
                  </p:pic>
                </p:oleObj>
              </mc:Fallback>
            </mc:AlternateContent>
          </a:graphicData>
        </a:graphic>
      </p:graphicFrame>
      <p:sp>
        <p:nvSpPr>
          <p:cNvPr id="18" name="Прямоугольник 17"/>
          <p:cNvSpPr>
            <a:spLocks noChangeArrowheads="1"/>
          </p:cNvSpPr>
          <p:nvPr/>
        </p:nvSpPr>
        <p:spPr bwMode="auto">
          <a:xfrm>
            <a:off x="79807" y="5938451"/>
            <a:ext cx="4420185" cy="677108"/>
          </a:xfrm>
          <a:prstGeom prst="rect">
            <a:avLst/>
          </a:prstGeom>
          <a:solidFill>
            <a:schemeClr val="bg1">
              <a:lumMod val="95000"/>
            </a:schemeClr>
          </a:solidFill>
          <a:ln w="9525">
            <a:solidFill>
              <a:srgbClr val="002060"/>
            </a:solid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Критичне ковзання в режимі електродинамічного гальмування: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9" name="Объект 18"/>
          <p:cNvGraphicFramePr>
            <a:graphicFrameLocks noChangeAspect="1"/>
          </p:cNvGraphicFramePr>
          <p:nvPr>
            <p:extLst>
              <p:ext uri="{D42A27DB-BD31-4B8C-83A1-F6EECF244321}">
                <p14:modId xmlns:p14="http://schemas.microsoft.com/office/powerpoint/2010/main" val="265637613"/>
              </p:ext>
            </p:extLst>
          </p:nvPr>
        </p:nvGraphicFramePr>
        <p:xfrm>
          <a:off x="4514074" y="5998652"/>
          <a:ext cx="2521308" cy="763126"/>
        </p:xfrm>
        <a:graphic>
          <a:graphicData uri="http://schemas.openxmlformats.org/presentationml/2006/ole">
            <mc:AlternateContent xmlns:mc="http://schemas.openxmlformats.org/markup-compatibility/2006">
              <mc:Choice xmlns:v="urn:schemas-microsoft-com:vml" Requires="v">
                <p:oleObj spid="_x0000_s61529" name="Уравнение" r:id="rId12" imgW="1434960" imgH="444240" progId="Equation.3">
                  <p:embed/>
                </p:oleObj>
              </mc:Choice>
              <mc:Fallback>
                <p:oleObj name="Уравнение" r:id="rId12" imgW="1434960" imgH="444240" progId="Equation.3">
                  <p:embed/>
                  <p:pic>
                    <p:nvPicPr>
                      <p:cNvPr id="0" name="Object 13"/>
                      <p:cNvPicPr>
                        <a:picLocks noChangeAspect="1" noChangeArrowheads="1"/>
                      </p:cNvPicPr>
                      <p:nvPr/>
                    </p:nvPicPr>
                    <p:blipFill>
                      <a:blip r:embed="rId13"/>
                      <a:srcRect/>
                      <a:stretch>
                        <a:fillRect/>
                      </a:stretch>
                    </p:blipFill>
                    <p:spPr bwMode="auto">
                      <a:xfrm>
                        <a:off x="4514074" y="5998652"/>
                        <a:ext cx="2521308" cy="763126"/>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261553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p:cTn id="25"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16">
                                            <p:txEl>
                                              <p:pRg st="1" end="1"/>
                                            </p:txEl>
                                          </p:spTgt>
                                        </p:tgtEl>
                                      </p:cBhvr>
                                    </p:animEffect>
                                  </p:childTnLst>
                                </p:cTn>
                              </p:par>
                            </p:childTnLst>
                          </p:cTn>
                        </p:par>
                        <p:par>
                          <p:cTn id="29" fill="hold">
                            <p:stCondLst>
                              <p:cond delay="1000"/>
                            </p:stCondLst>
                            <p:childTnLst>
                              <p:par>
                                <p:cTn id="30" presetID="26"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1000" fill="hold"/>
                                        <p:tgtEl>
                                          <p:spTgt spid="12"/>
                                        </p:tgtEl>
                                        <p:attrNameLst>
                                          <p:attrName>ppt_x</p:attrName>
                                        </p:attrNameLst>
                                      </p:cBhvr>
                                      <p:tavLst>
                                        <p:tav tm="0">
                                          <p:val>
                                            <p:strVal val="1+#ppt_w/2"/>
                                          </p:val>
                                        </p:tav>
                                        <p:tav tm="100000">
                                          <p:val>
                                            <p:strVal val="#ppt_x"/>
                                          </p:val>
                                        </p:tav>
                                      </p:tavLst>
                                    </p:anim>
                                    <p:anim calcmode="lin" valueType="num">
                                      <p:cBhvr additive="base">
                                        <p:cTn id="51" dur="1000" fill="hold"/>
                                        <p:tgtEl>
                                          <p:spTgt spid="12"/>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6"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5">
                                            <p:bg/>
                                          </p:spTgt>
                                        </p:tgtEl>
                                        <p:attrNameLst>
                                          <p:attrName>style.visibility</p:attrName>
                                        </p:attrNameLst>
                                      </p:cBhvr>
                                      <p:to>
                                        <p:strVal val="visible"/>
                                      </p:to>
                                    </p:set>
                                    <p:anim calcmode="lin" valueType="num">
                                      <p:cBhvr>
                                        <p:cTn id="73" dur="1000" fill="hold"/>
                                        <p:tgtEl>
                                          <p:spTgt spid="15">
                                            <p:bg/>
                                          </p:spTgt>
                                        </p:tgtEl>
                                        <p:attrNameLst>
                                          <p:attrName>ppt_w</p:attrName>
                                        </p:attrNameLst>
                                      </p:cBhvr>
                                      <p:tavLst>
                                        <p:tav tm="0">
                                          <p:val>
                                            <p:fltVal val="0"/>
                                          </p:val>
                                        </p:tav>
                                        <p:tav tm="100000">
                                          <p:val>
                                            <p:strVal val="#ppt_w"/>
                                          </p:val>
                                        </p:tav>
                                      </p:tavLst>
                                    </p:anim>
                                    <p:anim calcmode="lin" valueType="num">
                                      <p:cBhvr>
                                        <p:cTn id="74" dur="1000" fill="hold"/>
                                        <p:tgtEl>
                                          <p:spTgt spid="15">
                                            <p:bg/>
                                          </p:spTgt>
                                        </p:tgtEl>
                                        <p:attrNameLst>
                                          <p:attrName>ppt_h</p:attrName>
                                        </p:attrNameLst>
                                      </p:cBhvr>
                                      <p:tavLst>
                                        <p:tav tm="0">
                                          <p:val>
                                            <p:fltVal val="0"/>
                                          </p:val>
                                        </p:tav>
                                        <p:tav tm="100000">
                                          <p:val>
                                            <p:strVal val="#ppt_h"/>
                                          </p:val>
                                        </p:tav>
                                      </p:tavLst>
                                    </p:anim>
                                    <p:anim calcmode="lin" valueType="num">
                                      <p:cBhvr>
                                        <p:cTn id="75" dur="1000" fill="hold"/>
                                        <p:tgtEl>
                                          <p:spTgt spid="15">
                                            <p:bg/>
                                          </p:spTgt>
                                        </p:tgtEl>
                                        <p:attrNameLst>
                                          <p:attrName>style.rotation</p:attrName>
                                        </p:attrNameLst>
                                      </p:cBhvr>
                                      <p:tavLst>
                                        <p:tav tm="0">
                                          <p:val>
                                            <p:fltVal val="90"/>
                                          </p:val>
                                        </p:tav>
                                        <p:tav tm="100000">
                                          <p:val>
                                            <p:fltVal val="0"/>
                                          </p:val>
                                        </p:tav>
                                      </p:tavLst>
                                    </p:anim>
                                    <p:animEffect transition="in" filter="fade">
                                      <p:cBhvr>
                                        <p:cTn id="76" dur="1000"/>
                                        <p:tgtEl>
                                          <p:spTgt spid="15">
                                            <p:bg/>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 calcmode="lin" valueType="num">
                                      <p:cBhvr>
                                        <p:cTn id="79"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82" dur="1000"/>
                                        <p:tgtEl>
                                          <p:spTgt spid="15">
                                            <p:txEl>
                                              <p:pRg st="0" end="0"/>
                                            </p:tx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5">
                                            <p:txEl>
                                              <p:pRg st="1" end="1"/>
                                            </p:txEl>
                                          </p:spTgt>
                                        </p:tgtEl>
                                        <p:attrNameLst>
                                          <p:attrName>style.visibility</p:attrName>
                                        </p:attrNameLst>
                                      </p:cBhvr>
                                      <p:to>
                                        <p:strVal val="visible"/>
                                      </p:to>
                                    </p:set>
                                    <p:anim calcmode="lin" valueType="num">
                                      <p:cBhvr>
                                        <p:cTn id="85"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86"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87" dur="1000" fill="hold"/>
                                        <p:tgtEl>
                                          <p:spTgt spid="15">
                                            <p:txEl>
                                              <p:pRg st="1" end="1"/>
                                            </p:txEl>
                                          </p:spTgt>
                                        </p:tgtEl>
                                        <p:attrNameLst>
                                          <p:attrName>style.rotation</p:attrName>
                                        </p:attrNameLst>
                                      </p:cBhvr>
                                      <p:tavLst>
                                        <p:tav tm="0">
                                          <p:val>
                                            <p:fltVal val="90"/>
                                          </p:val>
                                        </p:tav>
                                        <p:tav tm="100000">
                                          <p:val>
                                            <p:fltVal val="0"/>
                                          </p:val>
                                        </p:tav>
                                      </p:tavLst>
                                    </p:anim>
                                    <p:animEffect transition="in" filter="fade">
                                      <p:cBhvr>
                                        <p:cTn id="88" dur="1000"/>
                                        <p:tgtEl>
                                          <p:spTgt spid="15">
                                            <p:txEl>
                                              <p:pRg st="1" end="1"/>
                                            </p:txEl>
                                          </p:spTgt>
                                        </p:tgtEl>
                                      </p:cBhvr>
                                    </p:animEffect>
                                  </p:childTnLst>
                                </p:cTn>
                              </p:par>
                              <p:par>
                                <p:cTn id="89" presetID="26" presetClass="entr" presetSubtype="0" fill="hold"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down)">
                                      <p:cBhvr>
                                        <p:cTn id="91" dur="580">
                                          <p:stCondLst>
                                            <p:cond delay="0"/>
                                          </p:stCondLst>
                                        </p:cTn>
                                        <p:tgtEl>
                                          <p:spTgt spid="9"/>
                                        </p:tgtEl>
                                      </p:cBhvr>
                                    </p:animEffect>
                                    <p:anim calcmode="lin" valueType="num">
                                      <p:cBhvr>
                                        <p:cTn id="9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7" dur="26">
                                          <p:stCondLst>
                                            <p:cond delay="650"/>
                                          </p:stCondLst>
                                        </p:cTn>
                                        <p:tgtEl>
                                          <p:spTgt spid="9"/>
                                        </p:tgtEl>
                                      </p:cBhvr>
                                      <p:to x="100000" y="60000"/>
                                    </p:animScale>
                                    <p:animScale>
                                      <p:cBhvr>
                                        <p:cTn id="98" dur="166" decel="50000">
                                          <p:stCondLst>
                                            <p:cond delay="676"/>
                                          </p:stCondLst>
                                        </p:cTn>
                                        <p:tgtEl>
                                          <p:spTgt spid="9"/>
                                        </p:tgtEl>
                                      </p:cBhvr>
                                      <p:to x="100000" y="100000"/>
                                    </p:animScale>
                                    <p:animScale>
                                      <p:cBhvr>
                                        <p:cTn id="99" dur="26">
                                          <p:stCondLst>
                                            <p:cond delay="1312"/>
                                          </p:stCondLst>
                                        </p:cTn>
                                        <p:tgtEl>
                                          <p:spTgt spid="9"/>
                                        </p:tgtEl>
                                      </p:cBhvr>
                                      <p:to x="100000" y="80000"/>
                                    </p:animScale>
                                    <p:animScale>
                                      <p:cBhvr>
                                        <p:cTn id="100" dur="166" decel="50000">
                                          <p:stCondLst>
                                            <p:cond delay="1338"/>
                                          </p:stCondLst>
                                        </p:cTn>
                                        <p:tgtEl>
                                          <p:spTgt spid="9"/>
                                        </p:tgtEl>
                                      </p:cBhvr>
                                      <p:to x="100000" y="100000"/>
                                    </p:animScale>
                                    <p:animScale>
                                      <p:cBhvr>
                                        <p:cTn id="101" dur="26">
                                          <p:stCondLst>
                                            <p:cond delay="1642"/>
                                          </p:stCondLst>
                                        </p:cTn>
                                        <p:tgtEl>
                                          <p:spTgt spid="9"/>
                                        </p:tgtEl>
                                      </p:cBhvr>
                                      <p:to x="100000" y="90000"/>
                                    </p:animScale>
                                    <p:animScale>
                                      <p:cBhvr>
                                        <p:cTn id="102" dur="166" decel="50000">
                                          <p:stCondLst>
                                            <p:cond delay="1668"/>
                                          </p:stCondLst>
                                        </p:cTn>
                                        <p:tgtEl>
                                          <p:spTgt spid="9"/>
                                        </p:tgtEl>
                                      </p:cBhvr>
                                      <p:to x="100000" y="100000"/>
                                    </p:animScale>
                                    <p:animScale>
                                      <p:cBhvr>
                                        <p:cTn id="103" dur="26">
                                          <p:stCondLst>
                                            <p:cond delay="1808"/>
                                          </p:stCondLst>
                                        </p:cTn>
                                        <p:tgtEl>
                                          <p:spTgt spid="9"/>
                                        </p:tgtEl>
                                      </p:cBhvr>
                                      <p:to x="100000" y="95000"/>
                                    </p:animScale>
                                    <p:animScale>
                                      <p:cBhvr>
                                        <p:cTn id="104" dur="166" decel="50000">
                                          <p:stCondLst>
                                            <p:cond delay="1834"/>
                                          </p:stCondLst>
                                        </p:cTn>
                                        <p:tgtEl>
                                          <p:spTgt spid="9"/>
                                        </p:tgtEl>
                                      </p:cBhvr>
                                      <p:to x="100000" y="100000"/>
                                    </p:animScale>
                                  </p:childTnLst>
                                </p:cTn>
                              </p:par>
                            </p:childTnLst>
                          </p:cTn>
                        </p:par>
                        <p:par>
                          <p:cTn id="105" fill="hold">
                            <p:stCondLst>
                              <p:cond delay="2000"/>
                            </p:stCondLst>
                            <p:childTnLst>
                              <p:par>
                                <p:cTn id="106" presetID="31" presetClass="entr" presetSubtype="0" fill="hold" grpId="0" nodeType="afterEffect">
                                  <p:stCondLst>
                                    <p:cond delay="0"/>
                                  </p:stCondLst>
                                  <p:childTnLst>
                                    <p:set>
                                      <p:cBhvr>
                                        <p:cTn id="107" dur="1" fill="hold">
                                          <p:stCondLst>
                                            <p:cond delay="0"/>
                                          </p:stCondLst>
                                        </p:cTn>
                                        <p:tgtEl>
                                          <p:spTgt spid="15">
                                            <p:txEl>
                                              <p:pRg st="2" end="2"/>
                                            </p:txEl>
                                          </p:spTgt>
                                        </p:tgtEl>
                                        <p:attrNameLst>
                                          <p:attrName>style.visibility</p:attrName>
                                        </p:attrNameLst>
                                      </p:cBhvr>
                                      <p:to>
                                        <p:strVal val="visible"/>
                                      </p:to>
                                    </p:set>
                                    <p:anim calcmode="lin" valueType="num">
                                      <p:cBhvr>
                                        <p:cTn id="108" dur="10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109" dur="1000" fill="hold"/>
                                        <p:tgtEl>
                                          <p:spTgt spid="15">
                                            <p:txEl>
                                              <p:pRg st="2" end="2"/>
                                            </p:txEl>
                                          </p:spTgt>
                                        </p:tgtEl>
                                        <p:attrNameLst>
                                          <p:attrName>ppt_h</p:attrName>
                                        </p:attrNameLst>
                                      </p:cBhvr>
                                      <p:tavLst>
                                        <p:tav tm="0">
                                          <p:val>
                                            <p:fltVal val="0"/>
                                          </p:val>
                                        </p:tav>
                                        <p:tav tm="100000">
                                          <p:val>
                                            <p:strVal val="#ppt_h"/>
                                          </p:val>
                                        </p:tav>
                                      </p:tavLst>
                                    </p:anim>
                                    <p:anim calcmode="lin" valueType="num">
                                      <p:cBhvr>
                                        <p:cTn id="110" dur="1000" fill="hold"/>
                                        <p:tgtEl>
                                          <p:spTgt spid="15">
                                            <p:txEl>
                                              <p:pRg st="2" end="2"/>
                                            </p:txEl>
                                          </p:spTgt>
                                        </p:tgtEl>
                                        <p:attrNameLst>
                                          <p:attrName>style.rotation</p:attrName>
                                        </p:attrNameLst>
                                      </p:cBhvr>
                                      <p:tavLst>
                                        <p:tav tm="0">
                                          <p:val>
                                            <p:fltVal val="90"/>
                                          </p:val>
                                        </p:tav>
                                        <p:tav tm="100000">
                                          <p:val>
                                            <p:fltVal val="0"/>
                                          </p:val>
                                        </p:tav>
                                      </p:tavLst>
                                    </p:anim>
                                    <p:animEffect transition="in" filter="fade">
                                      <p:cBhvr>
                                        <p:cTn id="111" dur="1000"/>
                                        <p:tgtEl>
                                          <p:spTgt spid="15">
                                            <p:txEl>
                                              <p:pRg st="2" end="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15">
                                            <p:txEl>
                                              <p:pRg st="3" end="3"/>
                                            </p:txEl>
                                          </p:spTgt>
                                        </p:tgtEl>
                                        <p:attrNameLst>
                                          <p:attrName>style.visibility</p:attrName>
                                        </p:attrNameLst>
                                      </p:cBhvr>
                                      <p:to>
                                        <p:strVal val="visible"/>
                                      </p:to>
                                    </p:set>
                                    <p:anim calcmode="lin" valueType="num">
                                      <p:cBhvr>
                                        <p:cTn id="116" dur="10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117" dur="1000" fill="hold"/>
                                        <p:tgtEl>
                                          <p:spTgt spid="15">
                                            <p:txEl>
                                              <p:pRg st="3" end="3"/>
                                            </p:txEl>
                                          </p:spTgt>
                                        </p:tgtEl>
                                        <p:attrNameLst>
                                          <p:attrName>ppt_h</p:attrName>
                                        </p:attrNameLst>
                                      </p:cBhvr>
                                      <p:tavLst>
                                        <p:tav tm="0">
                                          <p:val>
                                            <p:fltVal val="0"/>
                                          </p:val>
                                        </p:tav>
                                        <p:tav tm="100000">
                                          <p:val>
                                            <p:strVal val="#ppt_h"/>
                                          </p:val>
                                        </p:tav>
                                      </p:tavLst>
                                    </p:anim>
                                    <p:anim calcmode="lin" valueType="num">
                                      <p:cBhvr>
                                        <p:cTn id="118" dur="1000" fill="hold"/>
                                        <p:tgtEl>
                                          <p:spTgt spid="15">
                                            <p:txEl>
                                              <p:pRg st="3" end="3"/>
                                            </p:txEl>
                                          </p:spTgt>
                                        </p:tgtEl>
                                        <p:attrNameLst>
                                          <p:attrName>style.rotation</p:attrName>
                                        </p:attrNameLst>
                                      </p:cBhvr>
                                      <p:tavLst>
                                        <p:tav tm="0">
                                          <p:val>
                                            <p:fltVal val="90"/>
                                          </p:val>
                                        </p:tav>
                                        <p:tav tm="100000">
                                          <p:val>
                                            <p:fltVal val="0"/>
                                          </p:val>
                                        </p:tav>
                                      </p:tavLst>
                                    </p:anim>
                                    <p:animEffect transition="in" filter="fade">
                                      <p:cBhvr>
                                        <p:cTn id="119" dur="1000"/>
                                        <p:tgtEl>
                                          <p:spTgt spid="15">
                                            <p:txEl>
                                              <p:pRg st="3" end="3"/>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31" presetClass="entr" presetSubtype="0" fill="hold" grpId="0" nodeType="clickEffect">
                                  <p:stCondLst>
                                    <p:cond delay="0"/>
                                  </p:stCondLst>
                                  <p:childTnLst>
                                    <p:set>
                                      <p:cBhvr>
                                        <p:cTn id="123" dur="1" fill="hold">
                                          <p:stCondLst>
                                            <p:cond delay="0"/>
                                          </p:stCondLst>
                                        </p:cTn>
                                        <p:tgtEl>
                                          <p:spTgt spid="17">
                                            <p:bg/>
                                          </p:spTgt>
                                        </p:tgtEl>
                                        <p:attrNameLst>
                                          <p:attrName>style.visibility</p:attrName>
                                        </p:attrNameLst>
                                      </p:cBhvr>
                                      <p:to>
                                        <p:strVal val="visible"/>
                                      </p:to>
                                    </p:set>
                                    <p:anim calcmode="lin" valueType="num">
                                      <p:cBhvr>
                                        <p:cTn id="124" dur="1000" fill="hold"/>
                                        <p:tgtEl>
                                          <p:spTgt spid="17">
                                            <p:bg/>
                                          </p:spTgt>
                                        </p:tgtEl>
                                        <p:attrNameLst>
                                          <p:attrName>ppt_w</p:attrName>
                                        </p:attrNameLst>
                                      </p:cBhvr>
                                      <p:tavLst>
                                        <p:tav tm="0">
                                          <p:val>
                                            <p:fltVal val="0"/>
                                          </p:val>
                                        </p:tav>
                                        <p:tav tm="100000">
                                          <p:val>
                                            <p:strVal val="#ppt_w"/>
                                          </p:val>
                                        </p:tav>
                                      </p:tavLst>
                                    </p:anim>
                                    <p:anim calcmode="lin" valueType="num">
                                      <p:cBhvr>
                                        <p:cTn id="125" dur="1000" fill="hold"/>
                                        <p:tgtEl>
                                          <p:spTgt spid="17">
                                            <p:bg/>
                                          </p:spTgt>
                                        </p:tgtEl>
                                        <p:attrNameLst>
                                          <p:attrName>ppt_h</p:attrName>
                                        </p:attrNameLst>
                                      </p:cBhvr>
                                      <p:tavLst>
                                        <p:tav tm="0">
                                          <p:val>
                                            <p:fltVal val="0"/>
                                          </p:val>
                                        </p:tav>
                                        <p:tav tm="100000">
                                          <p:val>
                                            <p:strVal val="#ppt_h"/>
                                          </p:val>
                                        </p:tav>
                                      </p:tavLst>
                                    </p:anim>
                                    <p:anim calcmode="lin" valueType="num">
                                      <p:cBhvr>
                                        <p:cTn id="126" dur="1000" fill="hold"/>
                                        <p:tgtEl>
                                          <p:spTgt spid="17">
                                            <p:bg/>
                                          </p:spTgt>
                                        </p:tgtEl>
                                        <p:attrNameLst>
                                          <p:attrName>style.rotation</p:attrName>
                                        </p:attrNameLst>
                                      </p:cBhvr>
                                      <p:tavLst>
                                        <p:tav tm="0">
                                          <p:val>
                                            <p:fltVal val="90"/>
                                          </p:val>
                                        </p:tav>
                                        <p:tav tm="100000">
                                          <p:val>
                                            <p:fltVal val="0"/>
                                          </p:val>
                                        </p:tav>
                                      </p:tavLst>
                                    </p:anim>
                                    <p:animEffect transition="in" filter="fade">
                                      <p:cBhvr>
                                        <p:cTn id="127" dur="1000"/>
                                        <p:tgtEl>
                                          <p:spTgt spid="17">
                                            <p:bg/>
                                          </p:spTgt>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17">
                                            <p:txEl>
                                              <p:pRg st="0" end="0"/>
                                            </p:txEl>
                                          </p:spTgt>
                                        </p:tgtEl>
                                        <p:attrNameLst>
                                          <p:attrName>style.visibility</p:attrName>
                                        </p:attrNameLst>
                                      </p:cBhvr>
                                      <p:to>
                                        <p:strVal val="visible"/>
                                      </p:to>
                                    </p:set>
                                    <p:anim calcmode="lin" valueType="num">
                                      <p:cBhvr>
                                        <p:cTn id="130"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31"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132"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133" dur="1000"/>
                                        <p:tgtEl>
                                          <p:spTgt spid="17">
                                            <p:txEl>
                                              <p:pRg st="0" end="0"/>
                                            </p:txEl>
                                          </p:spTgt>
                                        </p:tgtEl>
                                      </p:cBhvr>
                                    </p:animEffect>
                                  </p:childTnLst>
                                </p:cTn>
                              </p:par>
                            </p:childTnLst>
                          </p:cTn>
                        </p:par>
                        <p:par>
                          <p:cTn id="134" fill="hold">
                            <p:stCondLst>
                              <p:cond delay="1000"/>
                            </p:stCondLst>
                            <p:childTnLst>
                              <p:par>
                                <p:cTn id="135" presetID="26" presetClass="entr" presetSubtype="0" fill="hold" nodeType="after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wipe(down)">
                                      <p:cBhvr>
                                        <p:cTn id="137" dur="580">
                                          <p:stCondLst>
                                            <p:cond delay="0"/>
                                          </p:stCondLst>
                                        </p:cTn>
                                        <p:tgtEl>
                                          <p:spTgt spid="11"/>
                                        </p:tgtEl>
                                      </p:cBhvr>
                                    </p:animEffect>
                                    <p:anim calcmode="lin" valueType="num">
                                      <p:cBhvr>
                                        <p:cTn id="1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43" dur="26">
                                          <p:stCondLst>
                                            <p:cond delay="650"/>
                                          </p:stCondLst>
                                        </p:cTn>
                                        <p:tgtEl>
                                          <p:spTgt spid="11"/>
                                        </p:tgtEl>
                                      </p:cBhvr>
                                      <p:to x="100000" y="60000"/>
                                    </p:animScale>
                                    <p:animScale>
                                      <p:cBhvr>
                                        <p:cTn id="144" dur="166" decel="50000">
                                          <p:stCondLst>
                                            <p:cond delay="676"/>
                                          </p:stCondLst>
                                        </p:cTn>
                                        <p:tgtEl>
                                          <p:spTgt spid="11"/>
                                        </p:tgtEl>
                                      </p:cBhvr>
                                      <p:to x="100000" y="100000"/>
                                    </p:animScale>
                                    <p:animScale>
                                      <p:cBhvr>
                                        <p:cTn id="145" dur="26">
                                          <p:stCondLst>
                                            <p:cond delay="1312"/>
                                          </p:stCondLst>
                                        </p:cTn>
                                        <p:tgtEl>
                                          <p:spTgt spid="11"/>
                                        </p:tgtEl>
                                      </p:cBhvr>
                                      <p:to x="100000" y="80000"/>
                                    </p:animScale>
                                    <p:animScale>
                                      <p:cBhvr>
                                        <p:cTn id="146" dur="166" decel="50000">
                                          <p:stCondLst>
                                            <p:cond delay="1338"/>
                                          </p:stCondLst>
                                        </p:cTn>
                                        <p:tgtEl>
                                          <p:spTgt spid="11"/>
                                        </p:tgtEl>
                                      </p:cBhvr>
                                      <p:to x="100000" y="100000"/>
                                    </p:animScale>
                                    <p:animScale>
                                      <p:cBhvr>
                                        <p:cTn id="147" dur="26">
                                          <p:stCondLst>
                                            <p:cond delay="1642"/>
                                          </p:stCondLst>
                                        </p:cTn>
                                        <p:tgtEl>
                                          <p:spTgt spid="11"/>
                                        </p:tgtEl>
                                      </p:cBhvr>
                                      <p:to x="100000" y="90000"/>
                                    </p:animScale>
                                    <p:animScale>
                                      <p:cBhvr>
                                        <p:cTn id="148" dur="166" decel="50000">
                                          <p:stCondLst>
                                            <p:cond delay="1668"/>
                                          </p:stCondLst>
                                        </p:cTn>
                                        <p:tgtEl>
                                          <p:spTgt spid="11"/>
                                        </p:tgtEl>
                                      </p:cBhvr>
                                      <p:to x="100000" y="100000"/>
                                    </p:animScale>
                                    <p:animScale>
                                      <p:cBhvr>
                                        <p:cTn id="149" dur="26">
                                          <p:stCondLst>
                                            <p:cond delay="1808"/>
                                          </p:stCondLst>
                                        </p:cTn>
                                        <p:tgtEl>
                                          <p:spTgt spid="11"/>
                                        </p:tgtEl>
                                      </p:cBhvr>
                                      <p:to x="100000" y="95000"/>
                                    </p:animScale>
                                    <p:animScale>
                                      <p:cBhvr>
                                        <p:cTn id="150" dur="166" decel="50000">
                                          <p:stCondLst>
                                            <p:cond delay="1834"/>
                                          </p:stCondLst>
                                        </p:cTn>
                                        <p:tgtEl>
                                          <p:spTgt spid="11"/>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31" presetClass="entr" presetSubtype="0" fill="hold" grpId="0" nodeType="clickEffect">
                                  <p:stCondLst>
                                    <p:cond delay="0"/>
                                  </p:stCondLst>
                                  <p:childTnLst>
                                    <p:set>
                                      <p:cBhvr>
                                        <p:cTn id="154" dur="1" fill="hold">
                                          <p:stCondLst>
                                            <p:cond delay="0"/>
                                          </p:stCondLst>
                                        </p:cTn>
                                        <p:tgtEl>
                                          <p:spTgt spid="18">
                                            <p:bg/>
                                          </p:spTgt>
                                        </p:tgtEl>
                                        <p:attrNameLst>
                                          <p:attrName>style.visibility</p:attrName>
                                        </p:attrNameLst>
                                      </p:cBhvr>
                                      <p:to>
                                        <p:strVal val="visible"/>
                                      </p:to>
                                    </p:set>
                                    <p:anim calcmode="lin" valueType="num">
                                      <p:cBhvr>
                                        <p:cTn id="155" dur="1000" fill="hold"/>
                                        <p:tgtEl>
                                          <p:spTgt spid="18">
                                            <p:bg/>
                                          </p:spTgt>
                                        </p:tgtEl>
                                        <p:attrNameLst>
                                          <p:attrName>ppt_w</p:attrName>
                                        </p:attrNameLst>
                                      </p:cBhvr>
                                      <p:tavLst>
                                        <p:tav tm="0">
                                          <p:val>
                                            <p:fltVal val="0"/>
                                          </p:val>
                                        </p:tav>
                                        <p:tav tm="100000">
                                          <p:val>
                                            <p:strVal val="#ppt_w"/>
                                          </p:val>
                                        </p:tav>
                                      </p:tavLst>
                                    </p:anim>
                                    <p:anim calcmode="lin" valueType="num">
                                      <p:cBhvr>
                                        <p:cTn id="156" dur="1000" fill="hold"/>
                                        <p:tgtEl>
                                          <p:spTgt spid="18">
                                            <p:bg/>
                                          </p:spTgt>
                                        </p:tgtEl>
                                        <p:attrNameLst>
                                          <p:attrName>ppt_h</p:attrName>
                                        </p:attrNameLst>
                                      </p:cBhvr>
                                      <p:tavLst>
                                        <p:tav tm="0">
                                          <p:val>
                                            <p:fltVal val="0"/>
                                          </p:val>
                                        </p:tav>
                                        <p:tav tm="100000">
                                          <p:val>
                                            <p:strVal val="#ppt_h"/>
                                          </p:val>
                                        </p:tav>
                                      </p:tavLst>
                                    </p:anim>
                                    <p:anim calcmode="lin" valueType="num">
                                      <p:cBhvr>
                                        <p:cTn id="157" dur="1000" fill="hold"/>
                                        <p:tgtEl>
                                          <p:spTgt spid="18">
                                            <p:bg/>
                                          </p:spTgt>
                                        </p:tgtEl>
                                        <p:attrNameLst>
                                          <p:attrName>style.rotation</p:attrName>
                                        </p:attrNameLst>
                                      </p:cBhvr>
                                      <p:tavLst>
                                        <p:tav tm="0">
                                          <p:val>
                                            <p:fltVal val="90"/>
                                          </p:val>
                                        </p:tav>
                                        <p:tav tm="100000">
                                          <p:val>
                                            <p:fltVal val="0"/>
                                          </p:val>
                                        </p:tav>
                                      </p:tavLst>
                                    </p:anim>
                                    <p:animEffect transition="in" filter="fade">
                                      <p:cBhvr>
                                        <p:cTn id="158" dur="1000"/>
                                        <p:tgtEl>
                                          <p:spTgt spid="18">
                                            <p:bg/>
                                          </p:spTgt>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8">
                                            <p:txEl>
                                              <p:pRg st="0" end="0"/>
                                            </p:txEl>
                                          </p:spTgt>
                                        </p:tgtEl>
                                        <p:attrNameLst>
                                          <p:attrName>style.visibility</p:attrName>
                                        </p:attrNameLst>
                                      </p:cBhvr>
                                      <p:to>
                                        <p:strVal val="visible"/>
                                      </p:to>
                                    </p:set>
                                    <p:anim calcmode="lin" valueType="num">
                                      <p:cBhvr>
                                        <p:cTn id="161"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62"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163"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164" dur="1000"/>
                                        <p:tgtEl>
                                          <p:spTgt spid="18">
                                            <p:txEl>
                                              <p:pRg st="0" end="0"/>
                                            </p:txEl>
                                          </p:spTgt>
                                        </p:tgtEl>
                                      </p:cBhvr>
                                    </p:animEffect>
                                  </p:childTnLst>
                                </p:cTn>
                              </p:par>
                            </p:childTnLst>
                          </p:cTn>
                        </p:par>
                        <p:par>
                          <p:cTn id="165" fill="hold">
                            <p:stCondLst>
                              <p:cond delay="1000"/>
                            </p:stCondLst>
                            <p:childTnLst>
                              <p:par>
                                <p:cTn id="166" presetID="26" presetClass="entr" presetSubtype="0" fill="hold" nodeType="afterEffect">
                                  <p:stCondLst>
                                    <p:cond delay="0"/>
                                  </p:stCondLst>
                                  <p:childTnLst>
                                    <p:set>
                                      <p:cBhvr>
                                        <p:cTn id="167" dur="1" fill="hold">
                                          <p:stCondLst>
                                            <p:cond delay="0"/>
                                          </p:stCondLst>
                                        </p:cTn>
                                        <p:tgtEl>
                                          <p:spTgt spid="19"/>
                                        </p:tgtEl>
                                        <p:attrNameLst>
                                          <p:attrName>style.visibility</p:attrName>
                                        </p:attrNameLst>
                                      </p:cBhvr>
                                      <p:to>
                                        <p:strVal val="visible"/>
                                      </p:to>
                                    </p:set>
                                    <p:animEffect transition="in" filter="wipe(down)">
                                      <p:cBhvr>
                                        <p:cTn id="168" dur="580">
                                          <p:stCondLst>
                                            <p:cond delay="0"/>
                                          </p:stCondLst>
                                        </p:cTn>
                                        <p:tgtEl>
                                          <p:spTgt spid="19"/>
                                        </p:tgtEl>
                                      </p:cBhvr>
                                    </p:animEffect>
                                    <p:anim calcmode="lin" valueType="num">
                                      <p:cBhvr>
                                        <p:cTn id="16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7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7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7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74" dur="26">
                                          <p:stCondLst>
                                            <p:cond delay="650"/>
                                          </p:stCondLst>
                                        </p:cTn>
                                        <p:tgtEl>
                                          <p:spTgt spid="19"/>
                                        </p:tgtEl>
                                      </p:cBhvr>
                                      <p:to x="100000" y="60000"/>
                                    </p:animScale>
                                    <p:animScale>
                                      <p:cBhvr>
                                        <p:cTn id="175" dur="166" decel="50000">
                                          <p:stCondLst>
                                            <p:cond delay="676"/>
                                          </p:stCondLst>
                                        </p:cTn>
                                        <p:tgtEl>
                                          <p:spTgt spid="19"/>
                                        </p:tgtEl>
                                      </p:cBhvr>
                                      <p:to x="100000" y="100000"/>
                                    </p:animScale>
                                    <p:animScale>
                                      <p:cBhvr>
                                        <p:cTn id="176" dur="26">
                                          <p:stCondLst>
                                            <p:cond delay="1312"/>
                                          </p:stCondLst>
                                        </p:cTn>
                                        <p:tgtEl>
                                          <p:spTgt spid="19"/>
                                        </p:tgtEl>
                                      </p:cBhvr>
                                      <p:to x="100000" y="80000"/>
                                    </p:animScale>
                                    <p:animScale>
                                      <p:cBhvr>
                                        <p:cTn id="177" dur="166" decel="50000">
                                          <p:stCondLst>
                                            <p:cond delay="1338"/>
                                          </p:stCondLst>
                                        </p:cTn>
                                        <p:tgtEl>
                                          <p:spTgt spid="19"/>
                                        </p:tgtEl>
                                      </p:cBhvr>
                                      <p:to x="100000" y="100000"/>
                                    </p:animScale>
                                    <p:animScale>
                                      <p:cBhvr>
                                        <p:cTn id="178" dur="26">
                                          <p:stCondLst>
                                            <p:cond delay="1642"/>
                                          </p:stCondLst>
                                        </p:cTn>
                                        <p:tgtEl>
                                          <p:spTgt spid="19"/>
                                        </p:tgtEl>
                                      </p:cBhvr>
                                      <p:to x="100000" y="90000"/>
                                    </p:animScale>
                                    <p:animScale>
                                      <p:cBhvr>
                                        <p:cTn id="179" dur="166" decel="50000">
                                          <p:stCondLst>
                                            <p:cond delay="1668"/>
                                          </p:stCondLst>
                                        </p:cTn>
                                        <p:tgtEl>
                                          <p:spTgt spid="19"/>
                                        </p:tgtEl>
                                      </p:cBhvr>
                                      <p:to x="100000" y="100000"/>
                                    </p:animScale>
                                    <p:animScale>
                                      <p:cBhvr>
                                        <p:cTn id="180" dur="26">
                                          <p:stCondLst>
                                            <p:cond delay="1808"/>
                                          </p:stCondLst>
                                        </p:cTn>
                                        <p:tgtEl>
                                          <p:spTgt spid="19"/>
                                        </p:tgtEl>
                                      </p:cBhvr>
                                      <p:to x="100000" y="95000"/>
                                    </p:animScale>
                                    <p:animScale>
                                      <p:cBhvr>
                                        <p:cTn id="18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5" grpId="0" uiExpand="1" build="p" animBg="1" autoUpdateAnimBg="0"/>
      <p:bldP spid="17" grpId="0" uiExpand="1" build="p" animBg="1" autoUpdateAnimBg="0"/>
      <p:bldP spid="18" grpId="0" uiExpand="1" build="p"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a:spLocks noChangeArrowheads="1"/>
          </p:cNvSpPr>
          <p:nvPr/>
        </p:nvSpPr>
        <p:spPr bwMode="auto">
          <a:xfrm>
            <a:off x="83563" y="4565390"/>
            <a:ext cx="8961295" cy="2132892"/>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Критичне ковзання на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природній </a:t>
            </a:r>
            <a:r>
              <a:rPr lang="uk-UA" sz="2200" dirty="0">
                <a:latin typeface="Calibri" panose="020F0502020204030204" pitchFamily="34" charset="0"/>
                <a:ea typeface="Calibri" panose="020F0502020204030204" pitchFamily="34" charset="0"/>
                <a:cs typeface="Calibri" panose="020F0502020204030204" pitchFamily="34" charset="0"/>
              </a:rPr>
              <a:t>характеристиці в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режимі </a:t>
            </a:r>
            <a:r>
              <a:rPr lang="uk-UA" sz="2200" dirty="0">
                <a:latin typeface="Calibri" panose="020F0502020204030204" pitchFamily="34" charset="0"/>
                <a:ea typeface="Calibri" panose="020F0502020204030204" pitchFamily="34" charset="0"/>
                <a:cs typeface="Calibri" panose="020F0502020204030204" pitchFamily="34" charset="0"/>
              </a:rPr>
              <a:t>динамічного </a:t>
            </a:r>
            <a:r>
              <a:rPr lang="uk-UA" sz="2200" dirty="0" smtClean="0">
                <a:latin typeface="Calibri" panose="020F0502020204030204" pitchFamily="34" charset="0"/>
                <a:ea typeface="Calibri" panose="020F0502020204030204" pitchFamily="34" charset="0"/>
                <a:cs typeface="Calibri" panose="020F0502020204030204" pitchFamily="34" charset="0"/>
              </a:rPr>
              <a:t>гальму-</a:t>
            </a:r>
          </a:p>
          <a:p>
            <a:pPr>
              <a:lnSpc>
                <a:spcPct val="90000"/>
              </a:lnSpc>
            </a:pPr>
            <a:r>
              <a:rPr lang="uk-UA" sz="2200" dirty="0" err="1" smtClean="0">
                <a:latin typeface="Calibri" panose="020F0502020204030204" pitchFamily="34" charset="0"/>
                <a:ea typeface="Calibri" panose="020F0502020204030204" pitchFamily="34" charset="0"/>
                <a:cs typeface="Calibri" panose="020F0502020204030204" pitchFamily="34" charset="0"/>
              </a:rPr>
              <a:t>вання</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значно менше, ніж у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рушійному режимі.</a:t>
            </a:r>
          </a:p>
          <a:p>
            <a:pPr indent="360363">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Зі </a:t>
            </a:r>
            <a:r>
              <a:rPr lang="uk-UA" sz="2200" dirty="0">
                <a:latin typeface="Calibri" panose="020F0502020204030204" pitchFamily="34" charset="0"/>
                <a:ea typeface="Calibri" panose="020F0502020204030204" pitchFamily="34" charset="0"/>
                <a:cs typeface="Calibri" panose="020F0502020204030204" pitchFamily="34" charset="0"/>
              </a:rPr>
              <a:t>збільшенням струму збудження зростає ступінь насичення машини, </a:t>
            </a:r>
            <a:r>
              <a:rPr lang="uk-UA" sz="2200" dirty="0" smtClean="0">
                <a:latin typeface="Calibri" panose="020F0502020204030204" pitchFamily="34" charset="0"/>
                <a:ea typeface="Calibri" panose="020F0502020204030204" pitchFamily="34" charset="0"/>
                <a:cs typeface="Calibri" panose="020F0502020204030204" pitchFamily="34" charset="0"/>
              </a:rPr>
              <a:t>а індуктивний </a:t>
            </a:r>
            <a:r>
              <a:rPr lang="uk-UA" sz="2200" dirty="0">
                <a:latin typeface="Calibri" panose="020F0502020204030204" pitchFamily="34" charset="0"/>
                <a:ea typeface="Calibri" panose="020F0502020204030204" pitchFamily="34" charset="0"/>
                <a:cs typeface="Calibri" panose="020F0502020204030204" pitchFamily="34" charset="0"/>
              </a:rPr>
              <a:t>опір контуру намагнічування зменшується і </a:t>
            </a:r>
            <a:r>
              <a:rPr lang="uk-UA" sz="2200" dirty="0" smtClean="0">
                <a:latin typeface="Calibri" panose="020F0502020204030204" pitchFamily="34" charset="0"/>
                <a:ea typeface="Calibri" panose="020F0502020204030204" pitchFamily="34" charset="0"/>
                <a:cs typeface="Calibri" panose="020F0502020204030204" pitchFamily="34" charset="0"/>
              </a:rPr>
              <a:t>збільшується </a:t>
            </a:r>
            <a:r>
              <a:rPr lang="en-US" sz="2200" i="1" dirty="0">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я</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4" name="Прямоугольник 3"/>
          <p:cNvSpPr>
            <a:spLocks noChangeArrowheads="1"/>
          </p:cNvSpPr>
          <p:nvPr/>
        </p:nvSpPr>
        <p:spPr bwMode="auto">
          <a:xfrm>
            <a:off x="65340" y="525846"/>
            <a:ext cx="8988438" cy="677108"/>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Критичне </a:t>
            </a:r>
            <a:r>
              <a:rPr lang="uk-UA" sz="2200" dirty="0">
                <a:latin typeface="Calibri" panose="020F0502020204030204" pitchFamily="34" charset="0"/>
                <a:ea typeface="Calibri" panose="020F0502020204030204" pitchFamily="34" charset="0"/>
                <a:cs typeface="Calibri" panose="020F0502020204030204" pitchFamily="34" charset="0"/>
              </a:rPr>
              <a:t>ковзання в режимі динамічного гальмування </a:t>
            </a:r>
            <a:r>
              <a:rPr lang="uk-UA" sz="2200" dirty="0" smtClean="0">
                <a:latin typeface="Calibri" panose="020F0502020204030204" pitchFamily="34" charset="0"/>
                <a:ea typeface="Calibri" panose="020F0502020204030204" pitchFamily="34" charset="0"/>
                <a:cs typeface="Calibri" panose="020F0502020204030204" pitchFamily="34" charset="0"/>
              </a:rPr>
              <a:t>є набагато меншим, </a:t>
            </a:r>
            <a:r>
              <a:rPr lang="uk-UA" sz="2200" dirty="0">
                <a:latin typeface="Calibri" panose="020F0502020204030204" pitchFamily="34" charset="0"/>
                <a:ea typeface="Calibri" panose="020F0502020204030204" pitchFamily="34" charset="0"/>
                <a:cs typeface="Calibri" panose="020F0502020204030204" pitchFamily="34" charset="0"/>
              </a:rPr>
              <a:t>ніж в рушійному режимі, оскільки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X</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m</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&gt;&gt;X</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65340" y="1209126"/>
            <a:ext cx="5888050" cy="338554"/>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Критичний момент </a:t>
            </a:r>
            <a:r>
              <a:rPr lang="uk-UA" sz="2200" dirty="0" smtClean="0">
                <a:latin typeface="Calibri" panose="020F0502020204030204" pitchFamily="34" charset="0"/>
                <a:ea typeface="Calibri" panose="020F0502020204030204" pitchFamily="34" charset="0"/>
                <a:cs typeface="Calibri" panose="020F0502020204030204" pitchFamily="34" charset="0"/>
              </a:rPr>
              <a:t>дорівнює:</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72384" y="1538421"/>
            <a:ext cx="5881006" cy="1015663"/>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Рівняння механічної характеристики АД в режимі електродинамічного гальмування за формулою Клосса:</a:t>
            </a:r>
          </a:p>
        </p:txBody>
      </p:sp>
      <p:sp>
        <p:nvSpPr>
          <p:cNvPr id="15" name="Прямоугольник 14"/>
          <p:cNvSpPr>
            <a:spLocks noChangeArrowheads="1"/>
          </p:cNvSpPr>
          <p:nvPr/>
        </p:nvSpPr>
        <p:spPr bwMode="auto">
          <a:xfrm>
            <a:off x="74485" y="2549454"/>
            <a:ext cx="3499477" cy="2031325"/>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Механічна </a:t>
            </a:r>
            <a:r>
              <a:rPr lang="uk-UA" sz="2200" dirty="0" err="1" smtClean="0">
                <a:latin typeface="Calibri" panose="020F0502020204030204" pitchFamily="34" charset="0"/>
                <a:ea typeface="Calibri" panose="020F0502020204030204" pitchFamily="34" charset="0"/>
                <a:cs typeface="Calibri" panose="020F0502020204030204" pitchFamily="34" charset="0"/>
              </a:rPr>
              <a:t>характеристи</a:t>
            </a:r>
            <a:r>
              <a:rPr lang="uk-UA" sz="2200" dirty="0" smtClean="0">
                <a:latin typeface="Calibri" panose="020F0502020204030204" pitchFamily="34" charset="0"/>
                <a:ea typeface="Calibri" panose="020F0502020204030204" pitchFamily="34" charset="0"/>
                <a:cs typeface="Calibri" panose="020F0502020204030204" pitchFamily="34" charset="0"/>
              </a:rPr>
              <a:t>-ка </a:t>
            </a:r>
            <a:r>
              <a:rPr lang="uk-UA" sz="2200" dirty="0">
                <a:latin typeface="Calibri" panose="020F0502020204030204" pitchFamily="34" charset="0"/>
                <a:ea typeface="Calibri" panose="020F0502020204030204" pitchFamily="34" charset="0"/>
                <a:cs typeface="Calibri" panose="020F0502020204030204" pitchFamily="34" charset="0"/>
              </a:rPr>
              <a:t>асинхронного двигуна в режимі динамічного </a:t>
            </a:r>
            <a:r>
              <a:rPr lang="uk-UA" sz="2200" dirty="0" smtClean="0">
                <a:latin typeface="Calibri" panose="020F0502020204030204" pitchFamily="34" charset="0"/>
                <a:ea typeface="Calibri" panose="020F0502020204030204" pitchFamily="34" charset="0"/>
                <a:cs typeface="Calibri" panose="020F0502020204030204" pitchFamily="34" charset="0"/>
              </a:rPr>
              <a:t>гальму-</a:t>
            </a:r>
            <a:r>
              <a:rPr lang="uk-UA" sz="2200" dirty="0" err="1" smtClean="0">
                <a:latin typeface="Calibri" panose="020F0502020204030204" pitchFamily="34" charset="0"/>
                <a:ea typeface="Calibri" panose="020F0502020204030204" pitchFamily="34" charset="0"/>
                <a:cs typeface="Calibri" panose="020F0502020204030204" pitchFamily="34" charset="0"/>
              </a:rPr>
              <a:t>вання</a:t>
            </a:r>
            <a:r>
              <a:rPr lang="uk-UA" sz="2200" dirty="0" smtClean="0">
                <a:latin typeface="Calibri" panose="020F0502020204030204" pitchFamily="34" charset="0"/>
                <a:ea typeface="Calibri" panose="020F0502020204030204" pitchFamily="34" charset="0"/>
                <a:cs typeface="Calibri" panose="020F0502020204030204" pitchFamily="34" charset="0"/>
              </a:rPr>
              <a:t> описується аналогічно  до рушійного режиму, </a:t>
            </a:r>
            <a:r>
              <a:rPr lang="uk-UA" sz="2200" dirty="0">
                <a:latin typeface="Calibri" panose="020F0502020204030204" pitchFamily="34" charset="0"/>
                <a:ea typeface="Calibri" panose="020F0502020204030204" pitchFamily="34" charset="0"/>
                <a:cs typeface="Calibri" panose="020F0502020204030204" pitchFamily="34" charset="0"/>
              </a:rPr>
              <a:t>але для інших значень </a:t>
            </a:r>
            <a:r>
              <a:rPr lang="uk-UA" sz="2200" i="1" dirty="0" err="1" smtClean="0">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smtClean="0">
                <a:latin typeface="Times New Roman" panose="02020603050405020304" pitchFamily="18" charset="0"/>
                <a:ea typeface="Calibri" panose="020F0502020204030204" pitchFamily="34" charset="0"/>
                <a:cs typeface="Times New Roman" panose="02020603050405020304" pitchFamily="18" charset="0"/>
              </a:rPr>
              <a:t>кр</a:t>
            </a:r>
            <a:r>
              <a:rPr lang="uk-UA" sz="2200" dirty="0" smtClean="0">
                <a:latin typeface="Calibri" panose="020F0502020204030204" pitchFamily="34" charset="0"/>
                <a:ea typeface="Calibri" panose="020F0502020204030204" pitchFamily="34" charset="0"/>
                <a:cs typeface="Calibri" panose="020F0502020204030204" pitchFamily="34" charset="0"/>
              </a:rPr>
              <a:t> та </a:t>
            </a:r>
            <a:r>
              <a:rPr lang="en-US" sz="2200" i="1" dirty="0" smtClean="0">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err="1" smtClean="0">
                <a:latin typeface="Times New Roman" panose="02020603050405020304" pitchFamily="18" charset="0"/>
                <a:ea typeface="Calibri" panose="020F0502020204030204" pitchFamily="34" charset="0"/>
                <a:cs typeface="Times New Roman" panose="02020603050405020304" pitchFamily="18" charset="0"/>
              </a:rPr>
              <a:t>кр</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Гальмівні режими </a:t>
            </a:r>
            <a:r>
              <a:rPr lang="uk-UA" sz="2800" b="1" i="1" u="sng" dirty="0" smtClean="0">
                <a:latin typeface="Times New Roman" panose="02020603050405020304" pitchFamily="18" charset="0"/>
                <a:cs typeface="Times New Roman" panose="02020603050405020304" pitchFamily="18" charset="0"/>
              </a:rPr>
              <a:t>АД з </a:t>
            </a:r>
            <a:r>
              <a:rPr lang="uk-UA" sz="2800" b="1" i="1" u="sng" dirty="0">
                <a:latin typeface="Times New Roman" panose="02020603050405020304" pitchFamily="18" charset="0"/>
                <a:cs typeface="Times New Roman" panose="02020603050405020304" pitchFamily="18" charset="0"/>
              </a:rPr>
              <a:t>фазним ротором</a:t>
            </a:r>
          </a:p>
        </p:txBody>
      </p:sp>
      <p:graphicFrame>
        <p:nvGraphicFramePr>
          <p:cNvPr id="5" name="Объект 4"/>
          <p:cNvGraphicFramePr>
            <a:graphicFrameLocks noChangeAspect="1"/>
          </p:cNvGraphicFramePr>
          <p:nvPr>
            <p:extLst>
              <p:ext uri="{D42A27DB-BD31-4B8C-83A1-F6EECF244321}">
                <p14:modId xmlns:p14="http://schemas.microsoft.com/office/powerpoint/2010/main" val="178104787"/>
              </p:ext>
            </p:extLst>
          </p:nvPr>
        </p:nvGraphicFramePr>
        <p:xfrm>
          <a:off x="7096135" y="814240"/>
          <a:ext cx="1966755" cy="733440"/>
        </p:xfrm>
        <a:graphic>
          <a:graphicData uri="http://schemas.openxmlformats.org/presentationml/2006/ole">
            <mc:AlternateContent xmlns:mc="http://schemas.openxmlformats.org/markup-compatibility/2006">
              <mc:Choice xmlns:v="urn:schemas-microsoft-com:vml" Requires="v">
                <p:oleObj spid="_x0000_s60473" name="Уравнение" r:id="rId4" imgW="1320480" imgH="495000" progId="Equation.3">
                  <p:embed/>
                </p:oleObj>
              </mc:Choice>
              <mc:Fallback>
                <p:oleObj name="Уравнение" r:id="rId4" imgW="1320480" imgH="495000" progId="Equation.3">
                  <p:embed/>
                  <p:pic>
                    <p:nvPicPr>
                      <p:cNvPr id="0" name="Object 1"/>
                      <p:cNvPicPr>
                        <a:picLocks noChangeAspect="1" noChangeArrowheads="1"/>
                      </p:cNvPicPr>
                      <p:nvPr/>
                    </p:nvPicPr>
                    <p:blipFill>
                      <a:blip r:embed="rId5"/>
                      <a:srcRect/>
                      <a:stretch>
                        <a:fillRect/>
                      </a:stretch>
                    </p:blipFill>
                    <p:spPr bwMode="auto">
                      <a:xfrm>
                        <a:off x="7096135" y="814240"/>
                        <a:ext cx="1966755" cy="733440"/>
                      </a:xfrm>
                      <a:prstGeom prst="rect">
                        <a:avLst/>
                      </a:prstGeom>
                      <a:solidFill>
                        <a:srgbClr val="FFFF00"/>
                      </a:solidFill>
                      <a:ln>
                        <a:solidFill>
                          <a:srgbClr val="FF0000"/>
                        </a:solidFill>
                      </a:ln>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920822007"/>
              </p:ext>
            </p:extLst>
          </p:nvPr>
        </p:nvGraphicFramePr>
        <p:xfrm>
          <a:off x="5580112" y="1412004"/>
          <a:ext cx="1728192" cy="1142079"/>
        </p:xfrm>
        <a:graphic>
          <a:graphicData uri="http://schemas.openxmlformats.org/presentationml/2006/ole">
            <mc:AlternateContent xmlns:mc="http://schemas.openxmlformats.org/markup-compatibility/2006">
              <mc:Choice xmlns:v="urn:schemas-microsoft-com:vml" Requires="v">
                <p:oleObj spid="_x0000_s60474" name="Уравнение" r:id="rId6" imgW="901440" imgH="685800" progId="Equation.3">
                  <p:embed/>
                </p:oleObj>
              </mc:Choice>
              <mc:Fallback>
                <p:oleObj name="Уравнение" r:id="rId6" imgW="901440" imgH="685800" progId="Equation.3">
                  <p:embed/>
                  <p:pic>
                    <p:nvPicPr>
                      <p:cNvPr id="0" name="Object 3"/>
                      <p:cNvPicPr>
                        <a:picLocks noChangeAspect="1" noChangeArrowheads="1"/>
                      </p:cNvPicPr>
                      <p:nvPr/>
                    </p:nvPicPr>
                    <p:blipFill>
                      <a:blip r:embed="rId7"/>
                      <a:srcRect/>
                      <a:stretch>
                        <a:fillRect/>
                      </a:stretch>
                    </p:blipFill>
                    <p:spPr bwMode="auto">
                      <a:xfrm>
                        <a:off x="5580112" y="1412004"/>
                        <a:ext cx="1728192" cy="1142079"/>
                      </a:xfrm>
                      <a:prstGeom prst="rect">
                        <a:avLst/>
                      </a:prstGeom>
                      <a:solidFill>
                        <a:srgbClr val="FFFF00"/>
                      </a:solidFill>
                      <a:ln>
                        <a:solidFill>
                          <a:srgbClr val="FF0000"/>
                        </a:solidFill>
                      </a:ln>
                    </p:spPr>
                  </p:pic>
                </p:oleObj>
              </mc:Fallback>
            </mc:AlternateContent>
          </a:graphicData>
        </a:graphic>
      </p:graphicFrame>
      <p:grpSp>
        <p:nvGrpSpPr>
          <p:cNvPr id="11" name="Группа 10"/>
          <p:cNvGrpSpPr/>
          <p:nvPr/>
        </p:nvGrpSpPr>
        <p:grpSpPr>
          <a:xfrm>
            <a:off x="3554698" y="2408228"/>
            <a:ext cx="5508192" cy="3470490"/>
            <a:chOff x="3554698" y="2408228"/>
            <a:chExt cx="5508192" cy="3470490"/>
          </a:xfrm>
        </p:grpSpPr>
        <p:graphicFrame>
          <p:nvGraphicFramePr>
            <p:cNvPr id="9" name="Объект 8"/>
            <p:cNvGraphicFramePr>
              <a:graphicFrameLocks noChangeAspect="1"/>
            </p:cNvGraphicFramePr>
            <p:nvPr>
              <p:extLst>
                <p:ext uri="{D42A27DB-BD31-4B8C-83A1-F6EECF244321}">
                  <p14:modId xmlns:p14="http://schemas.microsoft.com/office/powerpoint/2010/main" val="1422057529"/>
                </p:ext>
              </p:extLst>
            </p:nvPr>
          </p:nvGraphicFramePr>
          <p:xfrm>
            <a:off x="3595750" y="2408228"/>
            <a:ext cx="5467140" cy="2380581"/>
          </p:xfrm>
          <a:graphic>
            <a:graphicData uri="http://schemas.openxmlformats.org/presentationml/2006/ole">
              <mc:AlternateContent xmlns:mc="http://schemas.openxmlformats.org/markup-compatibility/2006">
                <mc:Choice xmlns:v="urn:schemas-microsoft-com:vml" Requires="v">
                  <p:oleObj spid="_x0000_s60475" name="Picture" r:id="rId8" imgW="3677107" imgH="1604043" progId="Word.Picture.8">
                    <p:embed/>
                  </p:oleObj>
                </mc:Choice>
                <mc:Fallback>
                  <p:oleObj name="Picture" r:id="rId8" imgW="3677107" imgH="1604043" progId="Word.Picture.8">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5750" y="2408228"/>
                          <a:ext cx="5467140" cy="2380581"/>
                        </a:xfrm>
                        <a:prstGeom prst="rect">
                          <a:avLst/>
                        </a:prstGeom>
                        <a:noFill/>
                      </p:spPr>
                    </p:pic>
                  </p:oleObj>
                </mc:Fallback>
              </mc:AlternateContent>
            </a:graphicData>
          </a:graphic>
        </p:graphicFrame>
        <p:sp>
          <p:nvSpPr>
            <p:cNvPr id="10" name="Прямоугольник 9"/>
            <p:cNvSpPr/>
            <p:nvPr/>
          </p:nvSpPr>
          <p:spPr>
            <a:xfrm>
              <a:off x="3554698" y="4739945"/>
              <a:ext cx="5467140" cy="1138773"/>
            </a:xfrm>
            <a:prstGeom prst="rect">
              <a:avLst/>
            </a:prstGeom>
            <a:solidFill>
              <a:srgbClr val="FFFF00"/>
            </a:solidFill>
          </p:spPr>
          <p:txBody>
            <a:bodyPr wrap="square">
              <a:spAutoFit/>
            </a:bodyPr>
            <a:lstStyle/>
            <a:p>
              <a:pPr algn="ctr">
                <a:lnSpc>
                  <a:spcPct val="85000"/>
                </a:lnSpc>
              </a:pPr>
              <a:r>
                <a:rPr lang="uk-UA" sz="2000" i="1" dirty="0">
                  <a:latin typeface="Times New Roman" panose="02020603050405020304" pitchFamily="18" charset="0"/>
                  <a:ea typeface="Calibri" panose="020F0502020204030204" pitchFamily="34" charset="0"/>
                  <a:cs typeface="Times New Roman" panose="02020603050405020304" pitchFamily="18" charset="0"/>
                </a:rPr>
                <a:t>Механічні характеристики </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АД у </a:t>
              </a:r>
              <a:r>
                <a:rPr lang="uk-UA" sz="2000" i="1" dirty="0">
                  <a:latin typeface="Times New Roman" panose="02020603050405020304" pitchFamily="18" charset="0"/>
                  <a:ea typeface="Calibri" panose="020F0502020204030204" pitchFamily="34" charset="0"/>
                  <a:cs typeface="Times New Roman" panose="02020603050405020304" pitchFamily="18" charset="0"/>
                </a:rPr>
                <a:t>режимі динамічного гальмування: а) для різних значень </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опору </a:t>
              </a:r>
              <a:r>
                <a:rPr lang="uk-UA" sz="2000" i="1" dirty="0">
                  <a:latin typeface="Times New Roman" panose="02020603050405020304" pitchFamily="18" charset="0"/>
                  <a:ea typeface="Calibri" panose="020F0502020204030204" pitchFamily="34" charset="0"/>
                  <a:cs typeface="Times New Roman" panose="02020603050405020304" pitchFamily="18" charset="0"/>
                </a:rPr>
                <a:t>в колі ротора; б) для різних значень струму збудження</a:t>
              </a:r>
              <a:endParaRPr lang="uk-UA" sz="2000"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9939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1+#ppt_w/2"/>
                                          </p:val>
                                        </p:tav>
                                        <p:tav tm="100000">
                                          <p:val>
                                            <p:strVal val="#ppt_x"/>
                                          </p:val>
                                        </p:tav>
                                      </p:tavLst>
                                    </p:anim>
                                    <p:anim calcmode="lin" valueType="num">
                                      <p:cBhvr additive="base">
                                        <p:cTn id="45" dur="10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6"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5">
                                            <p:bg/>
                                          </p:spTgt>
                                        </p:tgtEl>
                                        <p:attrNameLst>
                                          <p:attrName>style.visibility</p:attrName>
                                        </p:attrNameLst>
                                      </p:cBhvr>
                                      <p:to>
                                        <p:strVal val="visible"/>
                                      </p:to>
                                    </p:set>
                                    <p:anim calcmode="lin" valueType="num">
                                      <p:cBhvr>
                                        <p:cTn id="67" dur="1000" fill="hold"/>
                                        <p:tgtEl>
                                          <p:spTgt spid="15">
                                            <p:bg/>
                                          </p:spTgt>
                                        </p:tgtEl>
                                        <p:attrNameLst>
                                          <p:attrName>ppt_w</p:attrName>
                                        </p:attrNameLst>
                                      </p:cBhvr>
                                      <p:tavLst>
                                        <p:tav tm="0">
                                          <p:val>
                                            <p:fltVal val="0"/>
                                          </p:val>
                                        </p:tav>
                                        <p:tav tm="100000">
                                          <p:val>
                                            <p:strVal val="#ppt_w"/>
                                          </p:val>
                                        </p:tav>
                                      </p:tavLst>
                                    </p:anim>
                                    <p:anim calcmode="lin" valueType="num">
                                      <p:cBhvr>
                                        <p:cTn id="68" dur="1000" fill="hold"/>
                                        <p:tgtEl>
                                          <p:spTgt spid="15">
                                            <p:bg/>
                                          </p:spTgt>
                                        </p:tgtEl>
                                        <p:attrNameLst>
                                          <p:attrName>ppt_h</p:attrName>
                                        </p:attrNameLst>
                                      </p:cBhvr>
                                      <p:tavLst>
                                        <p:tav tm="0">
                                          <p:val>
                                            <p:fltVal val="0"/>
                                          </p:val>
                                        </p:tav>
                                        <p:tav tm="100000">
                                          <p:val>
                                            <p:strVal val="#ppt_h"/>
                                          </p:val>
                                        </p:tav>
                                      </p:tavLst>
                                    </p:anim>
                                    <p:anim calcmode="lin" valueType="num">
                                      <p:cBhvr>
                                        <p:cTn id="69" dur="1000" fill="hold"/>
                                        <p:tgtEl>
                                          <p:spTgt spid="15">
                                            <p:bg/>
                                          </p:spTgt>
                                        </p:tgtEl>
                                        <p:attrNameLst>
                                          <p:attrName>style.rotation</p:attrName>
                                        </p:attrNameLst>
                                      </p:cBhvr>
                                      <p:tavLst>
                                        <p:tav tm="0">
                                          <p:val>
                                            <p:fltVal val="90"/>
                                          </p:val>
                                        </p:tav>
                                        <p:tav tm="100000">
                                          <p:val>
                                            <p:fltVal val="0"/>
                                          </p:val>
                                        </p:tav>
                                      </p:tavLst>
                                    </p:anim>
                                    <p:animEffect transition="in" filter="fade">
                                      <p:cBhvr>
                                        <p:cTn id="70" dur="1000"/>
                                        <p:tgtEl>
                                          <p:spTgt spid="15">
                                            <p:bg/>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xEl>
                                              <p:pRg st="0" end="0"/>
                                            </p:txEl>
                                          </p:spTgt>
                                        </p:tgtEl>
                                        <p:attrNameLst>
                                          <p:attrName>style.visibility</p:attrName>
                                        </p:attrNameLst>
                                      </p:cBhvr>
                                      <p:to>
                                        <p:strVal val="visible"/>
                                      </p:to>
                                    </p:set>
                                    <p:anim calcmode="lin" valueType="num">
                                      <p:cBhvr>
                                        <p:cTn id="73"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74"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75"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76" dur="1000"/>
                                        <p:tgtEl>
                                          <p:spTgt spid="15">
                                            <p:txEl>
                                              <p:pRg st="0" end="0"/>
                                            </p:txEl>
                                          </p:spTgt>
                                        </p:tgtEl>
                                      </p:cBhvr>
                                    </p:animEffect>
                                  </p:childTnLst>
                                </p:cTn>
                              </p:par>
                            </p:childTnLst>
                          </p:cTn>
                        </p:par>
                        <p:par>
                          <p:cTn id="77" fill="hold">
                            <p:stCondLst>
                              <p:cond delay="1000"/>
                            </p:stCondLst>
                            <p:childTnLst>
                              <p:par>
                                <p:cTn id="78" presetID="26"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down)">
                                      <p:cBhvr>
                                        <p:cTn id="80" dur="580">
                                          <p:stCondLst>
                                            <p:cond delay="0"/>
                                          </p:stCondLst>
                                        </p:cTn>
                                        <p:tgtEl>
                                          <p:spTgt spid="11"/>
                                        </p:tgtEl>
                                      </p:cBhvr>
                                    </p:animEffect>
                                    <p:anim calcmode="lin" valueType="num">
                                      <p:cBhvr>
                                        <p:cTn id="8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6" dur="26">
                                          <p:stCondLst>
                                            <p:cond delay="650"/>
                                          </p:stCondLst>
                                        </p:cTn>
                                        <p:tgtEl>
                                          <p:spTgt spid="11"/>
                                        </p:tgtEl>
                                      </p:cBhvr>
                                      <p:to x="100000" y="60000"/>
                                    </p:animScale>
                                    <p:animScale>
                                      <p:cBhvr>
                                        <p:cTn id="87" dur="166" decel="50000">
                                          <p:stCondLst>
                                            <p:cond delay="676"/>
                                          </p:stCondLst>
                                        </p:cTn>
                                        <p:tgtEl>
                                          <p:spTgt spid="11"/>
                                        </p:tgtEl>
                                      </p:cBhvr>
                                      <p:to x="100000" y="100000"/>
                                    </p:animScale>
                                    <p:animScale>
                                      <p:cBhvr>
                                        <p:cTn id="88" dur="26">
                                          <p:stCondLst>
                                            <p:cond delay="1312"/>
                                          </p:stCondLst>
                                        </p:cTn>
                                        <p:tgtEl>
                                          <p:spTgt spid="11"/>
                                        </p:tgtEl>
                                      </p:cBhvr>
                                      <p:to x="100000" y="80000"/>
                                    </p:animScale>
                                    <p:animScale>
                                      <p:cBhvr>
                                        <p:cTn id="89" dur="166" decel="50000">
                                          <p:stCondLst>
                                            <p:cond delay="1338"/>
                                          </p:stCondLst>
                                        </p:cTn>
                                        <p:tgtEl>
                                          <p:spTgt spid="11"/>
                                        </p:tgtEl>
                                      </p:cBhvr>
                                      <p:to x="100000" y="100000"/>
                                    </p:animScale>
                                    <p:animScale>
                                      <p:cBhvr>
                                        <p:cTn id="90" dur="26">
                                          <p:stCondLst>
                                            <p:cond delay="1642"/>
                                          </p:stCondLst>
                                        </p:cTn>
                                        <p:tgtEl>
                                          <p:spTgt spid="11"/>
                                        </p:tgtEl>
                                      </p:cBhvr>
                                      <p:to x="100000" y="90000"/>
                                    </p:animScale>
                                    <p:animScale>
                                      <p:cBhvr>
                                        <p:cTn id="91" dur="166" decel="50000">
                                          <p:stCondLst>
                                            <p:cond delay="1668"/>
                                          </p:stCondLst>
                                        </p:cTn>
                                        <p:tgtEl>
                                          <p:spTgt spid="11"/>
                                        </p:tgtEl>
                                      </p:cBhvr>
                                      <p:to x="100000" y="100000"/>
                                    </p:animScale>
                                    <p:animScale>
                                      <p:cBhvr>
                                        <p:cTn id="92" dur="26">
                                          <p:stCondLst>
                                            <p:cond delay="1808"/>
                                          </p:stCondLst>
                                        </p:cTn>
                                        <p:tgtEl>
                                          <p:spTgt spid="11"/>
                                        </p:tgtEl>
                                      </p:cBhvr>
                                      <p:to x="100000" y="95000"/>
                                    </p:animScale>
                                    <p:animScale>
                                      <p:cBhvr>
                                        <p:cTn id="93" dur="166" decel="50000">
                                          <p:stCondLst>
                                            <p:cond delay="1834"/>
                                          </p:stCondLst>
                                        </p:cTn>
                                        <p:tgtEl>
                                          <p:spTgt spid="11"/>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17">
                                            <p:bg/>
                                          </p:spTgt>
                                        </p:tgtEl>
                                        <p:attrNameLst>
                                          <p:attrName>style.visibility</p:attrName>
                                        </p:attrNameLst>
                                      </p:cBhvr>
                                      <p:to>
                                        <p:strVal val="visible"/>
                                      </p:to>
                                    </p:set>
                                    <p:anim calcmode="lin" valueType="num">
                                      <p:cBhvr>
                                        <p:cTn id="98" dur="1000" fill="hold"/>
                                        <p:tgtEl>
                                          <p:spTgt spid="17">
                                            <p:bg/>
                                          </p:spTgt>
                                        </p:tgtEl>
                                        <p:attrNameLst>
                                          <p:attrName>ppt_w</p:attrName>
                                        </p:attrNameLst>
                                      </p:cBhvr>
                                      <p:tavLst>
                                        <p:tav tm="0">
                                          <p:val>
                                            <p:fltVal val="0"/>
                                          </p:val>
                                        </p:tav>
                                        <p:tav tm="100000">
                                          <p:val>
                                            <p:strVal val="#ppt_w"/>
                                          </p:val>
                                        </p:tav>
                                      </p:tavLst>
                                    </p:anim>
                                    <p:anim calcmode="lin" valueType="num">
                                      <p:cBhvr>
                                        <p:cTn id="99" dur="1000" fill="hold"/>
                                        <p:tgtEl>
                                          <p:spTgt spid="17">
                                            <p:bg/>
                                          </p:spTgt>
                                        </p:tgtEl>
                                        <p:attrNameLst>
                                          <p:attrName>ppt_h</p:attrName>
                                        </p:attrNameLst>
                                      </p:cBhvr>
                                      <p:tavLst>
                                        <p:tav tm="0">
                                          <p:val>
                                            <p:fltVal val="0"/>
                                          </p:val>
                                        </p:tav>
                                        <p:tav tm="100000">
                                          <p:val>
                                            <p:strVal val="#ppt_h"/>
                                          </p:val>
                                        </p:tav>
                                      </p:tavLst>
                                    </p:anim>
                                    <p:anim calcmode="lin" valueType="num">
                                      <p:cBhvr>
                                        <p:cTn id="100" dur="1000" fill="hold"/>
                                        <p:tgtEl>
                                          <p:spTgt spid="17">
                                            <p:bg/>
                                          </p:spTgt>
                                        </p:tgtEl>
                                        <p:attrNameLst>
                                          <p:attrName>style.rotation</p:attrName>
                                        </p:attrNameLst>
                                      </p:cBhvr>
                                      <p:tavLst>
                                        <p:tav tm="0">
                                          <p:val>
                                            <p:fltVal val="90"/>
                                          </p:val>
                                        </p:tav>
                                        <p:tav tm="100000">
                                          <p:val>
                                            <p:fltVal val="0"/>
                                          </p:val>
                                        </p:tav>
                                      </p:tavLst>
                                    </p:anim>
                                    <p:animEffect transition="in" filter="fade">
                                      <p:cBhvr>
                                        <p:cTn id="101" dur="1000"/>
                                        <p:tgtEl>
                                          <p:spTgt spid="17">
                                            <p:bg/>
                                          </p:spTgt>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7">
                                            <p:txEl>
                                              <p:pRg st="0" end="0"/>
                                            </p:txEl>
                                          </p:spTgt>
                                        </p:tgtEl>
                                        <p:attrNameLst>
                                          <p:attrName>style.visibility</p:attrName>
                                        </p:attrNameLst>
                                      </p:cBhvr>
                                      <p:to>
                                        <p:strVal val="visible"/>
                                      </p:to>
                                    </p:set>
                                    <p:anim calcmode="lin" valueType="num">
                                      <p:cBhvr>
                                        <p:cTn id="104"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05"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106"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107" dur="1000"/>
                                        <p:tgtEl>
                                          <p:spTgt spid="17">
                                            <p:txEl>
                                              <p:pRg st="0" end="0"/>
                                            </p:txEl>
                                          </p:spTgt>
                                        </p:tgtEl>
                                      </p:cBhvr>
                                    </p:animEffect>
                                  </p:childTnLst>
                                </p:cTn>
                              </p:par>
                              <p:par>
                                <p:cTn id="108" presetID="31" presetClass="entr" presetSubtype="0" fill="hold" grpId="0" nodeType="withEffect">
                                  <p:stCondLst>
                                    <p:cond delay="0"/>
                                  </p:stCondLst>
                                  <p:childTnLst>
                                    <p:set>
                                      <p:cBhvr>
                                        <p:cTn id="109" dur="1" fill="hold">
                                          <p:stCondLst>
                                            <p:cond delay="0"/>
                                          </p:stCondLst>
                                        </p:cTn>
                                        <p:tgtEl>
                                          <p:spTgt spid="17">
                                            <p:txEl>
                                              <p:pRg st="1" end="1"/>
                                            </p:txEl>
                                          </p:spTgt>
                                        </p:tgtEl>
                                        <p:attrNameLst>
                                          <p:attrName>style.visibility</p:attrName>
                                        </p:attrNameLst>
                                      </p:cBhvr>
                                      <p:to>
                                        <p:strVal val="visible"/>
                                      </p:to>
                                    </p:set>
                                    <p:anim calcmode="lin" valueType="num">
                                      <p:cBhvr>
                                        <p:cTn id="110"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111"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112"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113" dur="1000"/>
                                        <p:tgtEl>
                                          <p:spTgt spid="17">
                                            <p:txEl>
                                              <p:pRg st="1" end="1"/>
                                            </p:txEl>
                                          </p:spTgt>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17">
                                            <p:txEl>
                                              <p:pRg st="2" end="2"/>
                                            </p:txEl>
                                          </p:spTgt>
                                        </p:tgtEl>
                                        <p:attrNameLst>
                                          <p:attrName>style.visibility</p:attrName>
                                        </p:attrNameLst>
                                      </p:cBhvr>
                                      <p:to>
                                        <p:strVal val="visible"/>
                                      </p:to>
                                    </p:set>
                                    <p:anim calcmode="lin" valueType="num">
                                      <p:cBhvr>
                                        <p:cTn id="116"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117"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118"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119" dur="1000"/>
                                        <p:tgtEl>
                                          <p:spTgt spid="17">
                                            <p:txEl>
                                              <p:pRg st="2" end="2"/>
                                            </p:txEl>
                                          </p:spTgt>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17">
                                            <p:txEl>
                                              <p:pRg st="3" end="3"/>
                                            </p:txEl>
                                          </p:spTgt>
                                        </p:tgtEl>
                                        <p:attrNameLst>
                                          <p:attrName>style.visibility</p:attrName>
                                        </p:attrNameLst>
                                      </p:cBhvr>
                                      <p:to>
                                        <p:strVal val="visible"/>
                                      </p:to>
                                    </p:set>
                                    <p:anim calcmode="lin" valueType="num">
                                      <p:cBhvr>
                                        <p:cTn id="122" dur="10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123" dur="1000" fill="hold"/>
                                        <p:tgtEl>
                                          <p:spTgt spid="17">
                                            <p:txEl>
                                              <p:pRg st="3" end="3"/>
                                            </p:txEl>
                                          </p:spTgt>
                                        </p:tgtEl>
                                        <p:attrNameLst>
                                          <p:attrName>ppt_h</p:attrName>
                                        </p:attrNameLst>
                                      </p:cBhvr>
                                      <p:tavLst>
                                        <p:tav tm="0">
                                          <p:val>
                                            <p:fltVal val="0"/>
                                          </p:val>
                                        </p:tav>
                                        <p:tav tm="100000">
                                          <p:val>
                                            <p:strVal val="#ppt_h"/>
                                          </p:val>
                                        </p:tav>
                                      </p:tavLst>
                                    </p:anim>
                                    <p:anim calcmode="lin" valueType="num">
                                      <p:cBhvr>
                                        <p:cTn id="124" dur="1000" fill="hold"/>
                                        <p:tgtEl>
                                          <p:spTgt spid="17">
                                            <p:txEl>
                                              <p:pRg st="3" end="3"/>
                                            </p:txEl>
                                          </p:spTgt>
                                        </p:tgtEl>
                                        <p:attrNameLst>
                                          <p:attrName>style.rotation</p:attrName>
                                        </p:attrNameLst>
                                      </p:cBhvr>
                                      <p:tavLst>
                                        <p:tav tm="0">
                                          <p:val>
                                            <p:fltVal val="90"/>
                                          </p:val>
                                        </p:tav>
                                        <p:tav tm="100000">
                                          <p:val>
                                            <p:fltVal val="0"/>
                                          </p:val>
                                        </p:tav>
                                      </p:tavLst>
                                    </p:anim>
                                    <p:animEffect transition="in" filter="fade">
                                      <p:cBhvr>
                                        <p:cTn id="125" dur="1000"/>
                                        <p:tgtEl>
                                          <p:spTgt spid="17">
                                            <p:txEl>
                                              <p:pRg st="3" end="3"/>
                                            </p:txEl>
                                          </p:spTgt>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17">
                                            <p:txEl>
                                              <p:pRg st="4" end="4"/>
                                            </p:txEl>
                                          </p:spTgt>
                                        </p:tgtEl>
                                        <p:attrNameLst>
                                          <p:attrName>style.visibility</p:attrName>
                                        </p:attrNameLst>
                                      </p:cBhvr>
                                      <p:to>
                                        <p:strVal val="visible"/>
                                      </p:to>
                                    </p:set>
                                    <p:anim calcmode="lin" valueType="num">
                                      <p:cBhvr>
                                        <p:cTn id="128" dur="10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129" dur="1000" fill="hold"/>
                                        <p:tgtEl>
                                          <p:spTgt spid="17">
                                            <p:txEl>
                                              <p:pRg st="4" end="4"/>
                                            </p:txEl>
                                          </p:spTgt>
                                        </p:tgtEl>
                                        <p:attrNameLst>
                                          <p:attrName>ppt_h</p:attrName>
                                        </p:attrNameLst>
                                      </p:cBhvr>
                                      <p:tavLst>
                                        <p:tav tm="0">
                                          <p:val>
                                            <p:fltVal val="0"/>
                                          </p:val>
                                        </p:tav>
                                        <p:tav tm="100000">
                                          <p:val>
                                            <p:strVal val="#ppt_h"/>
                                          </p:val>
                                        </p:tav>
                                      </p:tavLst>
                                    </p:anim>
                                    <p:anim calcmode="lin" valueType="num">
                                      <p:cBhvr>
                                        <p:cTn id="130" dur="1000" fill="hold"/>
                                        <p:tgtEl>
                                          <p:spTgt spid="17">
                                            <p:txEl>
                                              <p:pRg st="4" end="4"/>
                                            </p:txEl>
                                          </p:spTgt>
                                        </p:tgtEl>
                                        <p:attrNameLst>
                                          <p:attrName>style.rotation</p:attrName>
                                        </p:attrNameLst>
                                      </p:cBhvr>
                                      <p:tavLst>
                                        <p:tav tm="0">
                                          <p:val>
                                            <p:fltVal val="90"/>
                                          </p:val>
                                        </p:tav>
                                        <p:tav tm="100000">
                                          <p:val>
                                            <p:fltVal val="0"/>
                                          </p:val>
                                        </p:tav>
                                      </p:tavLst>
                                    </p:anim>
                                    <p:animEffect transition="in" filter="fade">
                                      <p:cBhvr>
                                        <p:cTn id="131" dur="1000"/>
                                        <p:tgtEl>
                                          <p:spTgt spid="17">
                                            <p:txEl>
                                              <p:pRg st="4" end="4"/>
                                            </p:txEl>
                                          </p:spTgt>
                                        </p:tgtEl>
                                      </p:cBhvr>
                                    </p:animEffect>
                                  </p:childTnLst>
                                </p:cTn>
                              </p:par>
                              <p:par>
                                <p:cTn id="132" presetID="31" presetClass="entr" presetSubtype="0" fill="hold" grpId="0" nodeType="withEffect">
                                  <p:stCondLst>
                                    <p:cond delay="0"/>
                                  </p:stCondLst>
                                  <p:childTnLst>
                                    <p:set>
                                      <p:cBhvr>
                                        <p:cTn id="133" dur="1" fill="hold">
                                          <p:stCondLst>
                                            <p:cond delay="0"/>
                                          </p:stCondLst>
                                        </p:cTn>
                                        <p:tgtEl>
                                          <p:spTgt spid="17">
                                            <p:txEl>
                                              <p:pRg st="5" end="5"/>
                                            </p:txEl>
                                          </p:spTgt>
                                        </p:tgtEl>
                                        <p:attrNameLst>
                                          <p:attrName>style.visibility</p:attrName>
                                        </p:attrNameLst>
                                      </p:cBhvr>
                                      <p:to>
                                        <p:strVal val="visible"/>
                                      </p:to>
                                    </p:set>
                                    <p:anim calcmode="lin" valueType="num">
                                      <p:cBhvr>
                                        <p:cTn id="134" dur="1000" fill="hold"/>
                                        <p:tgtEl>
                                          <p:spTgt spid="17">
                                            <p:txEl>
                                              <p:pRg st="5" end="5"/>
                                            </p:txEl>
                                          </p:spTgt>
                                        </p:tgtEl>
                                        <p:attrNameLst>
                                          <p:attrName>ppt_w</p:attrName>
                                        </p:attrNameLst>
                                      </p:cBhvr>
                                      <p:tavLst>
                                        <p:tav tm="0">
                                          <p:val>
                                            <p:fltVal val="0"/>
                                          </p:val>
                                        </p:tav>
                                        <p:tav tm="100000">
                                          <p:val>
                                            <p:strVal val="#ppt_w"/>
                                          </p:val>
                                        </p:tav>
                                      </p:tavLst>
                                    </p:anim>
                                    <p:anim calcmode="lin" valueType="num">
                                      <p:cBhvr>
                                        <p:cTn id="135" dur="1000" fill="hold"/>
                                        <p:tgtEl>
                                          <p:spTgt spid="17">
                                            <p:txEl>
                                              <p:pRg st="5" end="5"/>
                                            </p:txEl>
                                          </p:spTgt>
                                        </p:tgtEl>
                                        <p:attrNameLst>
                                          <p:attrName>ppt_h</p:attrName>
                                        </p:attrNameLst>
                                      </p:cBhvr>
                                      <p:tavLst>
                                        <p:tav tm="0">
                                          <p:val>
                                            <p:fltVal val="0"/>
                                          </p:val>
                                        </p:tav>
                                        <p:tav tm="100000">
                                          <p:val>
                                            <p:strVal val="#ppt_h"/>
                                          </p:val>
                                        </p:tav>
                                      </p:tavLst>
                                    </p:anim>
                                    <p:anim calcmode="lin" valueType="num">
                                      <p:cBhvr>
                                        <p:cTn id="136" dur="1000" fill="hold"/>
                                        <p:tgtEl>
                                          <p:spTgt spid="17">
                                            <p:txEl>
                                              <p:pRg st="5" end="5"/>
                                            </p:txEl>
                                          </p:spTgt>
                                        </p:tgtEl>
                                        <p:attrNameLst>
                                          <p:attrName>style.rotation</p:attrName>
                                        </p:attrNameLst>
                                      </p:cBhvr>
                                      <p:tavLst>
                                        <p:tav tm="0">
                                          <p:val>
                                            <p:fltVal val="90"/>
                                          </p:val>
                                        </p:tav>
                                        <p:tav tm="100000">
                                          <p:val>
                                            <p:fltVal val="0"/>
                                          </p:val>
                                        </p:tav>
                                      </p:tavLst>
                                    </p:anim>
                                    <p:animEffect transition="in" filter="fade">
                                      <p:cBhvr>
                                        <p:cTn id="137" dur="10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animBg="1" autoUpdateAnimBg="0"/>
      <p:bldP spid="4" grpId="0" animBg="1" autoUpdateAnimBg="0"/>
      <p:bldP spid="16" grpId="0" uiExpand="1" build="p" animBg="1" autoUpdateAnimBg="0"/>
      <p:bldP spid="12" grpId="0" animBg="1" autoUpdateAnimBg="0"/>
      <p:bldP spid="15" grpId="0" uiExpand="1" build="p"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4452" y="864400"/>
            <a:ext cx="8988438" cy="3724096"/>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Найбільш поширеними з </a:t>
            </a:r>
            <a:r>
              <a:rPr lang="uk-UA" sz="2200" dirty="0" smtClean="0">
                <a:latin typeface="Calibri" panose="020F0502020204030204" pitchFamily="34" charset="0"/>
                <a:ea typeface="Calibri" panose="020F0502020204030204" pitchFamily="34" charset="0"/>
                <a:cs typeface="Calibri" panose="020F0502020204030204" pitchFamily="34" charset="0"/>
              </a:rPr>
              <a:t>існуючих </a:t>
            </a:r>
            <a:r>
              <a:rPr lang="uk-UA" sz="2200" dirty="0">
                <a:latin typeface="Calibri" panose="020F0502020204030204" pitchFamily="34" charset="0"/>
                <a:ea typeface="Calibri" panose="020F0502020204030204" pitchFamily="34" charset="0"/>
                <a:cs typeface="Calibri" panose="020F0502020204030204" pitchFamily="34" charset="0"/>
              </a:rPr>
              <a:t>способів регулювання швидкості є: </a:t>
            </a:r>
          </a:p>
          <a:p>
            <a:pPr marL="342900" lvl="0" indent="-342900">
              <a:buFont typeface="Wingdings" panose="05000000000000000000" pitchFamily="2" charset="2"/>
              <a:buChar char="Ø"/>
            </a:pPr>
            <a:r>
              <a:rPr lang="uk-UA" sz="2200" dirty="0">
                <a:latin typeface="Calibri" panose="020F0502020204030204" pitchFamily="34" charset="0"/>
                <a:ea typeface="Calibri" panose="020F0502020204030204" pitchFamily="34" charset="0"/>
                <a:cs typeface="Calibri" panose="020F0502020204030204" pitchFamily="34" charset="0"/>
              </a:rPr>
              <a:t>введення в коло ротора додаткового активного опору (реостатний спосіб регулювання швидкості);</a:t>
            </a:r>
          </a:p>
          <a:p>
            <a:pPr marL="342900" lvl="0" indent="-342900">
              <a:buFont typeface="Wingdings" panose="05000000000000000000" pitchFamily="2" charset="2"/>
              <a:buChar char="Ø"/>
            </a:pPr>
            <a:r>
              <a:rPr lang="uk-UA" sz="2200" dirty="0">
                <a:latin typeface="Calibri" panose="020F0502020204030204" pitchFamily="34" charset="0"/>
                <a:ea typeface="Calibri" panose="020F0502020204030204" pitchFamily="34" charset="0"/>
                <a:cs typeface="Calibri" panose="020F0502020204030204" pitchFamily="34" charset="0"/>
              </a:rPr>
              <a:t>введення в коло статора або ротора додаткового індуктивного опору (реакторний спосіб регулювання швидкості);</a:t>
            </a:r>
          </a:p>
          <a:p>
            <a:pPr marL="342900" lvl="0" indent="-342900">
              <a:buFont typeface="Wingdings" panose="05000000000000000000" pitchFamily="2" charset="2"/>
              <a:buChar char="Ø"/>
            </a:pPr>
            <a:r>
              <a:rPr lang="uk-UA" sz="2200" dirty="0">
                <a:latin typeface="Calibri" panose="020F0502020204030204" pitchFamily="34" charset="0"/>
                <a:ea typeface="Calibri" panose="020F0502020204030204" pitchFamily="34" charset="0"/>
                <a:cs typeface="Calibri" panose="020F0502020204030204" pitchFamily="34" charset="0"/>
              </a:rPr>
              <a:t>переключення числа пар полюсів;</a:t>
            </a:r>
          </a:p>
          <a:p>
            <a:pPr marL="342900" lvl="0" indent="-342900">
              <a:buFont typeface="Wingdings" panose="05000000000000000000" pitchFamily="2" charset="2"/>
              <a:buChar char="Ø"/>
            </a:pPr>
            <a:r>
              <a:rPr lang="uk-UA" sz="2200" dirty="0">
                <a:latin typeface="Calibri" panose="020F0502020204030204" pitchFamily="34" charset="0"/>
                <a:ea typeface="Calibri" panose="020F0502020204030204" pitchFamily="34" charset="0"/>
                <a:cs typeface="Calibri" panose="020F0502020204030204" pitchFamily="34" charset="0"/>
              </a:rPr>
              <a:t>зміна напруги живлення на статорі АД (регулювання напруги живлення);</a:t>
            </a:r>
          </a:p>
          <a:p>
            <a:pPr marL="342900" lvl="0" indent="-342900">
              <a:buFont typeface="Wingdings" panose="05000000000000000000" pitchFamily="2" charset="2"/>
              <a:buChar char="Ø"/>
            </a:pPr>
            <a:r>
              <a:rPr lang="uk-UA" sz="2200" dirty="0">
                <a:latin typeface="Calibri" panose="020F0502020204030204" pitchFamily="34" charset="0"/>
                <a:ea typeface="Calibri" panose="020F0502020204030204" pitchFamily="34" charset="0"/>
                <a:cs typeface="Calibri" panose="020F0502020204030204" pitchFamily="34" charset="0"/>
              </a:rPr>
              <a:t>зміна частоти  напруги  живлення АД (частотне регулювання);</a:t>
            </a:r>
          </a:p>
          <a:p>
            <a:pPr marL="342900" indent="-342900">
              <a:buFont typeface="Wingdings" panose="05000000000000000000" pitchFamily="2" charset="2"/>
              <a:buChar char="Ø"/>
            </a:pPr>
            <a:r>
              <a:rPr lang="uk-UA" sz="2200" dirty="0">
                <a:latin typeface="Calibri" panose="020F0502020204030204" pitchFamily="34" charset="0"/>
                <a:ea typeface="Calibri" panose="020F0502020204030204" pitchFamily="34" charset="0"/>
                <a:cs typeface="Calibri" panose="020F0502020204030204" pitchFamily="34" charset="0"/>
              </a:rPr>
              <a:t>введення в коло ротора додаткової ЕРС (регулювання швидкості в каскадних схемах).</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3562" y="4929561"/>
            <a:ext cx="8979327" cy="1015663"/>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Цей спосіб можна застосувати тільки для АД з фазним ротором, конструктивні особливості яких дають можливість вводити в коло ротора додаткові опори.</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p:nvPr/>
        </p:nvSpPr>
        <p:spPr>
          <a:xfrm>
            <a:off x="83563" y="57589"/>
            <a:ext cx="8979327" cy="830997"/>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фазним ротором</a:t>
            </a:r>
          </a:p>
        </p:txBody>
      </p:sp>
      <p:sp>
        <p:nvSpPr>
          <p:cNvPr id="17" name="Прямоугольник 16"/>
          <p:cNvSpPr>
            <a:spLocks noChangeArrowheads="1"/>
          </p:cNvSpPr>
          <p:nvPr/>
        </p:nvSpPr>
        <p:spPr bwMode="auto">
          <a:xfrm>
            <a:off x="101594" y="5930369"/>
            <a:ext cx="8961295" cy="813556"/>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200" dirty="0" smtClean="0">
                <a:latin typeface="Calibri" panose="020F0502020204030204" pitchFamily="34" charset="0"/>
                <a:ea typeface="Calibri" panose="020F0502020204030204" pitchFamily="34" charset="0"/>
                <a:cs typeface="Calibri" panose="020F0502020204030204" pitchFamily="34" charset="0"/>
              </a:rPr>
              <a:t>Рівняння </a:t>
            </a:r>
            <a:r>
              <a:rPr lang="uk-UA" sz="2200" dirty="0">
                <a:latin typeface="Calibri" panose="020F0502020204030204" pitchFamily="34" charset="0"/>
                <a:ea typeface="Calibri" panose="020F0502020204030204" pitchFamily="34" charset="0"/>
                <a:cs typeface="Calibri" panose="020F0502020204030204" pitchFamily="34" charset="0"/>
              </a:rPr>
              <a:t>балансу потужності в колі </a:t>
            </a:r>
            <a:r>
              <a:rPr lang="uk-UA" sz="2200" dirty="0" smtClean="0">
                <a:latin typeface="Calibri" panose="020F0502020204030204" pitchFamily="34" charset="0"/>
                <a:ea typeface="Calibri" panose="020F0502020204030204" pitchFamily="34" charset="0"/>
                <a:cs typeface="Calibri" panose="020F0502020204030204" pitchFamily="34" charset="0"/>
              </a:rPr>
              <a:t>ротора:</a:t>
            </a:r>
          </a:p>
          <a:p>
            <a:pPr>
              <a:lnSpc>
                <a:spcPct val="85000"/>
              </a:lnSpc>
            </a:pPr>
            <a:r>
              <a:rPr lang="uk-UA" dirty="0" smtClean="0"/>
              <a:t>де</a:t>
            </a:r>
          </a:p>
          <a:p>
            <a:pPr>
              <a:lnSpc>
                <a:spcPct val="85000"/>
              </a:lnSpc>
            </a:pPr>
            <a:r>
              <a:rPr lang="uk-UA" sz="2200" dirty="0" smtClean="0">
                <a:latin typeface="Calibri" panose="020F0502020204030204" pitchFamily="34" charset="0"/>
                <a:ea typeface="Calibri" panose="020F0502020204030204" pitchFamily="34" charset="0"/>
                <a:cs typeface="Calibri" panose="020F0502020204030204" pitchFamily="34" charset="0"/>
              </a:rPr>
              <a:t>                                                                                                 Звідки:</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2" name="Прямоугольник 1"/>
          <p:cNvSpPr/>
          <p:nvPr/>
        </p:nvSpPr>
        <p:spPr>
          <a:xfrm>
            <a:off x="1763688" y="4560081"/>
            <a:ext cx="6840760" cy="430887"/>
          </a:xfrm>
          <a:prstGeom prst="rect">
            <a:avLst/>
          </a:prstGeom>
        </p:spPr>
        <p:txBody>
          <a:bodyPr wrap="square">
            <a:spAutoFit/>
          </a:bodyPr>
          <a:lstStyle/>
          <a:p>
            <a:r>
              <a:rPr lang="uk-UA" sz="2200" b="1" i="1" u="sng" dirty="0">
                <a:latin typeface="Times New Roman" panose="02020603050405020304" pitchFamily="18" charset="0"/>
                <a:ea typeface="Calibri" panose="020F0502020204030204" pitchFamily="34" charset="0"/>
              </a:rPr>
              <a:t>Реостатний спосіб регулювання швидкості</a:t>
            </a:r>
            <a:endParaRPr lang="uk-UA" sz="2200" u="sng" dirty="0"/>
          </a:p>
        </p:txBody>
      </p:sp>
      <p:graphicFrame>
        <p:nvGraphicFramePr>
          <p:cNvPr id="6" name="Объект 5"/>
          <p:cNvGraphicFramePr>
            <a:graphicFrameLocks noChangeAspect="1"/>
          </p:cNvGraphicFramePr>
          <p:nvPr>
            <p:extLst>
              <p:ext uri="{D42A27DB-BD31-4B8C-83A1-F6EECF244321}">
                <p14:modId xmlns:p14="http://schemas.microsoft.com/office/powerpoint/2010/main" val="817464359"/>
              </p:ext>
            </p:extLst>
          </p:nvPr>
        </p:nvGraphicFramePr>
        <p:xfrm>
          <a:off x="5724128" y="5718049"/>
          <a:ext cx="1834436" cy="424638"/>
        </p:xfrm>
        <a:graphic>
          <a:graphicData uri="http://schemas.openxmlformats.org/presentationml/2006/ole">
            <mc:AlternateContent xmlns:mc="http://schemas.openxmlformats.org/markup-compatibility/2006">
              <mc:Choice xmlns:v="urn:schemas-microsoft-com:vml" Requires="v">
                <p:oleObj spid="_x0000_s59443" name="Уравнение" r:id="rId4" imgW="1117440" imgH="253800" progId="Equation.3">
                  <p:embed/>
                </p:oleObj>
              </mc:Choice>
              <mc:Fallback>
                <p:oleObj name="Уравнение" r:id="rId4" imgW="1117440" imgH="253800" progId="Equation.3">
                  <p:embed/>
                  <p:pic>
                    <p:nvPicPr>
                      <p:cNvPr id="0" name="Object 1"/>
                      <p:cNvPicPr>
                        <a:picLocks noChangeAspect="1" noChangeArrowheads="1"/>
                      </p:cNvPicPr>
                      <p:nvPr/>
                    </p:nvPicPr>
                    <p:blipFill>
                      <a:blip r:embed="rId5"/>
                      <a:srcRect/>
                      <a:stretch>
                        <a:fillRect/>
                      </a:stretch>
                    </p:blipFill>
                    <p:spPr bwMode="auto">
                      <a:xfrm>
                        <a:off x="5724128" y="5718049"/>
                        <a:ext cx="1834436" cy="424638"/>
                      </a:xfrm>
                      <a:prstGeom prst="rect">
                        <a:avLst/>
                      </a:prstGeom>
                      <a:solidFill>
                        <a:srgbClr val="FFFF00"/>
                      </a:solidFill>
                      <a:ln>
                        <a:solidFill>
                          <a:srgbClr val="FF0000"/>
                        </a:solidFill>
                      </a:ln>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8" name="Объект 7"/>
          <p:cNvGraphicFramePr>
            <a:graphicFrameLocks noChangeAspect="1"/>
          </p:cNvGraphicFramePr>
          <p:nvPr>
            <p:extLst>
              <p:ext uri="{D42A27DB-BD31-4B8C-83A1-F6EECF244321}">
                <p14:modId xmlns:p14="http://schemas.microsoft.com/office/powerpoint/2010/main" val="2651451946"/>
              </p:ext>
            </p:extLst>
          </p:nvPr>
        </p:nvGraphicFramePr>
        <p:xfrm>
          <a:off x="1043608" y="6204096"/>
          <a:ext cx="1687724" cy="393256"/>
        </p:xfrm>
        <a:graphic>
          <a:graphicData uri="http://schemas.openxmlformats.org/presentationml/2006/ole">
            <mc:AlternateContent xmlns:mc="http://schemas.openxmlformats.org/markup-compatibility/2006">
              <mc:Choice xmlns:v="urn:schemas-microsoft-com:vml" Requires="v">
                <p:oleObj spid="_x0000_s59444" name="Уравнение" r:id="rId6" imgW="990360" imgH="228600" progId="Equation.3">
                  <p:embed/>
                </p:oleObj>
              </mc:Choice>
              <mc:Fallback>
                <p:oleObj name="Уравнение" r:id="rId6" imgW="990360" imgH="228600" progId="Equation.3">
                  <p:embed/>
                  <p:pic>
                    <p:nvPicPr>
                      <p:cNvPr id="0" name="Object 3"/>
                      <p:cNvPicPr>
                        <a:picLocks noChangeAspect="1" noChangeArrowheads="1"/>
                      </p:cNvPicPr>
                      <p:nvPr/>
                    </p:nvPicPr>
                    <p:blipFill>
                      <a:blip r:embed="rId7"/>
                      <a:srcRect/>
                      <a:stretch>
                        <a:fillRect/>
                      </a:stretch>
                    </p:blipFill>
                    <p:spPr bwMode="auto">
                      <a:xfrm>
                        <a:off x="1043608" y="6204096"/>
                        <a:ext cx="1687724" cy="393256"/>
                      </a:xfrm>
                      <a:prstGeom prst="rect">
                        <a:avLst/>
                      </a:prstGeom>
                      <a:solidFill>
                        <a:srgbClr val="FFFF00"/>
                      </a:solidFill>
                      <a:ln>
                        <a:solidFill>
                          <a:srgbClr val="FF0000"/>
                        </a:solidFill>
                      </a:ln>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2506603363"/>
              </p:ext>
            </p:extLst>
          </p:nvPr>
        </p:nvGraphicFramePr>
        <p:xfrm>
          <a:off x="7657441" y="5930370"/>
          <a:ext cx="1383662" cy="813556"/>
        </p:xfrm>
        <a:graphic>
          <a:graphicData uri="http://schemas.openxmlformats.org/presentationml/2006/ole">
            <mc:AlternateContent xmlns:mc="http://schemas.openxmlformats.org/markup-compatibility/2006">
              <mc:Choice xmlns:v="urn:schemas-microsoft-com:vml" Requires="v">
                <p:oleObj spid="_x0000_s59445" name="Уравнение" r:id="rId8" imgW="787320" imgH="469800" progId="Equation.3">
                  <p:embed/>
                </p:oleObj>
              </mc:Choice>
              <mc:Fallback>
                <p:oleObj name="Уравнение" r:id="rId8" imgW="787320" imgH="469800" progId="Equation.3">
                  <p:embed/>
                  <p:pic>
                    <p:nvPicPr>
                      <p:cNvPr id="0" name="Object 7"/>
                      <p:cNvPicPr>
                        <a:picLocks noChangeAspect="1" noChangeArrowheads="1"/>
                      </p:cNvPicPr>
                      <p:nvPr/>
                    </p:nvPicPr>
                    <p:blipFill>
                      <a:blip r:embed="rId9"/>
                      <a:srcRect/>
                      <a:stretch>
                        <a:fillRect/>
                      </a:stretch>
                    </p:blipFill>
                    <p:spPr bwMode="auto">
                      <a:xfrm>
                        <a:off x="7657441" y="5930370"/>
                        <a:ext cx="1383662" cy="813556"/>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337527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1+#ppt_w/2"/>
                                          </p:val>
                                        </p:tav>
                                        <p:tav tm="100000">
                                          <p:val>
                                            <p:strVal val="#ppt_x"/>
                                          </p:val>
                                        </p:tav>
                                      </p:tavLst>
                                    </p:anim>
                                    <p:anim calcmode="lin" valueType="num">
                                      <p:cBhvr additive="base">
                                        <p:cTn id="1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7">
                                            <p:bg/>
                                          </p:spTgt>
                                        </p:tgtEl>
                                        <p:attrNameLst>
                                          <p:attrName>style.visibility</p:attrName>
                                        </p:attrNameLst>
                                      </p:cBhvr>
                                      <p:to>
                                        <p:strVal val="visible"/>
                                      </p:to>
                                    </p:set>
                                    <p:anim calcmode="lin" valueType="num">
                                      <p:cBhvr>
                                        <p:cTn id="24" dur="1000" fill="hold"/>
                                        <p:tgtEl>
                                          <p:spTgt spid="17">
                                            <p:bg/>
                                          </p:spTgt>
                                        </p:tgtEl>
                                        <p:attrNameLst>
                                          <p:attrName>ppt_w</p:attrName>
                                        </p:attrNameLst>
                                      </p:cBhvr>
                                      <p:tavLst>
                                        <p:tav tm="0">
                                          <p:val>
                                            <p:fltVal val="0"/>
                                          </p:val>
                                        </p:tav>
                                        <p:tav tm="100000">
                                          <p:val>
                                            <p:strVal val="#ppt_w"/>
                                          </p:val>
                                        </p:tav>
                                      </p:tavLst>
                                    </p:anim>
                                    <p:anim calcmode="lin" valueType="num">
                                      <p:cBhvr>
                                        <p:cTn id="25" dur="1000" fill="hold"/>
                                        <p:tgtEl>
                                          <p:spTgt spid="17">
                                            <p:bg/>
                                          </p:spTgt>
                                        </p:tgtEl>
                                        <p:attrNameLst>
                                          <p:attrName>ppt_h</p:attrName>
                                        </p:attrNameLst>
                                      </p:cBhvr>
                                      <p:tavLst>
                                        <p:tav tm="0">
                                          <p:val>
                                            <p:fltVal val="0"/>
                                          </p:val>
                                        </p:tav>
                                        <p:tav tm="100000">
                                          <p:val>
                                            <p:strVal val="#ppt_h"/>
                                          </p:val>
                                        </p:tav>
                                      </p:tavLst>
                                    </p:anim>
                                    <p:anim calcmode="lin" valueType="num">
                                      <p:cBhvr>
                                        <p:cTn id="26" dur="1000" fill="hold"/>
                                        <p:tgtEl>
                                          <p:spTgt spid="17">
                                            <p:bg/>
                                          </p:spTgt>
                                        </p:tgtEl>
                                        <p:attrNameLst>
                                          <p:attrName>style.rotation</p:attrName>
                                        </p:attrNameLst>
                                      </p:cBhvr>
                                      <p:tavLst>
                                        <p:tav tm="0">
                                          <p:val>
                                            <p:fltVal val="90"/>
                                          </p:val>
                                        </p:tav>
                                        <p:tav tm="100000">
                                          <p:val>
                                            <p:fltVal val="0"/>
                                          </p:val>
                                        </p:tav>
                                      </p:tavLst>
                                    </p:anim>
                                    <p:animEffect transition="in" filter="fade">
                                      <p:cBhvr>
                                        <p:cTn id="27" dur="1000"/>
                                        <p:tgtEl>
                                          <p:spTgt spid="17">
                                            <p:bg/>
                                          </p:spTgt>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p:cTn id="30"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17">
                                            <p:txEl>
                                              <p:pRg st="0" end="0"/>
                                            </p:txEl>
                                          </p:spTgt>
                                        </p:tgtEl>
                                      </p:cBhvr>
                                    </p:animEffect>
                                  </p:childTnLst>
                                </p:cTn>
                              </p:par>
                            </p:childTnLst>
                          </p:cTn>
                        </p:par>
                        <p:par>
                          <p:cTn id="34" fill="hold">
                            <p:stCondLst>
                              <p:cond delay="1000"/>
                            </p:stCondLst>
                            <p:childTnLst>
                              <p:par>
                                <p:cTn id="35" presetID="26"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par>
                          <p:cTn id="51" fill="hold">
                            <p:stCondLst>
                              <p:cond delay="3000"/>
                            </p:stCondLst>
                            <p:childTnLst>
                              <p:par>
                                <p:cTn id="52" presetID="31" presetClass="entr" presetSubtype="0" fill="hold" grpId="0" nodeType="afterEffect">
                                  <p:stCondLst>
                                    <p:cond delay="0"/>
                                  </p:stCondLst>
                                  <p:childTnLst>
                                    <p:set>
                                      <p:cBhvr>
                                        <p:cTn id="53" dur="1" fill="hold">
                                          <p:stCondLst>
                                            <p:cond delay="0"/>
                                          </p:stCondLst>
                                        </p:cTn>
                                        <p:tgtEl>
                                          <p:spTgt spid="17">
                                            <p:txEl>
                                              <p:pRg st="1" end="1"/>
                                            </p:txEl>
                                          </p:spTgt>
                                        </p:tgtEl>
                                        <p:attrNameLst>
                                          <p:attrName>style.visibility</p:attrName>
                                        </p:attrNameLst>
                                      </p:cBhvr>
                                      <p:to>
                                        <p:strVal val="visible"/>
                                      </p:to>
                                    </p:set>
                                    <p:anim calcmode="lin" valueType="num">
                                      <p:cBhvr>
                                        <p:cTn id="54"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55"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56"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57" dur="1000"/>
                                        <p:tgtEl>
                                          <p:spTgt spid="17">
                                            <p:txEl>
                                              <p:pRg st="1" end="1"/>
                                            </p:txEl>
                                          </p:spTgt>
                                        </p:tgtEl>
                                      </p:cBhvr>
                                    </p:animEffect>
                                  </p:childTnLst>
                                </p:cTn>
                              </p:par>
                            </p:childTnLst>
                          </p:cTn>
                        </p:par>
                        <p:par>
                          <p:cTn id="58" fill="hold">
                            <p:stCondLst>
                              <p:cond delay="4000"/>
                            </p:stCondLst>
                            <p:childTnLst>
                              <p:par>
                                <p:cTn id="59" presetID="26" presetClass="entr" presetSubtype="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par>
                          <p:cTn id="75" fill="hold">
                            <p:stCondLst>
                              <p:cond delay="6000"/>
                            </p:stCondLst>
                            <p:childTnLst>
                              <p:par>
                                <p:cTn id="76" presetID="31" presetClass="entr" presetSubtype="0" fill="hold" grpId="0" nodeType="afterEffect">
                                  <p:stCondLst>
                                    <p:cond delay="0"/>
                                  </p:stCondLst>
                                  <p:childTnLst>
                                    <p:set>
                                      <p:cBhvr>
                                        <p:cTn id="77" dur="1" fill="hold">
                                          <p:stCondLst>
                                            <p:cond delay="0"/>
                                          </p:stCondLst>
                                        </p:cTn>
                                        <p:tgtEl>
                                          <p:spTgt spid="17">
                                            <p:txEl>
                                              <p:pRg st="2" end="2"/>
                                            </p:txEl>
                                          </p:spTgt>
                                        </p:tgtEl>
                                        <p:attrNameLst>
                                          <p:attrName>style.visibility</p:attrName>
                                        </p:attrNameLst>
                                      </p:cBhvr>
                                      <p:to>
                                        <p:strVal val="visible"/>
                                      </p:to>
                                    </p:set>
                                    <p:anim calcmode="lin" valueType="num">
                                      <p:cBhvr>
                                        <p:cTn id="78"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79"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80"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81" dur="1000"/>
                                        <p:tgtEl>
                                          <p:spTgt spid="17">
                                            <p:txEl>
                                              <p:pRg st="2" end="2"/>
                                            </p:txEl>
                                          </p:spTgt>
                                        </p:tgtEl>
                                      </p:cBhvr>
                                    </p:animEffect>
                                  </p:childTnLst>
                                </p:cTn>
                              </p:par>
                            </p:childTnLst>
                          </p:cTn>
                        </p:par>
                        <p:par>
                          <p:cTn id="82" fill="hold">
                            <p:stCondLst>
                              <p:cond delay="7000"/>
                            </p:stCondLst>
                            <p:childTnLst>
                              <p:par>
                                <p:cTn id="83" presetID="26" presetClass="entr" presetSubtype="0" fill="hold"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down)">
                                      <p:cBhvr>
                                        <p:cTn id="85" dur="580">
                                          <p:stCondLst>
                                            <p:cond delay="0"/>
                                          </p:stCondLst>
                                        </p:cTn>
                                        <p:tgtEl>
                                          <p:spTgt spid="10"/>
                                        </p:tgtEl>
                                      </p:cBhvr>
                                    </p:animEffect>
                                    <p:anim calcmode="lin" valueType="num">
                                      <p:cBhvr>
                                        <p:cTn id="8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1" dur="26">
                                          <p:stCondLst>
                                            <p:cond delay="650"/>
                                          </p:stCondLst>
                                        </p:cTn>
                                        <p:tgtEl>
                                          <p:spTgt spid="10"/>
                                        </p:tgtEl>
                                      </p:cBhvr>
                                      <p:to x="100000" y="60000"/>
                                    </p:animScale>
                                    <p:animScale>
                                      <p:cBhvr>
                                        <p:cTn id="92" dur="166" decel="50000">
                                          <p:stCondLst>
                                            <p:cond delay="676"/>
                                          </p:stCondLst>
                                        </p:cTn>
                                        <p:tgtEl>
                                          <p:spTgt spid="10"/>
                                        </p:tgtEl>
                                      </p:cBhvr>
                                      <p:to x="100000" y="100000"/>
                                    </p:animScale>
                                    <p:animScale>
                                      <p:cBhvr>
                                        <p:cTn id="93" dur="26">
                                          <p:stCondLst>
                                            <p:cond delay="1312"/>
                                          </p:stCondLst>
                                        </p:cTn>
                                        <p:tgtEl>
                                          <p:spTgt spid="10"/>
                                        </p:tgtEl>
                                      </p:cBhvr>
                                      <p:to x="100000" y="80000"/>
                                    </p:animScale>
                                    <p:animScale>
                                      <p:cBhvr>
                                        <p:cTn id="94" dur="166" decel="50000">
                                          <p:stCondLst>
                                            <p:cond delay="1338"/>
                                          </p:stCondLst>
                                        </p:cTn>
                                        <p:tgtEl>
                                          <p:spTgt spid="10"/>
                                        </p:tgtEl>
                                      </p:cBhvr>
                                      <p:to x="100000" y="100000"/>
                                    </p:animScale>
                                    <p:animScale>
                                      <p:cBhvr>
                                        <p:cTn id="95" dur="26">
                                          <p:stCondLst>
                                            <p:cond delay="1642"/>
                                          </p:stCondLst>
                                        </p:cTn>
                                        <p:tgtEl>
                                          <p:spTgt spid="10"/>
                                        </p:tgtEl>
                                      </p:cBhvr>
                                      <p:to x="100000" y="90000"/>
                                    </p:animScale>
                                    <p:animScale>
                                      <p:cBhvr>
                                        <p:cTn id="96" dur="166" decel="50000">
                                          <p:stCondLst>
                                            <p:cond delay="1668"/>
                                          </p:stCondLst>
                                        </p:cTn>
                                        <p:tgtEl>
                                          <p:spTgt spid="10"/>
                                        </p:tgtEl>
                                      </p:cBhvr>
                                      <p:to x="100000" y="100000"/>
                                    </p:animScale>
                                    <p:animScale>
                                      <p:cBhvr>
                                        <p:cTn id="97" dur="26">
                                          <p:stCondLst>
                                            <p:cond delay="1808"/>
                                          </p:stCondLst>
                                        </p:cTn>
                                        <p:tgtEl>
                                          <p:spTgt spid="10"/>
                                        </p:tgtEl>
                                      </p:cBhvr>
                                      <p:to x="100000" y="95000"/>
                                    </p:animScale>
                                    <p:animScale>
                                      <p:cBhvr>
                                        <p:cTn id="9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9789" y="460245"/>
            <a:ext cx="6538435" cy="738664"/>
          </a:xfrm>
          <a:prstGeom prst="rect">
            <a:avLst/>
          </a:prstGeom>
          <a:solidFill>
            <a:srgbClr val="92D050"/>
          </a:solidFill>
          <a:ln w="9525">
            <a:noFill/>
            <a:miter lim="800000"/>
            <a:headEnd/>
            <a:tailEnd/>
          </a:ln>
        </p:spPr>
        <p:txBody>
          <a:bodyPr wrap="square" lIns="36000" tIns="0" rIns="0" bIns="0">
            <a:spAutoFit/>
          </a:bodyPr>
          <a:lstStyle/>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Отже, ковзання </a:t>
            </a:r>
            <a:r>
              <a:rPr lang="uk-UA" sz="2400" i="1" dirty="0">
                <a:latin typeface="Calibri" panose="020F0502020204030204" pitchFamily="34" charset="0"/>
                <a:ea typeface="Calibri" panose="020F0502020204030204" pitchFamily="34" charset="0"/>
                <a:cs typeface="Calibri" panose="020F0502020204030204" pitchFamily="34" charset="0"/>
              </a:rPr>
              <a:t>s</a:t>
            </a:r>
            <a:r>
              <a:rPr lang="uk-UA" sz="2400" dirty="0">
                <a:latin typeface="Calibri" panose="020F0502020204030204" pitchFamily="34" charset="0"/>
                <a:ea typeface="Calibri" panose="020F0502020204030204" pitchFamily="34" charset="0"/>
                <a:cs typeface="Calibri" panose="020F0502020204030204" pitchFamily="34" charset="0"/>
              </a:rPr>
              <a:t> пропорційне опору роторного кола.</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5" name="Объект 4"/>
          <p:cNvGraphicFramePr>
            <a:graphicFrameLocks noChangeAspect="1"/>
          </p:cNvGraphicFramePr>
          <p:nvPr>
            <p:extLst>
              <p:ext uri="{D42A27DB-BD31-4B8C-83A1-F6EECF244321}">
                <p14:modId xmlns:p14="http://schemas.microsoft.com/office/powerpoint/2010/main" val="1380003091"/>
              </p:ext>
            </p:extLst>
          </p:nvPr>
        </p:nvGraphicFramePr>
        <p:xfrm>
          <a:off x="6588225" y="476789"/>
          <a:ext cx="2540968" cy="2743148"/>
        </p:xfrm>
        <a:graphic>
          <a:graphicData uri="http://schemas.openxmlformats.org/presentationml/2006/ole">
            <mc:AlternateContent xmlns:mc="http://schemas.openxmlformats.org/markup-compatibility/2006">
              <mc:Choice xmlns:v="urn:schemas-microsoft-com:vml" Requires="v">
                <p:oleObj spid="_x0000_s63628" name="Picture" r:id="rId4" imgW="1533144" imgH="1639824" progId="Word.Picture.8">
                  <p:embed/>
                </p:oleObj>
              </mc:Choice>
              <mc:Fallback>
                <p:oleObj name="Picture" r:id="rId4" imgW="1533144" imgH="1639824"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5" y="476789"/>
                        <a:ext cx="2540968" cy="2743148"/>
                      </a:xfrm>
                      <a:prstGeom prst="rect">
                        <a:avLst/>
                      </a:prstGeom>
                      <a:noFill/>
                    </p:spPr>
                  </p:pic>
                </p:oleObj>
              </mc:Fallback>
            </mc:AlternateContent>
          </a:graphicData>
        </a:graphic>
      </p:graphicFrame>
      <p:grpSp>
        <p:nvGrpSpPr>
          <p:cNvPr id="30" name="Группа 29"/>
          <p:cNvGrpSpPr/>
          <p:nvPr/>
        </p:nvGrpSpPr>
        <p:grpSpPr>
          <a:xfrm>
            <a:off x="61859" y="1203027"/>
            <a:ext cx="6538436" cy="1477328"/>
            <a:chOff x="61859" y="1203027"/>
            <a:chExt cx="6538436" cy="1477328"/>
          </a:xfrm>
        </p:grpSpPr>
        <p:sp>
          <p:nvSpPr>
            <p:cNvPr id="12" name="Прямоугольник 11"/>
            <p:cNvSpPr>
              <a:spLocks noChangeArrowheads="1"/>
            </p:cNvSpPr>
            <p:nvPr/>
          </p:nvSpPr>
          <p:spPr bwMode="auto">
            <a:xfrm>
              <a:off x="61859" y="1203027"/>
              <a:ext cx="6538436" cy="1477328"/>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Тому збільшення сумарного опору коло </a:t>
              </a:r>
              <a:r>
                <a:rPr lang="uk-UA" sz="2400" dirty="0" smtClean="0">
                  <a:latin typeface="Calibri" panose="020F0502020204030204" pitchFamily="34" charset="0"/>
                  <a:ea typeface="Calibri" panose="020F0502020204030204" pitchFamily="34" charset="0"/>
                  <a:cs typeface="Calibri" panose="020F0502020204030204" pitchFamily="34" charset="0"/>
                </a:rPr>
                <a:t>ротора</a:t>
              </a:r>
            </a:p>
            <a:p>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при введенні додаткового </a:t>
              </a:r>
              <a:r>
                <a:rPr lang="uk-UA" sz="2400" dirty="0" smtClean="0">
                  <a:latin typeface="Calibri" panose="020F0502020204030204" pitchFamily="34" charset="0"/>
                  <a:ea typeface="Calibri" panose="020F0502020204030204" pitchFamily="34" charset="0"/>
                  <a:cs typeface="Calibri" panose="020F0502020204030204" pitchFamily="34" charset="0"/>
                </a:rPr>
                <a:t>опору  </a:t>
              </a:r>
              <a:r>
                <a:rPr lang="uk-UA" sz="2400" i="1" dirty="0">
                  <a:latin typeface="Times New Roman" panose="02020603050405020304" pitchFamily="18" charset="0"/>
                  <a:cs typeface="Times New Roman" panose="02020603050405020304" pitchFamily="18" charset="0"/>
                </a:rPr>
                <a:t>R</a:t>
              </a:r>
              <a:r>
                <a:rPr lang="uk-UA" sz="2400" i="1" baseline="-25000" dirty="0">
                  <a:latin typeface="Times New Roman" panose="02020603050405020304" pitchFamily="18" charset="0"/>
                  <a:cs typeface="Times New Roman" panose="02020603050405020304" pitchFamily="18" charset="0"/>
                </a:rPr>
                <a:t>2дод</a:t>
              </a:r>
              <a:r>
                <a:rPr lang="uk-UA"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400" dirty="0" smtClean="0">
                  <a:latin typeface="Calibri" panose="020F0502020204030204" pitchFamily="34" charset="0"/>
                  <a:ea typeface="Calibri" panose="020F0502020204030204" pitchFamily="34" charset="0"/>
                  <a:cs typeface="Calibri" panose="020F0502020204030204" pitchFamily="34" charset="0"/>
                </a:rPr>
                <a:t>для </a:t>
              </a:r>
              <a:r>
                <a:rPr lang="uk-UA" sz="2400" dirty="0">
                  <a:latin typeface="Calibri" panose="020F0502020204030204" pitchFamily="34" charset="0"/>
                  <a:ea typeface="Calibri" panose="020F0502020204030204" pitchFamily="34" charset="0"/>
                  <a:cs typeface="Calibri" panose="020F0502020204030204" pitchFamily="34" charset="0"/>
                </a:rPr>
                <a:t>одного і того ж навантаження призведе до зниження швидкості обертання двигуна.</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6" name="Объект 15"/>
            <p:cNvGraphicFramePr>
              <a:graphicFrameLocks noChangeAspect="1"/>
            </p:cNvGraphicFramePr>
            <p:nvPr>
              <p:extLst>
                <p:ext uri="{D42A27DB-BD31-4B8C-83A1-F6EECF244321}">
                  <p14:modId xmlns:p14="http://schemas.microsoft.com/office/powerpoint/2010/main" val="3067660710"/>
                </p:ext>
              </p:extLst>
            </p:nvPr>
          </p:nvGraphicFramePr>
          <p:xfrm>
            <a:off x="108132" y="1517304"/>
            <a:ext cx="452734" cy="395426"/>
          </p:xfrm>
          <a:graphic>
            <a:graphicData uri="http://schemas.openxmlformats.org/presentationml/2006/ole">
              <mc:AlternateContent xmlns:mc="http://schemas.openxmlformats.org/markup-compatibility/2006">
                <mc:Choice xmlns:v="urn:schemas-microsoft-com:vml" Requires="v">
                  <p:oleObj spid="_x0000_s63629" name="Уравнение" r:id="rId6" imgW="253800" imgH="215640" progId="Equation.3">
                    <p:embed/>
                  </p:oleObj>
                </mc:Choice>
                <mc:Fallback>
                  <p:oleObj name="Уравнение" r:id="rId6" imgW="253800" imgH="215640" progId="Equation.3">
                    <p:embed/>
                    <p:pic>
                      <p:nvPicPr>
                        <p:cNvPr id="0" name="Object 6"/>
                        <p:cNvPicPr>
                          <a:picLocks noChangeAspect="1" noChangeArrowheads="1"/>
                        </p:cNvPicPr>
                        <p:nvPr/>
                      </p:nvPicPr>
                      <p:blipFill>
                        <a:blip r:embed="rId7"/>
                        <a:srcRect/>
                        <a:stretch>
                          <a:fillRect/>
                        </a:stretch>
                      </p:blipFill>
                      <p:spPr bwMode="auto">
                        <a:xfrm>
                          <a:off x="108132" y="1517304"/>
                          <a:ext cx="452734" cy="395426"/>
                        </a:xfrm>
                        <a:prstGeom prst="rect">
                          <a:avLst/>
                        </a:prstGeom>
                        <a:solidFill>
                          <a:srgbClr val="FFFF00"/>
                        </a:solidFill>
                      </p:spPr>
                    </p:pic>
                  </p:oleObj>
                </mc:Fallback>
              </mc:AlternateContent>
            </a:graphicData>
          </a:graphic>
        </p:graphicFrame>
      </p:grpSp>
      <p:grpSp>
        <p:nvGrpSpPr>
          <p:cNvPr id="32" name="Группа 31"/>
          <p:cNvGrpSpPr/>
          <p:nvPr/>
        </p:nvGrpSpPr>
        <p:grpSpPr>
          <a:xfrm>
            <a:off x="83563" y="4535208"/>
            <a:ext cx="6976996" cy="759080"/>
            <a:chOff x="83563" y="4535208"/>
            <a:chExt cx="6976996" cy="759080"/>
          </a:xfrm>
        </p:grpSpPr>
        <p:sp>
          <p:nvSpPr>
            <p:cNvPr id="18" name="Прямоугольник 17"/>
            <p:cNvSpPr>
              <a:spLocks noChangeArrowheads="1"/>
            </p:cNvSpPr>
            <p:nvPr/>
          </p:nvSpPr>
          <p:spPr bwMode="auto">
            <a:xfrm>
              <a:off x="83563" y="4535208"/>
              <a:ext cx="6976996" cy="738664"/>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Величина критичного </a:t>
              </a:r>
              <a:r>
                <a:rPr lang="uk-UA" sz="2400" dirty="0" smtClean="0">
                  <a:latin typeface="Calibri" panose="020F0502020204030204" pitchFamily="34" charset="0"/>
                  <a:ea typeface="Calibri" panose="020F0502020204030204" pitchFamily="34" charset="0"/>
                  <a:cs typeface="Calibri" panose="020F0502020204030204" pitchFamily="34" charset="0"/>
                </a:rPr>
                <a:t>ковзання </a:t>
              </a:r>
              <a:r>
                <a:rPr lang="uk-UA" sz="2400" dirty="0">
                  <a:latin typeface="Calibri" panose="020F0502020204030204" pitchFamily="34" charset="0"/>
                  <a:ea typeface="Calibri" panose="020F0502020204030204" pitchFamily="34" charset="0"/>
                  <a:cs typeface="Calibri" panose="020F0502020204030204" pitchFamily="34" charset="0"/>
                </a:rPr>
                <a:t>також зростає зі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r>
                <a:rPr lang="uk-UA" sz="2400" dirty="0" smtClean="0">
                  <a:latin typeface="Calibri" panose="020F0502020204030204" pitchFamily="34" charset="0"/>
                  <a:ea typeface="Calibri" panose="020F0502020204030204" pitchFamily="34" charset="0"/>
                  <a:cs typeface="Calibri" panose="020F0502020204030204" pitchFamily="34" charset="0"/>
                </a:rPr>
                <a:t>збільшенням        :   </a:t>
              </a:r>
              <a:endParaRPr lang="uk-UA" sz="2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1" name="Объект 20"/>
            <p:cNvGraphicFramePr>
              <a:graphicFrameLocks noChangeAspect="1"/>
            </p:cNvGraphicFramePr>
            <p:nvPr>
              <p:extLst>
                <p:ext uri="{D42A27DB-BD31-4B8C-83A1-F6EECF244321}">
                  <p14:modId xmlns:p14="http://schemas.microsoft.com/office/powerpoint/2010/main" val="1234617238"/>
                </p:ext>
              </p:extLst>
            </p:nvPr>
          </p:nvGraphicFramePr>
          <p:xfrm>
            <a:off x="1907704" y="4898862"/>
            <a:ext cx="452734" cy="395426"/>
          </p:xfrm>
          <a:graphic>
            <a:graphicData uri="http://schemas.openxmlformats.org/presentationml/2006/ole">
              <mc:AlternateContent xmlns:mc="http://schemas.openxmlformats.org/markup-compatibility/2006">
                <mc:Choice xmlns:v="urn:schemas-microsoft-com:vml" Requires="v">
                  <p:oleObj spid="_x0000_s63630" name="Уравнение" r:id="rId8" imgW="253800" imgH="215640" progId="Equation.3">
                    <p:embed/>
                  </p:oleObj>
                </mc:Choice>
                <mc:Fallback>
                  <p:oleObj name="Уравнение" r:id="rId8" imgW="253800" imgH="215640" progId="Equation.3">
                    <p:embed/>
                    <p:pic>
                      <p:nvPicPr>
                        <p:cNvPr id="16" name="Объект 15"/>
                        <p:cNvPicPr>
                          <a:picLocks noChangeAspect="1" noChangeArrowheads="1"/>
                        </p:cNvPicPr>
                        <p:nvPr/>
                      </p:nvPicPr>
                      <p:blipFill>
                        <a:blip r:embed="rId9"/>
                        <a:srcRect/>
                        <a:stretch>
                          <a:fillRect/>
                        </a:stretch>
                      </p:blipFill>
                      <p:spPr bwMode="auto">
                        <a:xfrm>
                          <a:off x="1907704" y="4898862"/>
                          <a:ext cx="452734" cy="395426"/>
                        </a:xfrm>
                        <a:prstGeom prst="rect">
                          <a:avLst/>
                        </a:prstGeom>
                        <a:solidFill>
                          <a:srgbClr val="FFFF00"/>
                        </a:solidFill>
                      </p:spPr>
                    </p:pic>
                  </p:oleObj>
                </mc:Fallback>
              </mc:AlternateContent>
            </a:graphicData>
          </a:graphic>
        </p:graphicFrame>
      </p:grpSp>
      <p:sp>
        <p:nvSpPr>
          <p:cNvPr id="22" name="Прямоугольник 21"/>
          <p:cNvSpPr>
            <a:spLocks noChangeArrowheads="1"/>
          </p:cNvSpPr>
          <p:nvPr/>
        </p:nvSpPr>
        <p:spPr bwMode="auto">
          <a:xfrm>
            <a:off x="83563" y="5314703"/>
            <a:ext cx="6538436" cy="369332"/>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Критичний момент залишається незмінним:</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4" name="Объект 23"/>
          <p:cNvGraphicFramePr>
            <a:graphicFrameLocks noChangeAspect="1"/>
          </p:cNvGraphicFramePr>
          <p:nvPr>
            <p:extLst>
              <p:ext uri="{D42A27DB-BD31-4B8C-83A1-F6EECF244321}">
                <p14:modId xmlns:p14="http://schemas.microsoft.com/office/powerpoint/2010/main" val="922168648"/>
              </p:ext>
            </p:extLst>
          </p:nvPr>
        </p:nvGraphicFramePr>
        <p:xfrm>
          <a:off x="6296736" y="5073130"/>
          <a:ext cx="2766154" cy="846052"/>
        </p:xfrm>
        <a:graphic>
          <a:graphicData uri="http://schemas.openxmlformats.org/presentationml/2006/ole">
            <mc:AlternateContent xmlns:mc="http://schemas.openxmlformats.org/markup-compatibility/2006">
              <mc:Choice xmlns:v="urn:schemas-microsoft-com:vml" Requires="v">
                <p:oleObj spid="_x0000_s63631" name="Уравнение" r:id="rId10" imgW="1828800" imgH="507960" progId="Equation.3">
                  <p:embed/>
                </p:oleObj>
              </mc:Choice>
              <mc:Fallback>
                <p:oleObj name="Уравнение" r:id="rId10" imgW="1828800" imgH="507960" progId="Equation.3">
                  <p:embed/>
                  <p:pic>
                    <p:nvPicPr>
                      <p:cNvPr id="0" name="Object 16"/>
                      <p:cNvPicPr>
                        <a:picLocks noChangeAspect="1" noChangeArrowheads="1"/>
                      </p:cNvPicPr>
                      <p:nvPr/>
                    </p:nvPicPr>
                    <p:blipFill>
                      <a:blip r:embed="rId11"/>
                      <a:srcRect/>
                      <a:stretch>
                        <a:fillRect/>
                      </a:stretch>
                    </p:blipFill>
                    <p:spPr bwMode="auto">
                      <a:xfrm>
                        <a:off x="6296736" y="5073130"/>
                        <a:ext cx="2766154" cy="846052"/>
                      </a:xfrm>
                      <a:prstGeom prst="rect">
                        <a:avLst/>
                      </a:prstGeom>
                      <a:solidFill>
                        <a:srgbClr val="FFFF00"/>
                      </a:solidFill>
                      <a:ln>
                        <a:solidFill>
                          <a:srgbClr val="FF0000"/>
                        </a:solidFill>
                      </a:ln>
                    </p:spPr>
                  </p:pic>
                </p:oleObj>
              </mc:Fallback>
            </mc:AlternateContent>
          </a:graphicData>
        </a:graphic>
      </p:graphicFrame>
      <p:grpSp>
        <p:nvGrpSpPr>
          <p:cNvPr id="31" name="Группа 30"/>
          <p:cNvGrpSpPr/>
          <p:nvPr/>
        </p:nvGrpSpPr>
        <p:grpSpPr>
          <a:xfrm>
            <a:off x="61859" y="2695979"/>
            <a:ext cx="6976996" cy="1846659"/>
            <a:chOff x="61859" y="2695979"/>
            <a:chExt cx="6976996" cy="1846659"/>
          </a:xfrm>
        </p:grpSpPr>
        <p:sp>
          <p:nvSpPr>
            <p:cNvPr id="17" name="Прямоугольник 16"/>
            <p:cNvSpPr>
              <a:spLocks noChangeArrowheads="1"/>
            </p:cNvSpPr>
            <p:nvPr/>
          </p:nvSpPr>
          <p:spPr bwMode="auto">
            <a:xfrm>
              <a:off x="61859" y="2695979"/>
              <a:ext cx="6976996" cy="1846659"/>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Оскільки синхронна </a:t>
              </a:r>
              <a:r>
                <a:rPr lang="uk-UA" sz="2400" dirty="0">
                  <a:latin typeface="Calibri" panose="020F0502020204030204" pitchFamily="34" charset="0"/>
                  <a:ea typeface="Calibri" panose="020F0502020204030204" pitchFamily="34" charset="0"/>
                  <a:cs typeface="Calibri" panose="020F0502020204030204" pitchFamily="34" charset="0"/>
                </a:rPr>
                <a:t>швидкість двигуна для </a:t>
              </a:r>
              <a:r>
                <a:rPr lang="uk-UA" sz="2400" dirty="0" err="1" smtClean="0">
                  <a:latin typeface="Calibri" panose="020F0502020204030204" pitchFamily="34" charset="0"/>
                  <a:ea typeface="Calibri" panose="020F0502020204030204" pitchFamily="34" charset="0"/>
                  <a:cs typeface="Calibri" panose="020F0502020204030204" pitchFamily="34" charset="0"/>
                </a:rPr>
                <a:t>штуч</a:t>
              </a:r>
              <a:r>
                <a:rPr lang="uk-UA" sz="2400" dirty="0" smtClean="0">
                  <a:latin typeface="Calibri" panose="020F0502020204030204" pitchFamily="34" charset="0"/>
                  <a:ea typeface="Calibri" panose="020F0502020204030204" pitchFamily="34" charset="0"/>
                  <a:cs typeface="Calibri" panose="020F0502020204030204" pitchFamily="34" charset="0"/>
                </a:rPr>
                <a:t>-них характеристик </a:t>
              </a:r>
              <a:r>
                <a:rPr lang="uk-UA" sz="2400" dirty="0">
                  <a:latin typeface="Calibri" panose="020F0502020204030204" pitchFamily="34" charset="0"/>
                  <a:ea typeface="Calibri" panose="020F0502020204030204" pitchFamily="34" charset="0"/>
                  <a:cs typeface="Calibri" panose="020F0502020204030204" pitchFamily="34" charset="0"/>
                </a:rPr>
                <a:t>залишається </a:t>
              </a:r>
              <a:r>
                <a:rPr lang="uk-UA" sz="2400" dirty="0" smtClean="0">
                  <a:latin typeface="Calibri" panose="020F0502020204030204" pitchFamily="34" charset="0"/>
                  <a:ea typeface="Calibri" panose="020F0502020204030204" pitchFamily="34" charset="0"/>
                  <a:cs typeface="Calibri" panose="020F0502020204030204" pitchFamily="34" charset="0"/>
                </a:rPr>
                <a:t>незмінною і </a:t>
              </a:r>
              <a:r>
                <a:rPr lang="uk-UA" sz="2400" dirty="0">
                  <a:latin typeface="Calibri" panose="020F0502020204030204" pitchFamily="34" charset="0"/>
                  <a:ea typeface="Calibri" panose="020F0502020204030204" pitchFamily="34" charset="0"/>
                  <a:cs typeface="Calibri" panose="020F0502020204030204" pitchFamily="34" charset="0"/>
                </a:rPr>
                <a:t>не </a:t>
              </a:r>
              <a:r>
                <a:rPr lang="uk-UA" sz="2400" dirty="0" smtClean="0">
                  <a:latin typeface="Calibri" panose="020F0502020204030204" pitchFamily="34" charset="0"/>
                  <a:ea typeface="Calibri" panose="020F0502020204030204" pitchFamily="34" charset="0"/>
                  <a:cs typeface="Calibri" panose="020F0502020204030204" pitchFamily="34" charset="0"/>
                </a:rPr>
                <a:t>зале-</a:t>
              </a:r>
              <a:r>
                <a:rPr lang="uk-UA" sz="2400" dirty="0" err="1" smtClean="0">
                  <a:latin typeface="Calibri" panose="020F0502020204030204" pitchFamily="34" charset="0"/>
                  <a:ea typeface="Calibri" panose="020F0502020204030204" pitchFamily="34" charset="0"/>
                  <a:cs typeface="Calibri" panose="020F0502020204030204" pitchFamily="34" charset="0"/>
                </a:rPr>
                <a:t>жить</a:t>
              </a:r>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від опору коло </a:t>
              </a:r>
              <a:r>
                <a:rPr lang="uk-UA" sz="2400" dirty="0" smtClean="0">
                  <a:latin typeface="Calibri" panose="020F0502020204030204" pitchFamily="34" charset="0"/>
                  <a:ea typeface="Calibri" panose="020F0502020204030204" pitchFamily="34" charset="0"/>
                  <a:cs typeface="Calibri" panose="020F0502020204030204" pitchFamily="34" charset="0"/>
                </a:rPr>
                <a:t>ротора        , то </a:t>
              </a:r>
              <a:r>
                <a:rPr lang="uk-UA" sz="2400" dirty="0">
                  <a:latin typeface="Calibri" panose="020F0502020204030204" pitchFamily="34" charset="0"/>
                  <a:ea typeface="Calibri" panose="020F0502020204030204" pitchFamily="34" charset="0"/>
                  <a:cs typeface="Calibri" panose="020F0502020204030204" pitchFamily="34" charset="0"/>
                </a:rPr>
                <a:t>графіки усіх штучних (реостатних) характеристик виходять з однієї точки.</a:t>
              </a:r>
            </a:p>
          </p:txBody>
        </p:sp>
        <p:graphicFrame>
          <p:nvGraphicFramePr>
            <p:cNvPr id="26" name="Объект 25"/>
            <p:cNvGraphicFramePr>
              <a:graphicFrameLocks noChangeAspect="1"/>
            </p:cNvGraphicFramePr>
            <p:nvPr>
              <p:extLst>
                <p:ext uri="{D42A27DB-BD31-4B8C-83A1-F6EECF244321}">
                  <p14:modId xmlns:p14="http://schemas.microsoft.com/office/powerpoint/2010/main" val="2397860748"/>
                </p:ext>
              </p:extLst>
            </p:nvPr>
          </p:nvGraphicFramePr>
          <p:xfrm>
            <a:off x="3707904" y="3372395"/>
            <a:ext cx="452734" cy="395426"/>
          </p:xfrm>
          <a:graphic>
            <a:graphicData uri="http://schemas.openxmlformats.org/presentationml/2006/ole">
              <mc:AlternateContent xmlns:mc="http://schemas.openxmlformats.org/markup-compatibility/2006">
                <mc:Choice xmlns:v="urn:schemas-microsoft-com:vml" Requires="v">
                  <p:oleObj spid="_x0000_s63632" name="Уравнение" r:id="rId12" imgW="253800" imgH="215640" progId="Equation.3">
                    <p:embed/>
                  </p:oleObj>
                </mc:Choice>
                <mc:Fallback>
                  <p:oleObj name="Уравнение" r:id="rId12" imgW="253800" imgH="215640" progId="Equation.3">
                    <p:embed/>
                    <p:pic>
                      <p:nvPicPr>
                        <p:cNvPr id="21" name="Объект 20"/>
                        <p:cNvPicPr>
                          <a:picLocks noChangeAspect="1" noChangeArrowheads="1"/>
                        </p:cNvPicPr>
                        <p:nvPr/>
                      </p:nvPicPr>
                      <p:blipFill>
                        <a:blip r:embed="rId9"/>
                        <a:srcRect/>
                        <a:stretch>
                          <a:fillRect/>
                        </a:stretch>
                      </p:blipFill>
                      <p:spPr bwMode="auto">
                        <a:xfrm>
                          <a:off x="3707904" y="3372395"/>
                          <a:ext cx="452734" cy="395426"/>
                        </a:xfrm>
                        <a:prstGeom prst="rect">
                          <a:avLst/>
                        </a:prstGeom>
                        <a:solidFill>
                          <a:srgbClr val="FFFF00"/>
                        </a:solidFill>
                      </p:spPr>
                    </p:pic>
                  </p:oleObj>
                </mc:Fallback>
              </mc:AlternateContent>
            </a:graphicData>
          </a:graphic>
        </p:graphicFrame>
      </p:grpSp>
      <p:graphicFrame>
        <p:nvGraphicFramePr>
          <p:cNvPr id="28" name="Объект 27"/>
          <p:cNvGraphicFramePr>
            <a:graphicFrameLocks noChangeAspect="1"/>
          </p:cNvGraphicFramePr>
          <p:nvPr>
            <p:extLst>
              <p:ext uri="{D42A27DB-BD31-4B8C-83A1-F6EECF244321}">
                <p14:modId xmlns:p14="http://schemas.microsoft.com/office/powerpoint/2010/main" val="1043730091"/>
              </p:ext>
            </p:extLst>
          </p:nvPr>
        </p:nvGraphicFramePr>
        <p:xfrm>
          <a:off x="5879530" y="5946995"/>
          <a:ext cx="3111316" cy="769237"/>
        </p:xfrm>
        <a:graphic>
          <a:graphicData uri="http://schemas.openxmlformats.org/presentationml/2006/ole">
            <mc:AlternateContent xmlns:mc="http://schemas.openxmlformats.org/markup-compatibility/2006">
              <mc:Choice xmlns:v="urn:schemas-microsoft-com:vml" Requires="v">
                <p:oleObj spid="_x0000_s63633" name="Уравнение" r:id="rId13" imgW="1930320" imgH="469800" progId="Equation.3">
                  <p:embed/>
                </p:oleObj>
              </mc:Choice>
              <mc:Fallback>
                <p:oleObj name="Уравнение" r:id="rId13" imgW="1930320" imgH="469800" progId="Equation.3">
                  <p:embed/>
                  <p:pic>
                    <p:nvPicPr>
                      <p:cNvPr id="0" name="Object 18"/>
                      <p:cNvPicPr>
                        <a:picLocks noChangeAspect="1" noChangeArrowheads="1"/>
                      </p:cNvPicPr>
                      <p:nvPr/>
                    </p:nvPicPr>
                    <p:blipFill>
                      <a:blip r:embed="rId14"/>
                      <a:srcRect/>
                      <a:stretch>
                        <a:fillRect/>
                      </a:stretch>
                    </p:blipFill>
                    <p:spPr bwMode="auto">
                      <a:xfrm>
                        <a:off x="5879530" y="5946995"/>
                        <a:ext cx="3111316" cy="769237"/>
                      </a:xfrm>
                      <a:prstGeom prst="rect">
                        <a:avLst/>
                      </a:prstGeom>
                      <a:solidFill>
                        <a:srgbClr val="FFFF00"/>
                      </a:solidFill>
                      <a:ln>
                        <a:solidFill>
                          <a:srgbClr val="FF0000"/>
                        </a:solidFill>
                      </a:ln>
                    </p:spPr>
                  </p:pic>
                </p:oleObj>
              </mc:Fallback>
            </mc:AlternateContent>
          </a:graphicData>
        </a:graphic>
      </p:graphicFrame>
      <p:grpSp>
        <p:nvGrpSpPr>
          <p:cNvPr id="33" name="Группа 32"/>
          <p:cNvGrpSpPr/>
          <p:nvPr/>
        </p:nvGrpSpPr>
        <p:grpSpPr>
          <a:xfrm>
            <a:off x="76840" y="5919182"/>
            <a:ext cx="5647288" cy="764758"/>
            <a:chOff x="76840" y="5919182"/>
            <a:chExt cx="5647288" cy="764758"/>
          </a:xfrm>
        </p:grpSpPr>
        <p:sp>
          <p:nvSpPr>
            <p:cNvPr id="25" name="Прямоугольник 24"/>
            <p:cNvSpPr>
              <a:spLocks noChangeArrowheads="1"/>
            </p:cNvSpPr>
            <p:nvPr/>
          </p:nvSpPr>
          <p:spPr bwMode="auto">
            <a:xfrm>
              <a:off x="76840" y="5919182"/>
              <a:ext cx="5647288" cy="738664"/>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Пусковий </a:t>
              </a:r>
              <a:r>
                <a:rPr lang="uk-UA" sz="2400" dirty="0">
                  <a:latin typeface="Calibri" panose="020F0502020204030204" pitchFamily="34" charset="0"/>
                  <a:ea typeface="Calibri" panose="020F0502020204030204" pitchFamily="34" charset="0"/>
                  <a:cs typeface="Calibri" panose="020F0502020204030204" pitchFamily="34" charset="0"/>
                </a:rPr>
                <a:t>момент зі </a:t>
              </a:r>
              <a:r>
                <a:rPr lang="uk-UA" sz="2400" dirty="0" smtClean="0">
                  <a:latin typeface="Calibri" panose="020F0502020204030204" pitchFamily="34" charset="0"/>
                  <a:ea typeface="Calibri" panose="020F0502020204030204" pitchFamily="34" charset="0"/>
                  <a:cs typeface="Calibri" panose="020F0502020204030204" pitchFamily="34" charset="0"/>
                </a:rPr>
                <a:t>збільшенням</a:t>
              </a: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   зростає</a:t>
              </a:r>
              <a:r>
                <a:rPr lang="uk-UA" sz="2400" dirty="0">
                  <a:latin typeface="Calibri" panose="020F0502020204030204" pitchFamily="34" charset="0"/>
                  <a:ea typeface="Calibri" panose="020F0502020204030204" pitchFamily="34" charset="0"/>
                  <a:cs typeface="Calibri" panose="020F0502020204030204" pitchFamily="34" charset="0"/>
                </a:rPr>
                <a:t>:</a:t>
              </a:r>
            </a:p>
          </p:txBody>
        </p:sp>
        <p:graphicFrame>
          <p:nvGraphicFramePr>
            <p:cNvPr id="29" name="Объект 28"/>
            <p:cNvGraphicFramePr>
              <a:graphicFrameLocks noChangeAspect="1"/>
            </p:cNvGraphicFramePr>
            <p:nvPr>
              <p:extLst>
                <p:ext uri="{D42A27DB-BD31-4B8C-83A1-F6EECF244321}">
                  <p14:modId xmlns:p14="http://schemas.microsoft.com/office/powerpoint/2010/main" val="1658327001"/>
                </p:ext>
              </p:extLst>
            </p:nvPr>
          </p:nvGraphicFramePr>
          <p:xfrm>
            <a:off x="104218" y="6288514"/>
            <a:ext cx="452734" cy="395426"/>
          </p:xfrm>
          <a:graphic>
            <a:graphicData uri="http://schemas.openxmlformats.org/presentationml/2006/ole">
              <mc:AlternateContent xmlns:mc="http://schemas.openxmlformats.org/markup-compatibility/2006">
                <mc:Choice xmlns:v="urn:schemas-microsoft-com:vml" Requires="v">
                  <p:oleObj spid="_x0000_s63634" name="Уравнение" r:id="rId15" imgW="253800" imgH="215640" progId="Equation.3">
                    <p:embed/>
                  </p:oleObj>
                </mc:Choice>
                <mc:Fallback>
                  <p:oleObj name="Уравнение" r:id="rId15" imgW="253800" imgH="215640" progId="Equation.3">
                    <p:embed/>
                    <p:pic>
                      <p:nvPicPr>
                        <p:cNvPr id="21" name="Объект 20"/>
                        <p:cNvPicPr>
                          <a:picLocks noChangeAspect="1" noChangeArrowheads="1"/>
                        </p:cNvPicPr>
                        <p:nvPr/>
                      </p:nvPicPr>
                      <p:blipFill>
                        <a:blip r:embed="rId9"/>
                        <a:srcRect/>
                        <a:stretch>
                          <a:fillRect/>
                        </a:stretch>
                      </p:blipFill>
                      <p:spPr bwMode="auto">
                        <a:xfrm>
                          <a:off x="104218" y="6288514"/>
                          <a:ext cx="452734" cy="395426"/>
                        </a:xfrm>
                        <a:prstGeom prst="rect">
                          <a:avLst/>
                        </a:prstGeom>
                        <a:solidFill>
                          <a:srgbClr val="FFFF00"/>
                        </a:solidFill>
                      </p:spPr>
                    </p:pic>
                  </p:oleObj>
                </mc:Fallback>
              </mc:AlternateContent>
            </a:graphicData>
          </a:graphic>
        </p:graphicFrame>
      </p:grpSp>
      <p:graphicFrame>
        <p:nvGraphicFramePr>
          <p:cNvPr id="20" name="Объект 19"/>
          <p:cNvGraphicFramePr>
            <a:graphicFrameLocks noChangeAspect="1"/>
          </p:cNvGraphicFramePr>
          <p:nvPr>
            <p:extLst>
              <p:ext uri="{D42A27DB-BD31-4B8C-83A1-F6EECF244321}">
                <p14:modId xmlns:p14="http://schemas.microsoft.com/office/powerpoint/2010/main" val="1272587247"/>
              </p:ext>
            </p:extLst>
          </p:nvPr>
        </p:nvGraphicFramePr>
        <p:xfrm>
          <a:off x="6728509" y="4214806"/>
          <a:ext cx="2334381" cy="858324"/>
        </p:xfrm>
        <a:graphic>
          <a:graphicData uri="http://schemas.openxmlformats.org/presentationml/2006/ole">
            <mc:AlternateContent xmlns:mc="http://schemas.openxmlformats.org/markup-compatibility/2006">
              <mc:Choice xmlns:v="urn:schemas-microsoft-com:vml" Requires="v">
                <p:oleObj spid="_x0000_s63635" name="Уравнение" r:id="rId16" imgW="1244520" imgH="469800" progId="Equation.3">
                  <p:embed/>
                </p:oleObj>
              </mc:Choice>
              <mc:Fallback>
                <p:oleObj name="Уравнение" r:id="rId16" imgW="1244520" imgH="469800" progId="Equation.3">
                  <p:embed/>
                  <p:pic>
                    <p:nvPicPr>
                      <p:cNvPr id="0" name="Object 10"/>
                      <p:cNvPicPr>
                        <a:picLocks noChangeAspect="1" noChangeArrowheads="1"/>
                      </p:cNvPicPr>
                      <p:nvPr/>
                    </p:nvPicPr>
                    <p:blipFill>
                      <a:blip r:embed="rId17"/>
                      <a:srcRect/>
                      <a:stretch>
                        <a:fillRect/>
                      </a:stretch>
                    </p:blipFill>
                    <p:spPr bwMode="auto">
                      <a:xfrm>
                        <a:off x="6728509" y="4214806"/>
                        <a:ext cx="2334381" cy="858324"/>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395828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1249"/>
                                          </p:stCondLst>
                                        </p:cTn>
                                        <p:tgtEl>
                                          <p:spTgt spid="3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childTnLst>
                                </p:cTn>
                              </p:par>
                            </p:childTnLst>
                          </p:cTn>
                        </p:par>
                        <p:par>
                          <p:cTn id="40" fill="hold">
                            <p:stCondLst>
                              <p:cond delay="1000"/>
                            </p:stCondLst>
                            <p:childTnLst>
                              <p:par>
                                <p:cTn id="41" presetID="26"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1000" fill="hold"/>
                                        <p:tgtEl>
                                          <p:spTgt spid="22"/>
                                        </p:tgtEl>
                                        <p:attrNameLst>
                                          <p:attrName>ppt_x</p:attrName>
                                        </p:attrNameLst>
                                      </p:cBhvr>
                                      <p:tavLst>
                                        <p:tav tm="0">
                                          <p:val>
                                            <p:strVal val="1+#ppt_w/2"/>
                                          </p:val>
                                        </p:tav>
                                        <p:tav tm="100000">
                                          <p:val>
                                            <p:strVal val="#ppt_x"/>
                                          </p:val>
                                        </p:tav>
                                      </p:tavLst>
                                    </p:anim>
                                    <p:anim calcmode="lin" valueType="num">
                                      <p:cBhvr additive="base">
                                        <p:cTn id="62" dur="1000" fill="hold"/>
                                        <p:tgtEl>
                                          <p:spTgt spid="22"/>
                                        </p:tgtEl>
                                        <p:attrNameLst>
                                          <p:attrName>ppt_y</p:attrName>
                                        </p:attrNameLst>
                                      </p:cBhvr>
                                      <p:tavLst>
                                        <p:tav tm="0">
                                          <p:val>
                                            <p:strVal val="1+#ppt_h/2"/>
                                          </p:val>
                                        </p:tav>
                                        <p:tav tm="100000">
                                          <p:val>
                                            <p:strVal val="#ppt_y"/>
                                          </p:val>
                                        </p:tav>
                                      </p:tavLst>
                                    </p:anim>
                                  </p:childTnLst>
                                </p:cTn>
                              </p:par>
                            </p:childTnLst>
                          </p:cTn>
                        </p:par>
                        <p:par>
                          <p:cTn id="63" fill="hold">
                            <p:stCondLst>
                              <p:cond delay="1000"/>
                            </p:stCondLst>
                            <p:childTnLst>
                              <p:par>
                                <p:cTn id="64" presetID="26" presetClass="entr" presetSubtype="0"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580">
                                          <p:stCondLst>
                                            <p:cond delay="0"/>
                                          </p:stCondLst>
                                        </p:cTn>
                                        <p:tgtEl>
                                          <p:spTgt spid="24"/>
                                        </p:tgtEl>
                                      </p:cBhvr>
                                    </p:animEffect>
                                    <p:anim calcmode="lin" valueType="num">
                                      <p:cBhvr>
                                        <p:cTn id="6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72" dur="26">
                                          <p:stCondLst>
                                            <p:cond delay="650"/>
                                          </p:stCondLst>
                                        </p:cTn>
                                        <p:tgtEl>
                                          <p:spTgt spid="24"/>
                                        </p:tgtEl>
                                      </p:cBhvr>
                                      <p:to x="100000" y="60000"/>
                                    </p:animScale>
                                    <p:animScale>
                                      <p:cBhvr>
                                        <p:cTn id="73" dur="166" decel="50000">
                                          <p:stCondLst>
                                            <p:cond delay="676"/>
                                          </p:stCondLst>
                                        </p:cTn>
                                        <p:tgtEl>
                                          <p:spTgt spid="24"/>
                                        </p:tgtEl>
                                      </p:cBhvr>
                                      <p:to x="100000" y="100000"/>
                                    </p:animScale>
                                    <p:animScale>
                                      <p:cBhvr>
                                        <p:cTn id="74" dur="26">
                                          <p:stCondLst>
                                            <p:cond delay="1312"/>
                                          </p:stCondLst>
                                        </p:cTn>
                                        <p:tgtEl>
                                          <p:spTgt spid="24"/>
                                        </p:tgtEl>
                                      </p:cBhvr>
                                      <p:to x="100000" y="80000"/>
                                    </p:animScale>
                                    <p:animScale>
                                      <p:cBhvr>
                                        <p:cTn id="75" dur="166" decel="50000">
                                          <p:stCondLst>
                                            <p:cond delay="1338"/>
                                          </p:stCondLst>
                                        </p:cTn>
                                        <p:tgtEl>
                                          <p:spTgt spid="24"/>
                                        </p:tgtEl>
                                      </p:cBhvr>
                                      <p:to x="100000" y="100000"/>
                                    </p:animScale>
                                    <p:animScale>
                                      <p:cBhvr>
                                        <p:cTn id="76" dur="26">
                                          <p:stCondLst>
                                            <p:cond delay="1642"/>
                                          </p:stCondLst>
                                        </p:cTn>
                                        <p:tgtEl>
                                          <p:spTgt spid="24"/>
                                        </p:tgtEl>
                                      </p:cBhvr>
                                      <p:to x="100000" y="90000"/>
                                    </p:animScale>
                                    <p:animScale>
                                      <p:cBhvr>
                                        <p:cTn id="77" dur="166" decel="50000">
                                          <p:stCondLst>
                                            <p:cond delay="1668"/>
                                          </p:stCondLst>
                                        </p:cTn>
                                        <p:tgtEl>
                                          <p:spTgt spid="24"/>
                                        </p:tgtEl>
                                      </p:cBhvr>
                                      <p:to x="100000" y="100000"/>
                                    </p:animScale>
                                    <p:animScale>
                                      <p:cBhvr>
                                        <p:cTn id="78" dur="26">
                                          <p:stCondLst>
                                            <p:cond delay="1808"/>
                                          </p:stCondLst>
                                        </p:cTn>
                                        <p:tgtEl>
                                          <p:spTgt spid="24"/>
                                        </p:tgtEl>
                                      </p:cBhvr>
                                      <p:to x="100000" y="95000"/>
                                    </p:animScale>
                                    <p:animScale>
                                      <p:cBhvr>
                                        <p:cTn id="79" dur="166" decel="50000">
                                          <p:stCondLst>
                                            <p:cond delay="1834"/>
                                          </p:stCondLst>
                                        </p:cTn>
                                        <p:tgtEl>
                                          <p:spTgt spid="24"/>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1000"/>
                            </p:stCondLst>
                            <p:childTnLst>
                              <p:par>
                                <p:cTn id="88" presetID="26" presetClass="entr" presetSubtype="0"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down)">
                                      <p:cBhvr>
                                        <p:cTn id="90" dur="580">
                                          <p:stCondLst>
                                            <p:cond delay="0"/>
                                          </p:stCondLst>
                                        </p:cTn>
                                        <p:tgtEl>
                                          <p:spTgt spid="28"/>
                                        </p:tgtEl>
                                      </p:cBhvr>
                                    </p:animEffect>
                                    <p:anim calcmode="lin" valueType="num">
                                      <p:cBhvr>
                                        <p:cTn id="91"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96" dur="26">
                                          <p:stCondLst>
                                            <p:cond delay="650"/>
                                          </p:stCondLst>
                                        </p:cTn>
                                        <p:tgtEl>
                                          <p:spTgt spid="28"/>
                                        </p:tgtEl>
                                      </p:cBhvr>
                                      <p:to x="100000" y="60000"/>
                                    </p:animScale>
                                    <p:animScale>
                                      <p:cBhvr>
                                        <p:cTn id="97" dur="166" decel="50000">
                                          <p:stCondLst>
                                            <p:cond delay="676"/>
                                          </p:stCondLst>
                                        </p:cTn>
                                        <p:tgtEl>
                                          <p:spTgt spid="28"/>
                                        </p:tgtEl>
                                      </p:cBhvr>
                                      <p:to x="100000" y="100000"/>
                                    </p:animScale>
                                    <p:animScale>
                                      <p:cBhvr>
                                        <p:cTn id="98" dur="26">
                                          <p:stCondLst>
                                            <p:cond delay="1312"/>
                                          </p:stCondLst>
                                        </p:cTn>
                                        <p:tgtEl>
                                          <p:spTgt spid="28"/>
                                        </p:tgtEl>
                                      </p:cBhvr>
                                      <p:to x="100000" y="80000"/>
                                    </p:animScale>
                                    <p:animScale>
                                      <p:cBhvr>
                                        <p:cTn id="99" dur="166" decel="50000">
                                          <p:stCondLst>
                                            <p:cond delay="1338"/>
                                          </p:stCondLst>
                                        </p:cTn>
                                        <p:tgtEl>
                                          <p:spTgt spid="28"/>
                                        </p:tgtEl>
                                      </p:cBhvr>
                                      <p:to x="100000" y="100000"/>
                                    </p:animScale>
                                    <p:animScale>
                                      <p:cBhvr>
                                        <p:cTn id="100" dur="26">
                                          <p:stCondLst>
                                            <p:cond delay="1642"/>
                                          </p:stCondLst>
                                        </p:cTn>
                                        <p:tgtEl>
                                          <p:spTgt spid="28"/>
                                        </p:tgtEl>
                                      </p:cBhvr>
                                      <p:to x="100000" y="90000"/>
                                    </p:animScale>
                                    <p:animScale>
                                      <p:cBhvr>
                                        <p:cTn id="101" dur="166" decel="50000">
                                          <p:stCondLst>
                                            <p:cond delay="1668"/>
                                          </p:stCondLst>
                                        </p:cTn>
                                        <p:tgtEl>
                                          <p:spTgt spid="28"/>
                                        </p:tgtEl>
                                      </p:cBhvr>
                                      <p:to x="100000" y="100000"/>
                                    </p:animScale>
                                    <p:animScale>
                                      <p:cBhvr>
                                        <p:cTn id="102" dur="26">
                                          <p:stCondLst>
                                            <p:cond delay="1808"/>
                                          </p:stCondLst>
                                        </p:cTn>
                                        <p:tgtEl>
                                          <p:spTgt spid="28"/>
                                        </p:tgtEl>
                                      </p:cBhvr>
                                      <p:to x="100000" y="95000"/>
                                    </p:animScale>
                                    <p:animScale>
                                      <p:cBhvr>
                                        <p:cTn id="103"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22"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4334" y="514789"/>
            <a:ext cx="5641024" cy="3961084"/>
          </a:xfrm>
          <a:prstGeom prst="rect">
            <a:avLst/>
          </a:prstGeom>
          <a:solidFill>
            <a:srgbClr val="92D050"/>
          </a:solidFill>
          <a:ln w="9525">
            <a:noFill/>
            <a:miter lim="800000"/>
            <a:headEnd/>
            <a:tailEnd/>
          </a:ln>
        </p:spPr>
        <p:txBody>
          <a:bodyPr wrap="square" lIns="36000" tIns="0" rIns="0" bIns="0">
            <a:spAutoFit/>
          </a:bodyPr>
          <a:lstStyle/>
          <a:p>
            <a:pPr indent="360363">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Отже:</a:t>
            </a:r>
          </a:p>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 при введенні додаткового опору в коло ротора регулювання швидкості АД в рушійному режимі можливе тільки вниз від синхронної (в генераторному режимі введення </a:t>
            </a:r>
            <a:r>
              <a:rPr lang="uk-UA" sz="2200" i="1" dirty="0">
                <a:latin typeface="Times New Roman" panose="02020603050405020304" pitchFamily="18" charset="0"/>
                <a:ea typeface="Calibri" panose="020F0502020204030204" pitchFamily="34" charset="0"/>
                <a:cs typeface="Times New Roman" panose="02020603050405020304" pitchFamily="18" charset="0"/>
              </a:rPr>
              <a:t>R</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2дод</a:t>
            </a:r>
            <a:r>
              <a:rPr lang="uk-UA" sz="2200" dirty="0">
                <a:latin typeface="Calibri" panose="020F0502020204030204" pitchFamily="34" charset="0"/>
                <a:ea typeface="Calibri" panose="020F0502020204030204" pitchFamily="34" charset="0"/>
                <a:cs typeface="Calibri" panose="020F0502020204030204" pitchFamily="34" charset="0"/>
              </a:rPr>
              <a:t>, навпаки, призведе до зростання швидкості);</a:t>
            </a:r>
          </a:p>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 механічні характеристики більш м'які;</a:t>
            </a:r>
          </a:p>
          <a:p>
            <a:pPr marL="342900" indent="-342900">
              <a:lnSpc>
                <a:spcPct val="90000"/>
              </a:lnSpc>
              <a:buFontTx/>
              <a:buChar char="-"/>
            </a:pPr>
            <a:r>
              <a:rPr lang="uk-UA" sz="2200" dirty="0" smtClean="0">
                <a:latin typeface="Calibri" panose="020F0502020204030204" pitchFamily="34" charset="0"/>
                <a:ea typeface="Calibri" panose="020F0502020204030204" pitchFamily="34" charset="0"/>
                <a:cs typeface="Calibri" panose="020F0502020204030204" pitchFamily="34" charset="0"/>
              </a:rPr>
              <a:t>критичний </a:t>
            </a:r>
            <a:r>
              <a:rPr lang="uk-UA" sz="2200" dirty="0">
                <a:latin typeface="Calibri" panose="020F0502020204030204" pitchFamily="34" charset="0"/>
                <a:ea typeface="Calibri" panose="020F0502020204030204" pitchFamily="34" charset="0"/>
                <a:cs typeface="Calibri" panose="020F0502020204030204" pitchFamily="34" charset="0"/>
              </a:rPr>
              <a:t>момент  однаковий для всіх характеристик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M</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const</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pPr marL="342900" indent="-342900">
              <a:lnSpc>
                <a:spcPct val="90000"/>
              </a:lnSpc>
              <a:buFontTx/>
              <a:buChar char="-"/>
            </a:pPr>
            <a:r>
              <a:rPr lang="uk-UA" sz="2200" dirty="0">
                <a:latin typeface="Calibri" panose="020F0502020204030204" pitchFamily="34" charset="0"/>
                <a:ea typeface="Calibri" panose="020F0502020204030204" pitchFamily="34" charset="0"/>
                <a:cs typeface="Calibri" panose="020F0502020204030204" pitchFamily="34" charset="0"/>
              </a:rPr>
              <a:t>- зі збільшенням додаткового опору </a:t>
            </a:r>
            <a:r>
              <a:rPr lang="uk-UA" sz="2200" dirty="0" err="1">
                <a:latin typeface="Calibri" panose="020F0502020204030204" pitchFamily="34" charset="0"/>
                <a:ea typeface="Calibri" panose="020F0502020204030204" pitchFamily="34" charset="0"/>
                <a:cs typeface="Calibri" panose="020F0502020204030204" pitchFamily="34" charset="0"/>
              </a:rPr>
              <a:t>пропорційно</a:t>
            </a:r>
            <a:r>
              <a:rPr lang="uk-UA" sz="2200" dirty="0">
                <a:latin typeface="Calibri" panose="020F0502020204030204" pitchFamily="34" charset="0"/>
                <a:ea typeface="Calibri" panose="020F0502020204030204" pitchFamily="34" charset="0"/>
                <a:cs typeface="Calibri" panose="020F0502020204030204" pitchFamily="34" charset="0"/>
              </a:rPr>
              <a:t> збільшується робоче і критичне ковзання</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3563" y="4429561"/>
            <a:ext cx="8979327" cy="1015663"/>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метод простий </a:t>
            </a:r>
            <a:r>
              <a:rPr lang="uk-UA" sz="2200" dirty="0" smtClean="0">
                <a:latin typeface="Calibri" panose="020F0502020204030204" pitchFamily="34" charset="0"/>
                <a:ea typeface="Calibri" panose="020F0502020204030204" pitchFamily="34" charset="0"/>
                <a:cs typeface="Calibri" panose="020F0502020204030204" pitchFamily="34" charset="0"/>
              </a:rPr>
              <a:t>при технічній </a:t>
            </a:r>
            <a:r>
              <a:rPr lang="uk-UA" sz="2200" dirty="0">
                <a:latin typeface="Calibri" panose="020F0502020204030204" pitchFamily="34" charset="0"/>
                <a:ea typeface="Calibri" panose="020F0502020204030204" pitchFamily="34" charset="0"/>
                <a:cs typeface="Calibri" panose="020F0502020204030204" pitchFamily="34" charset="0"/>
              </a:rPr>
              <a:t>реалізації;</a:t>
            </a:r>
          </a:p>
          <a:p>
            <a:pPr indent="360363"/>
            <a:r>
              <a:rPr lang="uk-UA" sz="2200" dirty="0">
                <a:latin typeface="Calibri" panose="020F0502020204030204" pitchFamily="34" charset="0"/>
                <a:ea typeface="Calibri" panose="020F0502020204030204" pitchFamily="34" charset="0"/>
                <a:cs typeface="Calibri" panose="020F0502020204030204" pitchFamily="34" charset="0"/>
              </a:rPr>
              <a:t>- межі регулювання швидкості залежать від ступені завантаження двигуна, звужуються із зменшенням навантаження.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17" name="Прямоугольник 16"/>
          <p:cNvSpPr>
            <a:spLocks noChangeArrowheads="1"/>
          </p:cNvSpPr>
          <p:nvPr/>
        </p:nvSpPr>
        <p:spPr bwMode="auto">
          <a:xfrm>
            <a:off x="101594" y="5445224"/>
            <a:ext cx="8961295" cy="1354217"/>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Недоліками цього способу є:</a:t>
            </a:r>
          </a:p>
          <a:p>
            <a:pPr indent="360363"/>
            <a:r>
              <a:rPr lang="uk-UA" sz="2200" dirty="0">
                <a:latin typeface="Calibri" panose="020F0502020204030204" pitchFamily="34" charset="0"/>
                <a:ea typeface="Calibri" panose="020F0502020204030204" pitchFamily="34" charset="0"/>
                <a:cs typeface="Calibri" panose="020F0502020204030204" pitchFamily="34" charset="0"/>
              </a:rPr>
              <a:t>- зниження жорсткості характеристики; збільшення електричних втрат у колі ротора;</a:t>
            </a:r>
          </a:p>
          <a:p>
            <a:pPr indent="360363"/>
            <a:r>
              <a:rPr lang="uk-UA" sz="2200" dirty="0">
                <a:latin typeface="Calibri" panose="020F0502020204030204" pitchFamily="34" charset="0"/>
                <a:ea typeface="Calibri" panose="020F0502020204030204" pitchFamily="34" charset="0"/>
                <a:cs typeface="Calibri" panose="020F0502020204030204" pitchFamily="34" charset="0"/>
              </a:rPr>
              <a:t>- можливість здійснення тільки ступінчатого регулювання.</a:t>
            </a:r>
          </a:p>
        </p:txBody>
      </p:sp>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5" name="Объект 4"/>
          <p:cNvGraphicFramePr>
            <a:graphicFrameLocks noChangeAspect="1"/>
          </p:cNvGraphicFramePr>
          <p:nvPr>
            <p:extLst>
              <p:ext uri="{D42A27DB-BD31-4B8C-83A1-F6EECF244321}">
                <p14:modId xmlns:p14="http://schemas.microsoft.com/office/powerpoint/2010/main" val="858110167"/>
              </p:ext>
            </p:extLst>
          </p:nvPr>
        </p:nvGraphicFramePr>
        <p:xfrm>
          <a:off x="5715475" y="544345"/>
          <a:ext cx="3347414" cy="3694540"/>
        </p:xfrm>
        <a:graphic>
          <a:graphicData uri="http://schemas.openxmlformats.org/presentationml/2006/ole">
            <mc:AlternateContent xmlns:mc="http://schemas.openxmlformats.org/markup-compatibility/2006">
              <mc:Choice xmlns:v="urn:schemas-microsoft-com:vml" Requires="v">
                <p:oleObj spid="_x0000_s62482" name="Picture" r:id="rId4" imgW="2130552" imgH="2286000" progId="Word.Picture.8">
                  <p:embed/>
                </p:oleObj>
              </mc:Choice>
              <mc:Fallback>
                <p:oleObj name="Picture" r:id="rId4" imgW="2130552" imgH="2286000"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475" y="544345"/>
                        <a:ext cx="3347414" cy="3694540"/>
                      </a:xfrm>
                      <a:prstGeom prst="rect">
                        <a:avLst/>
                      </a:prstGeom>
                      <a:noFill/>
                    </p:spPr>
                  </p:pic>
                </p:oleObj>
              </mc:Fallback>
            </mc:AlternateContent>
          </a:graphicData>
        </a:graphic>
      </p:graphicFrame>
    </p:spTree>
    <p:extLst>
      <p:ext uri="{BB962C8B-B14F-4D97-AF65-F5344CB8AC3E}">
        <p14:creationId xmlns:p14="http://schemas.microsoft.com/office/powerpoint/2010/main" val="248171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par>
                          <p:cTn id="26" fill="hold">
                            <p:stCondLst>
                              <p:cond delay="3000"/>
                            </p:stCondLst>
                            <p:childTnLst>
                              <p:par>
                                <p:cTn id="27" presetID="2" presetClass="entr" presetSubtype="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1+#ppt_w/2"/>
                                          </p:val>
                                        </p:tav>
                                        <p:tav tm="100000">
                                          <p:val>
                                            <p:strVal val="#ppt_x"/>
                                          </p:val>
                                        </p:tav>
                                      </p:tavLst>
                                    </p:anim>
                                    <p:anim calcmode="lin" valueType="num">
                                      <p:cBhvr additive="base">
                                        <p:cTn id="3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
                                            <p:bg/>
                                          </p:spTgt>
                                        </p:tgtEl>
                                        <p:attrNameLst>
                                          <p:attrName>style.visibility</p:attrName>
                                        </p:attrNameLst>
                                      </p:cBhvr>
                                      <p:to>
                                        <p:strVal val="visible"/>
                                      </p:to>
                                    </p:set>
                                    <p:anim calcmode="lin" valueType="num">
                                      <p:cBhvr>
                                        <p:cTn id="35" dur="1000" fill="hold"/>
                                        <p:tgtEl>
                                          <p:spTgt spid="17">
                                            <p:bg/>
                                          </p:spTgt>
                                        </p:tgtEl>
                                        <p:attrNameLst>
                                          <p:attrName>ppt_w</p:attrName>
                                        </p:attrNameLst>
                                      </p:cBhvr>
                                      <p:tavLst>
                                        <p:tav tm="0">
                                          <p:val>
                                            <p:fltVal val="0"/>
                                          </p:val>
                                        </p:tav>
                                        <p:tav tm="100000">
                                          <p:val>
                                            <p:strVal val="#ppt_w"/>
                                          </p:val>
                                        </p:tav>
                                      </p:tavLst>
                                    </p:anim>
                                    <p:anim calcmode="lin" valueType="num">
                                      <p:cBhvr>
                                        <p:cTn id="36" dur="1000" fill="hold"/>
                                        <p:tgtEl>
                                          <p:spTgt spid="17">
                                            <p:bg/>
                                          </p:spTgt>
                                        </p:tgtEl>
                                        <p:attrNameLst>
                                          <p:attrName>ppt_h</p:attrName>
                                        </p:attrNameLst>
                                      </p:cBhvr>
                                      <p:tavLst>
                                        <p:tav tm="0">
                                          <p:val>
                                            <p:fltVal val="0"/>
                                          </p:val>
                                        </p:tav>
                                        <p:tav tm="100000">
                                          <p:val>
                                            <p:strVal val="#ppt_h"/>
                                          </p:val>
                                        </p:tav>
                                      </p:tavLst>
                                    </p:anim>
                                    <p:anim calcmode="lin" valueType="num">
                                      <p:cBhvr>
                                        <p:cTn id="37" dur="1000" fill="hold"/>
                                        <p:tgtEl>
                                          <p:spTgt spid="17">
                                            <p:bg/>
                                          </p:spTgt>
                                        </p:tgtEl>
                                        <p:attrNameLst>
                                          <p:attrName>style.rotation</p:attrName>
                                        </p:attrNameLst>
                                      </p:cBhvr>
                                      <p:tavLst>
                                        <p:tav tm="0">
                                          <p:val>
                                            <p:fltVal val="90"/>
                                          </p:val>
                                        </p:tav>
                                        <p:tav tm="100000">
                                          <p:val>
                                            <p:fltVal val="0"/>
                                          </p:val>
                                        </p:tav>
                                      </p:tavLst>
                                    </p:anim>
                                    <p:animEffect transition="in" filter="fade">
                                      <p:cBhvr>
                                        <p:cTn id="38" dur="1000"/>
                                        <p:tgtEl>
                                          <p:spTgt spid="17">
                                            <p:bg/>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p:cTn id="41"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43"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44" dur="1000"/>
                                        <p:tgtEl>
                                          <p:spTgt spid="17">
                                            <p:txEl>
                                              <p:pRg st="0" end="0"/>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 calcmode="lin" valueType="num">
                                      <p:cBhvr>
                                        <p:cTn id="47"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49"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50" dur="1000"/>
                                        <p:tgtEl>
                                          <p:spTgt spid="17">
                                            <p:txEl>
                                              <p:pRg st="1" end="1"/>
                                            </p:tx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7">
                                            <p:txEl>
                                              <p:pRg st="2" end="2"/>
                                            </p:txEl>
                                          </p:spTgt>
                                        </p:tgtEl>
                                        <p:attrNameLst>
                                          <p:attrName>style.visibility</p:attrName>
                                        </p:attrNameLst>
                                      </p:cBhvr>
                                      <p:to>
                                        <p:strVal val="visible"/>
                                      </p:to>
                                    </p:set>
                                    <p:anim calcmode="lin" valueType="num">
                                      <p:cBhvr>
                                        <p:cTn id="53"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54"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55"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56" dur="1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5340" y="525846"/>
            <a:ext cx="8988438" cy="1107996"/>
          </a:xfrm>
          <a:prstGeom prst="rect">
            <a:avLst/>
          </a:prstGeom>
          <a:solidFill>
            <a:srgbClr val="92D050"/>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Ці обставини  зумовлюють застосування цього способу в електроприводах, не призначених для тривалого режиму роботи з усталеними швидкостями.</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65889" y="1623388"/>
            <a:ext cx="8990561" cy="1846659"/>
          </a:xfrm>
          <a:prstGeom prst="rect">
            <a:avLst/>
          </a:prstGeom>
          <a:solidFill>
            <a:schemeClr val="bg2"/>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 </a:t>
            </a:r>
            <a:r>
              <a:rPr lang="uk-UA" sz="2400" dirty="0" smtClean="0">
                <a:latin typeface="Calibri" panose="020F0502020204030204" pitchFamily="34" charset="0"/>
                <a:ea typeface="Calibri" panose="020F0502020204030204" pitchFamily="34" charset="0"/>
                <a:cs typeface="Calibri" panose="020F0502020204030204" pitchFamily="34" charset="0"/>
              </a:rPr>
              <a:t>В </a:t>
            </a:r>
            <a:r>
              <a:rPr lang="uk-UA" sz="2400" dirty="0">
                <a:latin typeface="Calibri" panose="020F0502020204030204" pitchFamily="34" charset="0"/>
                <a:ea typeface="Calibri" panose="020F0502020204030204" pitchFamily="34" charset="0"/>
                <a:cs typeface="Calibri" panose="020F0502020204030204" pitchFamily="34" charset="0"/>
              </a:rPr>
              <a:t>основному цей спосіб використовується для реостатного запуску АД середньої і великої потужності для зниження пускових струмів </a:t>
            </a:r>
            <a:r>
              <a:rPr lang="uk-UA" sz="2400" dirty="0" smtClean="0">
                <a:latin typeface="Calibri" panose="020F0502020204030204" pitchFamily="34" charset="0"/>
                <a:ea typeface="Calibri" panose="020F0502020204030204" pitchFamily="34" charset="0"/>
                <a:cs typeface="Calibri" panose="020F0502020204030204" pitchFamily="34" charset="0"/>
              </a:rPr>
              <a:t>(із </a:t>
            </a:r>
            <a:r>
              <a:rPr lang="uk-UA" sz="2400" dirty="0">
                <a:latin typeface="Calibri" panose="020F0502020204030204" pitchFamily="34" charset="0"/>
                <a:ea typeface="Calibri" panose="020F0502020204030204" pitchFamily="34" charset="0"/>
                <a:cs typeface="Calibri" panose="020F0502020204030204" pitchFamily="34" charset="0"/>
              </a:rPr>
              <a:t>одночасним збільшенням пускового моменту).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Таким </a:t>
            </a:r>
            <a:r>
              <a:rPr lang="uk-UA" sz="2400" dirty="0">
                <a:latin typeface="Calibri" panose="020F0502020204030204" pitchFamily="34" charset="0"/>
                <a:ea typeface="Calibri" panose="020F0502020204030204" pitchFamily="34" charset="0"/>
                <a:cs typeface="Calibri" panose="020F0502020204030204" pitchFamily="34" charset="0"/>
              </a:rPr>
              <a:t>чином виключається “початковий удар” в робочій машині при її пуску.</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53214" y="3470047"/>
            <a:ext cx="8987888" cy="1477328"/>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При запуску двигуна і регулюванні швидкості за допомогою реостатів у роторному колі необхідно передбачити </a:t>
            </a:r>
            <a:r>
              <a:rPr lang="uk-UA" sz="2400" dirty="0" smtClean="0">
                <a:latin typeface="Calibri" panose="020F0502020204030204" pitchFamily="34" charset="0"/>
                <a:ea typeface="Calibri" panose="020F0502020204030204" pitchFamily="34" charset="0"/>
                <a:cs typeface="Calibri" panose="020F0502020204030204" pitchFamily="34" charset="0"/>
              </a:rPr>
              <a:t>заходи</a:t>
            </a:r>
            <a:r>
              <a:rPr lang="uk-UA" sz="2400" dirty="0">
                <a:latin typeface="Calibri" panose="020F0502020204030204" pitchFamily="34" charset="0"/>
                <a:ea typeface="Calibri" panose="020F0502020204030204" pitchFamily="34" charset="0"/>
                <a:cs typeface="Calibri" panose="020F0502020204030204" pitchFamily="34" charset="0"/>
              </a:rPr>
              <a:t>, що виключають вихід характеристики двигуна при переключенні резисторів на нестійку частину.</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66510" y="4947375"/>
            <a:ext cx="8961295" cy="1477328"/>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Тому необхідно контролювати струм двигуна, а також його швидкість, це реалізується шляхом створення замкнутої системи керування у функції струму з коригуванням за швидкістю або за часом.</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25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p:cTn id="25"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1+#ppt_w/2"/>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7">
                                            <p:bg/>
                                          </p:spTgt>
                                        </p:tgtEl>
                                        <p:attrNameLst>
                                          <p:attrName>style.visibility</p:attrName>
                                        </p:attrNameLst>
                                      </p:cBhvr>
                                      <p:to>
                                        <p:strVal val="visible"/>
                                      </p:to>
                                    </p:set>
                                    <p:anim calcmode="lin" valueType="num">
                                      <p:cBhvr>
                                        <p:cTn id="39" dur="1000" fill="hold"/>
                                        <p:tgtEl>
                                          <p:spTgt spid="17">
                                            <p:bg/>
                                          </p:spTgt>
                                        </p:tgtEl>
                                        <p:attrNameLst>
                                          <p:attrName>ppt_w</p:attrName>
                                        </p:attrNameLst>
                                      </p:cBhvr>
                                      <p:tavLst>
                                        <p:tav tm="0">
                                          <p:val>
                                            <p:fltVal val="0"/>
                                          </p:val>
                                        </p:tav>
                                        <p:tav tm="100000">
                                          <p:val>
                                            <p:strVal val="#ppt_w"/>
                                          </p:val>
                                        </p:tav>
                                      </p:tavLst>
                                    </p:anim>
                                    <p:anim calcmode="lin" valueType="num">
                                      <p:cBhvr>
                                        <p:cTn id="40" dur="1000" fill="hold"/>
                                        <p:tgtEl>
                                          <p:spTgt spid="17">
                                            <p:bg/>
                                          </p:spTgt>
                                        </p:tgtEl>
                                        <p:attrNameLst>
                                          <p:attrName>ppt_h</p:attrName>
                                        </p:attrNameLst>
                                      </p:cBhvr>
                                      <p:tavLst>
                                        <p:tav tm="0">
                                          <p:val>
                                            <p:fltVal val="0"/>
                                          </p:val>
                                        </p:tav>
                                        <p:tav tm="100000">
                                          <p:val>
                                            <p:strVal val="#ppt_h"/>
                                          </p:val>
                                        </p:tav>
                                      </p:tavLst>
                                    </p:anim>
                                    <p:anim calcmode="lin" valueType="num">
                                      <p:cBhvr>
                                        <p:cTn id="41" dur="1000" fill="hold"/>
                                        <p:tgtEl>
                                          <p:spTgt spid="17">
                                            <p:bg/>
                                          </p:spTgt>
                                        </p:tgtEl>
                                        <p:attrNameLst>
                                          <p:attrName>style.rotation</p:attrName>
                                        </p:attrNameLst>
                                      </p:cBhvr>
                                      <p:tavLst>
                                        <p:tav tm="0">
                                          <p:val>
                                            <p:fltVal val="90"/>
                                          </p:val>
                                        </p:tav>
                                        <p:tav tm="100000">
                                          <p:val>
                                            <p:fltVal val="0"/>
                                          </p:val>
                                        </p:tav>
                                      </p:tavLst>
                                    </p:anim>
                                    <p:animEffect transition="in" filter="fade">
                                      <p:cBhvr>
                                        <p:cTn id="42" dur="1000"/>
                                        <p:tgtEl>
                                          <p:spTgt spid="17">
                                            <p:bg/>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 calcmode="lin" valueType="num">
                                      <p:cBhvr>
                                        <p:cTn id="45"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48"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7" grpId="0" uiExpand="1" build="p"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4452" y="897075"/>
            <a:ext cx="8988438" cy="677108"/>
          </a:xfrm>
          <a:prstGeom prst="rect">
            <a:avLst/>
          </a:prstGeom>
          <a:solidFill>
            <a:srgbClr val="92D050"/>
          </a:solidFill>
          <a:ln w="9525">
            <a:noFill/>
            <a:miter lim="800000"/>
            <a:headEnd/>
            <a:tailEnd/>
          </a:ln>
        </p:spPr>
        <p:txBody>
          <a:bodyPr wrap="square" lIns="36000" tIns="0" rIns="0" bIns="0">
            <a:spAutoFit/>
          </a:bodyPr>
          <a:lstStyle/>
          <a:p>
            <a:pPr indent="360363" algn="ctr"/>
            <a:r>
              <a:rPr lang="uk-UA" sz="2200" i="1" u="sng" dirty="0">
                <a:latin typeface="Times New Roman" panose="02020603050405020304" pitchFamily="18" charset="0"/>
                <a:cs typeface="Times New Roman" panose="02020603050405020304" pitchFamily="18" charset="0"/>
              </a:rPr>
              <a:t>Введення в коло статора реакторів із підмагнічуванням (дроселів насичення).</a:t>
            </a:r>
            <a:endParaRPr lang="uk-UA" sz="2200" i="1"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Прямоугольник 15"/>
          <p:cNvSpPr>
            <a:spLocks noChangeArrowheads="1"/>
          </p:cNvSpPr>
          <p:nvPr/>
        </p:nvSpPr>
        <p:spPr bwMode="auto">
          <a:xfrm>
            <a:off x="84029" y="1583341"/>
            <a:ext cx="6122367" cy="1477328"/>
          </a:xfrm>
          <a:prstGeom prst="rect">
            <a:avLst/>
          </a:prstGeom>
          <a:solidFill>
            <a:schemeClr val="bg2"/>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 Цей спосіб забезпечує плавне регулювання  швидкості АД в широких межах.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Як </a:t>
            </a:r>
            <a:r>
              <a:rPr lang="uk-UA" sz="2400" dirty="0">
                <a:latin typeface="Calibri" panose="020F0502020204030204" pitchFamily="34" charset="0"/>
                <a:ea typeface="Calibri" panose="020F0502020204030204" pitchFamily="34" charset="0"/>
                <a:cs typeface="Calibri" panose="020F0502020204030204" pitchFamily="34" charset="0"/>
              </a:rPr>
              <a:t>додаткові регульовані індуктивні опори використовують реактори з підмагнічуванням.</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105351" y="3060669"/>
            <a:ext cx="6122833" cy="1846659"/>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При зміні струму в обмотці керування </a:t>
            </a:r>
            <a:r>
              <a:rPr lang="uk-UA" sz="2400" i="1" dirty="0">
                <a:latin typeface="Times New Roman" panose="02020603050405020304" pitchFamily="18" charset="0"/>
                <a:ea typeface="Calibri" panose="020F0502020204030204" pitchFamily="34" charset="0"/>
                <a:cs typeface="Times New Roman" panose="02020603050405020304" pitchFamily="18" charset="0"/>
              </a:rPr>
              <a:t>(</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I</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к</a:t>
            </a:r>
            <a:r>
              <a:rPr lang="uk-UA" sz="2400" dirty="0">
                <a:latin typeface="Calibri" panose="020F0502020204030204" pitchFamily="34" charset="0"/>
                <a:ea typeface="Calibri" panose="020F0502020204030204" pitchFamily="34" charset="0"/>
                <a:cs typeface="Calibri" panose="020F0502020204030204" pitchFamily="34" charset="0"/>
              </a:rPr>
              <a:t>) змінюється індуктивний опір реактора.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При </a:t>
            </a:r>
            <a:r>
              <a:rPr lang="uk-UA" sz="2400" dirty="0">
                <a:latin typeface="Calibri" panose="020F0502020204030204" pitchFamily="34" charset="0"/>
                <a:ea typeface="Calibri" panose="020F0502020204030204" pitchFamily="34" charset="0"/>
                <a:cs typeface="Calibri" panose="020F0502020204030204" pitchFamily="34" charset="0"/>
              </a:rPr>
              <a:t>цьому найбільше значення </a:t>
            </a:r>
            <a:r>
              <a:rPr lang="uk-UA" sz="2400" dirty="0" err="1" smtClean="0">
                <a:latin typeface="Calibri" panose="020F0502020204030204" pitchFamily="34" charset="0"/>
                <a:ea typeface="Calibri" panose="020F0502020204030204" pitchFamily="34" charset="0"/>
                <a:cs typeface="Calibri" panose="020F0502020204030204" pitchFamily="34" charset="0"/>
              </a:rPr>
              <a:t>індуктив</a:t>
            </a:r>
            <a:r>
              <a:rPr lang="uk-UA" sz="2400" dirty="0" smtClean="0">
                <a:latin typeface="Calibri" panose="020F0502020204030204" pitchFamily="34" charset="0"/>
                <a:ea typeface="Calibri" panose="020F0502020204030204" pitchFamily="34" charset="0"/>
                <a:cs typeface="Calibri" panose="020F0502020204030204" pitchFamily="34" charset="0"/>
              </a:rPr>
              <a:t>-ного </a:t>
            </a:r>
            <a:r>
              <a:rPr lang="uk-UA" sz="2400" dirty="0">
                <a:latin typeface="Calibri" panose="020F0502020204030204" pitchFamily="34" charset="0"/>
                <a:ea typeface="Calibri" panose="020F0502020204030204" pitchFamily="34" charset="0"/>
                <a:cs typeface="Calibri" panose="020F0502020204030204" pitchFamily="34" charset="0"/>
              </a:rPr>
              <a:t>опору реактора відповідає струму керування </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I</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к</a:t>
            </a:r>
            <a:r>
              <a:rPr lang="uk-UA" sz="2400" i="1" dirty="0">
                <a:latin typeface="Times New Roman" panose="02020603050405020304" pitchFamily="18" charset="0"/>
                <a:ea typeface="Calibri" panose="020F0502020204030204" pitchFamily="34" charset="0"/>
                <a:cs typeface="Times New Roman" panose="02020603050405020304" pitchFamily="18" charset="0"/>
              </a:rPr>
              <a:t> = </a:t>
            </a:r>
            <a:r>
              <a:rPr lang="uk-UA" sz="2400" dirty="0">
                <a:latin typeface="Calibri" panose="020F0502020204030204" pitchFamily="34" charset="0"/>
                <a:ea typeface="Calibri" panose="020F0502020204030204" pitchFamily="34" charset="0"/>
                <a:cs typeface="Calibri" panose="020F0502020204030204" pitchFamily="34" charset="0"/>
              </a:rPr>
              <a:t>0 і знижується при зростанні </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I</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к</a:t>
            </a:r>
            <a:r>
              <a:rPr lang="uk-UA" sz="2400" dirty="0">
                <a:latin typeface="Calibri" panose="020F0502020204030204" pitchFamily="34" charset="0"/>
                <a:ea typeface="Calibri" panose="020F0502020204030204" pitchFamily="34" charset="0"/>
                <a:cs typeface="Calibri" panose="020F0502020204030204" pitchFamily="34" charset="0"/>
              </a:rPr>
              <a:t>.</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103984" y="4931176"/>
            <a:ext cx="5937708" cy="707886"/>
          </a:xfrm>
          <a:prstGeom prst="rect">
            <a:avLst/>
          </a:prstGeom>
          <a:solidFill>
            <a:schemeClr val="bg2"/>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Електромагнітний</a:t>
            </a:r>
            <a:r>
              <a:rPr lang="uk-UA" sz="2200" dirty="0">
                <a:latin typeface="Calibri" panose="020F0502020204030204" pitchFamily="34" charset="0"/>
                <a:ea typeface="Calibri" panose="020F0502020204030204" pitchFamily="34" charset="0"/>
                <a:cs typeface="Calibri" panose="020F0502020204030204" pitchFamily="34" charset="0"/>
              </a:rPr>
              <a:t> момент АД</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a:latin typeface="Calibri" panose="020F0502020204030204" pitchFamily="34" charset="0"/>
                <a:ea typeface="Calibri" panose="020F0502020204030204" pitchFamily="34" charset="0"/>
                <a:cs typeface="Calibri" panose="020F0502020204030204" pitchFamily="34" charset="0"/>
              </a:rPr>
              <a:t>де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smtClean="0">
                <a:latin typeface="Times New Roman" panose="02020603050405020304" pitchFamily="18" charset="0"/>
                <a:ea typeface="Calibri" panose="020F0502020204030204" pitchFamily="34" charset="0"/>
                <a:cs typeface="Times New Roman" panose="02020603050405020304" pitchFamily="18" charset="0"/>
              </a:rPr>
              <a:t>1</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smtClean="0">
                <a:latin typeface="Times New Roman" panose="02020603050405020304" pitchFamily="18" charset="0"/>
                <a:ea typeface="Calibri" panose="020F0502020204030204" pitchFamily="34" charset="0"/>
                <a:cs typeface="Times New Roman" panose="02020603050405020304" pitchFamily="18" charset="0"/>
              </a:rPr>
              <a:t>1,</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smtClean="0">
                <a:latin typeface="Times New Roman" panose="02020603050405020304" pitchFamily="18" charset="0"/>
                <a:ea typeface="Calibri" panose="020F0502020204030204" pitchFamily="34" charset="0"/>
                <a:cs typeface="Times New Roman" panose="02020603050405020304" pitchFamily="18" charset="0"/>
              </a:rPr>
              <a:t>1дод </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сумарний </a:t>
            </a:r>
            <a:r>
              <a:rPr lang="uk-UA" sz="2200" dirty="0">
                <a:latin typeface="Calibri" panose="020F0502020204030204" pitchFamily="34" charset="0"/>
                <a:ea typeface="Calibri" panose="020F0502020204030204" pitchFamily="34" charset="0"/>
                <a:cs typeface="Calibri" panose="020F0502020204030204" pitchFamily="34" charset="0"/>
              </a:rPr>
              <a:t>опір кола статора.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138566" y="5765710"/>
            <a:ext cx="5295680" cy="627864"/>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400" dirty="0">
                <a:latin typeface="Calibri" panose="020F0502020204030204" pitchFamily="34" charset="0"/>
                <a:ea typeface="Calibri" panose="020F0502020204030204" pitchFamily="34" charset="0"/>
                <a:cs typeface="Calibri" panose="020F0502020204030204" pitchFamily="34" charset="0"/>
              </a:rPr>
              <a:t>Для робочої частини </a:t>
            </a:r>
            <a:r>
              <a:rPr lang="uk-UA" sz="2400" dirty="0" err="1" smtClean="0">
                <a:latin typeface="Calibri" panose="020F0502020204030204" pitchFamily="34" charset="0"/>
                <a:ea typeface="Calibri" panose="020F0502020204030204" pitchFamily="34" charset="0"/>
                <a:cs typeface="Calibri" panose="020F0502020204030204" pitchFamily="34" charset="0"/>
              </a:rPr>
              <a:t>характе</a:t>
            </a:r>
            <a:r>
              <a:rPr lang="uk-UA" sz="2400" dirty="0" smtClean="0">
                <a:latin typeface="Calibri" panose="020F0502020204030204" pitchFamily="34" charset="0"/>
                <a:ea typeface="Calibri" panose="020F0502020204030204" pitchFamily="34" charset="0"/>
                <a:cs typeface="Calibri" panose="020F0502020204030204" pitchFamily="34" charset="0"/>
              </a:rPr>
              <a:t>-</a:t>
            </a:r>
          </a:p>
          <a:p>
            <a:pPr>
              <a:lnSpc>
                <a:spcPct val="85000"/>
              </a:lnSpc>
            </a:pPr>
            <a:r>
              <a:rPr lang="uk-UA" sz="2400" dirty="0" err="1" smtClean="0">
                <a:latin typeface="Calibri" panose="020F0502020204030204" pitchFamily="34" charset="0"/>
                <a:ea typeface="Calibri" panose="020F0502020204030204" pitchFamily="34" charset="0"/>
                <a:cs typeface="Calibri" panose="020F0502020204030204" pitchFamily="34" charset="0"/>
              </a:rPr>
              <a:t>ристики</a:t>
            </a:r>
            <a:r>
              <a:rPr lang="uk-UA" sz="2400" dirty="0">
                <a:latin typeface="Calibri" panose="020F0502020204030204" pitchFamily="34" charset="0"/>
                <a:ea typeface="Calibri" panose="020F0502020204030204" pitchFamily="34" charset="0"/>
                <a:cs typeface="Calibri" panose="020F0502020204030204" pitchFamily="34" charset="0"/>
              </a:rPr>
              <a:t>, коли ковзання  </a:t>
            </a:r>
            <a:r>
              <a:rPr lang="uk-UA" sz="2400" dirty="0" smtClean="0">
                <a:latin typeface="Calibri" panose="020F0502020204030204" pitchFamily="34" charset="0"/>
                <a:ea typeface="Calibri" panose="020F0502020204030204" pitchFamily="34" charset="0"/>
                <a:cs typeface="Calibri" panose="020F0502020204030204" pitchFamily="34" charset="0"/>
              </a:rPr>
              <a:t>мале:</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491683"/>
            <a:ext cx="8573558" cy="430887"/>
          </a:xfrm>
          <a:prstGeom prst="rect">
            <a:avLst/>
          </a:prstGeom>
        </p:spPr>
        <p:txBody>
          <a:bodyPr wrap="square">
            <a:spAutoFit/>
          </a:bodyPr>
          <a:lstStyle/>
          <a:p>
            <a:r>
              <a:rPr lang="uk-UA" sz="2200" b="1" i="1" u="sng" dirty="0">
                <a:latin typeface="Times New Roman" panose="02020603050405020304" pitchFamily="18" charset="0"/>
                <a:ea typeface="Calibri" panose="020F0502020204030204" pitchFamily="34" charset="0"/>
              </a:rPr>
              <a:t>Регулювання швидкості обертання зміною індуктивного опору</a:t>
            </a:r>
            <a:endParaRPr lang="uk-UA" sz="2200" u="sng" dirty="0"/>
          </a:p>
        </p:txBody>
      </p:sp>
      <p:graphicFrame>
        <p:nvGraphicFramePr>
          <p:cNvPr id="6" name="Объект 5"/>
          <p:cNvGraphicFramePr>
            <a:graphicFrameLocks noChangeAspect="1"/>
          </p:cNvGraphicFramePr>
          <p:nvPr>
            <p:extLst>
              <p:ext uri="{D42A27DB-BD31-4B8C-83A1-F6EECF244321}">
                <p14:modId xmlns:p14="http://schemas.microsoft.com/office/powerpoint/2010/main" val="635809619"/>
              </p:ext>
            </p:extLst>
          </p:nvPr>
        </p:nvGraphicFramePr>
        <p:xfrm>
          <a:off x="6228184" y="1235629"/>
          <a:ext cx="2812918" cy="3345499"/>
        </p:xfrm>
        <a:graphic>
          <a:graphicData uri="http://schemas.openxmlformats.org/presentationml/2006/ole">
            <mc:AlternateContent xmlns:mc="http://schemas.openxmlformats.org/markup-compatibility/2006">
              <mc:Choice xmlns:v="urn:schemas-microsoft-com:vml" Requires="v">
                <p:oleObj spid="_x0000_s57412" name="Picture" r:id="rId4" imgW="1711036" imgH="2202873" progId="Word.Picture.8">
                  <p:embed/>
                </p:oleObj>
              </mc:Choice>
              <mc:Fallback>
                <p:oleObj name="Picture" r:id="rId4" imgW="1711036" imgH="2202873"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1235629"/>
                        <a:ext cx="2812918" cy="3345499"/>
                      </a:xfrm>
                      <a:prstGeom prst="rect">
                        <a:avLst/>
                      </a:prstGeom>
                      <a:noFill/>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1803151448"/>
              </p:ext>
            </p:extLst>
          </p:nvPr>
        </p:nvGraphicFramePr>
        <p:xfrm>
          <a:off x="5434245" y="4894187"/>
          <a:ext cx="3709756" cy="847675"/>
        </p:xfrm>
        <a:graphic>
          <a:graphicData uri="http://schemas.openxmlformats.org/presentationml/2006/ole">
            <mc:AlternateContent xmlns:mc="http://schemas.openxmlformats.org/markup-compatibility/2006">
              <mc:Choice xmlns:v="urn:schemas-microsoft-com:vml" Requires="v">
                <p:oleObj spid="_x0000_s57413" name="Уравнение" r:id="rId6" imgW="1930320" imgH="469800" progId="Equation.3">
                  <p:embed/>
                </p:oleObj>
              </mc:Choice>
              <mc:Fallback>
                <p:oleObj name="Уравнение" r:id="rId6" imgW="1930320" imgH="469800" progId="Equation.3">
                  <p:embed/>
                  <p:pic>
                    <p:nvPicPr>
                      <p:cNvPr id="0" name="Object 3"/>
                      <p:cNvPicPr>
                        <a:picLocks noChangeAspect="1" noChangeArrowheads="1"/>
                      </p:cNvPicPr>
                      <p:nvPr/>
                    </p:nvPicPr>
                    <p:blipFill>
                      <a:blip r:embed="rId7"/>
                      <a:srcRect/>
                      <a:stretch>
                        <a:fillRect/>
                      </a:stretch>
                    </p:blipFill>
                    <p:spPr bwMode="auto">
                      <a:xfrm>
                        <a:off x="5434245" y="4894187"/>
                        <a:ext cx="3709756" cy="847675"/>
                      </a:xfrm>
                      <a:prstGeom prst="rect">
                        <a:avLst/>
                      </a:prstGeom>
                      <a:solidFill>
                        <a:srgbClr val="FFFF00"/>
                      </a:solidFill>
                      <a:ln>
                        <a:solidFill>
                          <a:srgbClr val="FF0000"/>
                        </a:solidFill>
                      </a:ln>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4069774998"/>
              </p:ext>
            </p:extLst>
          </p:nvPr>
        </p:nvGraphicFramePr>
        <p:xfrm>
          <a:off x="4427984" y="5800316"/>
          <a:ext cx="2378935" cy="417145"/>
        </p:xfrm>
        <a:graphic>
          <a:graphicData uri="http://schemas.openxmlformats.org/presentationml/2006/ole">
            <mc:AlternateContent xmlns:mc="http://schemas.openxmlformats.org/markup-compatibility/2006">
              <mc:Choice xmlns:v="urn:schemas-microsoft-com:vml" Requires="v">
                <p:oleObj spid="_x0000_s57414" name="Уравнение" r:id="rId8" imgW="1168200" imgH="215640" progId="Equation.3">
                  <p:embed/>
                </p:oleObj>
              </mc:Choice>
              <mc:Fallback>
                <p:oleObj name="Уравнение" r:id="rId8" imgW="1168200" imgH="215640" progId="Equation.3">
                  <p:embed/>
                  <p:pic>
                    <p:nvPicPr>
                      <p:cNvPr id="0" name="Object 5"/>
                      <p:cNvPicPr>
                        <a:picLocks noChangeAspect="1" noChangeArrowheads="1"/>
                      </p:cNvPicPr>
                      <p:nvPr/>
                    </p:nvPicPr>
                    <p:blipFill>
                      <a:blip r:embed="rId9"/>
                      <a:srcRect/>
                      <a:stretch>
                        <a:fillRect/>
                      </a:stretch>
                    </p:blipFill>
                    <p:spPr bwMode="auto">
                      <a:xfrm>
                        <a:off x="4427984" y="5800316"/>
                        <a:ext cx="2378935" cy="417145"/>
                      </a:xfrm>
                      <a:prstGeom prst="rect">
                        <a:avLst/>
                      </a:prstGeom>
                      <a:solidFill>
                        <a:srgbClr val="FFFF00"/>
                      </a:solidFill>
                      <a:ln>
                        <a:solidFill>
                          <a:srgbClr val="FF0000"/>
                        </a:solidFill>
                      </a:ln>
                    </p:spPr>
                  </p:pic>
                </p:oleObj>
              </mc:Fallback>
            </mc:AlternateContent>
          </a:graphicData>
        </a:graphic>
      </p:graphicFrame>
      <p:sp>
        <p:nvSpPr>
          <p:cNvPr id="18" name="Прямоугольник 17"/>
          <p:cNvSpPr>
            <a:spLocks noChangeArrowheads="1"/>
          </p:cNvSpPr>
          <p:nvPr/>
        </p:nvSpPr>
        <p:spPr bwMode="auto">
          <a:xfrm>
            <a:off x="105351" y="6452028"/>
            <a:ext cx="6356185" cy="313932"/>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400" dirty="0" smtClean="0">
                <a:latin typeface="Calibri" panose="020F0502020204030204" pitchFamily="34" charset="0"/>
                <a:ea typeface="Calibri" panose="020F0502020204030204" pitchFamily="34" charset="0"/>
                <a:cs typeface="Calibri" panose="020F0502020204030204" pitchFamily="34" charset="0"/>
              </a:rPr>
              <a:t>Електромагнітний момент: </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9" name="Объект 18"/>
          <p:cNvGraphicFramePr>
            <a:graphicFrameLocks noChangeAspect="1"/>
          </p:cNvGraphicFramePr>
          <p:nvPr>
            <p:extLst>
              <p:ext uri="{D42A27DB-BD31-4B8C-83A1-F6EECF244321}">
                <p14:modId xmlns:p14="http://schemas.microsoft.com/office/powerpoint/2010/main" val="456580081"/>
              </p:ext>
            </p:extLst>
          </p:nvPr>
        </p:nvGraphicFramePr>
        <p:xfrm>
          <a:off x="6909596" y="6032547"/>
          <a:ext cx="1766859" cy="748717"/>
        </p:xfrm>
        <a:graphic>
          <a:graphicData uri="http://schemas.openxmlformats.org/presentationml/2006/ole">
            <mc:AlternateContent xmlns:mc="http://schemas.openxmlformats.org/markup-compatibility/2006">
              <mc:Choice xmlns:v="urn:schemas-microsoft-com:vml" Requires="v">
                <p:oleObj spid="_x0000_s57415" name="Уравнение" r:id="rId10" imgW="1028520" imgH="457200" progId="Equation.3">
                  <p:embed/>
                </p:oleObj>
              </mc:Choice>
              <mc:Fallback>
                <p:oleObj name="Уравнение" r:id="rId10" imgW="1028520" imgH="457200" progId="Equation.3">
                  <p:embed/>
                  <p:pic>
                    <p:nvPicPr>
                      <p:cNvPr id="0" name="Object 10"/>
                      <p:cNvPicPr>
                        <a:picLocks noChangeAspect="1" noChangeArrowheads="1"/>
                      </p:cNvPicPr>
                      <p:nvPr/>
                    </p:nvPicPr>
                    <p:blipFill>
                      <a:blip r:embed="rId11"/>
                      <a:srcRect/>
                      <a:stretch>
                        <a:fillRect/>
                      </a:stretch>
                    </p:blipFill>
                    <p:spPr bwMode="auto">
                      <a:xfrm>
                        <a:off x="6909596" y="6032547"/>
                        <a:ext cx="1766859" cy="748717"/>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354767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6">
                                            <p:bg/>
                                          </p:spTgt>
                                        </p:tgtEl>
                                        <p:attrNameLst>
                                          <p:attrName>style.visibility</p:attrName>
                                        </p:attrNameLst>
                                      </p:cBhvr>
                                      <p:to>
                                        <p:strVal val="visible"/>
                                      </p:to>
                                    </p:set>
                                    <p:anim calcmode="lin" valueType="num">
                                      <p:cBhvr>
                                        <p:cTn id="30" dur="1000" fill="hold"/>
                                        <p:tgtEl>
                                          <p:spTgt spid="16">
                                            <p:bg/>
                                          </p:spTgt>
                                        </p:tgtEl>
                                        <p:attrNameLst>
                                          <p:attrName>ppt_w</p:attrName>
                                        </p:attrNameLst>
                                      </p:cBhvr>
                                      <p:tavLst>
                                        <p:tav tm="0">
                                          <p:val>
                                            <p:fltVal val="0"/>
                                          </p:val>
                                        </p:tav>
                                        <p:tav tm="100000">
                                          <p:val>
                                            <p:strVal val="#ppt_w"/>
                                          </p:val>
                                        </p:tav>
                                      </p:tavLst>
                                    </p:anim>
                                    <p:anim calcmode="lin" valueType="num">
                                      <p:cBhvr>
                                        <p:cTn id="31" dur="1000" fill="hold"/>
                                        <p:tgtEl>
                                          <p:spTgt spid="16">
                                            <p:bg/>
                                          </p:spTgt>
                                        </p:tgtEl>
                                        <p:attrNameLst>
                                          <p:attrName>ppt_h</p:attrName>
                                        </p:attrNameLst>
                                      </p:cBhvr>
                                      <p:tavLst>
                                        <p:tav tm="0">
                                          <p:val>
                                            <p:fltVal val="0"/>
                                          </p:val>
                                        </p:tav>
                                        <p:tav tm="100000">
                                          <p:val>
                                            <p:strVal val="#ppt_h"/>
                                          </p:val>
                                        </p:tav>
                                      </p:tavLst>
                                    </p:anim>
                                    <p:anim calcmode="lin" valueType="num">
                                      <p:cBhvr>
                                        <p:cTn id="32" dur="1000" fill="hold"/>
                                        <p:tgtEl>
                                          <p:spTgt spid="16">
                                            <p:bg/>
                                          </p:spTgt>
                                        </p:tgtEl>
                                        <p:attrNameLst>
                                          <p:attrName>style.rotation</p:attrName>
                                        </p:attrNameLst>
                                      </p:cBhvr>
                                      <p:tavLst>
                                        <p:tav tm="0">
                                          <p:val>
                                            <p:fltVal val="90"/>
                                          </p:val>
                                        </p:tav>
                                        <p:tav tm="100000">
                                          <p:val>
                                            <p:fltVal val="0"/>
                                          </p:val>
                                        </p:tav>
                                      </p:tavLst>
                                    </p:anim>
                                    <p:animEffect transition="in" filter="fade">
                                      <p:cBhvr>
                                        <p:cTn id="33" dur="1000"/>
                                        <p:tgtEl>
                                          <p:spTgt spid="16">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6">
                                            <p:txEl>
                                              <p:pRg st="0" end="0"/>
                                            </p:txEl>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 calcmode="lin" valueType="num">
                                      <p:cBhvr>
                                        <p:cTn id="42"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44"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45" dur="1000"/>
                                        <p:tgtEl>
                                          <p:spTgt spid="1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1000" fill="hold"/>
                                        <p:tgtEl>
                                          <p:spTgt spid="12"/>
                                        </p:tgtEl>
                                        <p:attrNameLst>
                                          <p:attrName>ppt_x</p:attrName>
                                        </p:attrNameLst>
                                      </p:cBhvr>
                                      <p:tavLst>
                                        <p:tav tm="0">
                                          <p:val>
                                            <p:strVal val="1+#ppt_w/2"/>
                                          </p:val>
                                        </p:tav>
                                        <p:tav tm="100000">
                                          <p:val>
                                            <p:strVal val="#ppt_x"/>
                                          </p:val>
                                        </p:tav>
                                      </p:tavLst>
                                    </p:anim>
                                    <p:anim calcmode="lin" valueType="num">
                                      <p:cBhvr additive="base">
                                        <p:cTn id="5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5">
                                            <p:bg/>
                                          </p:spTgt>
                                        </p:tgtEl>
                                        <p:attrNameLst>
                                          <p:attrName>style.visibility</p:attrName>
                                        </p:attrNameLst>
                                      </p:cBhvr>
                                      <p:to>
                                        <p:strVal val="visible"/>
                                      </p:to>
                                    </p:set>
                                    <p:anim calcmode="lin" valueType="num">
                                      <p:cBhvr>
                                        <p:cTn id="56" dur="1000" fill="hold"/>
                                        <p:tgtEl>
                                          <p:spTgt spid="15">
                                            <p:bg/>
                                          </p:spTgt>
                                        </p:tgtEl>
                                        <p:attrNameLst>
                                          <p:attrName>ppt_w</p:attrName>
                                        </p:attrNameLst>
                                      </p:cBhvr>
                                      <p:tavLst>
                                        <p:tav tm="0">
                                          <p:val>
                                            <p:fltVal val="0"/>
                                          </p:val>
                                        </p:tav>
                                        <p:tav tm="100000">
                                          <p:val>
                                            <p:strVal val="#ppt_w"/>
                                          </p:val>
                                        </p:tav>
                                      </p:tavLst>
                                    </p:anim>
                                    <p:anim calcmode="lin" valueType="num">
                                      <p:cBhvr>
                                        <p:cTn id="57" dur="1000" fill="hold"/>
                                        <p:tgtEl>
                                          <p:spTgt spid="15">
                                            <p:bg/>
                                          </p:spTgt>
                                        </p:tgtEl>
                                        <p:attrNameLst>
                                          <p:attrName>ppt_h</p:attrName>
                                        </p:attrNameLst>
                                      </p:cBhvr>
                                      <p:tavLst>
                                        <p:tav tm="0">
                                          <p:val>
                                            <p:fltVal val="0"/>
                                          </p:val>
                                        </p:tav>
                                        <p:tav tm="100000">
                                          <p:val>
                                            <p:strVal val="#ppt_h"/>
                                          </p:val>
                                        </p:tav>
                                      </p:tavLst>
                                    </p:anim>
                                    <p:anim calcmode="lin" valueType="num">
                                      <p:cBhvr>
                                        <p:cTn id="58" dur="1000" fill="hold"/>
                                        <p:tgtEl>
                                          <p:spTgt spid="15">
                                            <p:bg/>
                                          </p:spTgt>
                                        </p:tgtEl>
                                        <p:attrNameLst>
                                          <p:attrName>style.rotation</p:attrName>
                                        </p:attrNameLst>
                                      </p:cBhvr>
                                      <p:tavLst>
                                        <p:tav tm="0">
                                          <p:val>
                                            <p:fltVal val="90"/>
                                          </p:val>
                                        </p:tav>
                                        <p:tav tm="100000">
                                          <p:val>
                                            <p:fltVal val="0"/>
                                          </p:val>
                                        </p:tav>
                                      </p:tavLst>
                                    </p:anim>
                                    <p:animEffect transition="in" filter="fade">
                                      <p:cBhvr>
                                        <p:cTn id="59" dur="1000"/>
                                        <p:tgtEl>
                                          <p:spTgt spid="15">
                                            <p:bg/>
                                          </p:spTgt>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 calcmode="lin" valueType="num">
                                      <p:cBhvr>
                                        <p:cTn id="62"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63"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64"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65" dur="1000"/>
                                        <p:tgtEl>
                                          <p:spTgt spid="15">
                                            <p:txEl>
                                              <p:pRg st="0" end="0"/>
                                            </p:txEl>
                                          </p:spTgt>
                                        </p:tgtEl>
                                      </p:cBhvr>
                                    </p:animEffect>
                                  </p:childTnLst>
                                </p:cTn>
                              </p:par>
                            </p:childTnLst>
                          </p:cTn>
                        </p:par>
                        <p:par>
                          <p:cTn id="66" fill="hold">
                            <p:stCondLst>
                              <p:cond delay="1000"/>
                            </p:stCondLst>
                            <p:childTnLst>
                              <p:par>
                                <p:cTn id="67" presetID="26" presetClass="entr" presetSubtype="0"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cTn>
                              </p:par>
                            </p:childTnLst>
                          </p:cTn>
                        </p:par>
                        <p:par>
                          <p:cTn id="83" fill="hold">
                            <p:stCondLst>
                              <p:cond delay="3000"/>
                            </p:stCondLst>
                            <p:childTnLst>
                              <p:par>
                                <p:cTn id="84" presetID="31" presetClass="entr" presetSubtype="0" fill="hold" grpId="0" nodeType="afterEffect">
                                  <p:stCondLst>
                                    <p:cond delay="0"/>
                                  </p:stCondLst>
                                  <p:childTnLst>
                                    <p:set>
                                      <p:cBhvr>
                                        <p:cTn id="85" dur="1" fill="hold">
                                          <p:stCondLst>
                                            <p:cond delay="0"/>
                                          </p:stCondLst>
                                        </p:cTn>
                                        <p:tgtEl>
                                          <p:spTgt spid="15">
                                            <p:txEl>
                                              <p:pRg st="1" end="1"/>
                                            </p:txEl>
                                          </p:spTgt>
                                        </p:tgtEl>
                                        <p:attrNameLst>
                                          <p:attrName>style.visibility</p:attrName>
                                        </p:attrNameLst>
                                      </p:cBhvr>
                                      <p:to>
                                        <p:strVal val="visible"/>
                                      </p:to>
                                    </p:set>
                                    <p:anim calcmode="lin" valueType="num">
                                      <p:cBhvr>
                                        <p:cTn id="86"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87"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88" dur="1000" fill="hold"/>
                                        <p:tgtEl>
                                          <p:spTgt spid="15">
                                            <p:txEl>
                                              <p:pRg st="1" end="1"/>
                                            </p:txEl>
                                          </p:spTgt>
                                        </p:tgtEl>
                                        <p:attrNameLst>
                                          <p:attrName>style.rotation</p:attrName>
                                        </p:attrNameLst>
                                      </p:cBhvr>
                                      <p:tavLst>
                                        <p:tav tm="0">
                                          <p:val>
                                            <p:fltVal val="90"/>
                                          </p:val>
                                        </p:tav>
                                        <p:tav tm="100000">
                                          <p:val>
                                            <p:fltVal val="0"/>
                                          </p:val>
                                        </p:tav>
                                      </p:tavLst>
                                    </p:anim>
                                    <p:animEffect transition="in" filter="fade">
                                      <p:cBhvr>
                                        <p:cTn id="89" dur="1000"/>
                                        <p:tgtEl>
                                          <p:spTgt spid="15">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17">
                                            <p:bg/>
                                          </p:spTgt>
                                        </p:tgtEl>
                                        <p:attrNameLst>
                                          <p:attrName>style.visibility</p:attrName>
                                        </p:attrNameLst>
                                      </p:cBhvr>
                                      <p:to>
                                        <p:strVal val="visible"/>
                                      </p:to>
                                    </p:set>
                                    <p:anim calcmode="lin" valueType="num">
                                      <p:cBhvr>
                                        <p:cTn id="94" dur="1000" fill="hold"/>
                                        <p:tgtEl>
                                          <p:spTgt spid="17">
                                            <p:bg/>
                                          </p:spTgt>
                                        </p:tgtEl>
                                        <p:attrNameLst>
                                          <p:attrName>ppt_w</p:attrName>
                                        </p:attrNameLst>
                                      </p:cBhvr>
                                      <p:tavLst>
                                        <p:tav tm="0">
                                          <p:val>
                                            <p:fltVal val="0"/>
                                          </p:val>
                                        </p:tav>
                                        <p:tav tm="100000">
                                          <p:val>
                                            <p:strVal val="#ppt_w"/>
                                          </p:val>
                                        </p:tav>
                                      </p:tavLst>
                                    </p:anim>
                                    <p:anim calcmode="lin" valueType="num">
                                      <p:cBhvr>
                                        <p:cTn id="95" dur="1000" fill="hold"/>
                                        <p:tgtEl>
                                          <p:spTgt spid="17">
                                            <p:bg/>
                                          </p:spTgt>
                                        </p:tgtEl>
                                        <p:attrNameLst>
                                          <p:attrName>ppt_h</p:attrName>
                                        </p:attrNameLst>
                                      </p:cBhvr>
                                      <p:tavLst>
                                        <p:tav tm="0">
                                          <p:val>
                                            <p:fltVal val="0"/>
                                          </p:val>
                                        </p:tav>
                                        <p:tav tm="100000">
                                          <p:val>
                                            <p:strVal val="#ppt_h"/>
                                          </p:val>
                                        </p:tav>
                                      </p:tavLst>
                                    </p:anim>
                                    <p:anim calcmode="lin" valueType="num">
                                      <p:cBhvr>
                                        <p:cTn id="96" dur="1000" fill="hold"/>
                                        <p:tgtEl>
                                          <p:spTgt spid="17">
                                            <p:bg/>
                                          </p:spTgt>
                                        </p:tgtEl>
                                        <p:attrNameLst>
                                          <p:attrName>style.rotation</p:attrName>
                                        </p:attrNameLst>
                                      </p:cBhvr>
                                      <p:tavLst>
                                        <p:tav tm="0">
                                          <p:val>
                                            <p:fltVal val="90"/>
                                          </p:val>
                                        </p:tav>
                                        <p:tav tm="100000">
                                          <p:val>
                                            <p:fltVal val="0"/>
                                          </p:val>
                                        </p:tav>
                                      </p:tavLst>
                                    </p:anim>
                                    <p:animEffect transition="in" filter="fade">
                                      <p:cBhvr>
                                        <p:cTn id="97" dur="1000"/>
                                        <p:tgtEl>
                                          <p:spTgt spid="17">
                                            <p:bg/>
                                          </p:spTgt>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17">
                                            <p:txEl>
                                              <p:pRg st="0" end="0"/>
                                            </p:txEl>
                                          </p:spTgt>
                                        </p:tgtEl>
                                        <p:attrNameLst>
                                          <p:attrName>style.visibility</p:attrName>
                                        </p:attrNameLst>
                                      </p:cBhvr>
                                      <p:to>
                                        <p:strVal val="visible"/>
                                      </p:to>
                                    </p:set>
                                    <p:anim calcmode="lin" valueType="num">
                                      <p:cBhvr>
                                        <p:cTn id="100"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01"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102"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103" dur="1000"/>
                                        <p:tgtEl>
                                          <p:spTgt spid="17">
                                            <p:txEl>
                                              <p:pRg st="0" end="0"/>
                                            </p:txEl>
                                          </p:spTgt>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17">
                                            <p:txEl>
                                              <p:pRg st="1" end="1"/>
                                            </p:txEl>
                                          </p:spTgt>
                                        </p:tgtEl>
                                        <p:attrNameLst>
                                          <p:attrName>style.visibility</p:attrName>
                                        </p:attrNameLst>
                                      </p:cBhvr>
                                      <p:to>
                                        <p:strVal val="visible"/>
                                      </p:to>
                                    </p:set>
                                    <p:anim calcmode="lin" valueType="num">
                                      <p:cBhvr>
                                        <p:cTn id="106"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107"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108"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109" dur="1000"/>
                                        <p:tgtEl>
                                          <p:spTgt spid="17">
                                            <p:txEl>
                                              <p:pRg st="1" end="1"/>
                                            </p:txEl>
                                          </p:spTgt>
                                        </p:tgtEl>
                                      </p:cBhvr>
                                    </p:animEffect>
                                  </p:childTnLst>
                                </p:cTn>
                              </p:par>
                            </p:childTnLst>
                          </p:cTn>
                        </p:par>
                        <p:par>
                          <p:cTn id="110" fill="hold">
                            <p:stCondLst>
                              <p:cond delay="1000"/>
                            </p:stCondLst>
                            <p:childTnLst>
                              <p:par>
                                <p:cTn id="111" presetID="26" presetClass="entr" presetSubtype="0" fill="hold"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wipe(down)">
                                      <p:cBhvr>
                                        <p:cTn id="113" dur="580">
                                          <p:stCondLst>
                                            <p:cond delay="0"/>
                                          </p:stCondLst>
                                        </p:cTn>
                                        <p:tgtEl>
                                          <p:spTgt spid="11"/>
                                        </p:tgtEl>
                                      </p:cBhvr>
                                    </p:animEffect>
                                    <p:anim calcmode="lin" valueType="num">
                                      <p:cBhvr>
                                        <p:cTn id="1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9" dur="26">
                                          <p:stCondLst>
                                            <p:cond delay="650"/>
                                          </p:stCondLst>
                                        </p:cTn>
                                        <p:tgtEl>
                                          <p:spTgt spid="11"/>
                                        </p:tgtEl>
                                      </p:cBhvr>
                                      <p:to x="100000" y="60000"/>
                                    </p:animScale>
                                    <p:animScale>
                                      <p:cBhvr>
                                        <p:cTn id="120" dur="166" decel="50000">
                                          <p:stCondLst>
                                            <p:cond delay="676"/>
                                          </p:stCondLst>
                                        </p:cTn>
                                        <p:tgtEl>
                                          <p:spTgt spid="11"/>
                                        </p:tgtEl>
                                      </p:cBhvr>
                                      <p:to x="100000" y="100000"/>
                                    </p:animScale>
                                    <p:animScale>
                                      <p:cBhvr>
                                        <p:cTn id="121" dur="26">
                                          <p:stCondLst>
                                            <p:cond delay="1312"/>
                                          </p:stCondLst>
                                        </p:cTn>
                                        <p:tgtEl>
                                          <p:spTgt spid="11"/>
                                        </p:tgtEl>
                                      </p:cBhvr>
                                      <p:to x="100000" y="80000"/>
                                    </p:animScale>
                                    <p:animScale>
                                      <p:cBhvr>
                                        <p:cTn id="122" dur="166" decel="50000">
                                          <p:stCondLst>
                                            <p:cond delay="1338"/>
                                          </p:stCondLst>
                                        </p:cTn>
                                        <p:tgtEl>
                                          <p:spTgt spid="11"/>
                                        </p:tgtEl>
                                      </p:cBhvr>
                                      <p:to x="100000" y="100000"/>
                                    </p:animScale>
                                    <p:animScale>
                                      <p:cBhvr>
                                        <p:cTn id="123" dur="26">
                                          <p:stCondLst>
                                            <p:cond delay="1642"/>
                                          </p:stCondLst>
                                        </p:cTn>
                                        <p:tgtEl>
                                          <p:spTgt spid="11"/>
                                        </p:tgtEl>
                                      </p:cBhvr>
                                      <p:to x="100000" y="90000"/>
                                    </p:animScale>
                                    <p:animScale>
                                      <p:cBhvr>
                                        <p:cTn id="124" dur="166" decel="50000">
                                          <p:stCondLst>
                                            <p:cond delay="1668"/>
                                          </p:stCondLst>
                                        </p:cTn>
                                        <p:tgtEl>
                                          <p:spTgt spid="11"/>
                                        </p:tgtEl>
                                      </p:cBhvr>
                                      <p:to x="100000" y="100000"/>
                                    </p:animScale>
                                    <p:animScale>
                                      <p:cBhvr>
                                        <p:cTn id="125" dur="26">
                                          <p:stCondLst>
                                            <p:cond delay="1808"/>
                                          </p:stCondLst>
                                        </p:cTn>
                                        <p:tgtEl>
                                          <p:spTgt spid="11"/>
                                        </p:tgtEl>
                                      </p:cBhvr>
                                      <p:to x="100000" y="95000"/>
                                    </p:animScale>
                                    <p:animScale>
                                      <p:cBhvr>
                                        <p:cTn id="126" dur="166" decel="50000">
                                          <p:stCondLst>
                                            <p:cond delay="1834"/>
                                          </p:stCondLst>
                                        </p:cTn>
                                        <p:tgtEl>
                                          <p:spTgt spid="11"/>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grpId="0" nodeType="clickEffect">
                                  <p:stCondLst>
                                    <p:cond delay="0"/>
                                  </p:stCondLst>
                                  <p:childTnLst>
                                    <p:set>
                                      <p:cBhvr>
                                        <p:cTn id="130" dur="1" fill="hold">
                                          <p:stCondLst>
                                            <p:cond delay="0"/>
                                          </p:stCondLst>
                                        </p:cTn>
                                        <p:tgtEl>
                                          <p:spTgt spid="18">
                                            <p:bg/>
                                          </p:spTgt>
                                        </p:tgtEl>
                                        <p:attrNameLst>
                                          <p:attrName>style.visibility</p:attrName>
                                        </p:attrNameLst>
                                      </p:cBhvr>
                                      <p:to>
                                        <p:strVal val="visible"/>
                                      </p:to>
                                    </p:set>
                                    <p:anim calcmode="lin" valueType="num">
                                      <p:cBhvr>
                                        <p:cTn id="131" dur="1000" fill="hold"/>
                                        <p:tgtEl>
                                          <p:spTgt spid="18">
                                            <p:bg/>
                                          </p:spTgt>
                                        </p:tgtEl>
                                        <p:attrNameLst>
                                          <p:attrName>ppt_w</p:attrName>
                                        </p:attrNameLst>
                                      </p:cBhvr>
                                      <p:tavLst>
                                        <p:tav tm="0">
                                          <p:val>
                                            <p:fltVal val="0"/>
                                          </p:val>
                                        </p:tav>
                                        <p:tav tm="100000">
                                          <p:val>
                                            <p:strVal val="#ppt_w"/>
                                          </p:val>
                                        </p:tav>
                                      </p:tavLst>
                                    </p:anim>
                                    <p:anim calcmode="lin" valueType="num">
                                      <p:cBhvr>
                                        <p:cTn id="132" dur="1000" fill="hold"/>
                                        <p:tgtEl>
                                          <p:spTgt spid="18">
                                            <p:bg/>
                                          </p:spTgt>
                                        </p:tgtEl>
                                        <p:attrNameLst>
                                          <p:attrName>ppt_h</p:attrName>
                                        </p:attrNameLst>
                                      </p:cBhvr>
                                      <p:tavLst>
                                        <p:tav tm="0">
                                          <p:val>
                                            <p:fltVal val="0"/>
                                          </p:val>
                                        </p:tav>
                                        <p:tav tm="100000">
                                          <p:val>
                                            <p:strVal val="#ppt_h"/>
                                          </p:val>
                                        </p:tav>
                                      </p:tavLst>
                                    </p:anim>
                                    <p:anim calcmode="lin" valueType="num">
                                      <p:cBhvr>
                                        <p:cTn id="133" dur="1000" fill="hold"/>
                                        <p:tgtEl>
                                          <p:spTgt spid="18">
                                            <p:bg/>
                                          </p:spTgt>
                                        </p:tgtEl>
                                        <p:attrNameLst>
                                          <p:attrName>style.rotation</p:attrName>
                                        </p:attrNameLst>
                                      </p:cBhvr>
                                      <p:tavLst>
                                        <p:tav tm="0">
                                          <p:val>
                                            <p:fltVal val="90"/>
                                          </p:val>
                                        </p:tav>
                                        <p:tav tm="100000">
                                          <p:val>
                                            <p:fltVal val="0"/>
                                          </p:val>
                                        </p:tav>
                                      </p:tavLst>
                                    </p:anim>
                                    <p:animEffect transition="in" filter="fade">
                                      <p:cBhvr>
                                        <p:cTn id="134" dur="1000"/>
                                        <p:tgtEl>
                                          <p:spTgt spid="18">
                                            <p:bg/>
                                          </p:spTgt>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18">
                                            <p:txEl>
                                              <p:pRg st="0" end="0"/>
                                            </p:txEl>
                                          </p:spTgt>
                                        </p:tgtEl>
                                        <p:attrNameLst>
                                          <p:attrName>style.visibility</p:attrName>
                                        </p:attrNameLst>
                                      </p:cBhvr>
                                      <p:to>
                                        <p:strVal val="visible"/>
                                      </p:to>
                                    </p:set>
                                    <p:anim calcmode="lin" valueType="num">
                                      <p:cBhvr>
                                        <p:cTn id="137"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38"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139"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140" dur="1000"/>
                                        <p:tgtEl>
                                          <p:spTgt spid="18">
                                            <p:txEl>
                                              <p:pRg st="0" end="0"/>
                                            </p:txEl>
                                          </p:spTgt>
                                        </p:tgtEl>
                                      </p:cBhvr>
                                    </p:animEffect>
                                  </p:childTnLst>
                                </p:cTn>
                              </p:par>
                            </p:childTnLst>
                          </p:cTn>
                        </p:par>
                        <p:par>
                          <p:cTn id="141" fill="hold">
                            <p:stCondLst>
                              <p:cond delay="1000"/>
                            </p:stCondLst>
                            <p:childTnLst>
                              <p:par>
                                <p:cTn id="142" presetID="26" presetClass="entr" presetSubtype="0" fill="hold"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wipe(down)">
                                      <p:cBhvr>
                                        <p:cTn id="144" dur="580">
                                          <p:stCondLst>
                                            <p:cond delay="0"/>
                                          </p:stCondLst>
                                        </p:cTn>
                                        <p:tgtEl>
                                          <p:spTgt spid="19"/>
                                        </p:tgtEl>
                                      </p:cBhvr>
                                    </p:animEffect>
                                    <p:anim calcmode="lin" valueType="num">
                                      <p:cBhvr>
                                        <p:cTn id="14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50" dur="26">
                                          <p:stCondLst>
                                            <p:cond delay="650"/>
                                          </p:stCondLst>
                                        </p:cTn>
                                        <p:tgtEl>
                                          <p:spTgt spid="19"/>
                                        </p:tgtEl>
                                      </p:cBhvr>
                                      <p:to x="100000" y="60000"/>
                                    </p:animScale>
                                    <p:animScale>
                                      <p:cBhvr>
                                        <p:cTn id="151" dur="166" decel="50000">
                                          <p:stCondLst>
                                            <p:cond delay="676"/>
                                          </p:stCondLst>
                                        </p:cTn>
                                        <p:tgtEl>
                                          <p:spTgt spid="19"/>
                                        </p:tgtEl>
                                      </p:cBhvr>
                                      <p:to x="100000" y="100000"/>
                                    </p:animScale>
                                    <p:animScale>
                                      <p:cBhvr>
                                        <p:cTn id="152" dur="26">
                                          <p:stCondLst>
                                            <p:cond delay="1312"/>
                                          </p:stCondLst>
                                        </p:cTn>
                                        <p:tgtEl>
                                          <p:spTgt spid="19"/>
                                        </p:tgtEl>
                                      </p:cBhvr>
                                      <p:to x="100000" y="80000"/>
                                    </p:animScale>
                                    <p:animScale>
                                      <p:cBhvr>
                                        <p:cTn id="153" dur="166" decel="50000">
                                          <p:stCondLst>
                                            <p:cond delay="1338"/>
                                          </p:stCondLst>
                                        </p:cTn>
                                        <p:tgtEl>
                                          <p:spTgt spid="19"/>
                                        </p:tgtEl>
                                      </p:cBhvr>
                                      <p:to x="100000" y="100000"/>
                                    </p:animScale>
                                    <p:animScale>
                                      <p:cBhvr>
                                        <p:cTn id="154" dur="26">
                                          <p:stCondLst>
                                            <p:cond delay="1642"/>
                                          </p:stCondLst>
                                        </p:cTn>
                                        <p:tgtEl>
                                          <p:spTgt spid="19"/>
                                        </p:tgtEl>
                                      </p:cBhvr>
                                      <p:to x="100000" y="90000"/>
                                    </p:animScale>
                                    <p:animScale>
                                      <p:cBhvr>
                                        <p:cTn id="155" dur="166" decel="50000">
                                          <p:stCondLst>
                                            <p:cond delay="1668"/>
                                          </p:stCondLst>
                                        </p:cTn>
                                        <p:tgtEl>
                                          <p:spTgt spid="19"/>
                                        </p:tgtEl>
                                      </p:cBhvr>
                                      <p:to x="100000" y="100000"/>
                                    </p:animScale>
                                    <p:animScale>
                                      <p:cBhvr>
                                        <p:cTn id="156" dur="26">
                                          <p:stCondLst>
                                            <p:cond delay="1808"/>
                                          </p:stCondLst>
                                        </p:cTn>
                                        <p:tgtEl>
                                          <p:spTgt spid="19"/>
                                        </p:tgtEl>
                                      </p:cBhvr>
                                      <p:to x="100000" y="95000"/>
                                    </p:animScale>
                                    <p:animScale>
                                      <p:cBhvr>
                                        <p:cTn id="157"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5" grpId="0" uiExpand="1" build="p" animBg="1" autoUpdateAnimBg="0"/>
      <p:bldP spid="17" grpId="0" uiExpand="1" build="p" animBg="1" autoUpdateAnimBg="0"/>
      <p:bldP spid="18" grpId="0" uiExpand="1" build="p"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4452" y="897075"/>
            <a:ext cx="8988438" cy="738664"/>
          </a:xfrm>
          <a:prstGeom prst="rect">
            <a:avLst/>
          </a:prstGeom>
          <a:solidFill>
            <a:srgbClr val="92D050"/>
          </a:solidFill>
          <a:ln w="9525">
            <a:noFill/>
            <a:miter lim="800000"/>
            <a:headEnd/>
            <a:tailEnd/>
          </a:ln>
        </p:spPr>
        <p:txBody>
          <a:bodyPr wrap="square" lIns="36000" tIns="0" rIns="0" bIns="0">
            <a:spAutoFit/>
          </a:bodyPr>
          <a:lstStyle/>
          <a:p>
            <a:pPr indent="360363" algn="ctr"/>
            <a:r>
              <a:rPr lang="uk-UA" sz="2400" i="1" u="sng" dirty="0" smtClean="0">
                <a:latin typeface="Times New Roman" panose="02020603050405020304" pitchFamily="18" charset="0"/>
                <a:cs typeface="Times New Roman" panose="02020603050405020304" pitchFamily="18" charset="0"/>
              </a:rPr>
              <a:t>Введення в коло статора реакторів із підмагнічуванням (дроселів насичення).</a:t>
            </a:r>
            <a:endParaRPr lang="uk-UA" sz="2400" i="1"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Прямоугольник 15"/>
          <p:cNvSpPr>
            <a:spLocks noChangeArrowheads="1"/>
          </p:cNvSpPr>
          <p:nvPr/>
        </p:nvSpPr>
        <p:spPr bwMode="auto">
          <a:xfrm>
            <a:off x="84084" y="1652927"/>
            <a:ext cx="5208051" cy="2215991"/>
          </a:xfrm>
          <a:prstGeom prst="rect">
            <a:avLst/>
          </a:prstGeom>
          <a:solidFill>
            <a:schemeClr val="bg2"/>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 Очевидно, що при зниженні напруги швидкість обертання двигуна зменшується.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Відповідно </a:t>
            </a:r>
            <a:r>
              <a:rPr lang="uk-UA" sz="2400" dirty="0">
                <a:latin typeface="Calibri" panose="020F0502020204030204" pitchFamily="34" charset="0"/>
                <a:ea typeface="Calibri" panose="020F0502020204030204" pitchFamily="34" charset="0"/>
                <a:cs typeface="Calibri" panose="020F0502020204030204" pitchFamily="34" charset="0"/>
              </a:rPr>
              <a:t>зменшуються критичний і пусковий моменти, а характеристики мають </a:t>
            </a:r>
            <a:r>
              <a:rPr lang="uk-UA" sz="2400" dirty="0" smtClean="0">
                <a:latin typeface="Calibri" panose="020F0502020204030204" pitchFamily="34" charset="0"/>
                <a:ea typeface="Calibri" panose="020F0502020204030204" pitchFamily="34" charset="0"/>
                <a:cs typeface="Calibri" panose="020F0502020204030204" pitchFamily="34" charset="0"/>
              </a:rPr>
              <a:t>вигляд.</a:t>
            </a:r>
            <a:endParaRPr lang="uk-UA" sz="24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491683"/>
            <a:ext cx="8573558" cy="430887"/>
          </a:xfrm>
          <a:prstGeom prst="rect">
            <a:avLst/>
          </a:prstGeom>
        </p:spPr>
        <p:txBody>
          <a:bodyPr wrap="square">
            <a:spAutoFit/>
          </a:bodyPr>
          <a:lstStyle/>
          <a:p>
            <a:r>
              <a:rPr lang="uk-UA" sz="2200" b="1" i="1" u="sng" dirty="0">
                <a:latin typeface="Times New Roman" panose="02020603050405020304" pitchFamily="18" charset="0"/>
                <a:ea typeface="Calibri" panose="020F0502020204030204" pitchFamily="34" charset="0"/>
              </a:rPr>
              <a:t>Регулювання швидкості обертання зміною індуктивного опору</a:t>
            </a:r>
            <a:endParaRPr lang="uk-UA" sz="2200" u="sng" dirty="0"/>
          </a:p>
        </p:txBody>
      </p:sp>
      <p:grpSp>
        <p:nvGrpSpPr>
          <p:cNvPr id="10" name="Группа 9"/>
          <p:cNvGrpSpPr/>
          <p:nvPr/>
        </p:nvGrpSpPr>
        <p:grpSpPr>
          <a:xfrm>
            <a:off x="5316321" y="1583341"/>
            <a:ext cx="3746569" cy="4636677"/>
            <a:chOff x="5292080" y="1298253"/>
            <a:chExt cx="3746569" cy="4636677"/>
          </a:xfrm>
        </p:grpSpPr>
        <p:graphicFrame>
          <p:nvGraphicFramePr>
            <p:cNvPr id="5" name="Объект 4"/>
            <p:cNvGraphicFramePr>
              <a:graphicFrameLocks noChangeAspect="1"/>
            </p:cNvGraphicFramePr>
            <p:nvPr>
              <p:extLst>
                <p:ext uri="{D42A27DB-BD31-4B8C-83A1-F6EECF244321}">
                  <p14:modId xmlns:p14="http://schemas.microsoft.com/office/powerpoint/2010/main" val="1425953785"/>
                </p:ext>
              </p:extLst>
            </p:nvPr>
          </p:nvGraphicFramePr>
          <p:xfrm>
            <a:off x="5292080" y="1298253"/>
            <a:ext cx="3746569" cy="2929667"/>
          </p:xfrm>
          <a:graphic>
            <a:graphicData uri="http://schemas.openxmlformats.org/presentationml/2006/ole">
              <mc:AlternateContent xmlns:mc="http://schemas.openxmlformats.org/markup-compatibility/2006">
                <mc:Choice xmlns:v="urn:schemas-microsoft-com:vml" Requires="v">
                  <p:oleObj spid="_x0000_s65554" name="Picture" r:id="rId4" imgW="2319528" imgH="1819656" progId="Word.Picture.8">
                    <p:embed/>
                  </p:oleObj>
                </mc:Choice>
                <mc:Fallback>
                  <p:oleObj name="Picture" r:id="rId4" imgW="2319528" imgH="1819656"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298253"/>
                          <a:ext cx="3746569" cy="2929667"/>
                        </a:xfrm>
                        <a:prstGeom prst="rect">
                          <a:avLst/>
                        </a:prstGeom>
                        <a:noFill/>
                      </p:spPr>
                    </p:pic>
                  </p:oleObj>
                </mc:Fallback>
              </mc:AlternateContent>
            </a:graphicData>
          </a:graphic>
        </p:graphicFrame>
        <p:sp>
          <p:nvSpPr>
            <p:cNvPr id="7" name="Прямоугольник 6"/>
            <p:cNvSpPr/>
            <p:nvPr/>
          </p:nvSpPr>
          <p:spPr>
            <a:xfrm>
              <a:off x="5292080" y="4149826"/>
              <a:ext cx="3746569" cy="1785104"/>
            </a:xfrm>
            <a:prstGeom prst="rect">
              <a:avLst/>
            </a:prstGeom>
            <a:solidFill>
              <a:srgbClr val="FFFF00"/>
            </a:solidFill>
          </p:spPr>
          <p:txBody>
            <a:bodyPr wrap="square">
              <a:spAutoFit/>
            </a:bodyPr>
            <a:lstStyle/>
            <a:p>
              <a:pPr algn="ctr"/>
              <a:r>
                <a:rPr lang="uk-UA" sz="2200" i="1" dirty="0">
                  <a:latin typeface="Times New Roman" panose="02020603050405020304" pitchFamily="18" charset="0"/>
                  <a:ea typeface="Calibri" panose="020F0502020204030204" pitchFamily="34" charset="0"/>
                </a:rPr>
                <a:t>Механічні характеристики асинхронного двигуна при введенні додаткового індуктивного опору в коло статора</a:t>
              </a:r>
              <a:endParaRPr lang="uk-UA" sz="2200" i="1" dirty="0"/>
            </a:p>
          </p:txBody>
        </p:sp>
      </p:grpSp>
    </p:spTree>
    <p:extLst>
      <p:ext uri="{BB962C8B-B14F-4D97-AF65-F5344CB8AC3E}">
        <p14:creationId xmlns:p14="http://schemas.microsoft.com/office/powerpoint/2010/main" val="162998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p:cTn id="25"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16">
                                            <p:txEl>
                                              <p:pRg st="1" end="1"/>
                                            </p:txEl>
                                          </p:spTgt>
                                        </p:tgtEl>
                                      </p:cBhvr>
                                    </p:animEffect>
                                  </p:childTnLst>
                                </p:cTn>
                              </p:par>
                            </p:childTnLst>
                          </p:cTn>
                        </p:par>
                        <p:par>
                          <p:cTn id="29" fill="hold">
                            <p:stCondLst>
                              <p:cond delay="1000"/>
                            </p:stCondLst>
                            <p:childTnLst>
                              <p:par>
                                <p:cTn id="30" presetID="26"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4452" y="897075"/>
            <a:ext cx="8988438" cy="369332"/>
          </a:xfrm>
          <a:prstGeom prst="rect">
            <a:avLst/>
          </a:prstGeom>
          <a:solidFill>
            <a:srgbClr val="92D050"/>
          </a:solidFill>
          <a:ln w="9525">
            <a:noFill/>
            <a:miter lim="800000"/>
            <a:headEnd/>
            <a:tailEnd/>
          </a:ln>
        </p:spPr>
        <p:txBody>
          <a:bodyPr wrap="square" lIns="36000" tIns="0" rIns="0" bIns="0">
            <a:spAutoFit/>
          </a:bodyPr>
          <a:lstStyle/>
          <a:p>
            <a:pPr indent="360363" algn="ctr"/>
            <a:r>
              <a:rPr lang="uk-UA" sz="2400" i="1" u="sng" dirty="0">
                <a:latin typeface="Times New Roman" panose="02020603050405020304" pitchFamily="18" charset="0"/>
                <a:cs typeface="Times New Roman" panose="02020603050405020304" pitchFamily="18" charset="0"/>
              </a:rPr>
              <a:t>Введення індуктивного опору в коло ротора</a:t>
            </a:r>
            <a:endParaRPr lang="uk-UA" sz="2400" i="1"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Прямоугольник 15"/>
          <p:cNvSpPr>
            <a:spLocks noChangeArrowheads="1"/>
          </p:cNvSpPr>
          <p:nvPr/>
        </p:nvSpPr>
        <p:spPr bwMode="auto">
          <a:xfrm>
            <a:off x="83563" y="1261511"/>
            <a:ext cx="6122367" cy="677108"/>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Регулювання швидкості здійснюють шляхом зміни сумарного індуктивного опору в колі ротора. </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7743" y="1941401"/>
            <a:ext cx="5610477" cy="2369880"/>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Як випливає з виразу електромагнітного і критичного моментів двигуна, збільшення </a:t>
            </a:r>
            <a:r>
              <a:rPr lang="uk-UA" sz="2200" dirty="0">
                <a:latin typeface="Calibri" panose="020F0502020204030204" pitchFamily="34" charset="0"/>
                <a:ea typeface="Calibri" panose="020F0502020204030204" pitchFamily="34" charset="0"/>
                <a:cs typeface="Calibri" panose="020F0502020204030204" pitchFamily="34" charset="0"/>
              </a:rPr>
              <a:t>індуктивного опору в </a:t>
            </a:r>
            <a:r>
              <a:rPr lang="uk-UA" sz="2200" dirty="0" smtClean="0">
                <a:latin typeface="Calibri" panose="020F0502020204030204" pitchFamily="34" charset="0"/>
                <a:ea typeface="Calibri" panose="020F0502020204030204" pitchFamily="34" charset="0"/>
                <a:cs typeface="Calibri" panose="020F0502020204030204" pitchFamily="34" charset="0"/>
              </a:rPr>
              <a:t>роторному </a:t>
            </a:r>
            <a:r>
              <a:rPr lang="uk-UA" sz="2200" dirty="0">
                <a:latin typeface="Calibri" panose="020F0502020204030204" pitchFamily="34" charset="0"/>
                <a:ea typeface="Calibri" panose="020F0502020204030204" pitchFamily="34" charset="0"/>
                <a:cs typeface="Calibri" panose="020F0502020204030204" pitchFamily="34" charset="0"/>
              </a:rPr>
              <a:t>колі </a:t>
            </a:r>
            <a:r>
              <a:rPr lang="uk-UA" sz="2200" dirty="0" smtClean="0">
                <a:latin typeface="Calibri" panose="020F0502020204030204" pitchFamily="34" charset="0"/>
                <a:ea typeface="Calibri" panose="020F0502020204030204" pitchFamily="34" charset="0"/>
                <a:cs typeface="Calibri" panose="020F0502020204030204" pitchFamily="34" charset="0"/>
              </a:rPr>
              <a:t>призво-</a:t>
            </a:r>
            <a:r>
              <a:rPr lang="uk-UA" sz="2200" dirty="0" err="1" smtClean="0">
                <a:latin typeface="Calibri" panose="020F0502020204030204" pitchFamily="34" charset="0"/>
                <a:ea typeface="Calibri" panose="020F0502020204030204" pitchFamily="34" charset="0"/>
                <a:cs typeface="Calibri" panose="020F0502020204030204" pitchFamily="34" charset="0"/>
              </a:rPr>
              <a:t>дить</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до зменшення критичного ковзання, </a:t>
            </a:r>
            <a:r>
              <a:rPr lang="uk-UA" sz="2200" dirty="0" smtClean="0">
                <a:latin typeface="Calibri" panose="020F0502020204030204" pitchFamily="34" charset="0"/>
                <a:ea typeface="Calibri" panose="020F0502020204030204" pitchFamily="34" charset="0"/>
                <a:cs typeface="Calibri" panose="020F0502020204030204" pitchFamily="34" charset="0"/>
              </a:rPr>
              <a:t>критичного </a:t>
            </a:r>
            <a:r>
              <a:rPr lang="uk-UA" sz="2200" dirty="0">
                <a:latin typeface="Calibri" panose="020F0502020204030204" pitchFamily="34" charset="0"/>
                <a:ea typeface="Calibri" panose="020F0502020204030204" pitchFamily="34" charset="0"/>
                <a:cs typeface="Calibri" panose="020F0502020204030204" pitchFamily="34" charset="0"/>
              </a:rPr>
              <a:t>і пускового моментів, що дозволяє </a:t>
            </a:r>
            <a:r>
              <a:rPr lang="uk-UA" sz="2200" dirty="0" smtClean="0">
                <a:latin typeface="Calibri" panose="020F0502020204030204" pitchFamily="34" charset="0"/>
                <a:ea typeface="Calibri" panose="020F0502020204030204" pitchFamily="34" charset="0"/>
                <a:cs typeface="Calibri" panose="020F0502020204030204" pitchFamily="34" charset="0"/>
              </a:rPr>
              <a:t>підвищити </a:t>
            </a:r>
            <a:r>
              <a:rPr lang="uk-UA" sz="2200" dirty="0">
                <a:latin typeface="Calibri" panose="020F0502020204030204" pitchFamily="34" charset="0"/>
                <a:ea typeface="Calibri" panose="020F0502020204030204" pitchFamily="34" charset="0"/>
                <a:cs typeface="Calibri" panose="020F0502020204030204" pitchFamily="34" charset="0"/>
              </a:rPr>
              <a:t>жорсткість механічних </a:t>
            </a:r>
            <a:r>
              <a:rPr lang="uk-UA" sz="2200" dirty="0" smtClean="0">
                <a:latin typeface="Calibri" panose="020F0502020204030204" pitchFamily="34" charset="0"/>
                <a:ea typeface="Calibri" panose="020F0502020204030204" pitchFamily="34" charset="0"/>
                <a:cs typeface="Calibri" panose="020F0502020204030204" pitchFamily="34" charset="0"/>
              </a:rPr>
              <a:t>характеристик.</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83563" y="6222181"/>
            <a:ext cx="5295680" cy="316690"/>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400" dirty="0" smtClean="0">
                <a:latin typeface="Calibri" panose="020F0502020204030204" pitchFamily="34" charset="0"/>
                <a:ea typeface="Calibri" panose="020F0502020204030204" pitchFamily="34" charset="0"/>
                <a:cs typeface="Calibri" panose="020F0502020204030204" pitchFamily="34" charset="0"/>
              </a:rPr>
              <a:t>де:</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491683"/>
            <a:ext cx="8573558" cy="430887"/>
          </a:xfrm>
          <a:prstGeom prst="rect">
            <a:avLst/>
          </a:prstGeom>
        </p:spPr>
        <p:txBody>
          <a:bodyPr wrap="square">
            <a:spAutoFit/>
          </a:bodyPr>
          <a:lstStyle/>
          <a:p>
            <a:r>
              <a:rPr lang="uk-UA" sz="2200" b="1" i="1" u="sng" dirty="0">
                <a:latin typeface="Times New Roman" panose="02020603050405020304" pitchFamily="18" charset="0"/>
                <a:ea typeface="Calibri" panose="020F0502020204030204" pitchFamily="34" charset="0"/>
              </a:rPr>
              <a:t>Регулювання швидкості обертання зміною індуктивного опору</a:t>
            </a:r>
            <a:endParaRPr lang="uk-UA" sz="2200" u="sng"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176317458"/>
              </p:ext>
            </p:extLst>
          </p:nvPr>
        </p:nvGraphicFramePr>
        <p:xfrm>
          <a:off x="5698220" y="1232186"/>
          <a:ext cx="3392887" cy="2772878"/>
        </p:xfrm>
        <a:graphic>
          <a:graphicData uri="http://schemas.openxmlformats.org/presentationml/2006/ole">
            <mc:AlternateContent xmlns:mc="http://schemas.openxmlformats.org/markup-compatibility/2006">
              <mc:Choice xmlns:v="urn:schemas-microsoft-com:vml" Requires="v">
                <p:oleObj spid="_x0000_s64596" name="Picture" r:id="rId4" imgW="2066125" imgH="2031224" progId="Word.Picture.8">
                  <p:embed/>
                </p:oleObj>
              </mc:Choice>
              <mc:Fallback>
                <p:oleObj name="Picture" r:id="rId4" imgW="2066125" imgH="2031224"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8220" y="1232186"/>
                        <a:ext cx="3392887" cy="2772878"/>
                      </a:xfrm>
                      <a:prstGeom prst="rect">
                        <a:avLst/>
                      </a:prstGeom>
                      <a:noFill/>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137654661"/>
              </p:ext>
            </p:extLst>
          </p:nvPr>
        </p:nvGraphicFramePr>
        <p:xfrm>
          <a:off x="2051720" y="4005064"/>
          <a:ext cx="4638523" cy="1251665"/>
        </p:xfrm>
        <a:graphic>
          <a:graphicData uri="http://schemas.openxmlformats.org/presentationml/2006/ole">
            <mc:AlternateContent xmlns:mc="http://schemas.openxmlformats.org/markup-compatibility/2006">
              <mc:Choice xmlns:v="urn:schemas-microsoft-com:vml" Requires="v">
                <p:oleObj spid="_x0000_s64597" name="Уравнение" r:id="rId6" imgW="3276360" imgH="888840" progId="Equation.3">
                  <p:embed/>
                </p:oleObj>
              </mc:Choice>
              <mc:Fallback>
                <p:oleObj name="Уравнение" r:id="rId6" imgW="3276360" imgH="888840" progId="Equation.3">
                  <p:embed/>
                  <p:pic>
                    <p:nvPicPr>
                      <p:cNvPr id="0" name="Object 3"/>
                      <p:cNvPicPr>
                        <a:picLocks noChangeAspect="1" noChangeArrowheads="1"/>
                      </p:cNvPicPr>
                      <p:nvPr/>
                    </p:nvPicPr>
                    <p:blipFill>
                      <a:blip r:embed="rId7"/>
                      <a:srcRect/>
                      <a:stretch>
                        <a:fillRect/>
                      </a:stretch>
                    </p:blipFill>
                    <p:spPr bwMode="auto">
                      <a:xfrm>
                        <a:off x="2051720" y="4005064"/>
                        <a:ext cx="4638523" cy="1251665"/>
                      </a:xfrm>
                      <a:prstGeom prst="rect">
                        <a:avLst/>
                      </a:prstGeom>
                      <a:solidFill>
                        <a:srgbClr val="FFFF00"/>
                      </a:solidFill>
                      <a:ln>
                        <a:solidFill>
                          <a:srgbClr val="FF0000"/>
                        </a:solidFill>
                      </a:ln>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2558258590"/>
              </p:ext>
            </p:extLst>
          </p:nvPr>
        </p:nvGraphicFramePr>
        <p:xfrm>
          <a:off x="2684970" y="5290502"/>
          <a:ext cx="1686011" cy="789140"/>
        </p:xfrm>
        <a:graphic>
          <a:graphicData uri="http://schemas.openxmlformats.org/presentationml/2006/ole">
            <mc:AlternateContent xmlns:mc="http://schemas.openxmlformats.org/markup-compatibility/2006">
              <mc:Choice xmlns:v="urn:schemas-microsoft-com:vml" Requires="v">
                <p:oleObj spid="_x0000_s64598" name="Уравнение" r:id="rId8" imgW="965160" imgH="457200" progId="Equation.3">
                  <p:embed/>
                </p:oleObj>
              </mc:Choice>
              <mc:Fallback>
                <p:oleObj name="Уравнение" r:id="rId8" imgW="965160" imgH="457200" progId="Equation.3">
                  <p:embed/>
                  <p:pic>
                    <p:nvPicPr>
                      <p:cNvPr id="0" name="Object 5"/>
                      <p:cNvPicPr>
                        <a:picLocks noChangeAspect="1" noChangeArrowheads="1"/>
                      </p:cNvPicPr>
                      <p:nvPr/>
                    </p:nvPicPr>
                    <p:blipFill>
                      <a:blip r:embed="rId9"/>
                      <a:srcRect/>
                      <a:stretch>
                        <a:fillRect/>
                      </a:stretch>
                    </p:blipFill>
                    <p:spPr bwMode="auto">
                      <a:xfrm>
                        <a:off x="2684970" y="5290502"/>
                        <a:ext cx="1686011" cy="789140"/>
                      </a:xfrm>
                      <a:prstGeom prst="rect">
                        <a:avLst/>
                      </a:prstGeom>
                      <a:solidFill>
                        <a:srgbClr val="FFFF00"/>
                      </a:solidFill>
                      <a:ln>
                        <a:solidFill>
                          <a:srgbClr val="FF0000"/>
                        </a:solidFill>
                      </a:ln>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912394822"/>
              </p:ext>
            </p:extLst>
          </p:nvPr>
        </p:nvGraphicFramePr>
        <p:xfrm>
          <a:off x="5256605" y="5287206"/>
          <a:ext cx="1628442" cy="792435"/>
        </p:xfrm>
        <a:graphic>
          <a:graphicData uri="http://schemas.openxmlformats.org/presentationml/2006/ole">
            <mc:AlternateContent xmlns:mc="http://schemas.openxmlformats.org/markup-compatibility/2006">
              <mc:Choice xmlns:v="urn:schemas-microsoft-com:vml" Requires="v">
                <p:oleObj spid="_x0000_s64599" name="Уравнение" r:id="rId10" imgW="990360" imgH="469800" progId="Equation.3">
                  <p:embed/>
                </p:oleObj>
              </mc:Choice>
              <mc:Fallback>
                <p:oleObj name="Уравнение" r:id="rId10" imgW="990360" imgH="469800" progId="Equation.3">
                  <p:embed/>
                  <p:pic>
                    <p:nvPicPr>
                      <p:cNvPr id="0" name="Object 10"/>
                      <p:cNvPicPr>
                        <a:picLocks noChangeAspect="1" noChangeArrowheads="1"/>
                      </p:cNvPicPr>
                      <p:nvPr/>
                    </p:nvPicPr>
                    <p:blipFill>
                      <a:blip r:embed="rId11"/>
                      <a:srcRect/>
                      <a:stretch>
                        <a:fillRect/>
                      </a:stretch>
                    </p:blipFill>
                    <p:spPr bwMode="auto">
                      <a:xfrm>
                        <a:off x="5256605" y="5287206"/>
                        <a:ext cx="1628442" cy="792435"/>
                      </a:xfrm>
                      <a:prstGeom prst="rect">
                        <a:avLst/>
                      </a:prstGeom>
                      <a:solidFill>
                        <a:srgbClr val="FFFF00"/>
                      </a:solidFill>
                      <a:ln>
                        <a:solidFill>
                          <a:srgbClr val="FF0000"/>
                        </a:solidFill>
                      </a:ln>
                    </p:spPr>
                  </p:pic>
                </p:oleObj>
              </mc:Fallback>
            </mc:AlternateContent>
          </a:graphicData>
        </a:graphic>
      </p:graphicFrame>
      <p:graphicFrame>
        <p:nvGraphicFramePr>
          <p:cNvPr id="23" name="Объект 22"/>
          <p:cNvGraphicFramePr>
            <a:graphicFrameLocks noChangeAspect="1"/>
          </p:cNvGraphicFramePr>
          <p:nvPr>
            <p:extLst>
              <p:ext uri="{D42A27DB-BD31-4B8C-83A1-F6EECF244321}">
                <p14:modId xmlns:p14="http://schemas.microsoft.com/office/powerpoint/2010/main" val="2230512609"/>
              </p:ext>
            </p:extLst>
          </p:nvPr>
        </p:nvGraphicFramePr>
        <p:xfrm>
          <a:off x="1764050" y="6174919"/>
          <a:ext cx="1796652" cy="363952"/>
        </p:xfrm>
        <a:graphic>
          <a:graphicData uri="http://schemas.openxmlformats.org/presentationml/2006/ole">
            <mc:AlternateContent xmlns:mc="http://schemas.openxmlformats.org/markup-compatibility/2006">
              <mc:Choice xmlns:v="urn:schemas-microsoft-com:vml" Requires="v">
                <p:oleObj spid="_x0000_s64600" name="Уравнение" r:id="rId12" imgW="1180800" imgH="241200" progId="Equation.3">
                  <p:embed/>
                </p:oleObj>
              </mc:Choice>
              <mc:Fallback>
                <p:oleObj name="Уравнение" r:id="rId12" imgW="1180800" imgH="241200" progId="Equation.3">
                  <p:embed/>
                  <p:pic>
                    <p:nvPicPr>
                      <p:cNvPr id="0" name="Object 12"/>
                      <p:cNvPicPr>
                        <a:picLocks noChangeAspect="1" noChangeArrowheads="1"/>
                      </p:cNvPicPr>
                      <p:nvPr/>
                    </p:nvPicPr>
                    <p:blipFill>
                      <a:blip r:embed="rId13"/>
                      <a:srcRect/>
                      <a:stretch>
                        <a:fillRect/>
                      </a:stretch>
                    </p:blipFill>
                    <p:spPr bwMode="auto">
                      <a:xfrm>
                        <a:off x="1764050" y="6174919"/>
                        <a:ext cx="1796652" cy="363952"/>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286124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p:cTn id="13" dur="1000" fill="hold"/>
                                        <p:tgtEl>
                                          <p:spTgt spid="16">
                                            <p:bg/>
                                          </p:spTgt>
                                        </p:tgtEl>
                                        <p:attrNameLst>
                                          <p:attrName>ppt_w</p:attrName>
                                        </p:attrNameLst>
                                      </p:cBhvr>
                                      <p:tavLst>
                                        <p:tav tm="0">
                                          <p:val>
                                            <p:fltVal val="0"/>
                                          </p:val>
                                        </p:tav>
                                        <p:tav tm="100000">
                                          <p:val>
                                            <p:strVal val="#ppt_w"/>
                                          </p:val>
                                        </p:tav>
                                      </p:tavLst>
                                    </p:anim>
                                    <p:anim calcmode="lin" valueType="num">
                                      <p:cBhvr>
                                        <p:cTn id="14" dur="1000" fill="hold"/>
                                        <p:tgtEl>
                                          <p:spTgt spid="16">
                                            <p:bg/>
                                          </p:spTgt>
                                        </p:tgtEl>
                                        <p:attrNameLst>
                                          <p:attrName>ppt_h</p:attrName>
                                        </p:attrNameLst>
                                      </p:cBhvr>
                                      <p:tavLst>
                                        <p:tav tm="0">
                                          <p:val>
                                            <p:fltVal val="0"/>
                                          </p:val>
                                        </p:tav>
                                        <p:tav tm="100000">
                                          <p:val>
                                            <p:strVal val="#ppt_h"/>
                                          </p:val>
                                        </p:tav>
                                      </p:tavLst>
                                    </p:anim>
                                    <p:anim calcmode="lin" valueType="num">
                                      <p:cBhvr>
                                        <p:cTn id="15" dur="1000" fill="hold"/>
                                        <p:tgtEl>
                                          <p:spTgt spid="16">
                                            <p:bg/>
                                          </p:spTgt>
                                        </p:tgtEl>
                                        <p:attrNameLst>
                                          <p:attrName>style.rotation</p:attrName>
                                        </p:attrNameLst>
                                      </p:cBhvr>
                                      <p:tavLst>
                                        <p:tav tm="0">
                                          <p:val>
                                            <p:fltVal val="90"/>
                                          </p:val>
                                        </p:tav>
                                        <p:tav tm="100000">
                                          <p:val>
                                            <p:fltVal val="0"/>
                                          </p:val>
                                        </p:tav>
                                      </p:tavLst>
                                    </p:anim>
                                    <p:animEffect transition="in" filter="fade">
                                      <p:cBhvr>
                                        <p:cTn id="16" dur="1000"/>
                                        <p:tgtEl>
                                          <p:spTgt spid="1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6">
                                            <p:txEl>
                                              <p:pRg st="0" end="0"/>
                                            </p:txEl>
                                          </p:spTgt>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1+#ppt_w/2"/>
                                          </p:val>
                                        </p:tav>
                                        <p:tav tm="100000">
                                          <p:val>
                                            <p:strVal val="#ppt_x"/>
                                          </p:val>
                                        </p:tav>
                                      </p:tavLst>
                                    </p:anim>
                                    <p:anim calcmode="lin" valueType="num">
                                      <p:cBhvr additive="base">
                                        <p:cTn id="45" dur="10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6"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80">
                                          <p:stCondLst>
                                            <p:cond delay="0"/>
                                          </p:stCondLst>
                                        </p:cTn>
                                        <p:tgtEl>
                                          <p:spTgt spid="10"/>
                                        </p:tgtEl>
                                      </p:cBhvr>
                                    </p:animEffect>
                                    <p:anim calcmode="lin" valueType="num">
                                      <p:cBhvr>
                                        <p:cTn id="5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5" dur="26">
                                          <p:stCondLst>
                                            <p:cond delay="650"/>
                                          </p:stCondLst>
                                        </p:cTn>
                                        <p:tgtEl>
                                          <p:spTgt spid="10"/>
                                        </p:tgtEl>
                                      </p:cBhvr>
                                      <p:to x="100000" y="60000"/>
                                    </p:animScale>
                                    <p:animScale>
                                      <p:cBhvr>
                                        <p:cTn id="56" dur="166" decel="50000">
                                          <p:stCondLst>
                                            <p:cond delay="676"/>
                                          </p:stCondLst>
                                        </p:cTn>
                                        <p:tgtEl>
                                          <p:spTgt spid="10"/>
                                        </p:tgtEl>
                                      </p:cBhvr>
                                      <p:to x="100000" y="100000"/>
                                    </p:animScale>
                                    <p:animScale>
                                      <p:cBhvr>
                                        <p:cTn id="57" dur="26">
                                          <p:stCondLst>
                                            <p:cond delay="1312"/>
                                          </p:stCondLst>
                                        </p:cTn>
                                        <p:tgtEl>
                                          <p:spTgt spid="10"/>
                                        </p:tgtEl>
                                      </p:cBhvr>
                                      <p:to x="100000" y="80000"/>
                                    </p:animScale>
                                    <p:animScale>
                                      <p:cBhvr>
                                        <p:cTn id="58" dur="166" decel="50000">
                                          <p:stCondLst>
                                            <p:cond delay="1338"/>
                                          </p:stCondLst>
                                        </p:cTn>
                                        <p:tgtEl>
                                          <p:spTgt spid="10"/>
                                        </p:tgtEl>
                                      </p:cBhvr>
                                      <p:to x="100000" y="100000"/>
                                    </p:animScale>
                                    <p:animScale>
                                      <p:cBhvr>
                                        <p:cTn id="59" dur="26">
                                          <p:stCondLst>
                                            <p:cond delay="1642"/>
                                          </p:stCondLst>
                                        </p:cTn>
                                        <p:tgtEl>
                                          <p:spTgt spid="10"/>
                                        </p:tgtEl>
                                      </p:cBhvr>
                                      <p:to x="100000" y="90000"/>
                                    </p:animScale>
                                    <p:animScale>
                                      <p:cBhvr>
                                        <p:cTn id="60" dur="166" decel="50000">
                                          <p:stCondLst>
                                            <p:cond delay="1668"/>
                                          </p:stCondLst>
                                        </p:cTn>
                                        <p:tgtEl>
                                          <p:spTgt spid="10"/>
                                        </p:tgtEl>
                                      </p:cBhvr>
                                      <p:to x="100000" y="100000"/>
                                    </p:animScale>
                                    <p:animScale>
                                      <p:cBhvr>
                                        <p:cTn id="61" dur="26">
                                          <p:stCondLst>
                                            <p:cond delay="1808"/>
                                          </p:stCondLst>
                                        </p:cTn>
                                        <p:tgtEl>
                                          <p:spTgt spid="10"/>
                                        </p:tgtEl>
                                      </p:cBhvr>
                                      <p:to x="100000" y="95000"/>
                                    </p:animScale>
                                    <p:animScale>
                                      <p:cBhvr>
                                        <p:cTn id="62" dur="166" decel="50000">
                                          <p:stCondLst>
                                            <p:cond delay="1834"/>
                                          </p:stCondLst>
                                        </p:cTn>
                                        <p:tgtEl>
                                          <p:spTgt spid="10"/>
                                        </p:tgtEl>
                                      </p:cBhvr>
                                      <p:to x="100000" y="100000"/>
                                    </p:animScale>
                                  </p:childTnLst>
                                </p:cTn>
                              </p:par>
                            </p:childTnLst>
                          </p:cTn>
                        </p:par>
                        <p:par>
                          <p:cTn id="63" fill="hold">
                            <p:stCondLst>
                              <p:cond delay="3000"/>
                            </p:stCondLst>
                            <p:childTnLst>
                              <p:par>
                                <p:cTn id="64" presetID="26" presetClass="entr" presetSubtype="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80">
                                          <p:stCondLst>
                                            <p:cond delay="0"/>
                                          </p:stCondLst>
                                        </p:cTn>
                                        <p:tgtEl>
                                          <p:spTgt spid="14"/>
                                        </p:tgtEl>
                                      </p:cBhvr>
                                    </p:animEffect>
                                    <p:anim calcmode="lin" valueType="num">
                                      <p:cBhvr>
                                        <p:cTn id="6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2" dur="26">
                                          <p:stCondLst>
                                            <p:cond delay="650"/>
                                          </p:stCondLst>
                                        </p:cTn>
                                        <p:tgtEl>
                                          <p:spTgt spid="14"/>
                                        </p:tgtEl>
                                      </p:cBhvr>
                                      <p:to x="100000" y="60000"/>
                                    </p:animScale>
                                    <p:animScale>
                                      <p:cBhvr>
                                        <p:cTn id="73" dur="166" decel="50000">
                                          <p:stCondLst>
                                            <p:cond delay="676"/>
                                          </p:stCondLst>
                                        </p:cTn>
                                        <p:tgtEl>
                                          <p:spTgt spid="14"/>
                                        </p:tgtEl>
                                      </p:cBhvr>
                                      <p:to x="100000" y="100000"/>
                                    </p:animScale>
                                    <p:animScale>
                                      <p:cBhvr>
                                        <p:cTn id="74" dur="26">
                                          <p:stCondLst>
                                            <p:cond delay="1312"/>
                                          </p:stCondLst>
                                        </p:cTn>
                                        <p:tgtEl>
                                          <p:spTgt spid="14"/>
                                        </p:tgtEl>
                                      </p:cBhvr>
                                      <p:to x="100000" y="80000"/>
                                    </p:animScale>
                                    <p:animScale>
                                      <p:cBhvr>
                                        <p:cTn id="75" dur="166" decel="50000">
                                          <p:stCondLst>
                                            <p:cond delay="1338"/>
                                          </p:stCondLst>
                                        </p:cTn>
                                        <p:tgtEl>
                                          <p:spTgt spid="14"/>
                                        </p:tgtEl>
                                      </p:cBhvr>
                                      <p:to x="100000" y="100000"/>
                                    </p:animScale>
                                    <p:animScale>
                                      <p:cBhvr>
                                        <p:cTn id="76" dur="26">
                                          <p:stCondLst>
                                            <p:cond delay="1642"/>
                                          </p:stCondLst>
                                        </p:cTn>
                                        <p:tgtEl>
                                          <p:spTgt spid="14"/>
                                        </p:tgtEl>
                                      </p:cBhvr>
                                      <p:to x="100000" y="90000"/>
                                    </p:animScale>
                                    <p:animScale>
                                      <p:cBhvr>
                                        <p:cTn id="77" dur="166" decel="50000">
                                          <p:stCondLst>
                                            <p:cond delay="1668"/>
                                          </p:stCondLst>
                                        </p:cTn>
                                        <p:tgtEl>
                                          <p:spTgt spid="14"/>
                                        </p:tgtEl>
                                      </p:cBhvr>
                                      <p:to x="100000" y="100000"/>
                                    </p:animScale>
                                    <p:animScale>
                                      <p:cBhvr>
                                        <p:cTn id="78" dur="26">
                                          <p:stCondLst>
                                            <p:cond delay="1808"/>
                                          </p:stCondLst>
                                        </p:cTn>
                                        <p:tgtEl>
                                          <p:spTgt spid="14"/>
                                        </p:tgtEl>
                                      </p:cBhvr>
                                      <p:to x="100000" y="95000"/>
                                    </p:animScale>
                                    <p:animScale>
                                      <p:cBhvr>
                                        <p:cTn id="79" dur="166" decel="50000">
                                          <p:stCondLst>
                                            <p:cond delay="1834"/>
                                          </p:stCondLst>
                                        </p:cTn>
                                        <p:tgtEl>
                                          <p:spTgt spid="14"/>
                                        </p:tgtEl>
                                      </p:cBhvr>
                                      <p:to x="100000" y="100000"/>
                                    </p:animScale>
                                  </p:childTnLst>
                                </p:cTn>
                              </p:par>
                            </p:childTnLst>
                          </p:cTn>
                        </p:par>
                        <p:par>
                          <p:cTn id="80" fill="hold">
                            <p:stCondLst>
                              <p:cond delay="5000"/>
                            </p:stCondLst>
                            <p:childTnLst>
                              <p:par>
                                <p:cTn id="81" presetID="26" presetClass="entr" presetSubtype="0"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down)">
                                      <p:cBhvr>
                                        <p:cTn id="83" dur="580">
                                          <p:stCondLst>
                                            <p:cond delay="0"/>
                                          </p:stCondLst>
                                        </p:cTn>
                                        <p:tgtEl>
                                          <p:spTgt spid="21"/>
                                        </p:tgtEl>
                                      </p:cBhvr>
                                    </p:animEffect>
                                    <p:anim calcmode="lin" valueType="num">
                                      <p:cBhvr>
                                        <p:cTn id="8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9" dur="26">
                                          <p:stCondLst>
                                            <p:cond delay="650"/>
                                          </p:stCondLst>
                                        </p:cTn>
                                        <p:tgtEl>
                                          <p:spTgt spid="21"/>
                                        </p:tgtEl>
                                      </p:cBhvr>
                                      <p:to x="100000" y="60000"/>
                                    </p:animScale>
                                    <p:animScale>
                                      <p:cBhvr>
                                        <p:cTn id="90" dur="166" decel="50000">
                                          <p:stCondLst>
                                            <p:cond delay="676"/>
                                          </p:stCondLst>
                                        </p:cTn>
                                        <p:tgtEl>
                                          <p:spTgt spid="21"/>
                                        </p:tgtEl>
                                      </p:cBhvr>
                                      <p:to x="100000" y="100000"/>
                                    </p:animScale>
                                    <p:animScale>
                                      <p:cBhvr>
                                        <p:cTn id="91" dur="26">
                                          <p:stCondLst>
                                            <p:cond delay="1312"/>
                                          </p:stCondLst>
                                        </p:cTn>
                                        <p:tgtEl>
                                          <p:spTgt spid="21"/>
                                        </p:tgtEl>
                                      </p:cBhvr>
                                      <p:to x="100000" y="80000"/>
                                    </p:animScale>
                                    <p:animScale>
                                      <p:cBhvr>
                                        <p:cTn id="92" dur="166" decel="50000">
                                          <p:stCondLst>
                                            <p:cond delay="1338"/>
                                          </p:stCondLst>
                                        </p:cTn>
                                        <p:tgtEl>
                                          <p:spTgt spid="21"/>
                                        </p:tgtEl>
                                      </p:cBhvr>
                                      <p:to x="100000" y="100000"/>
                                    </p:animScale>
                                    <p:animScale>
                                      <p:cBhvr>
                                        <p:cTn id="93" dur="26">
                                          <p:stCondLst>
                                            <p:cond delay="1642"/>
                                          </p:stCondLst>
                                        </p:cTn>
                                        <p:tgtEl>
                                          <p:spTgt spid="21"/>
                                        </p:tgtEl>
                                      </p:cBhvr>
                                      <p:to x="100000" y="90000"/>
                                    </p:animScale>
                                    <p:animScale>
                                      <p:cBhvr>
                                        <p:cTn id="94" dur="166" decel="50000">
                                          <p:stCondLst>
                                            <p:cond delay="1668"/>
                                          </p:stCondLst>
                                        </p:cTn>
                                        <p:tgtEl>
                                          <p:spTgt spid="21"/>
                                        </p:tgtEl>
                                      </p:cBhvr>
                                      <p:to x="100000" y="100000"/>
                                    </p:animScale>
                                    <p:animScale>
                                      <p:cBhvr>
                                        <p:cTn id="95" dur="26">
                                          <p:stCondLst>
                                            <p:cond delay="1808"/>
                                          </p:stCondLst>
                                        </p:cTn>
                                        <p:tgtEl>
                                          <p:spTgt spid="21"/>
                                        </p:tgtEl>
                                      </p:cBhvr>
                                      <p:to x="100000" y="95000"/>
                                    </p:animScale>
                                    <p:animScale>
                                      <p:cBhvr>
                                        <p:cTn id="96" dur="166" decel="50000">
                                          <p:stCondLst>
                                            <p:cond delay="1834"/>
                                          </p:stCondLst>
                                        </p:cTn>
                                        <p:tgtEl>
                                          <p:spTgt spid="21"/>
                                        </p:tgtEl>
                                      </p:cBhvr>
                                      <p:to x="100000" y="100000"/>
                                    </p:animScale>
                                  </p:childTnLst>
                                </p:cTn>
                              </p:par>
                            </p:childTnLst>
                          </p:cTn>
                        </p:par>
                        <p:par>
                          <p:cTn id="97" fill="hold">
                            <p:stCondLst>
                              <p:cond delay="7000"/>
                            </p:stCondLst>
                            <p:childTnLst>
                              <p:par>
                                <p:cTn id="98" presetID="31" presetClass="entr" presetSubtype="0" fill="hold" grpId="0" nodeType="afterEffect">
                                  <p:stCondLst>
                                    <p:cond delay="0"/>
                                  </p:stCondLst>
                                  <p:childTnLst>
                                    <p:set>
                                      <p:cBhvr>
                                        <p:cTn id="99" dur="1" fill="hold">
                                          <p:stCondLst>
                                            <p:cond delay="0"/>
                                          </p:stCondLst>
                                        </p:cTn>
                                        <p:tgtEl>
                                          <p:spTgt spid="17">
                                            <p:bg/>
                                          </p:spTgt>
                                        </p:tgtEl>
                                        <p:attrNameLst>
                                          <p:attrName>style.visibility</p:attrName>
                                        </p:attrNameLst>
                                      </p:cBhvr>
                                      <p:to>
                                        <p:strVal val="visible"/>
                                      </p:to>
                                    </p:set>
                                    <p:anim calcmode="lin" valueType="num">
                                      <p:cBhvr>
                                        <p:cTn id="100" dur="1000" fill="hold"/>
                                        <p:tgtEl>
                                          <p:spTgt spid="17">
                                            <p:bg/>
                                          </p:spTgt>
                                        </p:tgtEl>
                                        <p:attrNameLst>
                                          <p:attrName>ppt_w</p:attrName>
                                        </p:attrNameLst>
                                      </p:cBhvr>
                                      <p:tavLst>
                                        <p:tav tm="0">
                                          <p:val>
                                            <p:fltVal val="0"/>
                                          </p:val>
                                        </p:tav>
                                        <p:tav tm="100000">
                                          <p:val>
                                            <p:strVal val="#ppt_w"/>
                                          </p:val>
                                        </p:tav>
                                      </p:tavLst>
                                    </p:anim>
                                    <p:anim calcmode="lin" valueType="num">
                                      <p:cBhvr>
                                        <p:cTn id="101" dur="1000" fill="hold"/>
                                        <p:tgtEl>
                                          <p:spTgt spid="17">
                                            <p:bg/>
                                          </p:spTgt>
                                        </p:tgtEl>
                                        <p:attrNameLst>
                                          <p:attrName>ppt_h</p:attrName>
                                        </p:attrNameLst>
                                      </p:cBhvr>
                                      <p:tavLst>
                                        <p:tav tm="0">
                                          <p:val>
                                            <p:fltVal val="0"/>
                                          </p:val>
                                        </p:tav>
                                        <p:tav tm="100000">
                                          <p:val>
                                            <p:strVal val="#ppt_h"/>
                                          </p:val>
                                        </p:tav>
                                      </p:tavLst>
                                    </p:anim>
                                    <p:anim calcmode="lin" valueType="num">
                                      <p:cBhvr>
                                        <p:cTn id="102" dur="1000" fill="hold"/>
                                        <p:tgtEl>
                                          <p:spTgt spid="17">
                                            <p:bg/>
                                          </p:spTgt>
                                        </p:tgtEl>
                                        <p:attrNameLst>
                                          <p:attrName>style.rotation</p:attrName>
                                        </p:attrNameLst>
                                      </p:cBhvr>
                                      <p:tavLst>
                                        <p:tav tm="0">
                                          <p:val>
                                            <p:fltVal val="90"/>
                                          </p:val>
                                        </p:tav>
                                        <p:tav tm="100000">
                                          <p:val>
                                            <p:fltVal val="0"/>
                                          </p:val>
                                        </p:tav>
                                      </p:tavLst>
                                    </p:anim>
                                    <p:animEffect transition="in" filter="fade">
                                      <p:cBhvr>
                                        <p:cTn id="103" dur="1000"/>
                                        <p:tgtEl>
                                          <p:spTgt spid="17">
                                            <p:bg/>
                                          </p:spTgt>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17">
                                            <p:txEl>
                                              <p:pRg st="0" end="0"/>
                                            </p:txEl>
                                          </p:spTgt>
                                        </p:tgtEl>
                                        <p:attrNameLst>
                                          <p:attrName>style.visibility</p:attrName>
                                        </p:attrNameLst>
                                      </p:cBhvr>
                                      <p:to>
                                        <p:strVal val="visible"/>
                                      </p:to>
                                    </p:set>
                                    <p:anim calcmode="lin" valueType="num">
                                      <p:cBhvr>
                                        <p:cTn id="106"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07"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108"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109" dur="1000"/>
                                        <p:tgtEl>
                                          <p:spTgt spid="17">
                                            <p:txEl>
                                              <p:pRg st="0" end="0"/>
                                            </p:txEl>
                                          </p:spTgt>
                                        </p:tgtEl>
                                      </p:cBhvr>
                                    </p:animEffect>
                                  </p:childTnLst>
                                </p:cTn>
                              </p:par>
                            </p:childTnLst>
                          </p:cTn>
                        </p:par>
                        <p:par>
                          <p:cTn id="110" fill="hold">
                            <p:stCondLst>
                              <p:cond delay="8000"/>
                            </p:stCondLst>
                            <p:childTnLst>
                              <p:par>
                                <p:cTn id="111" presetID="26" presetClass="entr" presetSubtype="0" fill="hold" nodeType="after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wipe(down)">
                                      <p:cBhvr>
                                        <p:cTn id="113" dur="580">
                                          <p:stCondLst>
                                            <p:cond delay="0"/>
                                          </p:stCondLst>
                                        </p:cTn>
                                        <p:tgtEl>
                                          <p:spTgt spid="23"/>
                                        </p:tgtEl>
                                      </p:cBhvr>
                                    </p:animEffect>
                                    <p:anim calcmode="lin" valueType="num">
                                      <p:cBhvr>
                                        <p:cTn id="11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19" dur="26">
                                          <p:stCondLst>
                                            <p:cond delay="650"/>
                                          </p:stCondLst>
                                        </p:cTn>
                                        <p:tgtEl>
                                          <p:spTgt spid="23"/>
                                        </p:tgtEl>
                                      </p:cBhvr>
                                      <p:to x="100000" y="60000"/>
                                    </p:animScale>
                                    <p:animScale>
                                      <p:cBhvr>
                                        <p:cTn id="120" dur="166" decel="50000">
                                          <p:stCondLst>
                                            <p:cond delay="676"/>
                                          </p:stCondLst>
                                        </p:cTn>
                                        <p:tgtEl>
                                          <p:spTgt spid="23"/>
                                        </p:tgtEl>
                                      </p:cBhvr>
                                      <p:to x="100000" y="100000"/>
                                    </p:animScale>
                                    <p:animScale>
                                      <p:cBhvr>
                                        <p:cTn id="121" dur="26">
                                          <p:stCondLst>
                                            <p:cond delay="1312"/>
                                          </p:stCondLst>
                                        </p:cTn>
                                        <p:tgtEl>
                                          <p:spTgt spid="23"/>
                                        </p:tgtEl>
                                      </p:cBhvr>
                                      <p:to x="100000" y="80000"/>
                                    </p:animScale>
                                    <p:animScale>
                                      <p:cBhvr>
                                        <p:cTn id="122" dur="166" decel="50000">
                                          <p:stCondLst>
                                            <p:cond delay="1338"/>
                                          </p:stCondLst>
                                        </p:cTn>
                                        <p:tgtEl>
                                          <p:spTgt spid="23"/>
                                        </p:tgtEl>
                                      </p:cBhvr>
                                      <p:to x="100000" y="100000"/>
                                    </p:animScale>
                                    <p:animScale>
                                      <p:cBhvr>
                                        <p:cTn id="123" dur="26">
                                          <p:stCondLst>
                                            <p:cond delay="1642"/>
                                          </p:stCondLst>
                                        </p:cTn>
                                        <p:tgtEl>
                                          <p:spTgt spid="23"/>
                                        </p:tgtEl>
                                      </p:cBhvr>
                                      <p:to x="100000" y="90000"/>
                                    </p:animScale>
                                    <p:animScale>
                                      <p:cBhvr>
                                        <p:cTn id="124" dur="166" decel="50000">
                                          <p:stCondLst>
                                            <p:cond delay="1668"/>
                                          </p:stCondLst>
                                        </p:cTn>
                                        <p:tgtEl>
                                          <p:spTgt spid="23"/>
                                        </p:tgtEl>
                                      </p:cBhvr>
                                      <p:to x="100000" y="100000"/>
                                    </p:animScale>
                                    <p:animScale>
                                      <p:cBhvr>
                                        <p:cTn id="125" dur="26">
                                          <p:stCondLst>
                                            <p:cond delay="1808"/>
                                          </p:stCondLst>
                                        </p:cTn>
                                        <p:tgtEl>
                                          <p:spTgt spid="23"/>
                                        </p:tgtEl>
                                      </p:cBhvr>
                                      <p:to x="100000" y="95000"/>
                                    </p:animScale>
                                    <p:animScale>
                                      <p:cBhvr>
                                        <p:cTn id="126"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7" grpId="0" uiExpand="1"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36074" y="473087"/>
            <a:ext cx="8988438" cy="369332"/>
          </a:xfrm>
          <a:prstGeom prst="rect">
            <a:avLst/>
          </a:prstGeom>
          <a:solidFill>
            <a:srgbClr val="92D050"/>
          </a:solidFill>
          <a:ln w="9525">
            <a:noFill/>
            <a:miter lim="800000"/>
            <a:headEnd/>
            <a:tailEnd/>
          </a:ln>
        </p:spPr>
        <p:txBody>
          <a:bodyPr wrap="square" lIns="36000" tIns="0" rIns="0" bIns="0">
            <a:spAutoFit/>
          </a:bodyPr>
          <a:lstStyle/>
          <a:p>
            <a:pPr indent="360363" algn="ctr"/>
            <a:r>
              <a:rPr lang="uk-UA" sz="2400" i="1" u="sng" dirty="0">
                <a:latin typeface="Times New Roman" panose="02020603050405020304" pitchFamily="18" charset="0"/>
                <a:cs typeface="Times New Roman" panose="02020603050405020304" pitchFamily="18" charset="0"/>
              </a:rPr>
              <a:t>Введення індуктивного опору в коло ротора</a:t>
            </a:r>
            <a:endParaRPr lang="uk-UA" sz="2400" i="1"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Прямоугольник 15"/>
          <p:cNvSpPr>
            <a:spLocks noChangeArrowheads="1"/>
          </p:cNvSpPr>
          <p:nvPr/>
        </p:nvSpPr>
        <p:spPr bwMode="auto">
          <a:xfrm>
            <a:off x="36074" y="826013"/>
            <a:ext cx="8979326" cy="4739759"/>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Якщо </a:t>
            </a:r>
            <a:r>
              <a:rPr lang="uk-UA" sz="2200" dirty="0" smtClean="0">
                <a:latin typeface="Calibri" panose="020F0502020204030204" pitchFamily="34" charset="0"/>
                <a:ea typeface="Calibri" panose="020F0502020204030204" pitchFamily="34" charset="0"/>
                <a:cs typeface="Calibri" panose="020F0502020204030204" pitchFamily="34" charset="0"/>
              </a:rPr>
              <a:t>паралельно</a:t>
            </a:r>
          </a:p>
          <a:p>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з додатковим </a:t>
            </a:r>
            <a:r>
              <a:rPr lang="uk-UA" sz="2200" dirty="0" err="1" smtClean="0">
                <a:latin typeface="Calibri" panose="020F0502020204030204" pitchFamily="34" charset="0"/>
                <a:ea typeface="Calibri" panose="020F0502020204030204" pitchFamily="34" charset="0"/>
                <a:cs typeface="Calibri" panose="020F0502020204030204" pitchFamily="34" charset="0"/>
              </a:rPr>
              <a:t>індук</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err="1" smtClean="0">
                <a:latin typeface="Calibri" panose="020F0502020204030204" pitchFamily="34" charset="0"/>
                <a:ea typeface="Calibri" panose="020F0502020204030204" pitchFamily="34" charset="0"/>
                <a:cs typeface="Calibri" panose="020F0502020204030204" pitchFamily="34" charset="0"/>
              </a:rPr>
              <a:t>тивним</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опором в </a:t>
            </a:r>
            <a:r>
              <a:rPr lang="uk-UA" sz="2200" dirty="0" smtClean="0">
                <a:latin typeface="Calibri" panose="020F0502020204030204" pitchFamily="34" charset="0"/>
                <a:ea typeface="Calibri" panose="020F0502020204030204" pitchFamily="34" charset="0"/>
                <a:cs typeface="Calibri" panose="020F0502020204030204" pitchFamily="34" charset="0"/>
              </a:rPr>
              <a:t>колі</a:t>
            </a:r>
          </a:p>
          <a:p>
            <a:r>
              <a:rPr lang="uk-UA" sz="2200" dirty="0" smtClean="0">
                <a:latin typeface="Calibri" panose="020F0502020204030204" pitchFamily="34" charset="0"/>
                <a:ea typeface="Calibri" panose="020F0502020204030204" pitchFamily="34" charset="0"/>
                <a:cs typeface="Calibri" panose="020F0502020204030204" pitchFamily="34" charset="0"/>
              </a:rPr>
              <a:t>ротора </a:t>
            </a:r>
            <a:r>
              <a:rPr lang="uk-UA" sz="2200" dirty="0">
                <a:latin typeface="Calibri" panose="020F0502020204030204" pitchFamily="34" charset="0"/>
                <a:ea typeface="Calibri" panose="020F0502020204030204" pitchFamily="34" charset="0"/>
                <a:cs typeface="Calibri" panose="020F0502020204030204" pitchFamily="34" charset="0"/>
              </a:rPr>
              <a:t>включити </a:t>
            </a:r>
            <a:r>
              <a:rPr lang="uk-UA" sz="2200" dirty="0" smtClean="0">
                <a:latin typeface="Calibri" panose="020F0502020204030204" pitchFamily="34" charset="0"/>
                <a:ea typeface="Calibri" panose="020F0502020204030204" pitchFamily="34" charset="0"/>
                <a:cs typeface="Calibri" panose="020F0502020204030204" pitchFamily="34" charset="0"/>
              </a:rPr>
              <a:t>актив</a:t>
            </a:r>
          </a:p>
          <a:p>
            <a:r>
              <a:rPr lang="uk-UA" sz="2200" dirty="0" smtClean="0">
                <a:latin typeface="Calibri" panose="020F0502020204030204" pitchFamily="34" charset="0"/>
                <a:ea typeface="Calibri" panose="020F0502020204030204" pitchFamily="34" charset="0"/>
                <a:cs typeface="Calibri" panose="020F0502020204030204" pitchFamily="34" charset="0"/>
              </a:rPr>
              <a:t>ний </a:t>
            </a:r>
            <a:r>
              <a:rPr lang="uk-UA" sz="2200" dirty="0">
                <a:latin typeface="Calibri" panose="020F0502020204030204" pitchFamily="34" charset="0"/>
                <a:ea typeface="Calibri" panose="020F0502020204030204" pitchFamily="34" charset="0"/>
                <a:cs typeface="Calibri" panose="020F0502020204030204" pitchFamily="34" charset="0"/>
              </a:rPr>
              <a:t>опір, то при запуску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струм </a:t>
            </a:r>
            <a:r>
              <a:rPr lang="uk-UA" sz="2200" dirty="0">
                <a:latin typeface="Calibri" panose="020F0502020204030204" pitchFamily="34" charset="0"/>
                <a:ea typeface="Calibri" panose="020F0502020204030204" pitchFamily="34" charset="0"/>
                <a:cs typeface="Calibri" panose="020F0502020204030204" pitchFamily="34" charset="0"/>
              </a:rPr>
              <a:t>ротора буде </a:t>
            </a:r>
            <a:r>
              <a:rPr lang="uk-UA" sz="2200" dirty="0" err="1" smtClean="0">
                <a:latin typeface="Calibri" panose="020F0502020204030204" pitchFamily="34" charset="0"/>
                <a:ea typeface="Calibri" panose="020F0502020204030204" pitchFamily="34" charset="0"/>
                <a:cs typeface="Calibri" panose="020F0502020204030204" pitchFamily="34" charset="0"/>
              </a:rPr>
              <a:t>проті</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smtClean="0">
                <a:latin typeface="Calibri" panose="020F0502020204030204" pitchFamily="34" charset="0"/>
                <a:ea typeface="Calibri" panose="020F0502020204030204" pitchFamily="34" charset="0"/>
                <a:cs typeface="Calibri" panose="020F0502020204030204" pitchFamily="34" charset="0"/>
              </a:rPr>
              <a:t>кати</a:t>
            </a:r>
            <a:r>
              <a:rPr lang="uk-UA" sz="2200" dirty="0">
                <a:latin typeface="Calibri" panose="020F0502020204030204" pitchFamily="34" charset="0"/>
                <a:ea typeface="Calibri" panose="020F0502020204030204" pitchFamily="34" charset="0"/>
                <a:cs typeface="Calibri" panose="020F0502020204030204" pitchFamily="34" charset="0"/>
              </a:rPr>
              <a:t>, в основному, через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активний </a:t>
            </a:r>
            <a:r>
              <a:rPr lang="uk-UA" sz="2200" dirty="0">
                <a:latin typeface="Calibri" panose="020F0502020204030204" pitchFamily="34" charset="0"/>
                <a:ea typeface="Calibri" panose="020F0502020204030204" pitchFamily="34" charset="0"/>
                <a:cs typeface="Calibri" panose="020F0502020204030204" pitchFamily="34" charset="0"/>
              </a:rPr>
              <a:t>опір </a:t>
            </a:r>
            <a:r>
              <a:rPr lang="uk-UA" sz="2200" i="1" dirty="0">
                <a:latin typeface="Times New Roman" panose="02020603050405020304" pitchFamily="18" charset="0"/>
                <a:ea typeface="Calibri" panose="020F0502020204030204" pitchFamily="34" charset="0"/>
                <a:cs typeface="Times New Roman" panose="02020603050405020304" pitchFamily="18" charset="0"/>
              </a:rPr>
              <a:t>R</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2дод</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що</a:t>
            </a:r>
          </a:p>
          <a:p>
            <a:r>
              <a:rPr lang="uk-UA" sz="2200" dirty="0" err="1" smtClean="0">
                <a:latin typeface="Calibri" panose="020F0502020204030204" pitchFamily="34" charset="0"/>
                <a:ea typeface="Calibri" panose="020F0502020204030204" pitchFamily="34" charset="0"/>
                <a:cs typeface="Calibri" panose="020F0502020204030204" pitchFamily="34" charset="0"/>
              </a:rPr>
              <a:t>шунтує</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індуктивний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опір </a:t>
            </a:r>
            <a:r>
              <a:rPr lang="uk-UA" sz="2200" i="1" dirty="0">
                <a:latin typeface="Times New Roman" panose="02020603050405020304" pitchFamily="18" charset="0"/>
                <a:ea typeface="Calibri" panose="020F0502020204030204" pitchFamily="34" charset="0"/>
                <a:cs typeface="Times New Roman" panose="02020603050405020304" pitchFamily="18" charset="0"/>
              </a:rPr>
              <a:t>X</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2дод</a:t>
            </a:r>
            <a:r>
              <a:rPr lang="uk-UA" sz="2200" dirty="0">
                <a:latin typeface="Calibri" panose="020F0502020204030204" pitchFamily="34" charset="0"/>
                <a:ea typeface="Calibri" panose="020F0502020204030204" pitchFamily="34" charset="0"/>
                <a:cs typeface="Calibri" panose="020F0502020204030204" pitchFamily="34" charset="0"/>
              </a:rPr>
              <a:t>, а із </a:t>
            </a:r>
            <a:r>
              <a:rPr lang="uk-UA" sz="2200" dirty="0" err="1" smtClean="0">
                <a:latin typeface="Calibri" panose="020F0502020204030204" pitchFamily="34" charset="0"/>
                <a:ea typeface="Calibri" panose="020F0502020204030204" pitchFamily="34" charset="0"/>
                <a:cs typeface="Calibri" panose="020F0502020204030204" pitchFamily="34" charset="0"/>
              </a:rPr>
              <a:t>збіль</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err="1" smtClean="0">
                <a:latin typeface="Calibri" panose="020F0502020204030204" pitchFamily="34" charset="0"/>
                <a:ea typeface="Calibri" panose="020F0502020204030204" pitchFamily="34" charset="0"/>
                <a:cs typeface="Calibri" panose="020F0502020204030204" pitchFamily="34" charset="0"/>
              </a:rPr>
              <a:t>шенням</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швидкості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a:t>
            </a:r>
            <a:r>
              <a:rPr lang="uk-UA" sz="2200" dirty="0">
                <a:latin typeface="Calibri" panose="020F0502020204030204" pitchFamily="34" charset="0"/>
                <a:ea typeface="Calibri" panose="020F0502020204030204" pitchFamily="34" charset="0"/>
                <a:cs typeface="Calibri" panose="020F0502020204030204" pitchFamily="34" charset="0"/>
              </a:rPr>
              <a:t>тобто із </a:t>
            </a:r>
            <a:r>
              <a:rPr lang="uk-UA" sz="2200" dirty="0" smtClean="0">
                <a:latin typeface="Calibri" panose="020F0502020204030204" pitchFamily="34" charset="0"/>
                <a:ea typeface="Calibri" panose="020F0502020204030204" pitchFamily="34" charset="0"/>
                <a:cs typeface="Calibri" panose="020F0502020204030204" pitchFamily="34" charset="0"/>
              </a:rPr>
              <a:t>зменшенням</a:t>
            </a:r>
          </a:p>
          <a:p>
            <a:r>
              <a:rPr lang="uk-UA" sz="2200" dirty="0" smtClean="0">
                <a:latin typeface="Calibri" panose="020F0502020204030204" pitchFamily="34" charset="0"/>
                <a:ea typeface="Calibri" panose="020F0502020204030204" pitchFamily="34" charset="0"/>
                <a:cs typeface="Calibri" panose="020F0502020204030204" pitchFamily="34" charset="0"/>
              </a:rPr>
              <a:t>сумарного </a:t>
            </a:r>
            <a:r>
              <a:rPr lang="uk-UA" sz="2200" dirty="0">
                <a:latin typeface="Calibri" panose="020F0502020204030204" pitchFamily="34" charset="0"/>
                <a:ea typeface="Calibri" panose="020F0502020204030204" pitchFamily="34" charset="0"/>
                <a:cs typeface="Calibri" panose="020F0502020204030204" pitchFamily="34" charset="0"/>
              </a:rPr>
              <a:t>індуктивного опору), практично весь струм замикається через індуктивний опір, </a:t>
            </a:r>
            <a:r>
              <a:rPr lang="uk-UA" sz="2200" dirty="0" err="1">
                <a:latin typeface="Calibri" panose="020F0502020204030204" pitchFamily="34" charset="0"/>
                <a:ea typeface="Calibri" panose="020F0502020204030204" pitchFamily="34" charset="0"/>
                <a:cs typeface="Calibri" panose="020F0502020204030204" pitchFamily="34" charset="0"/>
              </a:rPr>
              <a:t>шунтуючи</a:t>
            </a:r>
            <a:r>
              <a:rPr lang="uk-UA" sz="2200" dirty="0">
                <a:latin typeface="Calibri" panose="020F0502020204030204" pitchFamily="34" charset="0"/>
                <a:ea typeface="Calibri" panose="020F0502020204030204" pitchFamily="34" charset="0"/>
                <a:cs typeface="Calibri" panose="020F0502020204030204" pitchFamily="34" charset="0"/>
              </a:rPr>
              <a:t> тим самим R</a:t>
            </a:r>
            <a:r>
              <a:rPr lang="uk-UA" sz="2200" baseline="-25000" dirty="0">
                <a:latin typeface="Calibri" panose="020F0502020204030204" pitchFamily="34" charset="0"/>
                <a:ea typeface="Calibri" panose="020F0502020204030204" pitchFamily="34" charset="0"/>
                <a:cs typeface="Calibri" panose="020F0502020204030204" pitchFamily="34" charset="0"/>
              </a:rPr>
              <a:t>2дод</a:t>
            </a:r>
            <a:r>
              <a:rPr lang="uk-UA" sz="2200" dirty="0">
                <a:latin typeface="Calibri" panose="020F0502020204030204" pitchFamily="34" charset="0"/>
                <a:ea typeface="Calibri" panose="020F0502020204030204" pitchFamily="34" charset="0"/>
                <a:cs typeface="Calibri" panose="020F0502020204030204" pitchFamily="34" charset="0"/>
              </a:rPr>
              <a:t>. </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58393" y="5565639"/>
            <a:ext cx="8976229" cy="1151854"/>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Завдяки такому перерозподілу струму між активним і індуктивним опором характеристика АД має вид екскаваторної (рис. </a:t>
            </a:r>
            <a:r>
              <a:rPr lang="uk-UA" sz="2200" dirty="0" smtClean="0">
                <a:latin typeface="Calibri" panose="020F0502020204030204" pitchFamily="34" charset="0"/>
                <a:ea typeface="Calibri" panose="020F0502020204030204" pitchFamily="34" charset="0"/>
                <a:cs typeface="Calibri" panose="020F0502020204030204" pitchFamily="34" charset="0"/>
              </a:rPr>
              <a:t>б</a:t>
            </a:r>
            <a:r>
              <a:rPr lang="uk-UA" sz="2200" dirty="0">
                <a:latin typeface="Calibri" panose="020F0502020204030204" pitchFamily="34" charset="0"/>
                <a:ea typeface="Calibri" panose="020F0502020204030204" pitchFamily="34" charset="0"/>
                <a:cs typeface="Calibri" panose="020F0502020204030204" pitchFamily="34" charset="0"/>
              </a:rPr>
              <a:t>): перша ділянка - характеристика жорстка (до значень </a:t>
            </a:r>
            <a:r>
              <a:rPr lang="uk-UA" sz="2200" i="1" dirty="0">
                <a:latin typeface="Times New Roman" panose="02020603050405020304" pitchFamily="18" charset="0"/>
                <a:ea typeface="Calibri" panose="020F0502020204030204" pitchFamily="34" charset="0"/>
                <a:cs typeface="Times New Roman" panose="02020603050405020304" pitchFamily="18" charset="0"/>
              </a:rPr>
              <a:t>І</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 ≈ І</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н</a:t>
            </a:r>
            <a:r>
              <a:rPr lang="uk-UA" sz="2200" dirty="0">
                <a:latin typeface="Calibri" panose="020F0502020204030204" pitchFamily="34" charset="0"/>
                <a:ea typeface="Calibri" panose="020F0502020204030204" pitchFamily="34" charset="0"/>
                <a:cs typeface="Calibri" panose="020F0502020204030204" pitchFamily="34" charset="0"/>
              </a:rPr>
              <a:t>), друга ділянка - стопорна (при струмах </a:t>
            </a:r>
            <a:r>
              <a:rPr lang="uk-UA" sz="2200" i="1" dirty="0">
                <a:latin typeface="Times New Roman" panose="02020603050405020304" pitchFamily="18" charset="0"/>
                <a:ea typeface="Calibri" panose="020F0502020204030204" pitchFamily="34" charset="0"/>
                <a:cs typeface="Times New Roman" panose="02020603050405020304" pitchFamily="18" charset="0"/>
              </a:rPr>
              <a:t>І</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 &gt; І</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н</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grpSp>
        <p:nvGrpSpPr>
          <p:cNvPr id="8" name="Группа 7"/>
          <p:cNvGrpSpPr/>
          <p:nvPr/>
        </p:nvGrpSpPr>
        <p:grpSpPr>
          <a:xfrm>
            <a:off x="2763509" y="842419"/>
            <a:ext cx="6327365" cy="4035822"/>
            <a:chOff x="2763509" y="842419"/>
            <a:chExt cx="6327365" cy="4035822"/>
          </a:xfrm>
        </p:grpSpPr>
        <p:graphicFrame>
          <p:nvGraphicFramePr>
            <p:cNvPr id="6" name="Объект 5"/>
            <p:cNvGraphicFramePr>
              <a:graphicFrameLocks noChangeAspect="1"/>
            </p:cNvGraphicFramePr>
            <p:nvPr>
              <p:extLst>
                <p:ext uri="{D42A27DB-BD31-4B8C-83A1-F6EECF244321}">
                  <p14:modId xmlns:p14="http://schemas.microsoft.com/office/powerpoint/2010/main" val="2663412921"/>
                </p:ext>
              </p:extLst>
            </p:nvPr>
          </p:nvGraphicFramePr>
          <p:xfrm>
            <a:off x="2806419" y="842419"/>
            <a:ext cx="6284455" cy="3020159"/>
          </p:xfrm>
          <a:graphic>
            <a:graphicData uri="http://schemas.openxmlformats.org/presentationml/2006/ole">
              <mc:AlternateContent xmlns:mc="http://schemas.openxmlformats.org/markup-compatibility/2006">
                <mc:Choice xmlns:v="urn:schemas-microsoft-com:vml" Requires="v">
                  <p:oleObj spid="_x0000_s68631" name="Picture" r:id="rId4" imgW="4114800" imgH="2350294" progId="Word.Picture.8">
                    <p:embed/>
                  </p:oleObj>
                </mc:Choice>
                <mc:Fallback>
                  <p:oleObj name="Picture" r:id="rId4" imgW="4114800" imgH="2350294"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419" y="842419"/>
                          <a:ext cx="6284455" cy="3020159"/>
                        </a:xfrm>
                        <a:prstGeom prst="rect">
                          <a:avLst/>
                        </a:prstGeom>
                        <a:noFill/>
                      </p:spPr>
                    </p:pic>
                  </p:oleObj>
                </mc:Fallback>
              </mc:AlternateContent>
            </a:graphicData>
          </a:graphic>
        </p:graphicFrame>
        <p:sp>
          <p:nvSpPr>
            <p:cNvPr id="7" name="Прямоугольник 6"/>
            <p:cNvSpPr/>
            <p:nvPr/>
          </p:nvSpPr>
          <p:spPr>
            <a:xfrm>
              <a:off x="2763509" y="3862578"/>
              <a:ext cx="6306244" cy="1015663"/>
            </a:xfrm>
            <a:prstGeom prst="rect">
              <a:avLst/>
            </a:prstGeom>
            <a:solidFill>
              <a:srgbClr val="FFFF00"/>
            </a:solidFill>
          </p:spPr>
          <p:txBody>
            <a:bodyPr wrap="square" lIns="0" rIns="0">
              <a:spAutoFit/>
            </a:bodyPr>
            <a:lstStyle/>
            <a:p>
              <a:pPr algn="ctr"/>
              <a:r>
                <a:rPr lang="uk-UA" sz="2000" i="1" dirty="0">
                  <a:latin typeface="Times New Roman" panose="02020603050405020304" pitchFamily="18" charset="0"/>
                  <a:ea typeface="Calibri" panose="020F0502020204030204" pitchFamily="34" charset="0"/>
                  <a:cs typeface="Times New Roman" panose="02020603050405020304" pitchFamily="18" charset="0"/>
                </a:rPr>
                <a:t>Характеристики АД при введенні в коло ротора </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актив-но-індуктивного </a:t>
              </a:r>
              <a:r>
                <a:rPr lang="uk-UA" sz="2000" i="1" dirty="0">
                  <a:latin typeface="Times New Roman" panose="02020603050405020304" pitchFamily="18" charset="0"/>
                  <a:ea typeface="Calibri" panose="020F0502020204030204" pitchFamily="34" charset="0"/>
                  <a:cs typeface="Times New Roman" panose="02020603050405020304" pitchFamily="18" charset="0"/>
                </a:rPr>
                <a:t>опору: а) </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у </a:t>
              </a:r>
              <a:r>
                <a:rPr lang="uk-UA" sz="2000" i="1" dirty="0">
                  <a:latin typeface="Times New Roman" panose="02020603050405020304" pitchFamily="18" charset="0"/>
                  <a:ea typeface="Calibri" panose="020F0502020204030204" pitchFamily="34" charset="0"/>
                  <a:cs typeface="Times New Roman" panose="02020603050405020304" pitchFamily="18" charset="0"/>
                </a:rPr>
                <a:t>схемі з індуктивним </a:t>
              </a:r>
              <a:r>
                <a:rPr lang="uk-UA" sz="2000" i="1" dirty="0" err="1" smtClean="0">
                  <a:latin typeface="Times New Roman" panose="02020603050405020304" pitchFamily="18" charset="0"/>
                  <a:ea typeface="Calibri" panose="020F0502020204030204" pitchFamily="34" charset="0"/>
                  <a:cs typeface="Times New Roman" panose="02020603050405020304" pitchFamily="18" charset="0"/>
                </a:rPr>
                <a:t>додатко-вим</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000" i="1" dirty="0">
                  <a:latin typeface="Times New Roman" panose="02020603050405020304" pitchFamily="18" charset="0"/>
                  <a:ea typeface="Calibri" panose="020F0502020204030204" pitchFamily="34" charset="0"/>
                  <a:cs typeface="Times New Roman" panose="02020603050405020304" pitchFamily="18" charset="0"/>
                </a:rPr>
                <a:t>опором; б) </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у </a:t>
              </a:r>
              <a:r>
                <a:rPr lang="uk-UA" sz="2000" i="1" dirty="0">
                  <a:latin typeface="Times New Roman" panose="02020603050405020304" pitchFamily="18" charset="0"/>
                  <a:ea typeface="Calibri" panose="020F0502020204030204" pitchFamily="34" charset="0"/>
                  <a:cs typeface="Times New Roman" panose="02020603050405020304" pitchFamily="18" charset="0"/>
                </a:rPr>
                <a:t>схемі з </a:t>
              </a:r>
              <a:r>
                <a:rPr lang="uk-UA" sz="2000" i="1" dirty="0" err="1">
                  <a:latin typeface="Times New Roman" panose="02020603050405020304" pitchFamily="18" charset="0"/>
                  <a:ea typeface="Calibri" panose="020F0502020204030204" pitchFamily="34" charset="0"/>
                  <a:cs typeface="Times New Roman" panose="02020603050405020304" pitchFamily="18" charset="0"/>
                </a:rPr>
                <a:t>індуктивно</a:t>
              </a:r>
              <a:r>
                <a:rPr lang="uk-UA" sz="2000" i="1" dirty="0">
                  <a:latin typeface="Times New Roman" panose="02020603050405020304" pitchFamily="18" charset="0"/>
                  <a:ea typeface="Calibri" panose="020F0502020204030204" pitchFamily="34" charset="0"/>
                  <a:cs typeface="Times New Roman" panose="02020603050405020304" pitchFamily="18" charset="0"/>
                </a:rPr>
                <a:t>-активним опором</a:t>
              </a:r>
              <a:endParaRPr lang="uk-UA" sz="2000"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4391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6">
                                            <p:bg/>
                                          </p:spTgt>
                                        </p:tgtEl>
                                        <p:attrNameLst>
                                          <p:attrName>style.visibility</p:attrName>
                                        </p:attrNameLst>
                                      </p:cBhvr>
                                      <p:to>
                                        <p:strVal val="visible"/>
                                      </p:to>
                                    </p:set>
                                    <p:anim calcmode="lin" valueType="num">
                                      <p:cBhvr>
                                        <p:cTn id="30" dur="1000" fill="hold"/>
                                        <p:tgtEl>
                                          <p:spTgt spid="16">
                                            <p:bg/>
                                          </p:spTgt>
                                        </p:tgtEl>
                                        <p:attrNameLst>
                                          <p:attrName>ppt_w</p:attrName>
                                        </p:attrNameLst>
                                      </p:cBhvr>
                                      <p:tavLst>
                                        <p:tav tm="0">
                                          <p:val>
                                            <p:fltVal val="0"/>
                                          </p:val>
                                        </p:tav>
                                        <p:tav tm="100000">
                                          <p:val>
                                            <p:strVal val="#ppt_w"/>
                                          </p:val>
                                        </p:tav>
                                      </p:tavLst>
                                    </p:anim>
                                    <p:anim calcmode="lin" valueType="num">
                                      <p:cBhvr>
                                        <p:cTn id="31" dur="1000" fill="hold"/>
                                        <p:tgtEl>
                                          <p:spTgt spid="16">
                                            <p:bg/>
                                          </p:spTgt>
                                        </p:tgtEl>
                                        <p:attrNameLst>
                                          <p:attrName>ppt_h</p:attrName>
                                        </p:attrNameLst>
                                      </p:cBhvr>
                                      <p:tavLst>
                                        <p:tav tm="0">
                                          <p:val>
                                            <p:fltVal val="0"/>
                                          </p:val>
                                        </p:tav>
                                        <p:tav tm="100000">
                                          <p:val>
                                            <p:strVal val="#ppt_h"/>
                                          </p:val>
                                        </p:tav>
                                      </p:tavLst>
                                    </p:anim>
                                    <p:anim calcmode="lin" valueType="num">
                                      <p:cBhvr>
                                        <p:cTn id="32" dur="1000" fill="hold"/>
                                        <p:tgtEl>
                                          <p:spTgt spid="16">
                                            <p:bg/>
                                          </p:spTgt>
                                        </p:tgtEl>
                                        <p:attrNameLst>
                                          <p:attrName>style.rotation</p:attrName>
                                        </p:attrNameLst>
                                      </p:cBhvr>
                                      <p:tavLst>
                                        <p:tav tm="0">
                                          <p:val>
                                            <p:fltVal val="90"/>
                                          </p:val>
                                        </p:tav>
                                        <p:tav tm="100000">
                                          <p:val>
                                            <p:fltVal val="0"/>
                                          </p:val>
                                        </p:tav>
                                      </p:tavLst>
                                    </p:anim>
                                    <p:animEffect transition="in" filter="fade">
                                      <p:cBhvr>
                                        <p:cTn id="33" dur="1000"/>
                                        <p:tgtEl>
                                          <p:spTgt spid="16">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6">
                                            <p:txEl>
                                              <p:pRg st="0" end="0"/>
                                            </p:txEl>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 calcmode="lin" valueType="num">
                                      <p:cBhvr>
                                        <p:cTn id="42"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44"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45" dur="1000"/>
                                        <p:tgtEl>
                                          <p:spTgt spid="16">
                                            <p:txEl>
                                              <p:pRg st="1" end="1"/>
                                            </p:txEl>
                                          </p:spTgt>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6">
                                            <p:txEl>
                                              <p:pRg st="2" end="2"/>
                                            </p:txEl>
                                          </p:spTgt>
                                        </p:tgtEl>
                                        <p:attrNameLst>
                                          <p:attrName>style.visibility</p:attrName>
                                        </p:attrNameLst>
                                      </p:cBhvr>
                                      <p:to>
                                        <p:strVal val="visible"/>
                                      </p:to>
                                    </p:set>
                                    <p:anim calcmode="lin" valueType="num">
                                      <p:cBhvr>
                                        <p:cTn id="48"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49" dur="10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50" dur="1000" fill="hold"/>
                                        <p:tgtEl>
                                          <p:spTgt spid="16">
                                            <p:txEl>
                                              <p:pRg st="2" end="2"/>
                                            </p:txEl>
                                          </p:spTgt>
                                        </p:tgtEl>
                                        <p:attrNameLst>
                                          <p:attrName>style.rotation</p:attrName>
                                        </p:attrNameLst>
                                      </p:cBhvr>
                                      <p:tavLst>
                                        <p:tav tm="0">
                                          <p:val>
                                            <p:fltVal val="90"/>
                                          </p:val>
                                        </p:tav>
                                        <p:tav tm="100000">
                                          <p:val>
                                            <p:fltVal val="0"/>
                                          </p:val>
                                        </p:tav>
                                      </p:tavLst>
                                    </p:anim>
                                    <p:animEffect transition="in" filter="fade">
                                      <p:cBhvr>
                                        <p:cTn id="51" dur="1000"/>
                                        <p:tgtEl>
                                          <p:spTgt spid="16">
                                            <p:txEl>
                                              <p:pRg st="2" end="2"/>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6">
                                            <p:txEl>
                                              <p:pRg st="3" end="3"/>
                                            </p:txEl>
                                          </p:spTgt>
                                        </p:tgtEl>
                                        <p:attrNameLst>
                                          <p:attrName>style.visibility</p:attrName>
                                        </p:attrNameLst>
                                      </p:cBhvr>
                                      <p:to>
                                        <p:strVal val="visible"/>
                                      </p:to>
                                    </p:set>
                                    <p:anim calcmode="lin" valueType="num">
                                      <p:cBhvr>
                                        <p:cTn id="54" dur="10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55" dur="1000" fill="hold"/>
                                        <p:tgtEl>
                                          <p:spTgt spid="16">
                                            <p:txEl>
                                              <p:pRg st="3" end="3"/>
                                            </p:txEl>
                                          </p:spTgt>
                                        </p:tgtEl>
                                        <p:attrNameLst>
                                          <p:attrName>ppt_h</p:attrName>
                                        </p:attrNameLst>
                                      </p:cBhvr>
                                      <p:tavLst>
                                        <p:tav tm="0">
                                          <p:val>
                                            <p:fltVal val="0"/>
                                          </p:val>
                                        </p:tav>
                                        <p:tav tm="100000">
                                          <p:val>
                                            <p:strVal val="#ppt_h"/>
                                          </p:val>
                                        </p:tav>
                                      </p:tavLst>
                                    </p:anim>
                                    <p:anim calcmode="lin" valueType="num">
                                      <p:cBhvr>
                                        <p:cTn id="56" dur="1000" fill="hold"/>
                                        <p:tgtEl>
                                          <p:spTgt spid="16">
                                            <p:txEl>
                                              <p:pRg st="3" end="3"/>
                                            </p:txEl>
                                          </p:spTgt>
                                        </p:tgtEl>
                                        <p:attrNameLst>
                                          <p:attrName>style.rotation</p:attrName>
                                        </p:attrNameLst>
                                      </p:cBhvr>
                                      <p:tavLst>
                                        <p:tav tm="0">
                                          <p:val>
                                            <p:fltVal val="90"/>
                                          </p:val>
                                        </p:tav>
                                        <p:tav tm="100000">
                                          <p:val>
                                            <p:fltVal val="0"/>
                                          </p:val>
                                        </p:tav>
                                      </p:tavLst>
                                    </p:anim>
                                    <p:animEffect transition="in" filter="fade">
                                      <p:cBhvr>
                                        <p:cTn id="57" dur="1000"/>
                                        <p:tgtEl>
                                          <p:spTgt spid="16">
                                            <p:txEl>
                                              <p:pRg st="3" end="3"/>
                                            </p:txEl>
                                          </p:spTgt>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6">
                                            <p:txEl>
                                              <p:pRg st="4" end="4"/>
                                            </p:txEl>
                                          </p:spTgt>
                                        </p:tgtEl>
                                        <p:attrNameLst>
                                          <p:attrName>style.visibility</p:attrName>
                                        </p:attrNameLst>
                                      </p:cBhvr>
                                      <p:to>
                                        <p:strVal val="visible"/>
                                      </p:to>
                                    </p:set>
                                    <p:anim calcmode="lin" valueType="num">
                                      <p:cBhvr>
                                        <p:cTn id="60" dur="10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61" dur="1000" fill="hold"/>
                                        <p:tgtEl>
                                          <p:spTgt spid="16">
                                            <p:txEl>
                                              <p:pRg st="4" end="4"/>
                                            </p:txEl>
                                          </p:spTgt>
                                        </p:tgtEl>
                                        <p:attrNameLst>
                                          <p:attrName>ppt_h</p:attrName>
                                        </p:attrNameLst>
                                      </p:cBhvr>
                                      <p:tavLst>
                                        <p:tav tm="0">
                                          <p:val>
                                            <p:fltVal val="0"/>
                                          </p:val>
                                        </p:tav>
                                        <p:tav tm="100000">
                                          <p:val>
                                            <p:strVal val="#ppt_h"/>
                                          </p:val>
                                        </p:tav>
                                      </p:tavLst>
                                    </p:anim>
                                    <p:anim calcmode="lin" valueType="num">
                                      <p:cBhvr>
                                        <p:cTn id="62" dur="1000" fill="hold"/>
                                        <p:tgtEl>
                                          <p:spTgt spid="16">
                                            <p:txEl>
                                              <p:pRg st="4" end="4"/>
                                            </p:txEl>
                                          </p:spTgt>
                                        </p:tgtEl>
                                        <p:attrNameLst>
                                          <p:attrName>style.rotation</p:attrName>
                                        </p:attrNameLst>
                                      </p:cBhvr>
                                      <p:tavLst>
                                        <p:tav tm="0">
                                          <p:val>
                                            <p:fltVal val="90"/>
                                          </p:val>
                                        </p:tav>
                                        <p:tav tm="100000">
                                          <p:val>
                                            <p:fltVal val="0"/>
                                          </p:val>
                                        </p:tav>
                                      </p:tavLst>
                                    </p:anim>
                                    <p:animEffect transition="in" filter="fade">
                                      <p:cBhvr>
                                        <p:cTn id="63" dur="1000"/>
                                        <p:tgtEl>
                                          <p:spTgt spid="16">
                                            <p:txEl>
                                              <p:pRg st="4" end="4"/>
                                            </p:txEl>
                                          </p:spTgt>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6">
                                            <p:txEl>
                                              <p:pRg st="5" end="5"/>
                                            </p:txEl>
                                          </p:spTgt>
                                        </p:tgtEl>
                                        <p:attrNameLst>
                                          <p:attrName>style.visibility</p:attrName>
                                        </p:attrNameLst>
                                      </p:cBhvr>
                                      <p:to>
                                        <p:strVal val="visible"/>
                                      </p:to>
                                    </p:set>
                                    <p:anim calcmode="lin" valueType="num">
                                      <p:cBhvr>
                                        <p:cTn id="66" dur="10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67" dur="1000" fill="hold"/>
                                        <p:tgtEl>
                                          <p:spTgt spid="16">
                                            <p:txEl>
                                              <p:pRg st="5" end="5"/>
                                            </p:txEl>
                                          </p:spTgt>
                                        </p:tgtEl>
                                        <p:attrNameLst>
                                          <p:attrName>ppt_h</p:attrName>
                                        </p:attrNameLst>
                                      </p:cBhvr>
                                      <p:tavLst>
                                        <p:tav tm="0">
                                          <p:val>
                                            <p:fltVal val="0"/>
                                          </p:val>
                                        </p:tav>
                                        <p:tav tm="100000">
                                          <p:val>
                                            <p:strVal val="#ppt_h"/>
                                          </p:val>
                                        </p:tav>
                                      </p:tavLst>
                                    </p:anim>
                                    <p:anim calcmode="lin" valueType="num">
                                      <p:cBhvr>
                                        <p:cTn id="68" dur="1000" fill="hold"/>
                                        <p:tgtEl>
                                          <p:spTgt spid="16">
                                            <p:txEl>
                                              <p:pRg st="5" end="5"/>
                                            </p:txEl>
                                          </p:spTgt>
                                        </p:tgtEl>
                                        <p:attrNameLst>
                                          <p:attrName>style.rotation</p:attrName>
                                        </p:attrNameLst>
                                      </p:cBhvr>
                                      <p:tavLst>
                                        <p:tav tm="0">
                                          <p:val>
                                            <p:fltVal val="90"/>
                                          </p:val>
                                        </p:tav>
                                        <p:tav tm="100000">
                                          <p:val>
                                            <p:fltVal val="0"/>
                                          </p:val>
                                        </p:tav>
                                      </p:tavLst>
                                    </p:anim>
                                    <p:animEffect transition="in" filter="fade">
                                      <p:cBhvr>
                                        <p:cTn id="69" dur="1000"/>
                                        <p:tgtEl>
                                          <p:spTgt spid="16">
                                            <p:txEl>
                                              <p:pRg st="5" end="5"/>
                                            </p:txEl>
                                          </p:spTgt>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6">
                                            <p:txEl>
                                              <p:pRg st="6" end="6"/>
                                            </p:txEl>
                                          </p:spTgt>
                                        </p:tgtEl>
                                        <p:attrNameLst>
                                          <p:attrName>style.visibility</p:attrName>
                                        </p:attrNameLst>
                                      </p:cBhvr>
                                      <p:to>
                                        <p:strVal val="visible"/>
                                      </p:to>
                                    </p:set>
                                    <p:anim calcmode="lin" valueType="num">
                                      <p:cBhvr>
                                        <p:cTn id="72" dur="1000" fill="hold"/>
                                        <p:tgtEl>
                                          <p:spTgt spid="16">
                                            <p:txEl>
                                              <p:pRg st="6" end="6"/>
                                            </p:txEl>
                                          </p:spTgt>
                                        </p:tgtEl>
                                        <p:attrNameLst>
                                          <p:attrName>ppt_w</p:attrName>
                                        </p:attrNameLst>
                                      </p:cBhvr>
                                      <p:tavLst>
                                        <p:tav tm="0">
                                          <p:val>
                                            <p:fltVal val="0"/>
                                          </p:val>
                                        </p:tav>
                                        <p:tav tm="100000">
                                          <p:val>
                                            <p:strVal val="#ppt_w"/>
                                          </p:val>
                                        </p:tav>
                                      </p:tavLst>
                                    </p:anim>
                                    <p:anim calcmode="lin" valueType="num">
                                      <p:cBhvr>
                                        <p:cTn id="73" dur="1000" fill="hold"/>
                                        <p:tgtEl>
                                          <p:spTgt spid="16">
                                            <p:txEl>
                                              <p:pRg st="6" end="6"/>
                                            </p:txEl>
                                          </p:spTgt>
                                        </p:tgtEl>
                                        <p:attrNameLst>
                                          <p:attrName>ppt_h</p:attrName>
                                        </p:attrNameLst>
                                      </p:cBhvr>
                                      <p:tavLst>
                                        <p:tav tm="0">
                                          <p:val>
                                            <p:fltVal val="0"/>
                                          </p:val>
                                        </p:tav>
                                        <p:tav tm="100000">
                                          <p:val>
                                            <p:strVal val="#ppt_h"/>
                                          </p:val>
                                        </p:tav>
                                      </p:tavLst>
                                    </p:anim>
                                    <p:anim calcmode="lin" valueType="num">
                                      <p:cBhvr>
                                        <p:cTn id="74" dur="1000" fill="hold"/>
                                        <p:tgtEl>
                                          <p:spTgt spid="16">
                                            <p:txEl>
                                              <p:pRg st="6" end="6"/>
                                            </p:txEl>
                                          </p:spTgt>
                                        </p:tgtEl>
                                        <p:attrNameLst>
                                          <p:attrName>style.rotation</p:attrName>
                                        </p:attrNameLst>
                                      </p:cBhvr>
                                      <p:tavLst>
                                        <p:tav tm="0">
                                          <p:val>
                                            <p:fltVal val="90"/>
                                          </p:val>
                                        </p:tav>
                                        <p:tav tm="100000">
                                          <p:val>
                                            <p:fltVal val="0"/>
                                          </p:val>
                                        </p:tav>
                                      </p:tavLst>
                                    </p:anim>
                                    <p:animEffect transition="in" filter="fade">
                                      <p:cBhvr>
                                        <p:cTn id="75" dur="1000"/>
                                        <p:tgtEl>
                                          <p:spTgt spid="16">
                                            <p:txEl>
                                              <p:pRg st="6" end="6"/>
                                            </p:txEl>
                                          </p:spTgt>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16">
                                            <p:txEl>
                                              <p:pRg st="7" end="7"/>
                                            </p:txEl>
                                          </p:spTgt>
                                        </p:tgtEl>
                                        <p:attrNameLst>
                                          <p:attrName>style.visibility</p:attrName>
                                        </p:attrNameLst>
                                      </p:cBhvr>
                                      <p:to>
                                        <p:strVal val="visible"/>
                                      </p:to>
                                    </p:set>
                                    <p:anim calcmode="lin" valueType="num">
                                      <p:cBhvr>
                                        <p:cTn id="78" dur="1000" fill="hold"/>
                                        <p:tgtEl>
                                          <p:spTgt spid="16">
                                            <p:txEl>
                                              <p:pRg st="7" end="7"/>
                                            </p:txEl>
                                          </p:spTgt>
                                        </p:tgtEl>
                                        <p:attrNameLst>
                                          <p:attrName>ppt_w</p:attrName>
                                        </p:attrNameLst>
                                      </p:cBhvr>
                                      <p:tavLst>
                                        <p:tav tm="0">
                                          <p:val>
                                            <p:fltVal val="0"/>
                                          </p:val>
                                        </p:tav>
                                        <p:tav tm="100000">
                                          <p:val>
                                            <p:strVal val="#ppt_w"/>
                                          </p:val>
                                        </p:tav>
                                      </p:tavLst>
                                    </p:anim>
                                    <p:anim calcmode="lin" valueType="num">
                                      <p:cBhvr>
                                        <p:cTn id="79" dur="1000" fill="hold"/>
                                        <p:tgtEl>
                                          <p:spTgt spid="16">
                                            <p:txEl>
                                              <p:pRg st="7" end="7"/>
                                            </p:txEl>
                                          </p:spTgt>
                                        </p:tgtEl>
                                        <p:attrNameLst>
                                          <p:attrName>ppt_h</p:attrName>
                                        </p:attrNameLst>
                                      </p:cBhvr>
                                      <p:tavLst>
                                        <p:tav tm="0">
                                          <p:val>
                                            <p:fltVal val="0"/>
                                          </p:val>
                                        </p:tav>
                                        <p:tav tm="100000">
                                          <p:val>
                                            <p:strVal val="#ppt_h"/>
                                          </p:val>
                                        </p:tav>
                                      </p:tavLst>
                                    </p:anim>
                                    <p:anim calcmode="lin" valueType="num">
                                      <p:cBhvr>
                                        <p:cTn id="80" dur="1000" fill="hold"/>
                                        <p:tgtEl>
                                          <p:spTgt spid="16">
                                            <p:txEl>
                                              <p:pRg st="7" end="7"/>
                                            </p:txEl>
                                          </p:spTgt>
                                        </p:tgtEl>
                                        <p:attrNameLst>
                                          <p:attrName>style.rotation</p:attrName>
                                        </p:attrNameLst>
                                      </p:cBhvr>
                                      <p:tavLst>
                                        <p:tav tm="0">
                                          <p:val>
                                            <p:fltVal val="90"/>
                                          </p:val>
                                        </p:tav>
                                        <p:tav tm="100000">
                                          <p:val>
                                            <p:fltVal val="0"/>
                                          </p:val>
                                        </p:tav>
                                      </p:tavLst>
                                    </p:anim>
                                    <p:animEffect transition="in" filter="fade">
                                      <p:cBhvr>
                                        <p:cTn id="81" dur="1000"/>
                                        <p:tgtEl>
                                          <p:spTgt spid="16">
                                            <p:txEl>
                                              <p:pRg st="7" end="7"/>
                                            </p:txEl>
                                          </p:spTgt>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16">
                                            <p:txEl>
                                              <p:pRg st="8" end="8"/>
                                            </p:txEl>
                                          </p:spTgt>
                                        </p:tgtEl>
                                        <p:attrNameLst>
                                          <p:attrName>style.visibility</p:attrName>
                                        </p:attrNameLst>
                                      </p:cBhvr>
                                      <p:to>
                                        <p:strVal val="visible"/>
                                      </p:to>
                                    </p:set>
                                    <p:anim calcmode="lin" valueType="num">
                                      <p:cBhvr>
                                        <p:cTn id="84" dur="1000" fill="hold"/>
                                        <p:tgtEl>
                                          <p:spTgt spid="16">
                                            <p:txEl>
                                              <p:pRg st="8" end="8"/>
                                            </p:txEl>
                                          </p:spTgt>
                                        </p:tgtEl>
                                        <p:attrNameLst>
                                          <p:attrName>ppt_w</p:attrName>
                                        </p:attrNameLst>
                                      </p:cBhvr>
                                      <p:tavLst>
                                        <p:tav tm="0">
                                          <p:val>
                                            <p:fltVal val="0"/>
                                          </p:val>
                                        </p:tav>
                                        <p:tav tm="100000">
                                          <p:val>
                                            <p:strVal val="#ppt_w"/>
                                          </p:val>
                                        </p:tav>
                                      </p:tavLst>
                                    </p:anim>
                                    <p:anim calcmode="lin" valueType="num">
                                      <p:cBhvr>
                                        <p:cTn id="85" dur="1000" fill="hold"/>
                                        <p:tgtEl>
                                          <p:spTgt spid="16">
                                            <p:txEl>
                                              <p:pRg st="8" end="8"/>
                                            </p:txEl>
                                          </p:spTgt>
                                        </p:tgtEl>
                                        <p:attrNameLst>
                                          <p:attrName>ppt_h</p:attrName>
                                        </p:attrNameLst>
                                      </p:cBhvr>
                                      <p:tavLst>
                                        <p:tav tm="0">
                                          <p:val>
                                            <p:fltVal val="0"/>
                                          </p:val>
                                        </p:tav>
                                        <p:tav tm="100000">
                                          <p:val>
                                            <p:strVal val="#ppt_h"/>
                                          </p:val>
                                        </p:tav>
                                      </p:tavLst>
                                    </p:anim>
                                    <p:anim calcmode="lin" valueType="num">
                                      <p:cBhvr>
                                        <p:cTn id="86" dur="1000" fill="hold"/>
                                        <p:tgtEl>
                                          <p:spTgt spid="16">
                                            <p:txEl>
                                              <p:pRg st="8" end="8"/>
                                            </p:txEl>
                                          </p:spTgt>
                                        </p:tgtEl>
                                        <p:attrNameLst>
                                          <p:attrName>style.rotation</p:attrName>
                                        </p:attrNameLst>
                                      </p:cBhvr>
                                      <p:tavLst>
                                        <p:tav tm="0">
                                          <p:val>
                                            <p:fltVal val="90"/>
                                          </p:val>
                                        </p:tav>
                                        <p:tav tm="100000">
                                          <p:val>
                                            <p:fltVal val="0"/>
                                          </p:val>
                                        </p:tav>
                                      </p:tavLst>
                                    </p:anim>
                                    <p:animEffect transition="in" filter="fade">
                                      <p:cBhvr>
                                        <p:cTn id="87" dur="1000"/>
                                        <p:tgtEl>
                                          <p:spTgt spid="16">
                                            <p:txEl>
                                              <p:pRg st="8" end="8"/>
                                            </p:txEl>
                                          </p:spTgt>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16">
                                            <p:txEl>
                                              <p:pRg st="9" end="9"/>
                                            </p:txEl>
                                          </p:spTgt>
                                        </p:tgtEl>
                                        <p:attrNameLst>
                                          <p:attrName>style.visibility</p:attrName>
                                        </p:attrNameLst>
                                      </p:cBhvr>
                                      <p:to>
                                        <p:strVal val="visible"/>
                                      </p:to>
                                    </p:set>
                                    <p:anim calcmode="lin" valueType="num">
                                      <p:cBhvr>
                                        <p:cTn id="90" dur="1000" fill="hold"/>
                                        <p:tgtEl>
                                          <p:spTgt spid="16">
                                            <p:txEl>
                                              <p:pRg st="9" end="9"/>
                                            </p:txEl>
                                          </p:spTgt>
                                        </p:tgtEl>
                                        <p:attrNameLst>
                                          <p:attrName>ppt_w</p:attrName>
                                        </p:attrNameLst>
                                      </p:cBhvr>
                                      <p:tavLst>
                                        <p:tav tm="0">
                                          <p:val>
                                            <p:fltVal val="0"/>
                                          </p:val>
                                        </p:tav>
                                        <p:tav tm="100000">
                                          <p:val>
                                            <p:strVal val="#ppt_w"/>
                                          </p:val>
                                        </p:tav>
                                      </p:tavLst>
                                    </p:anim>
                                    <p:anim calcmode="lin" valueType="num">
                                      <p:cBhvr>
                                        <p:cTn id="91" dur="1000" fill="hold"/>
                                        <p:tgtEl>
                                          <p:spTgt spid="16">
                                            <p:txEl>
                                              <p:pRg st="9" end="9"/>
                                            </p:txEl>
                                          </p:spTgt>
                                        </p:tgtEl>
                                        <p:attrNameLst>
                                          <p:attrName>ppt_h</p:attrName>
                                        </p:attrNameLst>
                                      </p:cBhvr>
                                      <p:tavLst>
                                        <p:tav tm="0">
                                          <p:val>
                                            <p:fltVal val="0"/>
                                          </p:val>
                                        </p:tav>
                                        <p:tav tm="100000">
                                          <p:val>
                                            <p:strVal val="#ppt_h"/>
                                          </p:val>
                                        </p:tav>
                                      </p:tavLst>
                                    </p:anim>
                                    <p:anim calcmode="lin" valueType="num">
                                      <p:cBhvr>
                                        <p:cTn id="92" dur="1000" fill="hold"/>
                                        <p:tgtEl>
                                          <p:spTgt spid="16">
                                            <p:txEl>
                                              <p:pRg st="9" end="9"/>
                                            </p:txEl>
                                          </p:spTgt>
                                        </p:tgtEl>
                                        <p:attrNameLst>
                                          <p:attrName>style.rotation</p:attrName>
                                        </p:attrNameLst>
                                      </p:cBhvr>
                                      <p:tavLst>
                                        <p:tav tm="0">
                                          <p:val>
                                            <p:fltVal val="90"/>
                                          </p:val>
                                        </p:tav>
                                        <p:tav tm="100000">
                                          <p:val>
                                            <p:fltVal val="0"/>
                                          </p:val>
                                        </p:tav>
                                      </p:tavLst>
                                    </p:anim>
                                    <p:animEffect transition="in" filter="fade">
                                      <p:cBhvr>
                                        <p:cTn id="93" dur="1000"/>
                                        <p:tgtEl>
                                          <p:spTgt spid="16">
                                            <p:txEl>
                                              <p:pRg st="9" end="9"/>
                                            </p:txEl>
                                          </p:spTgt>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16">
                                            <p:txEl>
                                              <p:pRg st="10" end="10"/>
                                            </p:txEl>
                                          </p:spTgt>
                                        </p:tgtEl>
                                        <p:attrNameLst>
                                          <p:attrName>style.visibility</p:attrName>
                                        </p:attrNameLst>
                                      </p:cBhvr>
                                      <p:to>
                                        <p:strVal val="visible"/>
                                      </p:to>
                                    </p:set>
                                    <p:anim calcmode="lin" valueType="num">
                                      <p:cBhvr>
                                        <p:cTn id="96" dur="1000" fill="hold"/>
                                        <p:tgtEl>
                                          <p:spTgt spid="16">
                                            <p:txEl>
                                              <p:pRg st="10" end="10"/>
                                            </p:txEl>
                                          </p:spTgt>
                                        </p:tgtEl>
                                        <p:attrNameLst>
                                          <p:attrName>ppt_w</p:attrName>
                                        </p:attrNameLst>
                                      </p:cBhvr>
                                      <p:tavLst>
                                        <p:tav tm="0">
                                          <p:val>
                                            <p:fltVal val="0"/>
                                          </p:val>
                                        </p:tav>
                                        <p:tav tm="100000">
                                          <p:val>
                                            <p:strVal val="#ppt_w"/>
                                          </p:val>
                                        </p:tav>
                                      </p:tavLst>
                                    </p:anim>
                                    <p:anim calcmode="lin" valueType="num">
                                      <p:cBhvr>
                                        <p:cTn id="97" dur="1000" fill="hold"/>
                                        <p:tgtEl>
                                          <p:spTgt spid="16">
                                            <p:txEl>
                                              <p:pRg st="10" end="10"/>
                                            </p:txEl>
                                          </p:spTgt>
                                        </p:tgtEl>
                                        <p:attrNameLst>
                                          <p:attrName>ppt_h</p:attrName>
                                        </p:attrNameLst>
                                      </p:cBhvr>
                                      <p:tavLst>
                                        <p:tav tm="0">
                                          <p:val>
                                            <p:fltVal val="0"/>
                                          </p:val>
                                        </p:tav>
                                        <p:tav tm="100000">
                                          <p:val>
                                            <p:strVal val="#ppt_h"/>
                                          </p:val>
                                        </p:tav>
                                      </p:tavLst>
                                    </p:anim>
                                    <p:anim calcmode="lin" valueType="num">
                                      <p:cBhvr>
                                        <p:cTn id="98" dur="1000" fill="hold"/>
                                        <p:tgtEl>
                                          <p:spTgt spid="16">
                                            <p:txEl>
                                              <p:pRg st="10" end="10"/>
                                            </p:txEl>
                                          </p:spTgt>
                                        </p:tgtEl>
                                        <p:attrNameLst>
                                          <p:attrName>style.rotation</p:attrName>
                                        </p:attrNameLst>
                                      </p:cBhvr>
                                      <p:tavLst>
                                        <p:tav tm="0">
                                          <p:val>
                                            <p:fltVal val="90"/>
                                          </p:val>
                                        </p:tav>
                                        <p:tav tm="100000">
                                          <p:val>
                                            <p:fltVal val="0"/>
                                          </p:val>
                                        </p:tav>
                                      </p:tavLst>
                                    </p:anim>
                                    <p:animEffect transition="in" filter="fade">
                                      <p:cBhvr>
                                        <p:cTn id="99" dur="1000"/>
                                        <p:tgtEl>
                                          <p:spTgt spid="16">
                                            <p:txEl>
                                              <p:pRg st="10" end="10"/>
                                            </p:txEl>
                                          </p:spTgt>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16">
                                            <p:txEl>
                                              <p:pRg st="11" end="11"/>
                                            </p:txEl>
                                          </p:spTgt>
                                        </p:tgtEl>
                                        <p:attrNameLst>
                                          <p:attrName>style.visibility</p:attrName>
                                        </p:attrNameLst>
                                      </p:cBhvr>
                                      <p:to>
                                        <p:strVal val="visible"/>
                                      </p:to>
                                    </p:set>
                                    <p:anim calcmode="lin" valueType="num">
                                      <p:cBhvr>
                                        <p:cTn id="102" dur="1000" fill="hold"/>
                                        <p:tgtEl>
                                          <p:spTgt spid="16">
                                            <p:txEl>
                                              <p:pRg st="11" end="11"/>
                                            </p:txEl>
                                          </p:spTgt>
                                        </p:tgtEl>
                                        <p:attrNameLst>
                                          <p:attrName>ppt_w</p:attrName>
                                        </p:attrNameLst>
                                      </p:cBhvr>
                                      <p:tavLst>
                                        <p:tav tm="0">
                                          <p:val>
                                            <p:fltVal val="0"/>
                                          </p:val>
                                        </p:tav>
                                        <p:tav tm="100000">
                                          <p:val>
                                            <p:strVal val="#ppt_w"/>
                                          </p:val>
                                        </p:tav>
                                      </p:tavLst>
                                    </p:anim>
                                    <p:anim calcmode="lin" valueType="num">
                                      <p:cBhvr>
                                        <p:cTn id="103" dur="1000" fill="hold"/>
                                        <p:tgtEl>
                                          <p:spTgt spid="16">
                                            <p:txEl>
                                              <p:pRg st="11" end="11"/>
                                            </p:txEl>
                                          </p:spTgt>
                                        </p:tgtEl>
                                        <p:attrNameLst>
                                          <p:attrName>ppt_h</p:attrName>
                                        </p:attrNameLst>
                                      </p:cBhvr>
                                      <p:tavLst>
                                        <p:tav tm="0">
                                          <p:val>
                                            <p:fltVal val="0"/>
                                          </p:val>
                                        </p:tav>
                                        <p:tav tm="100000">
                                          <p:val>
                                            <p:strVal val="#ppt_h"/>
                                          </p:val>
                                        </p:tav>
                                      </p:tavLst>
                                    </p:anim>
                                    <p:anim calcmode="lin" valueType="num">
                                      <p:cBhvr>
                                        <p:cTn id="104" dur="1000" fill="hold"/>
                                        <p:tgtEl>
                                          <p:spTgt spid="16">
                                            <p:txEl>
                                              <p:pRg st="11" end="11"/>
                                            </p:txEl>
                                          </p:spTgt>
                                        </p:tgtEl>
                                        <p:attrNameLst>
                                          <p:attrName>style.rotation</p:attrName>
                                        </p:attrNameLst>
                                      </p:cBhvr>
                                      <p:tavLst>
                                        <p:tav tm="0">
                                          <p:val>
                                            <p:fltVal val="90"/>
                                          </p:val>
                                        </p:tav>
                                        <p:tav tm="100000">
                                          <p:val>
                                            <p:fltVal val="0"/>
                                          </p:val>
                                        </p:tav>
                                      </p:tavLst>
                                    </p:anim>
                                    <p:animEffect transition="in" filter="fade">
                                      <p:cBhvr>
                                        <p:cTn id="105" dur="1000"/>
                                        <p:tgtEl>
                                          <p:spTgt spid="16">
                                            <p:txEl>
                                              <p:pRg st="11" end="11"/>
                                            </p:txEl>
                                          </p:spTgt>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6">
                                            <p:txEl>
                                              <p:pRg st="12" end="12"/>
                                            </p:txEl>
                                          </p:spTgt>
                                        </p:tgtEl>
                                        <p:attrNameLst>
                                          <p:attrName>style.visibility</p:attrName>
                                        </p:attrNameLst>
                                      </p:cBhvr>
                                      <p:to>
                                        <p:strVal val="visible"/>
                                      </p:to>
                                    </p:set>
                                    <p:anim calcmode="lin" valueType="num">
                                      <p:cBhvr>
                                        <p:cTn id="108" dur="1000" fill="hold"/>
                                        <p:tgtEl>
                                          <p:spTgt spid="16">
                                            <p:txEl>
                                              <p:pRg st="12" end="12"/>
                                            </p:txEl>
                                          </p:spTgt>
                                        </p:tgtEl>
                                        <p:attrNameLst>
                                          <p:attrName>ppt_w</p:attrName>
                                        </p:attrNameLst>
                                      </p:cBhvr>
                                      <p:tavLst>
                                        <p:tav tm="0">
                                          <p:val>
                                            <p:fltVal val="0"/>
                                          </p:val>
                                        </p:tav>
                                        <p:tav tm="100000">
                                          <p:val>
                                            <p:strVal val="#ppt_w"/>
                                          </p:val>
                                        </p:tav>
                                      </p:tavLst>
                                    </p:anim>
                                    <p:anim calcmode="lin" valueType="num">
                                      <p:cBhvr>
                                        <p:cTn id="109" dur="1000" fill="hold"/>
                                        <p:tgtEl>
                                          <p:spTgt spid="16">
                                            <p:txEl>
                                              <p:pRg st="12" end="12"/>
                                            </p:txEl>
                                          </p:spTgt>
                                        </p:tgtEl>
                                        <p:attrNameLst>
                                          <p:attrName>ppt_h</p:attrName>
                                        </p:attrNameLst>
                                      </p:cBhvr>
                                      <p:tavLst>
                                        <p:tav tm="0">
                                          <p:val>
                                            <p:fltVal val="0"/>
                                          </p:val>
                                        </p:tav>
                                        <p:tav tm="100000">
                                          <p:val>
                                            <p:strVal val="#ppt_h"/>
                                          </p:val>
                                        </p:tav>
                                      </p:tavLst>
                                    </p:anim>
                                    <p:anim calcmode="lin" valueType="num">
                                      <p:cBhvr>
                                        <p:cTn id="110" dur="1000" fill="hold"/>
                                        <p:tgtEl>
                                          <p:spTgt spid="16">
                                            <p:txEl>
                                              <p:pRg st="12" end="12"/>
                                            </p:txEl>
                                          </p:spTgt>
                                        </p:tgtEl>
                                        <p:attrNameLst>
                                          <p:attrName>style.rotation</p:attrName>
                                        </p:attrNameLst>
                                      </p:cBhvr>
                                      <p:tavLst>
                                        <p:tav tm="0">
                                          <p:val>
                                            <p:fltVal val="90"/>
                                          </p:val>
                                        </p:tav>
                                        <p:tav tm="100000">
                                          <p:val>
                                            <p:fltVal val="0"/>
                                          </p:val>
                                        </p:tav>
                                      </p:tavLst>
                                    </p:anim>
                                    <p:animEffect transition="in" filter="fade">
                                      <p:cBhvr>
                                        <p:cTn id="111" dur="1000"/>
                                        <p:tgtEl>
                                          <p:spTgt spid="16">
                                            <p:txEl>
                                              <p:pRg st="12" end="1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6" fill="hold" grpId="0" nodeType="clickEffect">
                                  <p:stCondLst>
                                    <p:cond delay="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1000" fill="hold"/>
                                        <p:tgtEl>
                                          <p:spTgt spid="12"/>
                                        </p:tgtEl>
                                        <p:attrNameLst>
                                          <p:attrName>ppt_x</p:attrName>
                                        </p:attrNameLst>
                                      </p:cBhvr>
                                      <p:tavLst>
                                        <p:tav tm="0">
                                          <p:val>
                                            <p:strVal val="1+#ppt_w/2"/>
                                          </p:val>
                                        </p:tav>
                                        <p:tav tm="100000">
                                          <p:val>
                                            <p:strVal val="#ppt_x"/>
                                          </p:val>
                                        </p:tav>
                                      </p:tavLst>
                                    </p:anim>
                                    <p:anim calcmode="lin" valueType="num">
                                      <p:cBhvr additive="base">
                                        <p:cTn id="117"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8"/>
          <p:cNvSpPr/>
          <p:nvPr/>
        </p:nvSpPr>
        <p:spPr>
          <a:xfrm>
            <a:off x="60505" y="1132186"/>
            <a:ext cx="8954318" cy="677108"/>
          </a:xfrm>
          <a:prstGeom prst="rect">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indent="360363">
              <a:defRPr/>
            </a:pPr>
            <a:r>
              <a:rPr lang="ru-RU" sz="2200"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Причому, за деяких припущень, достатнім є розгляд явищ, що відносяться до однієї фази багатофазного (трифазного) двигуна.</a:t>
            </a:r>
            <a:endParaRPr lang="uk-UA" sz="2200" u="sng" dirty="0">
              <a:latin typeface="Calibri" panose="020F0502020204030204" pitchFamily="34" charset="0"/>
              <a:ea typeface="Calibri" panose="020F0502020204030204" pitchFamily="34" charset="0"/>
              <a:cs typeface="Calibri" panose="020F0502020204030204" pitchFamily="34" charset="0"/>
            </a:endParaRPr>
          </a:p>
        </p:txBody>
      </p:sp>
      <p:sp>
        <p:nvSpPr>
          <p:cNvPr id="6" name="Прямокутник 6"/>
          <p:cNvSpPr/>
          <p:nvPr/>
        </p:nvSpPr>
        <p:spPr>
          <a:xfrm>
            <a:off x="67773" y="455078"/>
            <a:ext cx="8947050" cy="677108"/>
          </a:xfrm>
          <a:prstGeom prst="rect">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lIns="36000" tIns="0" rIns="36000" bIns="0">
            <a:spAutoFit/>
          </a:bodyPr>
          <a:lstStyle/>
          <a:p>
            <a:pPr indent="360363">
              <a:defRPr/>
            </a:pPr>
            <a:r>
              <a:rPr lang="uk-UA" sz="2200" dirty="0">
                <a:latin typeface="Calibri" panose="020F0502020204030204" pitchFamily="34" charset="0"/>
                <a:ea typeface="Calibri" panose="020F0502020204030204" pitchFamily="34" charset="0"/>
                <a:cs typeface="Calibri" panose="020F0502020204030204" pitchFamily="34" charset="0"/>
              </a:rPr>
              <a:t> Основним методом аналізу властивостей і характеристик АД з фазним ротором у статичних режимах є використання еквівалентних схем.</a:t>
            </a:r>
          </a:p>
        </p:txBody>
      </p:sp>
      <p:sp>
        <p:nvSpPr>
          <p:cNvPr id="10" name="Прямокутник 17"/>
          <p:cNvSpPr/>
          <p:nvPr/>
        </p:nvSpPr>
        <p:spPr>
          <a:xfrm>
            <a:off x="66285" y="1808902"/>
            <a:ext cx="8948538" cy="3693319"/>
          </a:xfrm>
          <a:prstGeom prst="rect">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indent="358775"/>
            <a:r>
              <a:rPr lang="uk-UA" sz="2400" dirty="0">
                <a:latin typeface="Calibri" panose="020F0502020204030204" pitchFamily="34" charset="0"/>
                <a:ea typeface="Calibri" panose="020F0502020204030204" pitchFamily="34" charset="0"/>
                <a:cs typeface="Calibri" panose="020F0502020204030204" pitchFamily="34" charset="0"/>
              </a:rPr>
              <a:t>Такими припущеннями є:</a:t>
            </a:r>
          </a:p>
          <a:p>
            <a:pPr marL="342900" indent="-342900">
              <a:buFont typeface="Wingdings" panose="05000000000000000000" pitchFamily="2" charset="2"/>
              <a:buChar char="Ø"/>
            </a:pPr>
            <a:r>
              <a:rPr lang="uk-UA" sz="2400" dirty="0" smtClean="0">
                <a:latin typeface="Calibri" panose="020F0502020204030204" pitchFamily="34" charset="0"/>
                <a:ea typeface="Calibri" panose="020F0502020204030204" pitchFamily="34" charset="0"/>
                <a:cs typeface="Calibri" panose="020F0502020204030204" pitchFamily="34" charset="0"/>
              </a:rPr>
              <a:t>сталість </a:t>
            </a:r>
            <a:r>
              <a:rPr lang="uk-UA" sz="2400" dirty="0">
                <a:latin typeface="Calibri" panose="020F0502020204030204" pitchFamily="34" charset="0"/>
                <a:ea typeface="Calibri" panose="020F0502020204030204" pitchFamily="34" charset="0"/>
                <a:cs typeface="Calibri" panose="020F0502020204030204" pitchFamily="34" charset="0"/>
              </a:rPr>
              <a:t>параметрів усіх колів машини і симетрія всіх фаз;</a:t>
            </a:r>
          </a:p>
          <a:p>
            <a:pPr marL="342900" indent="-342900">
              <a:buFont typeface="Wingdings" panose="05000000000000000000" pitchFamily="2" charset="2"/>
              <a:buChar char="Ø"/>
            </a:pPr>
            <a:r>
              <a:rPr lang="uk-UA" sz="2400" dirty="0" err="1" smtClean="0">
                <a:latin typeface="Calibri" panose="020F0502020204030204" pitchFamily="34" charset="0"/>
                <a:ea typeface="Calibri" panose="020F0502020204030204" pitchFamily="34" charset="0"/>
                <a:cs typeface="Calibri" panose="020F0502020204030204" pitchFamily="34" charset="0"/>
              </a:rPr>
              <a:t>синусоїдність</a:t>
            </a:r>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і по-фазна симетрія напруги живлення; </a:t>
            </a:r>
          </a:p>
          <a:p>
            <a:pPr marL="342900" indent="-342900">
              <a:buFont typeface="Wingdings" panose="05000000000000000000" pitchFamily="2" charset="2"/>
              <a:buChar char="Ø"/>
            </a:pPr>
            <a:r>
              <a:rPr lang="uk-UA" sz="2400" dirty="0" smtClean="0">
                <a:latin typeface="Calibri" panose="020F0502020204030204" pitchFamily="34" charset="0"/>
                <a:ea typeface="Calibri" panose="020F0502020204030204" pitchFamily="34" charset="0"/>
                <a:cs typeface="Calibri" panose="020F0502020204030204" pitchFamily="34" charset="0"/>
              </a:rPr>
              <a:t>відсутність </a:t>
            </a:r>
            <a:r>
              <a:rPr lang="uk-UA" sz="2400" dirty="0">
                <a:latin typeface="Calibri" panose="020F0502020204030204" pitchFamily="34" charset="0"/>
                <a:ea typeface="Calibri" panose="020F0502020204030204" pitchFamily="34" charset="0"/>
                <a:cs typeface="Calibri" panose="020F0502020204030204" pitchFamily="34" charset="0"/>
              </a:rPr>
              <a:t>насичення магнітопроводу і впливу струму статора на величину реактивних опорів статорної і роторної обмоток;</a:t>
            </a:r>
          </a:p>
          <a:p>
            <a:pPr marL="342900" indent="-342900">
              <a:buFont typeface="Wingdings" panose="05000000000000000000" pitchFamily="2" charset="2"/>
              <a:buChar char="Ø"/>
            </a:pPr>
            <a:r>
              <a:rPr lang="uk-UA" sz="2400" dirty="0" smtClean="0">
                <a:latin typeface="Calibri" panose="020F0502020204030204" pitchFamily="34" charset="0"/>
                <a:ea typeface="Calibri" panose="020F0502020204030204" pitchFamily="34" charset="0"/>
                <a:cs typeface="Calibri" panose="020F0502020204030204" pitchFamily="34" charset="0"/>
              </a:rPr>
              <a:t>сталість </a:t>
            </a:r>
            <a:r>
              <a:rPr lang="uk-UA" sz="2400" dirty="0">
                <a:latin typeface="Calibri" panose="020F0502020204030204" pitchFamily="34" charset="0"/>
                <a:ea typeface="Calibri" panose="020F0502020204030204" pitchFamily="34" charset="0"/>
                <a:cs typeface="Calibri" panose="020F0502020204030204" pitchFamily="34" charset="0"/>
              </a:rPr>
              <a:t>величини повної провідності </a:t>
            </a:r>
            <a:r>
              <a:rPr lang="uk-UA" sz="2400" dirty="0" err="1">
                <a:latin typeface="Calibri" panose="020F0502020204030204" pitchFamily="34" charset="0"/>
                <a:ea typeface="Calibri" panose="020F0502020204030204" pitchFamily="34" charset="0"/>
                <a:cs typeface="Calibri" panose="020F0502020204030204" pitchFamily="34" charset="0"/>
              </a:rPr>
              <a:t>намагнічувального</a:t>
            </a:r>
            <a:r>
              <a:rPr lang="uk-UA" sz="2400" dirty="0">
                <a:latin typeface="Calibri" panose="020F0502020204030204" pitchFamily="34" charset="0"/>
                <a:ea typeface="Calibri" panose="020F0502020204030204" pitchFamily="34" charset="0"/>
                <a:cs typeface="Calibri" panose="020F0502020204030204" pitchFamily="34" charset="0"/>
              </a:rPr>
              <a:t> контуру, пропорційність струму намагнічування напрузі живлення незалежно від навантаження;</a:t>
            </a:r>
          </a:p>
          <a:p>
            <a:pPr marL="342900" indent="-342900">
              <a:buFont typeface="Wingdings" panose="05000000000000000000" pitchFamily="2" charset="2"/>
              <a:buChar char="Ø"/>
            </a:pPr>
            <a:r>
              <a:rPr lang="uk-UA" sz="2400" dirty="0" smtClean="0">
                <a:latin typeface="Calibri" panose="020F0502020204030204" pitchFamily="34" charset="0"/>
                <a:ea typeface="Calibri" panose="020F0502020204030204" pitchFamily="34" charset="0"/>
                <a:cs typeface="Calibri" panose="020F0502020204030204" pitchFamily="34" charset="0"/>
              </a:rPr>
              <a:t>відсутність </a:t>
            </a:r>
            <a:r>
              <a:rPr lang="uk-UA" sz="2400" dirty="0">
                <a:latin typeface="Calibri" panose="020F0502020204030204" pitchFamily="34" charset="0"/>
                <a:ea typeface="Calibri" panose="020F0502020204030204" pitchFamily="34" charset="0"/>
                <a:cs typeface="Calibri" panose="020F0502020204030204" pitchFamily="34" charset="0"/>
              </a:rPr>
              <a:t>додаткових втрат;</a:t>
            </a:r>
          </a:p>
          <a:p>
            <a:pPr marL="342900" indent="-342900">
              <a:buFont typeface="Wingdings" panose="05000000000000000000" pitchFamily="2" charset="2"/>
              <a:buChar char="Ø"/>
            </a:pPr>
            <a:r>
              <a:rPr lang="uk-UA" sz="2400" dirty="0" smtClean="0">
                <a:latin typeface="Calibri" panose="020F0502020204030204" pitchFamily="34" charset="0"/>
                <a:ea typeface="Calibri" panose="020F0502020204030204" pitchFamily="34" charset="0"/>
                <a:cs typeface="Calibri" panose="020F0502020204030204" pitchFamily="34" charset="0"/>
              </a:rPr>
              <a:t>нехтування </a:t>
            </a:r>
            <a:r>
              <a:rPr lang="uk-UA" sz="2400" dirty="0">
                <a:latin typeface="Calibri" panose="020F0502020204030204" pitchFamily="34" charset="0"/>
                <a:ea typeface="Calibri" panose="020F0502020204030204" pitchFamily="34" charset="0"/>
                <a:cs typeface="Calibri" panose="020F0502020204030204" pitchFamily="34" charset="0"/>
              </a:rPr>
              <a:t>моментами, що створюються вищими </a:t>
            </a:r>
            <a:r>
              <a:rPr lang="uk-UA" sz="2400" dirty="0" err="1">
                <a:latin typeface="Calibri" panose="020F0502020204030204" pitchFamily="34" charset="0"/>
                <a:ea typeface="Calibri" panose="020F0502020204030204" pitchFamily="34" charset="0"/>
                <a:cs typeface="Calibri" panose="020F0502020204030204" pitchFamily="34" charset="0"/>
              </a:rPr>
              <a:t>гармоніками</a:t>
            </a:r>
            <a:r>
              <a:rPr lang="uk-UA" sz="2400" dirty="0">
                <a:latin typeface="Calibri" panose="020F0502020204030204" pitchFamily="34" charset="0"/>
                <a:ea typeface="Calibri" panose="020F0502020204030204" pitchFamily="34" charset="0"/>
                <a:cs typeface="Calibri" panose="020F0502020204030204" pitchFamily="34" charset="0"/>
              </a:rPr>
              <a:t>.</a:t>
            </a:r>
          </a:p>
        </p:txBody>
      </p:sp>
      <p:sp>
        <p:nvSpPr>
          <p:cNvPr id="13" name="Прямокутник 3"/>
          <p:cNvSpPr>
            <a:spLocks noChangeArrowheads="1"/>
          </p:cNvSpPr>
          <p:nvPr/>
        </p:nvSpPr>
        <p:spPr bwMode="auto">
          <a:xfrm>
            <a:off x="67773" y="0"/>
            <a:ext cx="892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uk-UA" sz="2800" b="1" i="1" u="sng" dirty="0">
                <a:latin typeface="Times New Roman" panose="02020603050405020304" pitchFamily="18" charset="0"/>
                <a:cs typeface="Times New Roman" panose="02020603050405020304" pitchFamily="18" charset="0"/>
              </a:rPr>
              <a:t>Схема заміщення асинхронного двигуна</a:t>
            </a:r>
            <a:endParaRPr lang="uk-UA" sz="2800" b="1" i="1" u="sng" dirty="0">
              <a:solidFill>
                <a:schemeClr val="tx2"/>
              </a:solidFill>
              <a:latin typeface="Times New Roman" panose="02020603050405020304" pitchFamily="18" charset="0"/>
              <a:cs typeface="Times New Roman" panose="02020603050405020304" pitchFamily="18" charset="0"/>
            </a:endParaRPr>
          </a:p>
        </p:txBody>
      </p:sp>
      <p:sp>
        <p:nvSpPr>
          <p:cNvPr id="12" name="Прямокутник 17"/>
          <p:cNvSpPr/>
          <p:nvPr/>
        </p:nvSpPr>
        <p:spPr>
          <a:xfrm>
            <a:off x="67773" y="5554905"/>
            <a:ext cx="8928100" cy="701731"/>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lIns="36000" tIns="0" rIns="36000" bIns="0">
            <a:spAutoFit/>
          </a:bodyPr>
          <a:lstStyle/>
          <a:p>
            <a:pPr indent="360363">
              <a:lnSpc>
                <a:spcPct val="95000"/>
              </a:lnSpc>
              <a:defRPr/>
            </a:pPr>
            <a:r>
              <a:rPr lang="uk-UA" sz="2400" dirty="0">
                <a:latin typeface="Calibri" panose="020F0502020204030204" pitchFamily="34" charset="0"/>
                <a:ea typeface="Calibri" panose="020F0502020204030204" pitchFamily="34" charset="0"/>
                <a:cs typeface="Calibri" panose="020F0502020204030204" pitchFamily="34" charset="0"/>
              </a:rPr>
              <a:t>Еквівалентні схеми, що складені з врахуванням викладених припущень, називають схемами заміщення АД.</a:t>
            </a:r>
          </a:p>
        </p:txBody>
      </p:sp>
      <p:sp>
        <p:nvSpPr>
          <p:cNvPr id="15" name="Прямокутник 17"/>
          <p:cNvSpPr/>
          <p:nvPr/>
        </p:nvSpPr>
        <p:spPr>
          <a:xfrm>
            <a:off x="67773" y="6309320"/>
            <a:ext cx="8928100" cy="350865"/>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lIns="36000" tIns="0" rIns="36000" bIns="0">
            <a:spAutoFit/>
          </a:bodyPr>
          <a:lstStyle/>
          <a:p>
            <a:pPr indent="360363">
              <a:lnSpc>
                <a:spcPct val="95000"/>
              </a:lnSpc>
              <a:defRPr/>
            </a:pPr>
            <a:r>
              <a:rPr lang="uk-UA" sz="2400" dirty="0">
                <a:latin typeface="Calibri" panose="020F0502020204030204" pitchFamily="34" charset="0"/>
                <a:ea typeface="Calibri" panose="020F0502020204030204" pitchFamily="34" charset="0"/>
                <a:cs typeface="Calibri" panose="020F0502020204030204" pitchFamily="34" charset="0"/>
              </a:rPr>
              <a:t>Розрізняють Т-подібну і Г-подібну схеми </a:t>
            </a:r>
            <a:r>
              <a:rPr lang="uk-UA" sz="2400" dirty="0" smtClean="0">
                <a:latin typeface="Calibri" panose="020F0502020204030204" pitchFamily="34" charset="0"/>
                <a:ea typeface="Calibri" panose="020F0502020204030204" pitchFamily="34" charset="0"/>
                <a:cs typeface="Calibri" panose="020F0502020204030204" pitchFamily="34" charset="0"/>
              </a:rPr>
              <a:t>заміщення.</a:t>
            </a:r>
            <a:endParaRPr lang="uk-UA"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885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style.rotation</p:attrName>
                                        </p:attrNameLst>
                                      </p:cBhvr>
                                      <p:tavLst>
                                        <p:tav tm="0">
                                          <p:val>
                                            <p:fltVal val="90"/>
                                          </p:val>
                                        </p:tav>
                                        <p:tav tm="100000">
                                          <p:val>
                                            <p:fltVal val="0"/>
                                          </p:val>
                                        </p:tav>
                                      </p:tavLst>
                                    </p:anim>
                                    <p:animEffect transition="in" filter="fade">
                                      <p:cBhvr>
                                        <p:cTn id="10" dur="1000"/>
                                        <p:tgtEl>
                                          <p:spTgt spid="6">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0-#ppt_w/2"/>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1+#ppt_w/2"/>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0-#ppt_w/2"/>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1+#ppt_w/2"/>
                                          </p:val>
                                        </p:tav>
                                        <p:tav tm="100000">
                                          <p:val>
                                            <p:strVal val="#ppt_x"/>
                                          </p:val>
                                        </p:tav>
                                      </p:tavLst>
                                    </p:anim>
                                    <p:anim calcmode="lin" valueType="num">
                                      <p:cBhvr additive="base">
                                        <p:cTn id="4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6" grpId="0" uiExpand="1" build="p" animBg="1" autoUpdateAnimBg="0"/>
      <p:bldP spid="10" grpId="0" animBg="1" autoUpdateAnimBg="0"/>
      <p:bldP spid="12" grpId="0" animBg="1" autoUpdateAnimBg="0"/>
      <p:bldP spid="1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4452" y="897075"/>
            <a:ext cx="8988438" cy="369332"/>
          </a:xfrm>
          <a:prstGeom prst="rect">
            <a:avLst/>
          </a:prstGeom>
          <a:solidFill>
            <a:srgbClr val="92D050"/>
          </a:solidFill>
          <a:ln w="9525">
            <a:noFill/>
            <a:miter lim="800000"/>
            <a:headEnd/>
            <a:tailEnd/>
          </a:ln>
        </p:spPr>
        <p:txBody>
          <a:bodyPr wrap="square" lIns="36000" tIns="0" rIns="0" bIns="0">
            <a:spAutoFit/>
          </a:bodyPr>
          <a:lstStyle/>
          <a:p>
            <a:pPr indent="360363" algn="ctr"/>
            <a:r>
              <a:rPr lang="uk-UA" sz="2400" i="1" u="sng" dirty="0">
                <a:latin typeface="Times New Roman" panose="02020603050405020304" pitchFamily="18" charset="0"/>
                <a:cs typeface="Times New Roman" panose="02020603050405020304" pitchFamily="18" charset="0"/>
              </a:rPr>
              <a:t>Введення в коло ротора </a:t>
            </a:r>
            <a:r>
              <a:rPr lang="uk-UA" sz="2400" i="1" u="sng" dirty="0" err="1">
                <a:latin typeface="Times New Roman" panose="02020603050405020304" pitchFamily="18" charset="0"/>
                <a:cs typeface="Times New Roman" panose="02020603050405020304" pitchFamily="18" charset="0"/>
              </a:rPr>
              <a:t>індуктивно</a:t>
            </a:r>
            <a:r>
              <a:rPr lang="uk-UA" sz="2400" i="1" u="sng" dirty="0">
                <a:latin typeface="Times New Roman" panose="02020603050405020304" pitchFamily="18" charset="0"/>
                <a:cs typeface="Times New Roman" panose="02020603050405020304" pitchFamily="18" charset="0"/>
              </a:rPr>
              <a:t>-ємнісних опорів</a:t>
            </a:r>
            <a:endParaRPr lang="uk-UA" sz="2400" i="1"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Прямоугольник 15"/>
          <p:cNvSpPr>
            <a:spLocks noChangeArrowheads="1"/>
          </p:cNvSpPr>
          <p:nvPr/>
        </p:nvSpPr>
        <p:spPr bwMode="auto">
          <a:xfrm>
            <a:off x="83563" y="1261511"/>
            <a:ext cx="6864701" cy="1015663"/>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Індуктивний </a:t>
            </a:r>
            <a:r>
              <a:rPr lang="uk-UA" sz="2200" dirty="0">
                <a:latin typeface="Calibri" panose="020F0502020204030204" pitchFamily="34" charset="0"/>
                <a:ea typeface="Calibri" panose="020F0502020204030204" pitchFamily="34" charset="0"/>
                <a:cs typeface="Calibri" panose="020F0502020204030204" pitchFamily="34" charset="0"/>
              </a:rPr>
              <a:t>опір реактора можна </a:t>
            </a:r>
            <a:r>
              <a:rPr lang="uk-UA" sz="2200" dirty="0" smtClean="0">
                <a:latin typeface="Calibri" panose="020F0502020204030204" pitchFamily="34" charset="0"/>
                <a:ea typeface="Calibri" panose="020F0502020204030204" pitchFamily="34" charset="0"/>
                <a:cs typeface="Calibri" panose="020F0502020204030204" pitchFamily="34" charset="0"/>
              </a:rPr>
              <a:t>представити:</a:t>
            </a:r>
          </a:p>
          <a:p>
            <a:r>
              <a:rPr lang="uk-UA" sz="2200" dirty="0">
                <a:latin typeface="Calibri" panose="020F0502020204030204" pitchFamily="34" charset="0"/>
                <a:ea typeface="Calibri" panose="020F0502020204030204" pitchFamily="34" charset="0"/>
                <a:cs typeface="Calibri" panose="020F0502020204030204" pitchFamily="34" charset="0"/>
              </a:rPr>
              <a:t>де </a:t>
            </a:r>
            <a:r>
              <a:rPr lang="uk-UA" sz="2200" i="1" dirty="0">
                <a:latin typeface="Times New Roman" panose="02020603050405020304" pitchFamily="18" charset="0"/>
                <a:ea typeface="Calibri" panose="020F0502020204030204" pitchFamily="34" charset="0"/>
                <a:cs typeface="Times New Roman" panose="02020603050405020304" pitchFamily="18" charset="0"/>
              </a:rPr>
              <a:t>Ω</a:t>
            </a:r>
            <a:r>
              <a:rPr lang="uk-UA" sz="2200" dirty="0">
                <a:latin typeface="Calibri" panose="020F0502020204030204" pitchFamily="34" charset="0"/>
                <a:ea typeface="Calibri" panose="020F0502020204030204" pitchFamily="34" charset="0"/>
                <a:cs typeface="Calibri" panose="020F0502020204030204" pitchFamily="34" charset="0"/>
              </a:rPr>
              <a:t> - колова частота в колі ротора, що залежить від ковзання</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Times New Roman" panose="02020603050405020304" pitchFamily="18" charset="0"/>
                <a:cs typeface="Times New Roman" panose="02020603050405020304" pitchFamily="18" charset="0"/>
              </a:rPr>
              <a:t>Ω</a:t>
            </a:r>
            <a:r>
              <a:rPr lang="uk-UA" sz="2200" i="1" dirty="0">
                <a:latin typeface="Times New Roman" panose="02020603050405020304" pitchFamily="18" charset="0"/>
                <a:cs typeface="Times New Roman" panose="02020603050405020304" pitchFamily="18" charset="0"/>
              </a:rPr>
              <a:t> = 2p f</a:t>
            </a:r>
            <a:r>
              <a:rPr lang="uk-UA" sz="2200" i="1" baseline="-25000" dirty="0">
                <a:latin typeface="Times New Roman" panose="02020603050405020304" pitchFamily="18" charset="0"/>
                <a:cs typeface="Times New Roman" panose="02020603050405020304" pitchFamily="18" charset="0"/>
              </a:rPr>
              <a:t>2</a:t>
            </a:r>
            <a:r>
              <a:rPr lang="uk-UA" sz="2200" baseline="-250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a:t>
            </a:r>
            <a:r>
              <a:rPr lang="uk-UA" sz="2200" baseline="-25000" dirty="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f</a:t>
            </a:r>
            <a:r>
              <a:rPr lang="uk-UA" sz="2200" i="1" baseline="-25000" dirty="0">
                <a:latin typeface="Times New Roman" panose="02020603050405020304" pitchFamily="18" charset="0"/>
                <a:cs typeface="Times New Roman" panose="02020603050405020304" pitchFamily="18" charset="0"/>
              </a:rPr>
              <a:t>2</a:t>
            </a:r>
            <a:r>
              <a:rPr lang="uk-UA" sz="2200" baseline="-250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a:t>
            </a:r>
            <a:r>
              <a:rPr lang="uk-UA" sz="2200" baseline="-25000" dirty="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f</a:t>
            </a:r>
            <a:r>
              <a:rPr lang="uk-UA" sz="2200" i="1" baseline="-25000" dirty="0">
                <a:latin typeface="Times New Roman" panose="02020603050405020304" pitchFamily="18" charset="0"/>
                <a:cs typeface="Times New Roman" panose="02020603050405020304" pitchFamily="18" charset="0"/>
              </a:rPr>
              <a:t>1</a:t>
            </a:r>
            <a:r>
              <a:rPr lang="uk-UA" sz="2200" i="1"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s</a:t>
            </a:r>
            <a:r>
              <a:rPr lang="uk-UA" sz="2200" dirty="0">
                <a:latin typeface="Times New Roman" panose="02020603050405020304" pitchFamily="18" charset="0"/>
                <a:cs typeface="Times New Roman" panose="02020603050405020304" pitchFamily="18" charset="0"/>
              </a:rPr>
              <a:t>.</a:t>
            </a:r>
            <a:endParaRPr lang="uk-UA" sz="22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Прямоугольник 11"/>
          <p:cNvSpPr>
            <a:spLocks noChangeArrowheads="1"/>
          </p:cNvSpPr>
          <p:nvPr/>
        </p:nvSpPr>
        <p:spPr bwMode="auto">
          <a:xfrm>
            <a:off x="67357" y="2254243"/>
            <a:ext cx="6864701" cy="276999"/>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dirty="0"/>
              <a:t>Д</a:t>
            </a:r>
            <a:r>
              <a:rPr lang="uk-UA" dirty="0" smtClean="0"/>
              <a:t>ля </a:t>
            </a:r>
            <a:r>
              <a:rPr lang="uk-UA" dirty="0"/>
              <a:t>ємнісного опору</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56956" y="2537323"/>
            <a:ext cx="6842264" cy="1292662"/>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За рівності </a:t>
            </a:r>
            <a:r>
              <a:rPr lang="uk-UA" sz="2200" i="1" dirty="0" err="1" smtClean="0">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err="1" smtClean="0">
                <a:latin typeface="Times New Roman" panose="02020603050405020304" pitchFamily="18" charset="0"/>
                <a:ea typeface="Calibri" panose="020F0502020204030204" pitchFamily="34" charset="0"/>
                <a:cs typeface="Times New Roman" panose="02020603050405020304" pitchFamily="18" charset="0"/>
              </a:rPr>
              <a:t>р</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с</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у </a:t>
            </a:r>
            <a:r>
              <a:rPr lang="uk-UA" sz="2200" dirty="0">
                <a:latin typeface="Calibri" panose="020F0502020204030204" pitchFamily="34" charset="0"/>
                <a:ea typeface="Calibri" panose="020F0502020204030204" pitchFamily="34" charset="0"/>
                <a:cs typeface="Calibri" panose="020F0502020204030204" pitchFamily="34" charset="0"/>
              </a:rPr>
              <a:t>такому колі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можливий </a:t>
            </a:r>
            <a:r>
              <a:rPr lang="uk-UA" sz="2200" dirty="0">
                <a:latin typeface="Calibri" panose="020F0502020204030204" pitchFamily="34" charset="0"/>
                <a:ea typeface="Calibri" panose="020F0502020204030204" pitchFamily="34" charset="0"/>
                <a:cs typeface="Calibri" panose="020F0502020204030204" pitchFamily="34" charset="0"/>
              </a:rPr>
              <a:t>резонанс </a:t>
            </a:r>
            <a:r>
              <a:rPr lang="uk-UA" sz="2200" dirty="0" smtClean="0">
                <a:latin typeface="Calibri" panose="020F0502020204030204" pitchFamily="34" charset="0"/>
                <a:ea typeface="Calibri" panose="020F0502020204030204" pitchFamily="34" charset="0"/>
                <a:cs typeface="Calibri" panose="020F0502020204030204" pitchFamily="34" charset="0"/>
              </a:rPr>
              <a:t>напруги.</a:t>
            </a:r>
          </a:p>
          <a:p>
            <a:r>
              <a:rPr lang="uk-UA" sz="2200" dirty="0" smtClean="0">
                <a:latin typeface="Calibri" panose="020F0502020204030204" pitchFamily="34" charset="0"/>
                <a:ea typeface="Calibri" panose="020F0502020204030204" pitchFamily="34" charset="0"/>
                <a:cs typeface="Calibri" panose="020F0502020204030204" pitchFamily="34" charset="0"/>
              </a:rPr>
              <a:t>Оскільки</a:t>
            </a:r>
          </a:p>
          <a:p>
            <a:r>
              <a:rPr lang="uk-UA" dirty="0"/>
              <a:t>коли при ковзання дорівнює:</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491683"/>
            <a:ext cx="8573558" cy="430887"/>
          </a:xfrm>
          <a:prstGeom prst="rect">
            <a:avLst/>
          </a:prstGeom>
        </p:spPr>
        <p:txBody>
          <a:bodyPr wrap="square">
            <a:spAutoFit/>
          </a:bodyPr>
          <a:lstStyle/>
          <a:p>
            <a:r>
              <a:rPr lang="uk-UA" sz="2200" b="1" i="1" u="sng" dirty="0" smtClean="0">
                <a:latin typeface="Times New Roman" panose="02020603050405020304" pitchFamily="18" charset="0"/>
                <a:ea typeface="Calibri" panose="020F0502020204030204" pitchFamily="34" charset="0"/>
              </a:rPr>
              <a:t>Регулювання швидкості обертання зміною індуктивного опору</a:t>
            </a:r>
            <a:endParaRPr lang="uk-UA" sz="2200" u="sng" dirty="0"/>
          </a:p>
        </p:txBody>
      </p:sp>
      <p:graphicFrame>
        <p:nvGraphicFramePr>
          <p:cNvPr id="6" name="Объект 5"/>
          <p:cNvGraphicFramePr>
            <a:graphicFrameLocks noChangeAspect="1"/>
          </p:cNvGraphicFramePr>
          <p:nvPr>
            <p:extLst>
              <p:ext uri="{D42A27DB-BD31-4B8C-83A1-F6EECF244321}">
                <p14:modId xmlns:p14="http://schemas.microsoft.com/office/powerpoint/2010/main" val="1205082548"/>
              </p:ext>
            </p:extLst>
          </p:nvPr>
        </p:nvGraphicFramePr>
        <p:xfrm>
          <a:off x="6950712" y="1656725"/>
          <a:ext cx="2084393" cy="2902693"/>
        </p:xfrm>
        <a:graphic>
          <a:graphicData uri="http://schemas.openxmlformats.org/presentationml/2006/ole">
            <mc:AlternateContent xmlns:mc="http://schemas.openxmlformats.org/markup-compatibility/2006">
              <mc:Choice xmlns:v="urn:schemas-microsoft-com:vml" Requires="v">
                <p:oleObj spid="_x0000_s67692" name="Picture" r:id="rId4" imgW="1255776" imgH="1755648" progId="Word.Picture.8">
                  <p:embed/>
                </p:oleObj>
              </mc:Choice>
              <mc:Fallback>
                <p:oleObj name="Picture" r:id="rId4" imgW="1255776" imgH="1755648"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712" y="1656725"/>
                        <a:ext cx="2084393" cy="2902693"/>
                      </a:xfrm>
                      <a:prstGeom prst="rect">
                        <a:avLst/>
                      </a:prstGeom>
                      <a:noFill/>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543868690"/>
              </p:ext>
            </p:extLst>
          </p:nvPr>
        </p:nvGraphicFramePr>
        <p:xfrm>
          <a:off x="6222925" y="1262218"/>
          <a:ext cx="1703494" cy="393114"/>
        </p:xfrm>
        <a:graphic>
          <a:graphicData uri="http://schemas.openxmlformats.org/presentationml/2006/ole">
            <mc:AlternateContent xmlns:mc="http://schemas.openxmlformats.org/markup-compatibility/2006">
              <mc:Choice xmlns:v="urn:schemas-microsoft-com:vml" Requires="v">
                <p:oleObj spid="_x0000_s67693" name="Уравнение" r:id="rId6" imgW="876240" imgH="215640" progId="Equation.3">
                  <p:embed/>
                </p:oleObj>
              </mc:Choice>
              <mc:Fallback>
                <p:oleObj name="Уравнение" r:id="rId6" imgW="876240" imgH="215640" progId="Equation.3">
                  <p:embed/>
                  <p:pic>
                    <p:nvPicPr>
                      <p:cNvPr id="0" name="Object 3"/>
                      <p:cNvPicPr>
                        <a:picLocks noChangeAspect="1" noChangeArrowheads="1"/>
                      </p:cNvPicPr>
                      <p:nvPr/>
                    </p:nvPicPr>
                    <p:blipFill>
                      <a:blip r:embed="rId7"/>
                      <a:srcRect/>
                      <a:stretch>
                        <a:fillRect/>
                      </a:stretch>
                    </p:blipFill>
                    <p:spPr bwMode="auto">
                      <a:xfrm>
                        <a:off x="6222925" y="1262218"/>
                        <a:ext cx="1703494" cy="393114"/>
                      </a:xfrm>
                      <a:prstGeom prst="rect">
                        <a:avLst/>
                      </a:prstGeom>
                      <a:solidFill>
                        <a:srgbClr val="FFFF00"/>
                      </a:solidFill>
                      <a:ln>
                        <a:solidFill>
                          <a:srgbClr val="FF0000"/>
                        </a:solidFill>
                      </a:ln>
                    </p:spPr>
                  </p:pic>
                </p:oleObj>
              </mc:Fallback>
            </mc:AlternateContent>
          </a:graphicData>
        </a:graphic>
      </p:graphicFrame>
      <p:graphicFrame>
        <p:nvGraphicFramePr>
          <p:cNvPr id="22" name="Объект 21"/>
          <p:cNvGraphicFramePr>
            <a:graphicFrameLocks noChangeAspect="1"/>
          </p:cNvGraphicFramePr>
          <p:nvPr>
            <p:extLst>
              <p:ext uri="{D42A27DB-BD31-4B8C-83A1-F6EECF244321}">
                <p14:modId xmlns:p14="http://schemas.microsoft.com/office/powerpoint/2010/main" val="405194045"/>
              </p:ext>
            </p:extLst>
          </p:nvPr>
        </p:nvGraphicFramePr>
        <p:xfrm>
          <a:off x="5808947" y="1987521"/>
          <a:ext cx="1090273" cy="600574"/>
        </p:xfrm>
        <a:graphic>
          <a:graphicData uri="http://schemas.openxmlformats.org/presentationml/2006/ole">
            <mc:AlternateContent xmlns:mc="http://schemas.openxmlformats.org/markup-compatibility/2006">
              <mc:Choice xmlns:v="urn:schemas-microsoft-com:vml" Requires="v">
                <p:oleObj spid="_x0000_s67694" name="Уравнение" r:id="rId8" imgW="711000" imgH="393480" progId="Equation.3">
                  <p:embed/>
                </p:oleObj>
              </mc:Choice>
              <mc:Fallback>
                <p:oleObj name="Уравнение" r:id="rId8" imgW="711000" imgH="393480" progId="Equation.3">
                  <p:embed/>
                  <p:pic>
                    <p:nvPicPr>
                      <p:cNvPr id="0" name="Object 12"/>
                      <p:cNvPicPr>
                        <a:picLocks noChangeAspect="1" noChangeArrowheads="1"/>
                      </p:cNvPicPr>
                      <p:nvPr/>
                    </p:nvPicPr>
                    <p:blipFill>
                      <a:blip r:embed="rId9"/>
                      <a:srcRect/>
                      <a:stretch>
                        <a:fillRect/>
                      </a:stretch>
                    </p:blipFill>
                    <p:spPr bwMode="auto">
                      <a:xfrm>
                        <a:off x="5808947" y="1987521"/>
                        <a:ext cx="1090273" cy="600574"/>
                      </a:xfrm>
                      <a:prstGeom prst="rect">
                        <a:avLst/>
                      </a:prstGeom>
                      <a:solidFill>
                        <a:srgbClr val="FFFF00"/>
                      </a:solidFill>
                      <a:ln>
                        <a:solidFill>
                          <a:srgbClr val="FF0000"/>
                        </a:solidFill>
                      </a:ln>
                    </p:spPr>
                  </p:pic>
                </p:oleObj>
              </mc:Fallback>
            </mc:AlternateContent>
          </a:graphicData>
        </a:graphic>
      </p:graphicFrame>
      <p:graphicFrame>
        <p:nvGraphicFramePr>
          <p:cNvPr id="25" name="Объект 24"/>
          <p:cNvGraphicFramePr>
            <a:graphicFrameLocks noChangeAspect="1"/>
          </p:cNvGraphicFramePr>
          <p:nvPr>
            <p:extLst>
              <p:ext uri="{D42A27DB-BD31-4B8C-83A1-F6EECF244321}">
                <p14:modId xmlns:p14="http://schemas.microsoft.com/office/powerpoint/2010/main" val="2763367696"/>
              </p:ext>
            </p:extLst>
          </p:nvPr>
        </p:nvGraphicFramePr>
        <p:xfrm>
          <a:off x="4687889" y="4149080"/>
          <a:ext cx="4375002" cy="2592287"/>
        </p:xfrm>
        <a:graphic>
          <a:graphicData uri="http://schemas.openxmlformats.org/presentationml/2006/ole">
            <mc:AlternateContent xmlns:mc="http://schemas.openxmlformats.org/markup-compatibility/2006">
              <mc:Choice xmlns:v="urn:schemas-microsoft-com:vml" Requires="v">
                <p:oleObj spid="_x0000_s67695" name="Picture" r:id="rId10" imgW="3004200" imgH="1829520" progId="Word.Picture.8">
                  <p:embed/>
                </p:oleObj>
              </mc:Choice>
              <mc:Fallback>
                <p:oleObj name="Picture" r:id="rId10" imgW="3004200" imgH="1829520" progId="Word.Picture.8">
                  <p:embed/>
                  <p:pic>
                    <p:nvPicPr>
                      <p:cNvPr id="0" name="Object 14"/>
                      <p:cNvPicPr>
                        <a:picLocks noChangeAspect="1" noChangeArrowheads="1"/>
                      </p:cNvPicPr>
                      <p:nvPr/>
                    </p:nvPicPr>
                    <p:blipFill>
                      <a:blip r:embed="rId11"/>
                      <a:srcRect/>
                      <a:stretch>
                        <a:fillRect/>
                      </a:stretch>
                    </p:blipFill>
                    <p:spPr bwMode="auto">
                      <a:xfrm>
                        <a:off x="4687889" y="4149080"/>
                        <a:ext cx="4375002" cy="2592287"/>
                      </a:xfrm>
                      <a:prstGeom prst="rect">
                        <a:avLst/>
                      </a:prstGeom>
                      <a:noFill/>
                    </p:spPr>
                  </p:pic>
                </p:oleObj>
              </mc:Fallback>
            </mc:AlternateContent>
          </a:graphicData>
        </a:graphic>
      </p:graphicFrame>
      <p:graphicFrame>
        <p:nvGraphicFramePr>
          <p:cNvPr id="27" name="Объект 26"/>
          <p:cNvGraphicFramePr>
            <a:graphicFrameLocks noChangeAspect="1"/>
          </p:cNvGraphicFramePr>
          <p:nvPr>
            <p:extLst>
              <p:ext uri="{D42A27DB-BD31-4B8C-83A1-F6EECF244321}">
                <p14:modId xmlns:p14="http://schemas.microsoft.com/office/powerpoint/2010/main" val="417195772"/>
              </p:ext>
            </p:extLst>
          </p:nvPr>
        </p:nvGraphicFramePr>
        <p:xfrm>
          <a:off x="3724633" y="2821742"/>
          <a:ext cx="1399686" cy="720631"/>
        </p:xfrm>
        <a:graphic>
          <a:graphicData uri="http://schemas.openxmlformats.org/presentationml/2006/ole">
            <mc:AlternateContent xmlns:mc="http://schemas.openxmlformats.org/markup-compatibility/2006">
              <mc:Choice xmlns:v="urn:schemas-microsoft-com:vml" Requires="v">
                <p:oleObj spid="_x0000_s67696" name="Уравнение" r:id="rId12" imgW="774360" imgH="393480" progId="Equation.3">
                  <p:embed/>
                </p:oleObj>
              </mc:Choice>
              <mc:Fallback>
                <p:oleObj name="Уравнение" r:id="rId12" imgW="774360" imgH="393480" progId="Equation.3">
                  <p:embed/>
                  <p:pic>
                    <p:nvPicPr>
                      <p:cNvPr id="0" name="Object 20"/>
                      <p:cNvPicPr>
                        <a:picLocks noChangeAspect="1" noChangeArrowheads="1"/>
                      </p:cNvPicPr>
                      <p:nvPr/>
                    </p:nvPicPr>
                    <p:blipFill>
                      <a:blip r:embed="rId13"/>
                      <a:srcRect/>
                      <a:stretch>
                        <a:fillRect/>
                      </a:stretch>
                    </p:blipFill>
                    <p:spPr bwMode="auto">
                      <a:xfrm>
                        <a:off x="3724633" y="2821742"/>
                        <a:ext cx="1399686" cy="720631"/>
                      </a:xfrm>
                      <a:prstGeom prst="rect">
                        <a:avLst/>
                      </a:prstGeom>
                      <a:solidFill>
                        <a:srgbClr val="FFFF00"/>
                      </a:solidFill>
                      <a:ln>
                        <a:solidFill>
                          <a:srgbClr val="FF0000"/>
                        </a:solidFill>
                      </a:ln>
                    </p:spPr>
                  </p:pic>
                </p:oleObj>
              </mc:Fallback>
            </mc:AlternateContent>
          </a:graphicData>
        </a:graphic>
      </p:graphicFrame>
      <p:graphicFrame>
        <p:nvGraphicFramePr>
          <p:cNvPr id="29" name="Объект 28"/>
          <p:cNvGraphicFramePr>
            <a:graphicFrameLocks noChangeAspect="1"/>
          </p:cNvGraphicFramePr>
          <p:nvPr>
            <p:extLst>
              <p:ext uri="{D42A27DB-BD31-4B8C-83A1-F6EECF244321}">
                <p14:modId xmlns:p14="http://schemas.microsoft.com/office/powerpoint/2010/main" val="3319535601"/>
              </p:ext>
            </p:extLst>
          </p:nvPr>
        </p:nvGraphicFramePr>
        <p:xfrm>
          <a:off x="5362646" y="3043856"/>
          <a:ext cx="1536574" cy="776461"/>
        </p:xfrm>
        <a:graphic>
          <a:graphicData uri="http://schemas.openxmlformats.org/presentationml/2006/ole">
            <mc:AlternateContent xmlns:mc="http://schemas.openxmlformats.org/markup-compatibility/2006">
              <mc:Choice xmlns:v="urn:schemas-microsoft-com:vml" Requires="v">
                <p:oleObj spid="_x0000_s67697" name="Уравнение" r:id="rId14" imgW="888840" imgH="444240" progId="Equation.3">
                  <p:embed/>
                </p:oleObj>
              </mc:Choice>
              <mc:Fallback>
                <p:oleObj name="Уравнение" r:id="rId14" imgW="888840" imgH="444240" progId="Equation.3">
                  <p:embed/>
                  <p:pic>
                    <p:nvPicPr>
                      <p:cNvPr id="0" name="Object 22"/>
                      <p:cNvPicPr>
                        <a:picLocks noChangeAspect="1" noChangeArrowheads="1"/>
                      </p:cNvPicPr>
                      <p:nvPr/>
                    </p:nvPicPr>
                    <p:blipFill>
                      <a:blip r:embed="rId15"/>
                      <a:srcRect/>
                      <a:stretch>
                        <a:fillRect/>
                      </a:stretch>
                    </p:blipFill>
                    <p:spPr bwMode="auto">
                      <a:xfrm>
                        <a:off x="5362646" y="3043856"/>
                        <a:ext cx="1536574" cy="776461"/>
                      </a:xfrm>
                      <a:prstGeom prst="rect">
                        <a:avLst/>
                      </a:prstGeom>
                      <a:solidFill>
                        <a:srgbClr val="FFFF00"/>
                      </a:solidFill>
                      <a:ln>
                        <a:solidFill>
                          <a:srgbClr val="FF0000"/>
                        </a:solidFill>
                      </a:ln>
                    </p:spPr>
                  </p:pic>
                </p:oleObj>
              </mc:Fallback>
            </mc:AlternateContent>
          </a:graphicData>
        </a:graphic>
      </p:graphicFrame>
      <p:sp>
        <p:nvSpPr>
          <p:cNvPr id="30" name="Прямоугольник 29"/>
          <p:cNvSpPr>
            <a:spLocks noChangeArrowheads="1"/>
          </p:cNvSpPr>
          <p:nvPr/>
        </p:nvSpPr>
        <p:spPr bwMode="auto">
          <a:xfrm>
            <a:off x="77079" y="3827710"/>
            <a:ext cx="4620532" cy="1015663"/>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Струм ротора має чисто активний характер, і момент при цьому стає максимальним.</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31" name="Прямоугольник 30"/>
          <p:cNvSpPr>
            <a:spLocks noChangeArrowheads="1"/>
          </p:cNvSpPr>
          <p:nvPr/>
        </p:nvSpPr>
        <p:spPr bwMode="auto">
          <a:xfrm>
            <a:off x="55791" y="4845813"/>
            <a:ext cx="4620532" cy="1828193"/>
          </a:xfrm>
          <a:prstGeom prst="rect">
            <a:avLst/>
          </a:prstGeom>
          <a:solidFill>
            <a:schemeClr val="accent3">
              <a:lumMod val="20000"/>
              <a:lumOff val="80000"/>
            </a:schemeClr>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В робочій зоні характеристика АД стає подібною характеристиці </a:t>
            </a:r>
            <a:r>
              <a:rPr lang="uk-UA" sz="2200" dirty="0" smtClean="0">
                <a:latin typeface="Calibri" panose="020F0502020204030204" pitchFamily="34" charset="0"/>
                <a:ea typeface="Calibri" panose="020F0502020204030204" pitchFamily="34" charset="0"/>
                <a:cs typeface="Calibri" panose="020F0502020204030204" pitchFamily="34" charset="0"/>
              </a:rPr>
              <a:t>ДПС </a:t>
            </a:r>
            <a:r>
              <a:rPr lang="uk-UA" sz="2200" dirty="0">
                <a:latin typeface="Calibri" panose="020F0502020204030204" pitchFamily="34" charset="0"/>
                <a:ea typeface="Calibri" panose="020F0502020204030204" pitchFamily="34" charset="0"/>
                <a:cs typeface="Calibri" panose="020F0502020204030204" pitchFamily="34" charset="0"/>
              </a:rPr>
              <a:t>з послідовним збудженням, а </a:t>
            </a:r>
            <a:r>
              <a:rPr lang="uk-UA" sz="2200" dirty="0" err="1" smtClean="0">
                <a:latin typeface="Calibri" panose="020F0502020204030204" pitchFamily="34" charset="0"/>
                <a:ea typeface="Calibri" panose="020F0502020204030204" pitchFamily="34" charset="0"/>
                <a:cs typeface="Calibri" panose="020F0502020204030204" pitchFamily="34" charset="0"/>
              </a:rPr>
              <a:t>переван-тажувальна</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здатність двигуна при роботі з ковзаннями, близькими до критичного, значно </a:t>
            </a:r>
            <a:r>
              <a:rPr lang="uk-UA" sz="2200" dirty="0" smtClean="0">
                <a:latin typeface="Calibri" panose="020F0502020204030204" pitchFamily="34" charset="0"/>
                <a:ea typeface="Calibri" panose="020F0502020204030204" pitchFamily="34" charset="0"/>
                <a:cs typeface="Calibri" panose="020F0502020204030204" pitchFamily="34" charset="0"/>
              </a:rPr>
              <a:t>зростає.</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483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6">
                                            <p:bg/>
                                          </p:spTgt>
                                        </p:tgtEl>
                                        <p:attrNameLst>
                                          <p:attrName>style.visibility</p:attrName>
                                        </p:attrNameLst>
                                      </p:cBhvr>
                                      <p:to>
                                        <p:strVal val="visible"/>
                                      </p:to>
                                    </p:set>
                                    <p:anim calcmode="lin" valueType="num">
                                      <p:cBhvr>
                                        <p:cTn id="30" dur="1000" fill="hold"/>
                                        <p:tgtEl>
                                          <p:spTgt spid="16">
                                            <p:bg/>
                                          </p:spTgt>
                                        </p:tgtEl>
                                        <p:attrNameLst>
                                          <p:attrName>ppt_w</p:attrName>
                                        </p:attrNameLst>
                                      </p:cBhvr>
                                      <p:tavLst>
                                        <p:tav tm="0">
                                          <p:val>
                                            <p:fltVal val="0"/>
                                          </p:val>
                                        </p:tav>
                                        <p:tav tm="100000">
                                          <p:val>
                                            <p:strVal val="#ppt_w"/>
                                          </p:val>
                                        </p:tav>
                                      </p:tavLst>
                                    </p:anim>
                                    <p:anim calcmode="lin" valueType="num">
                                      <p:cBhvr>
                                        <p:cTn id="31" dur="1000" fill="hold"/>
                                        <p:tgtEl>
                                          <p:spTgt spid="16">
                                            <p:bg/>
                                          </p:spTgt>
                                        </p:tgtEl>
                                        <p:attrNameLst>
                                          <p:attrName>ppt_h</p:attrName>
                                        </p:attrNameLst>
                                      </p:cBhvr>
                                      <p:tavLst>
                                        <p:tav tm="0">
                                          <p:val>
                                            <p:fltVal val="0"/>
                                          </p:val>
                                        </p:tav>
                                        <p:tav tm="100000">
                                          <p:val>
                                            <p:strVal val="#ppt_h"/>
                                          </p:val>
                                        </p:tav>
                                      </p:tavLst>
                                    </p:anim>
                                    <p:anim calcmode="lin" valueType="num">
                                      <p:cBhvr>
                                        <p:cTn id="32" dur="1000" fill="hold"/>
                                        <p:tgtEl>
                                          <p:spTgt spid="16">
                                            <p:bg/>
                                          </p:spTgt>
                                        </p:tgtEl>
                                        <p:attrNameLst>
                                          <p:attrName>style.rotation</p:attrName>
                                        </p:attrNameLst>
                                      </p:cBhvr>
                                      <p:tavLst>
                                        <p:tav tm="0">
                                          <p:val>
                                            <p:fltVal val="90"/>
                                          </p:val>
                                        </p:tav>
                                        <p:tav tm="100000">
                                          <p:val>
                                            <p:fltVal val="0"/>
                                          </p:val>
                                        </p:tav>
                                      </p:tavLst>
                                    </p:anim>
                                    <p:animEffect transition="in" filter="fade">
                                      <p:cBhvr>
                                        <p:cTn id="33" dur="1000"/>
                                        <p:tgtEl>
                                          <p:spTgt spid="16">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6">
                                            <p:txEl>
                                              <p:pRg st="0" end="0"/>
                                            </p:txEl>
                                          </p:spTgt>
                                        </p:tgtEl>
                                      </p:cBhvr>
                                    </p:animEffect>
                                  </p:childTnLst>
                                </p:cTn>
                              </p:par>
                            </p:childTnLst>
                          </p:cTn>
                        </p:par>
                        <p:par>
                          <p:cTn id="40" fill="hold">
                            <p:stCondLst>
                              <p:cond delay="1000"/>
                            </p:stCondLst>
                            <p:childTnLst>
                              <p:par>
                                <p:cTn id="41" presetID="26"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par>
                          <p:cTn id="57" fill="hold">
                            <p:stCondLst>
                              <p:cond delay="3000"/>
                            </p:stCondLst>
                            <p:childTnLst>
                              <p:par>
                                <p:cTn id="58" presetID="31" presetClass="entr" presetSubtype="0" fill="hold" grpId="0" nodeType="afterEffect">
                                  <p:stCondLst>
                                    <p:cond delay="0"/>
                                  </p:stCondLst>
                                  <p:childTnLst>
                                    <p:set>
                                      <p:cBhvr>
                                        <p:cTn id="59" dur="1" fill="hold">
                                          <p:stCondLst>
                                            <p:cond delay="0"/>
                                          </p:stCondLst>
                                        </p:cTn>
                                        <p:tgtEl>
                                          <p:spTgt spid="16">
                                            <p:txEl>
                                              <p:pRg st="1" end="1"/>
                                            </p:txEl>
                                          </p:spTgt>
                                        </p:tgtEl>
                                        <p:attrNameLst>
                                          <p:attrName>style.visibility</p:attrName>
                                        </p:attrNameLst>
                                      </p:cBhvr>
                                      <p:to>
                                        <p:strVal val="visible"/>
                                      </p:to>
                                    </p:set>
                                    <p:anim calcmode="lin" valueType="num">
                                      <p:cBhvr>
                                        <p:cTn id="60"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61"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62"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63" dur="1000"/>
                                        <p:tgtEl>
                                          <p:spTgt spid="16">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6"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1000" fill="hold"/>
                                        <p:tgtEl>
                                          <p:spTgt spid="12"/>
                                        </p:tgtEl>
                                        <p:attrNameLst>
                                          <p:attrName>ppt_x</p:attrName>
                                        </p:attrNameLst>
                                      </p:cBhvr>
                                      <p:tavLst>
                                        <p:tav tm="0">
                                          <p:val>
                                            <p:strVal val="1+#ppt_w/2"/>
                                          </p:val>
                                        </p:tav>
                                        <p:tav tm="100000">
                                          <p:val>
                                            <p:strVal val="#ppt_x"/>
                                          </p:val>
                                        </p:tav>
                                      </p:tavLst>
                                    </p:anim>
                                    <p:anim calcmode="lin" valueType="num">
                                      <p:cBhvr additive="base">
                                        <p:cTn id="69" dur="1000" fill="hold"/>
                                        <p:tgtEl>
                                          <p:spTgt spid="12"/>
                                        </p:tgtEl>
                                        <p:attrNameLst>
                                          <p:attrName>ppt_y</p:attrName>
                                        </p:attrNameLst>
                                      </p:cBhvr>
                                      <p:tavLst>
                                        <p:tav tm="0">
                                          <p:val>
                                            <p:strVal val="1+#ppt_h/2"/>
                                          </p:val>
                                        </p:tav>
                                        <p:tav tm="100000">
                                          <p:val>
                                            <p:strVal val="#ppt_y"/>
                                          </p:val>
                                        </p:tav>
                                      </p:tavLst>
                                    </p:anim>
                                  </p:childTnLst>
                                </p:cTn>
                              </p:par>
                            </p:childTnLst>
                          </p:cTn>
                        </p:par>
                        <p:par>
                          <p:cTn id="70" fill="hold">
                            <p:stCondLst>
                              <p:cond delay="1000"/>
                            </p:stCondLst>
                            <p:childTnLst>
                              <p:par>
                                <p:cTn id="71" presetID="26" presetClass="entr" presetSubtype="0"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down)">
                                      <p:cBhvr>
                                        <p:cTn id="73" dur="580">
                                          <p:stCondLst>
                                            <p:cond delay="0"/>
                                          </p:stCondLst>
                                        </p:cTn>
                                        <p:tgtEl>
                                          <p:spTgt spid="22"/>
                                        </p:tgtEl>
                                      </p:cBhvr>
                                    </p:animEffect>
                                    <p:anim calcmode="lin" valueType="num">
                                      <p:cBhvr>
                                        <p:cTn id="7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9" dur="26">
                                          <p:stCondLst>
                                            <p:cond delay="650"/>
                                          </p:stCondLst>
                                        </p:cTn>
                                        <p:tgtEl>
                                          <p:spTgt spid="22"/>
                                        </p:tgtEl>
                                      </p:cBhvr>
                                      <p:to x="100000" y="60000"/>
                                    </p:animScale>
                                    <p:animScale>
                                      <p:cBhvr>
                                        <p:cTn id="80" dur="166" decel="50000">
                                          <p:stCondLst>
                                            <p:cond delay="676"/>
                                          </p:stCondLst>
                                        </p:cTn>
                                        <p:tgtEl>
                                          <p:spTgt spid="22"/>
                                        </p:tgtEl>
                                      </p:cBhvr>
                                      <p:to x="100000" y="100000"/>
                                    </p:animScale>
                                    <p:animScale>
                                      <p:cBhvr>
                                        <p:cTn id="81" dur="26">
                                          <p:stCondLst>
                                            <p:cond delay="1312"/>
                                          </p:stCondLst>
                                        </p:cTn>
                                        <p:tgtEl>
                                          <p:spTgt spid="22"/>
                                        </p:tgtEl>
                                      </p:cBhvr>
                                      <p:to x="100000" y="80000"/>
                                    </p:animScale>
                                    <p:animScale>
                                      <p:cBhvr>
                                        <p:cTn id="82" dur="166" decel="50000">
                                          <p:stCondLst>
                                            <p:cond delay="1338"/>
                                          </p:stCondLst>
                                        </p:cTn>
                                        <p:tgtEl>
                                          <p:spTgt spid="22"/>
                                        </p:tgtEl>
                                      </p:cBhvr>
                                      <p:to x="100000" y="100000"/>
                                    </p:animScale>
                                    <p:animScale>
                                      <p:cBhvr>
                                        <p:cTn id="83" dur="26">
                                          <p:stCondLst>
                                            <p:cond delay="1642"/>
                                          </p:stCondLst>
                                        </p:cTn>
                                        <p:tgtEl>
                                          <p:spTgt spid="22"/>
                                        </p:tgtEl>
                                      </p:cBhvr>
                                      <p:to x="100000" y="90000"/>
                                    </p:animScale>
                                    <p:animScale>
                                      <p:cBhvr>
                                        <p:cTn id="84" dur="166" decel="50000">
                                          <p:stCondLst>
                                            <p:cond delay="1668"/>
                                          </p:stCondLst>
                                        </p:cTn>
                                        <p:tgtEl>
                                          <p:spTgt spid="22"/>
                                        </p:tgtEl>
                                      </p:cBhvr>
                                      <p:to x="100000" y="100000"/>
                                    </p:animScale>
                                    <p:animScale>
                                      <p:cBhvr>
                                        <p:cTn id="85" dur="26">
                                          <p:stCondLst>
                                            <p:cond delay="1808"/>
                                          </p:stCondLst>
                                        </p:cTn>
                                        <p:tgtEl>
                                          <p:spTgt spid="22"/>
                                        </p:tgtEl>
                                      </p:cBhvr>
                                      <p:to x="100000" y="95000"/>
                                    </p:animScale>
                                    <p:animScale>
                                      <p:cBhvr>
                                        <p:cTn id="86" dur="166" decel="50000">
                                          <p:stCondLst>
                                            <p:cond delay="1834"/>
                                          </p:stCondLst>
                                        </p:cTn>
                                        <p:tgtEl>
                                          <p:spTgt spid="22"/>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17">
                                            <p:bg/>
                                          </p:spTgt>
                                        </p:tgtEl>
                                        <p:attrNameLst>
                                          <p:attrName>style.visibility</p:attrName>
                                        </p:attrNameLst>
                                      </p:cBhvr>
                                      <p:to>
                                        <p:strVal val="visible"/>
                                      </p:to>
                                    </p:set>
                                    <p:anim calcmode="lin" valueType="num">
                                      <p:cBhvr>
                                        <p:cTn id="91" dur="1000" fill="hold"/>
                                        <p:tgtEl>
                                          <p:spTgt spid="17">
                                            <p:bg/>
                                          </p:spTgt>
                                        </p:tgtEl>
                                        <p:attrNameLst>
                                          <p:attrName>ppt_w</p:attrName>
                                        </p:attrNameLst>
                                      </p:cBhvr>
                                      <p:tavLst>
                                        <p:tav tm="0">
                                          <p:val>
                                            <p:fltVal val="0"/>
                                          </p:val>
                                        </p:tav>
                                        <p:tav tm="100000">
                                          <p:val>
                                            <p:strVal val="#ppt_w"/>
                                          </p:val>
                                        </p:tav>
                                      </p:tavLst>
                                    </p:anim>
                                    <p:anim calcmode="lin" valueType="num">
                                      <p:cBhvr>
                                        <p:cTn id="92" dur="1000" fill="hold"/>
                                        <p:tgtEl>
                                          <p:spTgt spid="17">
                                            <p:bg/>
                                          </p:spTgt>
                                        </p:tgtEl>
                                        <p:attrNameLst>
                                          <p:attrName>ppt_h</p:attrName>
                                        </p:attrNameLst>
                                      </p:cBhvr>
                                      <p:tavLst>
                                        <p:tav tm="0">
                                          <p:val>
                                            <p:fltVal val="0"/>
                                          </p:val>
                                        </p:tav>
                                        <p:tav tm="100000">
                                          <p:val>
                                            <p:strVal val="#ppt_h"/>
                                          </p:val>
                                        </p:tav>
                                      </p:tavLst>
                                    </p:anim>
                                    <p:anim calcmode="lin" valueType="num">
                                      <p:cBhvr>
                                        <p:cTn id="93" dur="1000" fill="hold"/>
                                        <p:tgtEl>
                                          <p:spTgt spid="17">
                                            <p:bg/>
                                          </p:spTgt>
                                        </p:tgtEl>
                                        <p:attrNameLst>
                                          <p:attrName>style.rotation</p:attrName>
                                        </p:attrNameLst>
                                      </p:cBhvr>
                                      <p:tavLst>
                                        <p:tav tm="0">
                                          <p:val>
                                            <p:fltVal val="90"/>
                                          </p:val>
                                        </p:tav>
                                        <p:tav tm="100000">
                                          <p:val>
                                            <p:fltVal val="0"/>
                                          </p:val>
                                        </p:tav>
                                      </p:tavLst>
                                    </p:anim>
                                    <p:animEffect transition="in" filter="fade">
                                      <p:cBhvr>
                                        <p:cTn id="94" dur="1000"/>
                                        <p:tgtEl>
                                          <p:spTgt spid="17">
                                            <p:bg/>
                                          </p:spTgt>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7">
                                            <p:txEl>
                                              <p:pRg st="0" end="0"/>
                                            </p:txEl>
                                          </p:spTgt>
                                        </p:tgtEl>
                                        <p:attrNameLst>
                                          <p:attrName>style.visibility</p:attrName>
                                        </p:attrNameLst>
                                      </p:cBhvr>
                                      <p:to>
                                        <p:strVal val="visible"/>
                                      </p:to>
                                    </p:set>
                                    <p:anim calcmode="lin" valueType="num">
                                      <p:cBhvr>
                                        <p:cTn id="97"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98"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99"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100" dur="1000"/>
                                        <p:tgtEl>
                                          <p:spTgt spid="17">
                                            <p:txEl>
                                              <p:pRg st="0" end="0"/>
                                            </p:txEl>
                                          </p:spTgt>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7">
                                            <p:txEl>
                                              <p:pRg st="1" end="1"/>
                                            </p:txEl>
                                          </p:spTgt>
                                        </p:tgtEl>
                                        <p:attrNameLst>
                                          <p:attrName>style.visibility</p:attrName>
                                        </p:attrNameLst>
                                      </p:cBhvr>
                                      <p:to>
                                        <p:strVal val="visible"/>
                                      </p:to>
                                    </p:set>
                                    <p:anim calcmode="lin" valueType="num">
                                      <p:cBhvr>
                                        <p:cTn id="103"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104"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105"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106" dur="1000"/>
                                        <p:tgtEl>
                                          <p:spTgt spid="17">
                                            <p:txEl>
                                              <p:pRg st="1" end="1"/>
                                            </p:txEl>
                                          </p:spTgt>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7">
                                            <p:txEl>
                                              <p:pRg st="2" end="2"/>
                                            </p:txEl>
                                          </p:spTgt>
                                        </p:tgtEl>
                                        <p:attrNameLst>
                                          <p:attrName>style.visibility</p:attrName>
                                        </p:attrNameLst>
                                      </p:cBhvr>
                                      <p:to>
                                        <p:strVal val="visible"/>
                                      </p:to>
                                    </p:set>
                                    <p:anim calcmode="lin" valueType="num">
                                      <p:cBhvr>
                                        <p:cTn id="109"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110"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111"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112" dur="1000"/>
                                        <p:tgtEl>
                                          <p:spTgt spid="17">
                                            <p:txEl>
                                              <p:pRg st="2" end="2"/>
                                            </p:txEl>
                                          </p:spTgt>
                                        </p:tgtEl>
                                      </p:cBhvr>
                                    </p:animEffect>
                                  </p:childTnLst>
                                </p:cTn>
                              </p:par>
                            </p:childTnLst>
                          </p:cTn>
                        </p:par>
                        <p:par>
                          <p:cTn id="113" fill="hold">
                            <p:stCondLst>
                              <p:cond delay="1000"/>
                            </p:stCondLst>
                            <p:childTnLst>
                              <p:par>
                                <p:cTn id="114" presetID="26" presetClass="entr" presetSubtype="0" fill="hold" nodeType="after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80">
                                          <p:stCondLst>
                                            <p:cond delay="0"/>
                                          </p:stCondLst>
                                        </p:cTn>
                                        <p:tgtEl>
                                          <p:spTgt spid="27"/>
                                        </p:tgtEl>
                                      </p:cBhvr>
                                    </p:animEffect>
                                    <p:anim calcmode="lin" valueType="num">
                                      <p:cBhvr>
                                        <p:cTn id="11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22" dur="26">
                                          <p:stCondLst>
                                            <p:cond delay="650"/>
                                          </p:stCondLst>
                                        </p:cTn>
                                        <p:tgtEl>
                                          <p:spTgt spid="27"/>
                                        </p:tgtEl>
                                      </p:cBhvr>
                                      <p:to x="100000" y="60000"/>
                                    </p:animScale>
                                    <p:animScale>
                                      <p:cBhvr>
                                        <p:cTn id="123" dur="166" decel="50000">
                                          <p:stCondLst>
                                            <p:cond delay="676"/>
                                          </p:stCondLst>
                                        </p:cTn>
                                        <p:tgtEl>
                                          <p:spTgt spid="27"/>
                                        </p:tgtEl>
                                      </p:cBhvr>
                                      <p:to x="100000" y="100000"/>
                                    </p:animScale>
                                    <p:animScale>
                                      <p:cBhvr>
                                        <p:cTn id="124" dur="26">
                                          <p:stCondLst>
                                            <p:cond delay="1312"/>
                                          </p:stCondLst>
                                        </p:cTn>
                                        <p:tgtEl>
                                          <p:spTgt spid="27"/>
                                        </p:tgtEl>
                                      </p:cBhvr>
                                      <p:to x="100000" y="80000"/>
                                    </p:animScale>
                                    <p:animScale>
                                      <p:cBhvr>
                                        <p:cTn id="125" dur="166" decel="50000">
                                          <p:stCondLst>
                                            <p:cond delay="1338"/>
                                          </p:stCondLst>
                                        </p:cTn>
                                        <p:tgtEl>
                                          <p:spTgt spid="27"/>
                                        </p:tgtEl>
                                      </p:cBhvr>
                                      <p:to x="100000" y="100000"/>
                                    </p:animScale>
                                    <p:animScale>
                                      <p:cBhvr>
                                        <p:cTn id="126" dur="26">
                                          <p:stCondLst>
                                            <p:cond delay="1642"/>
                                          </p:stCondLst>
                                        </p:cTn>
                                        <p:tgtEl>
                                          <p:spTgt spid="27"/>
                                        </p:tgtEl>
                                      </p:cBhvr>
                                      <p:to x="100000" y="90000"/>
                                    </p:animScale>
                                    <p:animScale>
                                      <p:cBhvr>
                                        <p:cTn id="127" dur="166" decel="50000">
                                          <p:stCondLst>
                                            <p:cond delay="1668"/>
                                          </p:stCondLst>
                                        </p:cTn>
                                        <p:tgtEl>
                                          <p:spTgt spid="27"/>
                                        </p:tgtEl>
                                      </p:cBhvr>
                                      <p:to x="100000" y="100000"/>
                                    </p:animScale>
                                    <p:animScale>
                                      <p:cBhvr>
                                        <p:cTn id="128" dur="26">
                                          <p:stCondLst>
                                            <p:cond delay="1808"/>
                                          </p:stCondLst>
                                        </p:cTn>
                                        <p:tgtEl>
                                          <p:spTgt spid="27"/>
                                        </p:tgtEl>
                                      </p:cBhvr>
                                      <p:to x="100000" y="95000"/>
                                    </p:animScale>
                                    <p:animScale>
                                      <p:cBhvr>
                                        <p:cTn id="129" dur="166" decel="50000">
                                          <p:stCondLst>
                                            <p:cond delay="1834"/>
                                          </p:stCondLst>
                                        </p:cTn>
                                        <p:tgtEl>
                                          <p:spTgt spid="27"/>
                                        </p:tgtEl>
                                      </p:cBhvr>
                                      <p:to x="100000" y="100000"/>
                                    </p:animScale>
                                  </p:childTnLst>
                                </p:cTn>
                              </p:par>
                            </p:childTnLst>
                          </p:cTn>
                        </p:par>
                        <p:par>
                          <p:cTn id="130" fill="hold">
                            <p:stCondLst>
                              <p:cond delay="3000"/>
                            </p:stCondLst>
                            <p:childTnLst>
                              <p:par>
                                <p:cTn id="131" presetID="31" presetClass="entr" presetSubtype="0" fill="hold" grpId="0" nodeType="afterEffect">
                                  <p:stCondLst>
                                    <p:cond delay="0"/>
                                  </p:stCondLst>
                                  <p:childTnLst>
                                    <p:set>
                                      <p:cBhvr>
                                        <p:cTn id="132" dur="1" fill="hold">
                                          <p:stCondLst>
                                            <p:cond delay="0"/>
                                          </p:stCondLst>
                                        </p:cTn>
                                        <p:tgtEl>
                                          <p:spTgt spid="17">
                                            <p:txEl>
                                              <p:pRg st="3" end="3"/>
                                            </p:txEl>
                                          </p:spTgt>
                                        </p:tgtEl>
                                        <p:attrNameLst>
                                          <p:attrName>style.visibility</p:attrName>
                                        </p:attrNameLst>
                                      </p:cBhvr>
                                      <p:to>
                                        <p:strVal val="visible"/>
                                      </p:to>
                                    </p:set>
                                    <p:anim calcmode="lin" valueType="num">
                                      <p:cBhvr>
                                        <p:cTn id="133" dur="10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134" dur="1000" fill="hold"/>
                                        <p:tgtEl>
                                          <p:spTgt spid="17">
                                            <p:txEl>
                                              <p:pRg st="3" end="3"/>
                                            </p:txEl>
                                          </p:spTgt>
                                        </p:tgtEl>
                                        <p:attrNameLst>
                                          <p:attrName>ppt_h</p:attrName>
                                        </p:attrNameLst>
                                      </p:cBhvr>
                                      <p:tavLst>
                                        <p:tav tm="0">
                                          <p:val>
                                            <p:fltVal val="0"/>
                                          </p:val>
                                        </p:tav>
                                        <p:tav tm="100000">
                                          <p:val>
                                            <p:strVal val="#ppt_h"/>
                                          </p:val>
                                        </p:tav>
                                      </p:tavLst>
                                    </p:anim>
                                    <p:anim calcmode="lin" valueType="num">
                                      <p:cBhvr>
                                        <p:cTn id="135" dur="1000" fill="hold"/>
                                        <p:tgtEl>
                                          <p:spTgt spid="17">
                                            <p:txEl>
                                              <p:pRg st="3" end="3"/>
                                            </p:txEl>
                                          </p:spTgt>
                                        </p:tgtEl>
                                        <p:attrNameLst>
                                          <p:attrName>style.rotation</p:attrName>
                                        </p:attrNameLst>
                                      </p:cBhvr>
                                      <p:tavLst>
                                        <p:tav tm="0">
                                          <p:val>
                                            <p:fltVal val="90"/>
                                          </p:val>
                                        </p:tav>
                                        <p:tav tm="100000">
                                          <p:val>
                                            <p:fltVal val="0"/>
                                          </p:val>
                                        </p:tav>
                                      </p:tavLst>
                                    </p:anim>
                                    <p:animEffect transition="in" filter="fade">
                                      <p:cBhvr>
                                        <p:cTn id="136" dur="1000"/>
                                        <p:tgtEl>
                                          <p:spTgt spid="17">
                                            <p:txEl>
                                              <p:pRg st="3" end="3"/>
                                            </p:txEl>
                                          </p:spTgt>
                                        </p:tgtEl>
                                      </p:cBhvr>
                                    </p:animEffect>
                                  </p:childTnLst>
                                </p:cTn>
                              </p:par>
                            </p:childTnLst>
                          </p:cTn>
                        </p:par>
                        <p:par>
                          <p:cTn id="137" fill="hold">
                            <p:stCondLst>
                              <p:cond delay="4000"/>
                            </p:stCondLst>
                            <p:childTnLst>
                              <p:par>
                                <p:cTn id="138" presetID="26" presetClass="entr" presetSubtype="0" fill="hold" nodeType="after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wipe(down)">
                                      <p:cBhvr>
                                        <p:cTn id="140" dur="580">
                                          <p:stCondLst>
                                            <p:cond delay="0"/>
                                          </p:stCondLst>
                                        </p:cTn>
                                        <p:tgtEl>
                                          <p:spTgt spid="29"/>
                                        </p:tgtEl>
                                      </p:cBhvr>
                                    </p:animEffect>
                                    <p:anim calcmode="lin" valueType="num">
                                      <p:cBhvr>
                                        <p:cTn id="14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46" dur="26">
                                          <p:stCondLst>
                                            <p:cond delay="650"/>
                                          </p:stCondLst>
                                        </p:cTn>
                                        <p:tgtEl>
                                          <p:spTgt spid="29"/>
                                        </p:tgtEl>
                                      </p:cBhvr>
                                      <p:to x="100000" y="60000"/>
                                    </p:animScale>
                                    <p:animScale>
                                      <p:cBhvr>
                                        <p:cTn id="147" dur="166" decel="50000">
                                          <p:stCondLst>
                                            <p:cond delay="676"/>
                                          </p:stCondLst>
                                        </p:cTn>
                                        <p:tgtEl>
                                          <p:spTgt spid="29"/>
                                        </p:tgtEl>
                                      </p:cBhvr>
                                      <p:to x="100000" y="100000"/>
                                    </p:animScale>
                                    <p:animScale>
                                      <p:cBhvr>
                                        <p:cTn id="148" dur="26">
                                          <p:stCondLst>
                                            <p:cond delay="1312"/>
                                          </p:stCondLst>
                                        </p:cTn>
                                        <p:tgtEl>
                                          <p:spTgt spid="29"/>
                                        </p:tgtEl>
                                      </p:cBhvr>
                                      <p:to x="100000" y="80000"/>
                                    </p:animScale>
                                    <p:animScale>
                                      <p:cBhvr>
                                        <p:cTn id="149" dur="166" decel="50000">
                                          <p:stCondLst>
                                            <p:cond delay="1338"/>
                                          </p:stCondLst>
                                        </p:cTn>
                                        <p:tgtEl>
                                          <p:spTgt spid="29"/>
                                        </p:tgtEl>
                                      </p:cBhvr>
                                      <p:to x="100000" y="100000"/>
                                    </p:animScale>
                                    <p:animScale>
                                      <p:cBhvr>
                                        <p:cTn id="150" dur="26">
                                          <p:stCondLst>
                                            <p:cond delay="1642"/>
                                          </p:stCondLst>
                                        </p:cTn>
                                        <p:tgtEl>
                                          <p:spTgt spid="29"/>
                                        </p:tgtEl>
                                      </p:cBhvr>
                                      <p:to x="100000" y="90000"/>
                                    </p:animScale>
                                    <p:animScale>
                                      <p:cBhvr>
                                        <p:cTn id="151" dur="166" decel="50000">
                                          <p:stCondLst>
                                            <p:cond delay="1668"/>
                                          </p:stCondLst>
                                        </p:cTn>
                                        <p:tgtEl>
                                          <p:spTgt spid="29"/>
                                        </p:tgtEl>
                                      </p:cBhvr>
                                      <p:to x="100000" y="100000"/>
                                    </p:animScale>
                                    <p:animScale>
                                      <p:cBhvr>
                                        <p:cTn id="152" dur="26">
                                          <p:stCondLst>
                                            <p:cond delay="1808"/>
                                          </p:stCondLst>
                                        </p:cTn>
                                        <p:tgtEl>
                                          <p:spTgt spid="29"/>
                                        </p:tgtEl>
                                      </p:cBhvr>
                                      <p:to x="100000" y="95000"/>
                                    </p:animScale>
                                    <p:animScale>
                                      <p:cBhvr>
                                        <p:cTn id="153" dur="166" decel="50000">
                                          <p:stCondLst>
                                            <p:cond delay="1834"/>
                                          </p:stCondLst>
                                        </p:cTn>
                                        <p:tgtEl>
                                          <p:spTgt spid="29"/>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31" presetClass="entr" presetSubtype="0" fill="hold" grpId="0" nodeType="clickEffect">
                                  <p:stCondLst>
                                    <p:cond delay="0"/>
                                  </p:stCondLst>
                                  <p:childTnLst>
                                    <p:set>
                                      <p:cBhvr>
                                        <p:cTn id="157" dur="1" fill="hold">
                                          <p:stCondLst>
                                            <p:cond delay="0"/>
                                          </p:stCondLst>
                                        </p:cTn>
                                        <p:tgtEl>
                                          <p:spTgt spid="30">
                                            <p:bg/>
                                          </p:spTgt>
                                        </p:tgtEl>
                                        <p:attrNameLst>
                                          <p:attrName>style.visibility</p:attrName>
                                        </p:attrNameLst>
                                      </p:cBhvr>
                                      <p:to>
                                        <p:strVal val="visible"/>
                                      </p:to>
                                    </p:set>
                                    <p:anim calcmode="lin" valueType="num">
                                      <p:cBhvr>
                                        <p:cTn id="158" dur="1000" fill="hold"/>
                                        <p:tgtEl>
                                          <p:spTgt spid="30">
                                            <p:bg/>
                                          </p:spTgt>
                                        </p:tgtEl>
                                        <p:attrNameLst>
                                          <p:attrName>ppt_w</p:attrName>
                                        </p:attrNameLst>
                                      </p:cBhvr>
                                      <p:tavLst>
                                        <p:tav tm="0">
                                          <p:val>
                                            <p:fltVal val="0"/>
                                          </p:val>
                                        </p:tav>
                                        <p:tav tm="100000">
                                          <p:val>
                                            <p:strVal val="#ppt_w"/>
                                          </p:val>
                                        </p:tav>
                                      </p:tavLst>
                                    </p:anim>
                                    <p:anim calcmode="lin" valueType="num">
                                      <p:cBhvr>
                                        <p:cTn id="159" dur="1000" fill="hold"/>
                                        <p:tgtEl>
                                          <p:spTgt spid="30">
                                            <p:bg/>
                                          </p:spTgt>
                                        </p:tgtEl>
                                        <p:attrNameLst>
                                          <p:attrName>ppt_h</p:attrName>
                                        </p:attrNameLst>
                                      </p:cBhvr>
                                      <p:tavLst>
                                        <p:tav tm="0">
                                          <p:val>
                                            <p:fltVal val="0"/>
                                          </p:val>
                                        </p:tav>
                                        <p:tav tm="100000">
                                          <p:val>
                                            <p:strVal val="#ppt_h"/>
                                          </p:val>
                                        </p:tav>
                                      </p:tavLst>
                                    </p:anim>
                                    <p:anim calcmode="lin" valueType="num">
                                      <p:cBhvr>
                                        <p:cTn id="160" dur="1000" fill="hold"/>
                                        <p:tgtEl>
                                          <p:spTgt spid="30">
                                            <p:bg/>
                                          </p:spTgt>
                                        </p:tgtEl>
                                        <p:attrNameLst>
                                          <p:attrName>style.rotation</p:attrName>
                                        </p:attrNameLst>
                                      </p:cBhvr>
                                      <p:tavLst>
                                        <p:tav tm="0">
                                          <p:val>
                                            <p:fltVal val="90"/>
                                          </p:val>
                                        </p:tav>
                                        <p:tav tm="100000">
                                          <p:val>
                                            <p:fltVal val="0"/>
                                          </p:val>
                                        </p:tav>
                                      </p:tavLst>
                                    </p:anim>
                                    <p:animEffect transition="in" filter="fade">
                                      <p:cBhvr>
                                        <p:cTn id="161" dur="1000"/>
                                        <p:tgtEl>
                                          <p:spTgt spid="30">
                                            <p:bg/>
                                          </p:spTgt>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30">
                                            <p:txEl>
                                              <p:pRg st="0" end="0"/>
                                            </p:txEl>
                                          </p:spTgt>
                                        </p:tgtEl>
                                        <p:attrNameLst>
                                          <p:attrName>style.visibility</p:attrName>
                                        </p:attrNameLst>
                                      </p:cBhvr>
                                      <p:to>
                                        <p:strVal val="visible"/>
                                      </p:to>
                                    </p:set>
                                    <p:anim calcmode="lin" valueType="num">
                                      <p:cBhvr>
                                        <p:cTn id="164" dur="10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65" dur="1000" fill="hold"/>
                                        <p:tgtEl>
                                          <p:spTgt spid="30">
                                            <p:txEl>
                                              <p:pRg st="0" end="0"/>
                                            </p:txEl>
                                          </p:spTgt>
                                        </p:tgtEl>
                                        <p:attrNameLst>
                                          <p:attrName>ppt_h</p:attrName>
                                        </p:attrNameLst>
                                      </p:cBhvr>
                                      <p:tavLst>
                                        <p:tav tm="0">
                                          <p:val>
                                            <p:fltVal val="0"/>
                                          </p:val>
                                        </p:tav>
                                        <p:tav tm="100000">
                                          <p:val>
                                            <p:strVal val="#ppt_h"/>
                                          </p:val>
                                        </p:tav>
                                      </p:tavLst>
                                    </p:anim>
                                    <p:anim calcmode="lin" valueType="num">
                                      <p:cBhvr>
                                        <p:cTn id="166" dur="1000" fill="hold"/>
                                        <p:tgtEl>
                                          <p:spTgt spid="30">
                                            <p:txEl>
                                              <p:pRg st="0" end="0"/>
                                            </p:txEl>
                                          </p:spTgt>
                                        </p:tgtEl>
                                        <p:attrNameLst>
                                          <p:attrName>style.rotation</p:attrName>
                                        </p:attrNameLst>
                                      </p:cBhvr>
                                      <p:tavLst>
                                        <p:tav tm="0">
                                          <p:val>
                                            <p:fltVal val="90"/>
                                          </p:val>
                                        </p:tav>
                                        <p:tav tm="100000">
                                          <p:val>
                                            <p:fltVal val="0"/>
                                          </p:val>
                                        </p:tav>
                                      </p:tavLst>
                                    </p:anim>
                                    <p:animEffect transition="in" filter="fade">
                                      <p:cBhvr>
                                        <p:cTn id="167" dur="1000"/>
                                        <p:tgtEl>
                                          <p:spTgt spid="30">
                                            <p:txEl>
                                              <p:pRg st="0" end="0"/>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31" presetClass="entr" presetSubtype="0" fill="hold" grpId="0" nodeType="clickEffect">
                                  <p:stCondLst>
                                    <p:cond delay="0"/>
                                  </p:stCondLst>
                                  <p:childTnLst>
                                    <p:set>
                                      <p:cBhvr>
                                        <p:cTn id="171" dur="1" fill="hold">
                                          <p:stCondLst>
                                            <p:cond delay="0"/>
                                          </p:stCondLst>
                                        </p:cTn>
                                        <p:tgtEl>
                                          <p:spTgt spid="31">
                                            <p:bg/>
                                          </p:spTgt>
                                        </p:tgtEl>
                                        <p:attrNameLst>
                                          <p:attrName>style.visibility</p:attrName>
                                        </p:attrNameLst>
                                      </p:cBhvr>
                                      <p:to>
                                        <p:strVal val="visible"/>
                                      </p:to>
                                    </p:set>
                                    <p:anim calcmode="lin" valueType="num">
                                      <p:cBhvr>
                                        <p:cTn id="172" dur="1000" fill="hold"/>
                                        <p:tgtEl>
                                          <p:spTgt spid="31">
                                            <p:bg/>
                                          </p:spTgt>
                                        </p:tgtEl>
                                        <p:attrNameLst>
                                          <p:attrName>ppt_w</p:attrName>
                                        </p:attrNameLst>
                                      </p:cBhvr>
                                      <p:tavLst>
                                        <p:tav tm="0">
                                          <p:val>
                                            <p:fltVal val="0"/>
                                          </p:val>
                                        </p:tav>
                                        <p:tav tm="100000">
                                          <p:val>
                                            <p:strVal val="#ppt_w"/>
                                          </p:val>
                                        </p:tav>
                                      </p:tavLst>
                                    </p:anim>
                                    <p:anim calcmode="lin" valueType="num">
                                      <p:cBhvr>
                                        <p:cTn id="173" dur="1000" fill="hold"/>
                                        <p:tgtEl>
                                          <p:spTgt spid="31">
                                            <p:bg/>
                                          </p:spTgt>
                                        </p:tgtEl>
                                        <p:attrNameLst>
                                          <p:attrName>ppt_h</p:attrName>
                                        </p:attrNameLst>
                                      </p:cBhvr>
                                      <p:tavLst>
                                        <p:tav tm="0">
                                          <p:val>
                                            <p:fltVal val="0"/>
                                          </p:val>
                                        </p:tav>
                                        <p:tav tm="100000">
                                          <p:val>
                                            <p:strVal val="#ppt_h"/>
                                          </p:val>
                                        </p:tav>
                                      </p:tavLst>
                                    </p:anim>
                                    <p:anim calcmode="lin" valueType="num">
                                      <p:cBhvr>
                                        <p:cTn id="174" dur="1000" fill="hold"/>
                                        <p:tgtEl>
                                          <p:spTgt spid="31">
                                            <p:bg/>
                                          </p:spTgt>
                                        </p:tgtEl>
                                        <p:attrNameLst>
                                          <p:attrName>style.rotation</p:attrName>
                                        </p:attrNameLst>
                                      </p:cBhvr>
                                      <p:tavLst>
                                        <p:tav tm="0">
                                          <p:val>
                                            <p:fltVal val="90"/>
                                          </p:val>
                                        </p:tav>
                                        <p:tav tm="100000">
                                          <p:val>
                                            <p:fltVal val="0"/>
                                          </p:val>
                                        </p:tav>
                                      </p:tavLst>
                                    </p:anim>
                                    <p:animEffect transition="in" filter="fade">
                                      <p:cBhvr>
                                        <p:cTn id="175" dur="1000"/>
                                        <p:tgtEl>
                                          <p:spTgt spid="31">
                                            <p:bg/>
                                          </p:spTgt>
                                        </p:tgtEl>
                                      </p:cBhvr>
                                    </p:animEffect>
                                  </p:childTnLst>
                                </p:cTn>
                              </p:par>
                              <p:par>
                                <p:cTn id="176" presetID="31" presetClass="entr" presetSubtype="0" fill="hold" grpId="0" nodeType="withEffect">
                                  <p:stCondLst>
                                    <p:cond delay="0"/>
                                  </p:stCondLst>
                                  <p:childTnLst>
                                    <p:set>
                                      <p:cBhvr>
                                        <p:cTn id="177" dur="1" fill="hold">
                                          <p:stCondLst>
                                            <p:cond delay="0"/>
                                          </p:stCondLst>
                                        </p:cTn>
                                        <p:tgtEl>
                                          <p:spTgt spid="31">
                                            <p:txEl>
                                              <p:pRg st="0" end="0"/>
                                            </p:txEl>
                                          </p:spTgt>
                                        </p:tgtEl>
                                        <p:attrNameLst>
                                          <p:attrName>style.visibility</p:attrName>
                                        </p:attrNameLst>
                                      </p:cBhvr>
                                      <p:to>
                                        <p:strVal val="visible"/>
                                      </p:to>
                                    </p:set>
                                    <p:anim calcmode="lin" valueType="num">
                                      <p:cBhvr>
                                        <p:cTn id="178" dur="10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179" dur="1000" fill="hold"/>
                                        <p:tgtEl>
                                          <p:spTgt spid="31">
                                            <p:txEl>
                                              <p:pRg st="0" end="0"/>
                                            </p:txEl>
                                          </p:spTgt>
                                        </p:tgtEl>
                                        <p:attrNameLst>
                                          <p:attrName>ppt_h</p:attrName>
                                        </p:attrNameLst>
                                      </p:cBhvr>
                                      <p:tavLst>
                                        <p:tav tm="0">
                                          <p:val>
                                            <p:fltVal val="0"/>
                                          </p:val>
                                        </p:tav>
                                        <p:tav tm="100000">
                                          <p:val>
                                            <p:strVal val="#ppt_h"/>
                                          </p:val>
                                        </p:tav>
                                      </p:tavLst>
                                    </p:anim>
                                    <p:anim calcmode="lin" valueType="num">
                                      <p:cBhvr>
                                        <p:cTn id="180" dur="1000" fill="hold"/>
                                        <p:tgtEl>
                                          <p:spTgt spid="31">
                                            <p:txEl>
                                              <p:pRg st="0" end="0"/>
                                            </p:txEl>
                                          </p:spTgt>
                                        </p:tgtEl>
                                        <p:attrNameLst>
                                          <p:attrName>style.rotation</p:attrName>
                                        </p:attrNameLst>
                                      </p:cBhvr>
                                      <p:tavLst>
                                        <p:tav tm="0">
                                          <p:val>
                                            <p:fltVal val="90"/>
                                          </p:val>
                                        </p:tav>
                                        <p:tav tm="100000">
                                          <p:val>
                                            <p:fltVal val="0"/>
                                          </p:val>
                                        </p:tav>
                                      </p:tavLst>
                                    </p:anim>
                                    <p:animEffect transition="in" filter="fade">
                                      <p:cBhvr>
                                        <p:cTn id="181" dur="1000"/>
                                        <p:tgtEl>
                                          <p:spTgt spid="31">
                                            <p:txEl>
                                              <p:pRg st="0" end="0"/>
                                            </p:txEl>
                                          </p:spTgt>
                                        </p:tgtEl>
                                      </p:cBhvr>
                                    </p:animEffect>
                                  </p:childTnLst>
                                </p:cTn>
                              </p:par>
                            </p:childTnLst>
                          </p:cTn>
                        </p:par>
                        <p:par>
                          <p:cTn id="182" fill="hold">
                            <p:stCondLst>
                              <p:cond delay="1000"/>
                            </p:stCondLst>
                            <p:childTnLst>
                              <p:par>
                                <p:cTn id="183" presetID="26" presetClass="entr" presetSubtype="0" fill="hold" nodeType="afterEffect">
                                  <p:stCondLst>
                                    <p:cond delay="0"/>
                                  </p:stCondLst>
                                  <p:childTnLst>
                                    <p:set>
                                      <p:cBhvr>
                                        <p:cTn id="184" dur="1" fill="hold">
                                          <p:stCondLst>
                                            <p:cond delay="0"/>
                                          </p:stCondLst>
                                        </p:cTn>
                                        <p:tgtEl>
                                          <p:spTgt spid="25"/>
                                        </p:tgtEl>
                                        <p:attrNameLst>
                                          <p:attrName>style.visibility</p:attrName>
                                        </p:attrNameLst>
                                      </p:cBhvr>
                                      <p:to>
                                        <p:strVal val="visible"/>
                                      </p:to>
                                    </p:set>
                                    <p:animEffect transition="in" filter="wipe(down)">
                                      <p:cBhvr>
                                        <p:cTn id="185" dur="580">
                                          <p:stCondLst>
                                            <p:cond delay="0"/>
                                          </p:stCondLst>
                                        </p:cTn>
                                        <p:tgtEl>
                                          <p:spTgt spid="25"/>
                                        </p:tgtEl>
                                      </p:cBhvr>
                                    </p:animEffect>
                                    <p:anim calcmode="lin" valueType="num">
                                      <p:cBhvr>
                                        <p:cTn id="1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91" dur="26">
                                          <p:stCondLst>
                                            <p:cond delay="650"/>
                                          </p:stCondLst>
                                        </p:cTn>
                                        <p:tgtEl>
                                          <p:spTgt spid="25"/>
                                        </p:tgtEl>
                                      </p:cBhvr>
                                      <p:to x="100000" y="60000"/>
                                    </p:animScale>
                                    <p:animScale>
                                      <p:cBhvr>
                                        <p:cTn id="192" dur="166" decel="50000">
                                          <p:stCondLst>
                                            <p:cond delay="676"/>
                                          </p:stCondLst>
                                        </p:cTn>
                                        <p:tgtEl>
                                          <p:spTgt spid="25"/>
                                        </p:tgtEl>
                                      </p:cBhvr>
                                      <p:to x="100000" y="100000"/>
                                    </p:animScale>
                                    <p:animScale>
                                      <p:cBhvr>
                                        <p:cTn id="193" dur="26">
                                          <p:stCondLst>
                                            <p:cond delay="1312"/>
                                          </p:stCondLst>
                                        </p:cTn>
                                        <p:tgtEl>
                                          <p:spTgt spid="25"/>
                                        </p:tgtEl>
                                      </p:cBhvr>
                                      <p:to x="100000" y="80000"/>
                                    </p:animScale>
                                    <p:animScale>
                                      <p:cBhvr>
                                        <p:cTn id="194" dur="166" decel="50000">
                                          <p:stCondLst>
                                            <p:cond delay="1338"/>
                                          </p:stCondLst>
                                        </p:cTn>
                                        <p:tgtEl>
                                          <p:spTgt spid="25"/>
                                        </p:tgtEl>
                                      </p:cBhvr>
                                      <p:to x="100000" y="100000"/>
                                    </p:animScale>
                                    <p:animScale>
                                      <p:cBhvr>
                                        <p:cTn id="195" dur="26">
                                          <p:stCondLst>
                                            <p:cond delay="1642"/>
                                          </p:stCondLst>
                                        </p:cTn>
                                        <p:tgtEl>
                                          <p:spTgt spid="25"/>
                                        </p:tgtEl>
                                      </p:cBhvr>
                                      <p:to x="100000" y="90000"/>
                                    </p:animScale>
                                    <p:animScale>
                                      <p:cBhvr>
                                        <p:cTn id="196" dur="166" decel="50000">
                                          <p:stCondLst>
                                            <p:cond delay="1668"/>
                                          </p:stCondLst>
                                        </p:cTn>
                                        <p:tgtEl>
                                          <p:spTgt spid="25"/>
                                        </p:tgtEl>
                                      </p:cBhvr>
                                      <p:to x="100000" y="100000"/>
                                    </p:animScale>
                                    <p:animScale>
                                      <p:cBhvr>
                                        <p:cTn id="197" dur="26">
                                          <p:stCondLst>
                                            <p:cond delay="1808"/>
                                          </p:stCondLst>
                                        </p:cTn>
                                        <p:tgtEl>
                                          <p:spTgt spid="25"/>
                                        </p:tgtEl>
                                      </p:cBhvr>
                                      <p:to x="100000" y="95000"/>
                                    </p:animScale>
                                    <p:animScale>
                                      <p:cBhvr>
                                        <p:cTn id="198"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7" grpId="0" uiExpand="1" build="p" animBg="1" autoUpdateAnimBg="0"/>
      <p:bldP spid="30" grpId="0" uiExpand="1" build="p" animBg="1" autoUpdateAnimBg="0"/>
      <p:bldP spid="31" grpId="0" uiExpand="1" build="p"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4452" y="897075"/>
            <a:ext cx="7017828" cy="677108"/>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Між синхронною швидкістю і числом пар полюсів АД існує </a:t>
            </a:r>
            <a:r>
              <a:rPr lang="uk-UA" sz="2200" dirty="0" smtClean="0">
                <a:latin typeface="Calibri" panose="020F0502020204030204" pitchFamily="34" charset="0"/>
                <a:ea typeface="Calibri" panose="020F0502020204030204" pitchFamily="34" charset="0"/>
                <a:cs typeface="Calibri" panose="020F0502020204030204" pitchFamily="34" charset="0"/>
              </a:rPr>
              <a:t>залежність:</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74452" y="1574183"/>
            <a:ext cx="8988438" cy="1015663"/>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Отже, змінюючи число пар полюсів, можна змінити і синхронну швидкість. </a:t>
            </a:r>
            <a:r>
              <a:rPr lang="uk-UA" sz="2200" dirty="0" smtClean="0">
                <a:latin typeface="Calibri" panose="020F0502020204030204" pitchFamily="34" charset="0"/>
                <a:ea typeface="Calibri" panose="020F0502020204030204" pitchFamily="34" charset="0"/>
                <a:cs typeface="Calibri" panose="020F0502020204030204" pitchFamily="34" charset="0"/>
              </a:rPr>
              <a:t>Збільшення </a:t>
            </a:r>
            <a:r>
              <a:rPr lang="uk-UA" sz="2200" dirty="0">
                <a:latin typeface="Calibri" panose="020F0502020204030204" pitchFamily="34" charset="0"/>
                <a:ea typeface="Calibri" panose="020F0502020204030204" pitchFamily="34" charset="0"/>
                <a:cs typeface="Calibri" panose="020F0502020204030204" pitchFamily="34" charset="0"/>
              </a:rPr>
              <a:t>числа пар полюсів призводить до зниження синхронної швидкості і навпаки. </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3563" y="2580137"/>
            <a:ext cx="8979327" cy="1015663"/>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Застосовують цей спосіб, в основному, тільки для короткозамкнених АД, коли достатньо змінити тільки число пар полюсів обмотки на статорі, а ротор же придатний для будь-якого числа пар полюсів.</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94455" y="3628968"/>
            <a:ext cx="8957539" cy="1015663"/>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Один із варіантів зміни числа пар полюсів - це укладання на статорі АД декількох обмоток з різним числом пар полюсів. </a:t>
            </a:r>
            <a:r>
              <a:rPr lang="uk-UA" sz="2200" dirty="0" smtClean="0">
                <a:latin typeface="Calibri" panose="020F0502020204030204" pitchFamily="34" charset="0"/>
                <a:ea typeface="Calibri" panose="020F0502020204030204" pitchFamily="34" charset="0"/>
                <a:cs typeface="Calibri" panose="020F0502020204030204" pitchFamily="34" charset="0"/>
              </a:rPr>
              <a:t>Змінювати </a:t>
            </a:r>
            <a:r>
              <a:rPr lang="uk-UA" sz="2200" dirty="0">
                <a:latin typeface="Calibri" panose="020F0502020204030204" pitchFamily="34" charset="0"/>
                <a:ea typeface="Calibri" panose="020F0502020204030204" pitchFamily="34" charset="0"/>
                <a:cs typeface="Calibri" panose="020F0502020204030204" pitchFamily="34" charset="0"/>
              </a:rPr>
              <a:t>швидкість у цьому випадку можна шляхом включення тієї чи іншої обмотки.</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491683"/>
            <a:ext cx="8573558" cy="461665"/>
          </a:xfrm>
          <a:prstGeom prst="rect">
            <a:avLst/>
          </a:prstGeom>
        </p:spPr>
        <p:txBody>
          <a:bodyPr wrap="square">
            <a:spAutoFit/>
          </a:bodyPr>
          <a:lstStyle/>
          <a:p>
            <a:r>
              <a:rPr lang="uk-UA" sz="2400" b="1" i="1" u="sng" dirty="0">
                <a:latin typeface="Times New Roman" panose="02020603050405020304" pitchFamily="18" charset="0"/>
                <a:cs typeface="Times New Roman" panose="02020603050405020304" pitchFamily="18" charset="0"/>
              </a:rPr>
              <a:t>Регулювання швидкості переключенням числа пар полюсів</a:t>
            </a:r>
            <a:endParaRPr lang="uk-UA" sz="2400" u="sng"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364962543"/>
              </p:ext>
            </p:extLst>
          </p:nvPr>
        </p:nvGraphicFramePr>
        <p:xfrm>
          <a:off x="7939433" y="895498"/>
          <a:ext cx="1004045" cy="678685"/>
        </p:xfrm>
        <a:graphic>
          <a:graphicData uri="http://schemas.openxmlformats.org/presentationml/2006/ole">
            <mc:AlternateContent xmlns:mc="http://schemas.openxmlformats.org/markup-compatibility/2006">
              <mc:Choice xmlns:v="urn:schemas-microsoft-com:vml" Requires="v">
                <p:oleObj spid="_x0000_s66577" name="Уравнение" r:id="rId4" imgW="609480" imgH="419040" progId="Equation.3">
                  <p:embed/>
                </p:oleObj>
              </mc:Choice>
              <mc:Fallback>
                <p:oleObj name="Уравнение" r:id="rId4" imgW="609480" imgH="419040" progId="Equation.3">
                  <p:embed/>
                  <p:pic>
                    <p:nvPicPr>
                      <p:cNvPr id="0" name="Object 1"/>
                      <p:cNvPicPr>
                        <a:picLocks noChangeAspect="1" noChangeArrowheads="1"/>
                      </p:cNvPicPr>
                      <p:nvPr/>
                    </p:nvPicPr>
                    <p:blipFill>
                      <a:blip r:embed="rId5"/>
                      <a:srcRect/>
                      <a:stretch>
                        <a:fillRect/>
                      </a:stretch>
                    </p:blipFill>
                    <p:spPr bwMode="auto">
                      <a:xfrm>
                        <a:off x="7939433" y="895498"/>
                        <a:ext cx="1004045" cy="678685"/>
                      </a:xfrm>
                      <a:prstGeom prst="rect">
                        <a:avLst/>
                      </a:prstGeom>
                      <a:solidFill>
                        <a:srgbClr val="FFFF00"/>
                      </a:solidFill>
                      <a:ln>
                        <a:solidFill>
                          <a:srgbClr val="FF0000"/>
                        </a:solidFill>
                      </a:ln>
                    </p:spPr>
                  </p:pic>
                </p:oleObj>
              </mc:Fallback>
            </mc:AlternateContent>
          </a:graphicData>
        </a:graphic>
      </p:graphicFrame>
      <p:sp>
        <p:nvSpPr>
          <p:cNvPr id="15" name="Прямоугольник 14"/>
          <p:cNvSpPr>
            <a:spLocks noChangeArrowheads="1"/>
          </p:cNvSpPr>
          <p:nvPr/>
        </p:nvSpPr>
        <p:spPr bwMode="auto">
          <a:xfrm>
            <a:off x="101153" y="4635387"/>
            <a:ext cx="8988438" cy="677108"/>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Проте, цей спосіб значно збільшує габарити двигуна, ускладнює його конструкцію, підвищує вартість.</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133401" y="5335955"/>
            <a:ext cx="8979327" cy="1354217"/>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Інший спосіб зміни кількості пар полюсів - це розділ кожної фазної обмотки на частини і відповідне переключення її.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Зараз </a:t>
            </a:r>
            <a:r>
              <a:rPr lang="uk-UA" sz="2200" dirty="0">
                <a:latin typeface="Calibri" panose="020F0502020204030204" pitchFamily="34" charset="0"/>
                <a:ea typeface="Calibri" panose="020F0502020204030204" pitchFamily="34" charset="0"/>
                <a:cs typeface="Calibri" panose="020F0502020204030204" pitchFamily="34" charset="0"/>
              </a:rPr>
              <a:t>промисловість випускає спеціальні серії багато-швидкісних асинхронних двигунів, що мають 2, 3 або 4 швидкості обертання.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24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6">
                                            <p:bg/>
                                          </p:spTgt>
                                        </p:tgtEl>
                                        <p:attrNameLst>
                                          <p:attrName>style.visibility</p:attrName>
                                        </p:attrNameLst>
                                      </p:cBhvr>
                                      <p:to>
                                        <p:strVal val="visible"/>
                                      </p:to>
                                    </p:set>
                                    <p:anim calcmode="lin" valueType="num">
                                      <p:cBhvr>
                                        <p:cTn id="35" dur="1000" fill="hold"/>
                                        <p:tgtEl>
                                          <p:spTgt spid="16">
                                            <p:bg/>
                                          </p:spTgt>
                                        </p:tgtEl>
                                        <p:attrNameLst>
                                          <p:attrName>ppt_w</p:attrName>
                                        </p:attrNameLst>
                                      </p:cBhvr>
                                      <p:tavLst>
                                        <p:tav tm="0">
                                          <p:val>
                                            <p:fltVal val="0"/>
                                          </p:val>
                                        </p:tav>
                                        <p:tav tm="100000">
                                          <p:val>
                                            <p:strVal val="#ppt_w"/>
                                          </p:val>
                                        </p:tav>
                                      </p:tavLst>
                                    </p:anim>
                                    <p:anim calcmode="lin" valueType="num">
                                      <p:cBhvr>
                                        <p:cTn id="36" dur="1000" fill="hold"/>
                                        <p:tgtEl>
                                          <p:spTgt spid="16">
                                            <p:bg/>
                                          </p:spTgt>
                                        </p:tgtEl>
                                        <p:attrNameLst>
                                          <p:attrName>ppt_h</p:attrName>
                                        </p:attrNameLst>
                                      </p:cBhvr>
                                      <p:tavLst>
                                        <p:tav tm="0">
                                          <p:val>
                                            <p:fltVal val="0"/>
                                          </p:val>
                                        </p:tav>
                                        <p:tav tm="100000">
                                          <p:val>
                                            <p:strVal val="#ppt_h"/>
                                          </p:val>
                                        </p:tav>
                                      </p:tavLst>
                                    </p:anim>
                                    <p:anim calcmode="lin" valueType="num">
                                      <p:cBhvr>
                                        <p:cTn id="37" dur="1000" fill="hold"/>
                                        <p:tgtEl>
                                          <p:spTgt spid="16">
                                            <p:bg/>
                                          </p:spTgt>
                                        </p:tgtEl>
                                        <p:attrNameLst>
                                          <p:attrName>style.rotation</p:attrName>
                                        </p:attrNameLst>
                                      </p:cBhvr>
                                      <p:tavLst>
                                        <p:tav tm="0">
                                          <p:val>
                                            <p:fltVal val="90"/>
                                          </p:val>
                                        </p:tav>
                                        <p:tav tm="100000">
                                          <p:val>
                                            <p:fltVal val="0"/>
                                          </p:val>
                                        </p:tav>
                                      </p:tavLst>
                                    </p:anim>
                                    <p:animEffect transition="in" filter="fade">
                                      <p:cBhvr>
                                        <p:cTn id="38" dur="1000"/>
                                        <p:tgtEl>
                                          <p:spTgt spid="16">
                                            <p:bg/>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 calcmode="lin" valueType="num">
                                      <p:cBhvr>
                                        <p:cTn id="41"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43"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44" dur="10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1+#ppt_w/2"/>
                                          </p:val>
                                        </p:tav>
                                        <p:tav tm="100000">
                                          <p:val>
                                            <p:strVal val="#ppt_x"/>
                                          </p:val>
                                        </p:tav>
                                      </p:tavLst>
                                    </p:anim>
                                    <p:anim calcmode="lin" valueType="num">
                                      <p:cBhvr additive="base">
                                        <p:cTn id="5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7">
                                            <p:bg/>
                                          </p:spTgt>
                                        </p:tgtEl>
                                        <p:attrNameLst>
                                          <p:attrName>style.visibility</p:attrName>
                                        </p:attrNameLst>
                                      </p:cBhvr>
                                      <p:to>
                                        <p:strVal val="visible"/>
                                      </p:to>
                                    </p:set>
                                    <p:anim calcmode="lin" valueType="num">
                                      <p:cBhvr>
                                        <p:cTn id="55" dur="1000" fill="hold"/>
                                        <p:tgtEl>
                                          <p:spTgt spid="17">
                                            <p:bg/>
                                          </p:spTgt>
                                        </p:tgtEl>
                                        <p:attrNameLst>
                                          <p:attrName>ppt_w</p:attrName>
                                        </p:attrNameLst>
                                      </p:cBhvr>
                                      <p:tavLst>
                                        <p:tav tm="0">
                                          <p:val>
                                            <p:fltVal val="0"/>
                                          </p:val>
                                        </p:tav>
                                        <p:tav tm="100000">
                                          <p:val>
                                            <p:strVal val="#ppt_w"/>
                                          </p:val>
                                        </p:tav>
                                      </p:tavLst>
                                    </p:anim>
                                    <p:anim calcmode="lin" valueType="num">
                                      <p:cBhvr>
                                        <p:cTn id="56" dur="1000" fill="hold"/>
                                        <p:tgtEl>
                                          <p:spTgt spid="17">
                                            <p:bg/>
                                          </p:spTgt>
                                        </p:tgtEl>
                                        <p:attrNameLst>
                                          <p:attrName>ppt_h</p:attrName>
                                        </p:attrNameLst>
                                      </p:cBhvr>
                                      <p:tavLst>
                                        <p:tav tm="0">
                                          <p:val>
                                            <p:fltVal val="0"/>
                                          </p:val>
                                        </p:tav>
                                        <p:tav tm="100000">
                                          <p:val>
                                            <p:strVal val="#ppt_h"/>
                                          </p:val>
                                        </p:tav>
                                      </p:tavLst>
                                    </p:anim>
                                    <p:anim calcmode="lin" valueType="num">
                                      <p:cBhvr>
                                        <p:cTn id="57" dur="1000" fill="hold"/>
                                        <p:tgtEl>
                                          <p:spTgt spid="17">
                                            <p:bg/>
                                          </p:spTgt>
                                        </p:tgtEl>
                                        <p:attrNameLst>
                                          <p:attrName>style.rotation</p:attrName>
                                        </p:attrNameLst>
                                      </p:cBhvr>
                                      <p:tavLst>
                                        <p:tav tm="0">
                                          <p:val>
                                            <p:fltVal val="90"/>
                                          </p:val>
                                        </p:tav>
                                        <p:tav tm="100000">
                                          <p:val>
                                            <p:fltVal val="0"/>
                                          </p:val>
                                        </p:tav>
                                      </p:tavLst>
                                    </p:anim>
                                    <p:animEffect transition="in" filter="fade">
                                      <p:cBhvr>
                                        <p:cTn id="58" dur="1000"/>
                                        <p:tgtEl>
                                          <p:spTgt spid="17">
                                            <p:bg/>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7">
                                            <p:txEl>
                                              <p:pRg st="0" end="0"/>
                                            </p:txEl>
                                          </p:spTgt>
                                        </p:tgtEl>
                                        <p:attrNameLst>
                                          <p:attrName>style.visibility</p:attrName>
                                        </p:attrNameLst>
                                      </p:cBhvr>
                                      <p:to>
                                        <p:strVal val="visible"/>
                                      </p:to>
                                    </p:set>
                                    <p:anim calcmode="lin" valueType="num">
                                      <p:cBhvr>
                                        <p:cTn id="61"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62"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63"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64" dur="1000"/>
                                        <p:tgtEl>
                                          <p:spTgt spid="17">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5">
                                            <p:bg/>
                                          </p:spTgt>
                                        </p:tgtEl>
                                        <p:attrNameLst>
                                          <p:attrName>style.visibility</p:attrName>
                                        </p:attrNameLst>
                                      </p:cBhvr>
                                      <p:to>
                                        <p:strVal val="visible"/>
                                      </p:to>
                                    </p:set>
                                    <p:anim calcmode="lin" valueType="num">
                                      <p:cBhvr>
                                        <p:cTn id="69" dur="1000" fill="hold"/>
                                        <p:tgtEl>
                                          <p:spTgt spid="15">
                                            <p:bg/>
                                          </p:spTgt>
                                        </p:tgtEl>
                                        <p:attrNameLst>
                                          <p:attrName>ppt_w</p:attrName>
                                        </p:attrNameLst>
                                      </p:cBhvr>
                                      <p:tavLst>
                                        <p:tav tm="0">
                                          <p:val>
                                            <p:fltVal val="0"/>
                                          </p:val>
                                        </p:tav>
                                        <p:tav tm="100000">
                                          <p:val>
                                            <p:strVal val="#ppt_w"/>
                                          </p:val>
                                        </p:tav>
                                      </p:tavLst>
                                    </p:anim>
                                    <p:anim calcmode="lin" valueType="num">
                                      <p:cBhvr>
                                        <p:cTn id="70" dur="1000" fill="hold"/>
                                        <p:tgtEl>
                                          <p:spTgt spid="15">
                                            <p:bg/>
                                          </p:spTgt>
                                        </p:tgtEl>
                                        <p:attrNameLst>
                                          <p:attrName>ppt_h</p:attrName>
                                        </p:attrNameLst>
                                      </p:cBhvr>
                                      <p:tavLst>
                                        <p:tav tm="0">
                                          <p:val>
                                            <p:fltVal val="0"/>
                                          </p:val>
                                        </p:tav>
                                        <p:tav tm="100000">
                                          <p:val>
                                            <p:strVal val="#ppt_h"/>
                                          </p:val>
                                        </p:tav>
                                      </p:tavLst>
                                    </p:anim>
                                    <p:anim calcmode="lin" valueType="num">
                                      <p:cBhvr>
                                        <p:cTn id="71" dur="1000" fill="hold"/>
                                        <p:tgtEl>
                                          <p:spTgt spid="15">
                                            <p:bg/>
                                          </p:spTgt>
                                        </p:tgtEl>
                                        <p:attrNameLst>
                                          <p:attrName>style.rotation</p:attrName>
                                        </p:attrNameLst>
                                      </p:cBhvr>
                                      <p:tavLst>
                                        <p:tav tm="0">
                                          <p:val>
                                            <p:fltVal val="90"/>
                                          </p:val>
                                        </p:tav>
                                        <p:tav tm="100000">
                                          <p:val>
                                            <p:fltVal val="0"/>
                                          </p:val>
                                        </p:tav>
                                      </p:tavLst>
                                    </p:anim>
                                    <p:animEffect transition="in" filter="fade">
                                      <p:cBhvr>
                                        <p:cTn id="72" dur="1000"/>
                                        <p:tgtEl>
                                          <p:spTgt spid="15">
                                            <p:bg/>
                                          </p:spTgt>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5">
                                            <p:txEl>
                                              <p:pRg st="0" end="0"/>
                                            </p:txEl>
                                          </p:spTgt>
                                        </p:tgtEl>
                                        <p:attrNameLst>
                                          <p:attrName>style.visibility</p:attrName>
                                        </p:attrNameLst>
                                      </p:cBhvr>
                                      <p:to>
                                        <p:strVal val="visible"/>
                                      </p:to>
                                    </p:set>
                                    <p:anim calcmode="lin" valueType="num">
                                      <p:cBhvr>
                                        <p:cTn id="75"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76"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77"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78" dur="1000"/>
                                        <p:tgtEl>
                                          <p:spTgt spid="1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6"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1000" fill="hold"/>
                                        <p:tgtEl>
                                          <p:spTgt spid="18"/>
                                        </p:tgtEl>
                                        <p:attrNameLst>
                                          <p:attrName>ppt_x</p:attrName>
                                        </p:attrNameLst>
                                      </p:cBhvr>
                                      <p:tavLst>
                                        <p:tav tm="0">
                                          <p:val>
                                            <p:strVal val="1+#ppt_w/2"/>
                                          </p:val>
                                        </p:tav>
                                        <p:tav tm="100000">
                                          <p:val>
                                            <p:strVal val="#ppt_x"/>
                                          </p:val>
                                        </p:tav>
                                      </p:tavLst>
                                    </p:anim>
                                    <p:anim calcmode="lin" valueType="num">
                                      <p:cBhvr additive="base">
                                        <p:cTn id="84"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7" grpId="0" uiExpand="1" build="p" animBg="1" autoUpdateAnimBg="0"/>
      <p:bldP spid="2" grpId="0"/>
      <p:bldP spid="15" grpId="0" uiExpand="1" build="p" animBg="1" autoUpdateAnimBg="0"/>
      <p:bldP spid="18"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4451" y="897075"/>
            <a:ext cx="7514436" cy="1015663"/>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Щоб встановити вид характеристик, скористаємося до виразом максимального моменту</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smtClean="0">
                <a:latin typeface="Calibri" panose="020F0502020204030204" pitchFamily="34" charset="0"/>
                <a:ea typeface="Calibri" panose="020F0502020204030204" pitchFamily="34" charset="0"/>
                <a:cs typeface="Calibri" panose="020F0502020204030204" pitchFamily="34" charset="0"/>
              </a:rPr>
              <a:t>Звідки випливає</a:t>
            </a:r>
            <a:r>
              <a:rPr lang="uk-UA" sz="2200" dirty="0">
                <a:latin typeface="Calibri" panose="020F0502020204030204" pitchFamily="34" charset="0"/>
                <a:ea typeface="Calibri" panose="020F0502020204030204" pitchFamily="34" charset="0"/>
                <a:cs typeface="Calibri" panose="020F0502020204030204" pitchFamily="34" charset="0"/>
              </a:rPr>
              <a:t>, що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dirty="0">
                <a:latin typeface="Calibri" panose="020F0502020204030204" pitchFamily="34" charset="0"/>
                <a:ea typeface="Calibri" panose="020F0502020204030204" pitchFamily="34" charset="0"/>
                <a:cs typeface="Calibri" panose="020F0502020204030204" pitchFamily="34" charset="0"/>
              </a:rPr>
              <a:t>  обернено пропорційний  </a:t>
            </a:r>
            <a:r>
              <a:rPr lang="uk-UA" sz="2200" i="1" dirty="0">
                <a:latin typeface="Times New Roman" panose="02020603050405020304" pitchFamily="18" charset="0"/>
                <a:ea typeface="Calibri" panose="020F0502020204030204" pitchFamily="34" charset="0"/>
                <a:cs typeface="Times New Roman" panose="02020603050405020304" pitchFamily="18" charset="0"/>
              </a:rPr>
              <a:t>X</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K</a:t>
            </a:r>
            <a:r>
              <a:rPr lang="uk-UA" sz="2200" i="1" dirty="0">
                <a:latin typeface="Times New Roman" panose="02020603050405020304" pitchFamily="18" charset="0"/>
                <a:ea typeface="Calibri" panose="020F0502020204030204" pitchFamily="34" charset="0"/>
                <a:cs typeface="Times New Roman" panose="02020603050405020304" pitchFamily="18" charset="0"/>
              </a:rPr>
              <a:t>=X</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i="1" dirty="0">
                <a:latin typeface="Times New Roman" panose="02020603050405020304" pitchFamily="18" charset="0"/>
                <a:ea typeface="Calibri" panose="020F0502020204030204" pitchFamily="34" charset="0"/>
                <a:cs typeface="Times New Roman" panose="02020603050405020304" pitchFamily="18" charset="0"/>
              </a:rPr>
              <a:t>+X</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94455" y="1924700"/>
            <a:ext cx="8988438" cy="677108"/>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В свою чергу опір </a:t>
            </a:r>
            <a:r>
              <a:rPr lang="uk-UA" sz="2200" i="1" dirty="0">
                <a:latin typeface="Times New Roman" panose="02020603050405020304" pitchFamily="18" charset="0"/>
                <a:ea typeface="Calibri" panose="020F0502020204030204" pitchFamily="34" charset="0"/>
                <a:cs typeface="Times New Roman" panose="02020603050405020304" pitchFamily="18" charset="0"/>
              </a:rPr>
              <a:t>X</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dirty="0">
                <a:latin typeface="Calibri" panose="020F0502020204030204" pitchFamily="34" charset="0"/>
                <a:ea typeface="Calibri" panose="020F0502020204030204" pitchFamily="34" charset="0"/>
                <a:cs typeface="Calibri" panose="020F0502020204030204" pitchFamily="34" charset="0"/>
              </a:rPr>
              <a:t> залежить від числа витків обмотки статора, що є різною для різних обмоток або частин однієї обмотки.</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3563" y="2580137"/>
            <a:ext cx="8979327" cy="677108"/>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Опір </a:t>
            </a:r>
            <a:r>
              <a:rPr lang="uk-UA" sz="2200" i="1" dirty="0">
                <a:latin typeface="Times New Roman" panose="02020603050405020304" pitchFamily="18" charset="0"/>
                <a:ea typeface="Calibri" panose="020F0502020204030204" pitchFamily="34" charset="0"/>
                <a:cs typeface="Times New Roman" panose="02020603050405020304" pitchFamily="18" charset="0"/>
              </a:rPr>
              <a:t>X</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Calibri" panose="020F0502020204030204" pitchFamily="34" charset="0"/>
                <a:ea typeface="Calibri" panose="020F0502020204030204" pitchFamily="34" charset="0"/>
                <a:cs typeface="Calibri" panose="020F0502020204030204" pitchFamily="34" charset="0"/>
              </a:rPr>
              <a:t> також залежить від числа витків обмотки статора, оскільки до формули для його </a:t>
            </a:r>
            <a:r>
              <a:rPr lang="uk-UA" sz="2200" dirty="0" smtClean="0">
                <a:latin typeface="Calibri" panose="020F0502020204030204" pitchFamily="34" charset="0"/>
                <a:ea typeface="Calibri" panose="020F0502020204030204" pitchFamily="34" charset="0"/>
                <a:cs typeface="Calibri" panose="020F0502020204030204" pitchFamily="34" charset="0"/>
              </a:rPr>
              <a:t>розрахунку  </a:t>
            </a:r>
            <a:r>
              <a:rPr lang="uk-UA" sz="2200" dirty="0">
                <a:latin typeface="Calibri" panose="020F0502020204030204" pitchFamily="34" charset="0"/>
                <a:ea typeface="Calibri" panose="020F0502020204030204" pitchFamily="34" charset="0"/>
                <a:cs typeface="Calibri" panose="020F0502020204030204" pitchFamily="34" charset="0"/>
              </a:rPr>
              <a:t>входить коефіцієнт трансформації.</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83563" y="3257245"/>
            <a:ext cx="8957539" cy="2369880"/>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Отже, </a:t>
            </a:r>
            <a:r>
              <a:rPr lang="uk-UA" sz="2200" dirty="0">
                <a:latin typeface="Calibri" panose="020F0502020204030204" pitchFamily="34" charset="0"/>
                <a:ea typeface="Calibri" panose="020F0502020204030204" pitchFamily="34" charset="0"/>
                <a:cs typeface="Calibri" panose="020F0502020204030204" pitchFamily="34" charset="0"/>
              </a:rPr>
              <a:t>при збільшенні числа пар полюсів механічна характеристика АД буде мати такий же </a:t>
            </a:r>
            <a:r>
              <a:rPr lang="uk-UA" sz="2200" dirty="0" smtClean="0">
                <a:latin typeface="Calibri" panose="020F0502020204030204" pitchFamily="34" charset="0"/>
                <a:ea typeface="Calibri" panose="020F0502020204030204" pitchFamily="34" charset="0"/>
                <a:cs typeface="Calibri" panose="020F0502020204030204" pitchFamily="34" charset="0"/>
              </a:rPr>
              <a:t>вигляд</a:t>
            </a:r>
            <a:r>
              <a:rPr lang="uk-UA" sz="2200" dirty="0">
                <a:latin typeface="Calibri" panose="020F0502020204030204" pitchFamily="34" charset="0"/>
                <a:ea typeface="Calibri" panose="020F0502020204030204" pitchFamily="34" charset="0"/>
                <a:cs typeface="Calibri" panose="020F0502020204030204" pitchFamily="34" charset="0"/>
              </a:rPr>
              <a:t>, як і для основного числа пар полюсів, але при цьому максимальний момент і синхронна швидкість </a:t>
            </a:r>
            <a:r>
              <a:rPr lang="uk-UA" sz="2200" dirty="0" smtClean="0">
                <a:latin typeface="Calibri" panose="020F0502020204030204" pitchFamily="34" charset="0"/>
                <a:ea typeface="Calibri" panose="020F0502020204030204" pitchFamily="34" charset="0"/>
                <a:cs typeface="Calibri" panose="020F0502020204030204" pitchFamily="34" charset="0"/>
              </a:rPr>
              <a:t>змінюються:</a:t>
            </a:r>
          </a:p>
          <a:p>
            <a:pPr marL="285750" lvl="0" indent="-285750">
              <a:buFont typeface="Wingdings" panose="05000000000000000000" pitchFamily="2" charset="2"/>
              <a:buChar char="Ø"/>
            </a:pPr>
            <a:r>
              <a:rPr lang="uk-UA" sz="2200" dirty="0">
                <a:latin typeface="Calibri" panose="020F0502020204030204" pitchFamily="34" charset="0"/>
                <a:ea typeface="Calibri" panose="020F0502020204030204" pitchFamily="34" charset="0"/>
                <a:cs typeface="Calibri" panose="020F0502020204030204" pitchFamily="34" charset="0"/>
              </a:rPr>
              <a:t>зі збільшенням числа пар полюсів </a:t>
            </a:r>
            <a:r>
              <a:rPr lang="uk-UA" sz="2200" i="1" dirty="0">
                <a:latin typeface="Times New Roman" panose="02020603050405020304" pitchFamily="18" charset="0"/>
                <a:ea typeface="Calibri" panose="020F0502020204030204" pitchFamily="34" charset="0"/>
                <a:cs typeface="Times New Roman" panose="02020603050405020304" pitchFamily="18" charset="0"/>
              </a:rPr>
              <a:t>X</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K</a:t>
            </a:r>
            <a:r>
              <a:rPr lang="uk-UA" sz="2200" dirty="0">
                <a:latin typeface="Calibri" panose="020F0502020204030204" pitchFamily="34" charset="0"/>
                <a:ea typeface="Calibri" panose="020F0502020204030204" pitchFamily="34" charset="0"/>
                <a:cs typeface="Calibri" panose="020F0502020204030204" pitchFamily="34" charset="0"/>
              </a:rPr>
              <a:t> зменшується, критичний момент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dirty="0">
                <a:latin typeface="Calibri" panose="020F0502020204030204" pitchFamily="34" charset="0"/>
                <a:ea typeface="Calibri" panose="020F0502020204030204" pitchFamily="34" charset="0"/>
                <a:cs typeface="Calibri" panose="020F0502020204030204" pitchFamily="34" charset="0"/>
              </a:rPr>
              <a:t> зростає, </a:t>
            </a:r>
            <a:r>
              <a:rPr lang="uk-UA" sz="2200" i="1" dirty="0">
                <a:latin typeface="Times New Roman" panose="02020603050405020304" pitchFamily="18" charset="0"/>
                <a:ea typeface="Calibri" panose="020F0502020204030204" pitchFamily="34" charset="0"/>
                <a:cs typeface="Times New Roman" panose="02020603050405020304" pitchFamily="18" charset="0"/>
              </a:rPr>
              <a:t>ω</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0</a:t>
            </a:r>
            <a:r>
              <a:rPr lang="uk-UA" sz="2200" dirty="0">
                <a:latin typeface="Calibri" panose="020F0502020204030204" pitchFamily="34" charset="0"/>
                <a:ea typeface="Calibri" panose="020F0502020204030204" pitchFamily="34" charset="0"/>
                <a:cs typeface="Calibri" panose="020F0502020204030204" pitchFamily="34" charset="0"/>
              </a:rPr>
              <a:t> знижується;</a:t>
            </a:r>
          </a:p>
          <a:p>
            <a:pPr marL="285750" indent="-285750">
              <a:buFont typeface="Wingdings" panose="05000000000000000000" pitchFamily="2" charset="2"/>
              <a:buChar char="Ø"/>
            </a:pPr>
            <a:r>
              <a:rPr lang="uk-UA" sz="2200" dirty="0">
                <a:latin typeface="Calibri" panose="020F0502020204030204" pitchFamily="34" charset="0"/>
                <a:ea typeface="Calibri" panose="020F0502020204030204" pitchFamily="34" charset="0"/>
                <a:cs typeface="Calibri" panose="020F0502020204030204" pitchFamily="34" charset="0"/>
              </a:rPr>
              <a:t>зі зменшенням числа пар полюсів </a:t>
            </a:r>
            <a:r>
              <a:rPr lang="uk-UA" sz="2200" i="1" dirty="0">
                <a:latin typeface="Times New Roman" panose="02020603050405020304" pitchFamily="18" charset="0"/>
                <a:ea typeface="Calibri" panose="020F0502020204030204" pitchFamily="34" charset="0"/>
                <a:cs typeface="Times New Roman" panose="02020603050405020304" pitchFamily="18" charset="0"/>
              </a:rPr>
              <a:t>X</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K</a:t>
            </a:r>
            <a:r>
              <a:rPr lang="uk-UA" sz="2200" dirty="0">
                <a:latin typeface="Calibri" panose="020F0502020204030204" pitchFamily="34" charset="0"/>
                <a:ea typeface="Calibri" panose="020F0502020204030204" pitchFamily="34" charset="0"/>
                <a:cs typeface="Calibri" panose="020F0502020204030204" pitchFamily="34" charset="0"/>
              </a:rPr>
              <a:t> зростає, </a:t>
            </a:r>
            <a:r>
              <a:rPr lang="uk-UA" sz="2200" dirty="0" smtClean="0">
                <a:latin typeface="Calibri" panose="020F0502020204030204" pitchFamily="34" charset="0"/>
                <a:ea typeface="Calibri" panose="020F0502020204030204" pitchFamily="34" charset="0"/>
                <a:cs typeface="Calibri" panose="020F0502020204030204" pitchFamily="34" charset="0"/>
              </a:rPr>
              <a:t>критичний момент </a:t>
            </a:r>
            <a:r>
              <a:rPr lang="uk-UA" sz="2200" i="1" dirty="0" err="1" smtClean="0">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smtClean="0">
                <a:latin typeface="Times New Roman" panose="02020603050405020304" pitchFamily="18" charset="0"/>
                <a:ea typeface="Calibri" panose="020F0502020204030204" pitchFamily="34" charset="0"/>
                <a:cs typeface="Times New Roman" panose="02020603050405020304" pitchFamily="18" charset="0"/>
              </a:rPr>
              <a:t>кр</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знижується, </a:t>
            </a:r>
            <a:r>
              <a:rPr lang="uk-UA" sz="2200" i="1" dirty="0">
                <a:latin typeface="Times New Roman" panose="02020603050405020304" pitchFamily="18" charset="0"/>
                <a:ea typeface="Calibri" panose="020F0502020204030204" pitchFamily="34" charset="0"/>
                <a:cs typeface="Times New Roman" panose="02020603050405020304" pitchFamily="18" charset="0"/>
              </a:rPr>
              <a:t>ω</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0</a:t>
            </a:r>
            <a:r>
              <a:rPr lang="uk-UA" sz="2200" dirty="0">
                <a:latin typeface="Calibri" panose="020F0502020204030204" pitchFamily="34" charset="0"/>
                <a:ea typeface="Calibri" panose="020F0502020204030204" pitchFamily="34" charset="0"/>
                <a:cs typeface="Calibri" panose="020F0502020204030204" pitchFamily="34" charset="0"/>
              </a:rPr>
              <a:t> зростає.</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491683"/>
            <a:ext cx="8573558" cy="461665"/>
          </a:xfrm>
          <a:prstGeom prst="rect">
            <a:avLst/>
          </a:prstGeom>
        </p:spPr>
        <p:txBody>
          <a:bodyPr wrap="square">
            <a:spAutoFit/>
          </a:bodyPr>
          <a:lstStyle/>
          <a:p>
            <a:r>
              <a:rPr lang="uk-UA" sz="2400" b="1" i="1" u="sng" dirty="0">
                <a:latin typeface="Times New Roman" panose="02020603050405020304" pitchFamily="18" charset="0"/>
                <a:cs typeface="Times New Roman" panose="02020603050405020304" pitchFamily="18" charset="0"/>
              </a:rPr>
              <a:t>Регулювання швидкості переключенням числа пар полюсів</a:t>
            </a:r>
            <a:endParaRPr lang="uk-UA" sz="2400" u="sng" dirty="0">
              <a:latin typeface="Times New Roman" panose="02020603050405020304" pitchFamily="18" charset="0"/>
              <a:cs typeface="Times New Roman" panose="02020603050405020304" pitchFamily="18" charset="0"/>
            </a:endParaRPr>
          </a:p>
        </p:txBody>
      </p:sp>
      <p:sp>
        <p:nvSpPr>
          <p:cNvPr id="15" name="Прямоугольник 14"/>
          <p:cNvSpPr>
            <a:spLocks noChangeArrowheads="1"/>
          </p:cNvSpPr>
          <p:nvPr/>
        </p:nvSpPr>
        <p:spPr bwMode="auto">
          <a:xfrm>
            <a:off x="103600" y="5627125"/>
            <a:ext cx="8988438" cy="1015663"/>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Щоб підтримувати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M</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кр</a:t>
            </a:r>
            <a:r>
              <a:rPr lang="uk-UA" sz="2200" i="1" dirty="0">
                <a:latin typeface="Times New Roman" panose="02020603050405020304" pitchFamily="18" charset="0"/>
                <a:ea typeface="Calibri" panose="020F0502020204030204" pitchFamily="34" charset="0"/>
                <a:cs typeface="Times New Roman" panose="02020603050405020304" pitchFamily="18" charset="0"/>
              </a:rPr>
              <a:t> =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const</a:t>
            </a:r>
            <a:r>
              <a:rPr lang="uk-UA" sz="2200" dirty="0">
                <a:latin typeface="Calibri" panose="020F0502020204030204" pitchFamily="34" charset="0"/>
                <a:ea typeface="Calibri" panose="020F0502020204030204" pitchFamily="34" charset="0"/>
                <a:cs typeface="Calibri" panose="020F0502020204030204" pitchFamily="34" charset="0"/>
              </a:rPr>
              <a:t>, необхідно використовувати замкнуті системи ЕП, що дозволяють одночасно з числом пар полюсів змінювати рівень напруги на статорі двигуна.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104327968"/>
              </p:ext>
            </p:extLst>
          </p:nvPr>
        </p:nvGraphicFramePr>
        <p:xfrm>
          <a:off x="7588887" y="873194"/>
          <a:ext cx="1452215" cy="747553"/>
        </p:xfrm>
        <a:graphic>
          <a:graphicData uri="http://schemas.openxmlformats.org/presentationml/2006/ole">
            <mc:AlternateContent xmlns:mc="http://schemas.openxmlformats.org/markup-compatibility/2006">
              <mc:Choice xmlns:v="urn:schemas-microsoft-com:vml" Requires="v">
                <p:oleObj spid="_x0000_s71706" name="Уравнение" r:id="rId4" imgW="927000" imgH="457200" progId="Equation.3">
                  <p:embed/>
                </p:oleObj>
              </mc:Choice>
              <mc:Fallback>
                <p:oleObj name="Уравнение" r:id="rId4" imgW="927000" imgH="457200" progId="Equation.3">
                  <p:embed/>
                  <p:pic>
                    <p:nvPicPr>
                      <p:cNvPr id="0" name="Object 1"/>
                      <p:cNvPicPr>
                        <a:picLocks noChangeAspect="1" noChangeArrowheads="1"/>
                      </p:cNvPicPr>
                      <p:nvPr/>
                    </p:nvPicPr>
                    <p:blipFill>
                      <a:blip r:embed="rId5"/>
                      <a:srcRect/>
                      <a:stretch>
                        <a:fillRect/>
                      </a:stretch>
                    </p:blipFill>
                    <p:spPr bwMode="auto">
                      <a:xfrm>
                        <a:off x="7588887" y="873194"/>
                        <a:ext cx="1452215" cy="747553"/>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76027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6">
                                            <p:bg/>
                                          </p:spTgt>
                                        </p:tgtEl>
                                        <p:attrNameLst>
                                          <p:attrName>style.visibility</p:attrName>
                                        </p:attrNameLst>
                                      </p:cBhvr>
                                      <p:to>
                                        <p:strVal val="visible"/>
                                      </p:to>
                                    </p:set>
                                    <p:anim calcmode="lin" valueType="num">
                                      <p:cBhvr>
                                        <p:cTn id="35" dur="1000" fill="hold"/>
                                        <p:tgtEl>
                                          <p:spTgt spid="16">
                                            <p:bg/>
                                          </p:spTgt>
                                        </p:tgtEl>
                                        <p:attrNameLst>
                                          <p:attrName>ppt_w</p:attrName>
                                        </p:attrNameLst>
                                      </p:cBhvr>
                                      <p:tavLst>
                                        <p:tav tm="0">
                                          <p:val>
                                            <p:fltVal val="0"/>
                                          </p:val>
                                        </p:tav>
                                        <p:tav tm="100000">
                                          <p:val>
                                            <p:strVal val="#ppt_w"/>
                                          </p:val>
                                        </p:tav>
                                      </p:tavLst>
                                    </p:anim>
                                    <p:anim calcmode="lin" valueType="num">
                                      <p:cBhvr>
                                        <p:cTn id="36" dur="1000" fill="hold"/>
                                        <p:tgtEl>
                                          <p:spTgt spid="16">
                                            <p:bg/>
                                          </p:spTgt>
                                        </p:tgtEl>
                                        <p:attrNameLst>
                                          <p:attrName>ppt_h</p:attrName>
                                        </p:attrNameLst>
                                      </p:cBhvr>
                                      <p:tavLst>
                                        <p:tav tm="0">
                                          <p:val>
                                            <p:fltVal val="0"/>
                                          </p:val>
                                        </p:tav>
                                        <p:tav tm="100000">
                                          <p:val>
                                            <p:strVal val="#ppt_h"/>
                                          </p:val>
                                        </p:tav>
                                      </p:tavLst>
                                    </p:anim>
                                    <p:anim calcmode="lin" valueType="num">
                                      <p:cBhvr>
                                        <p:cTn id="37" dur="1000" fill="hold"/>
                                        <p:tgtEl>
                                          <p:spTgt spid="16">
                                            <p:bg/>
                                          </p:spTgt>
                                        </p:tgtEl>
                                        <p:attrNameLst>
                                          <p:attrName>style.rotation</p:attrName>
                                        </p:attrNameLst>
                                      </p:cBhvr>
                                      <p:tavLst>
                                        <p:tav tm="0">
                                          <p:val>
                                            <p:fltVal val="90"/>
                                          </p:val>
                                        </p:tav>
                                        <p:tav tm="100000">
                                          <p:val>
                                            <p:fltVal val="0"/>
                                          </p:val>
                                        </p:tav>
                                      </p:tavLst>
                                    </p:anim>
                                    <p:animEffect transition="in" filter="fade">
                                      <p:cBhvr>
                                        <p:cTn id="38" dur="1000"/>
                                        <p:tgtEl>
                                          <p:spTgt spid="16">
                                            <p:bg/>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 calcmode="lin" valueType="num">
                                      <p:cBhvr>
                                        <p:cTn id="41"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43"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44" dur="10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1+#ppt_w/2"/>
                                          </p:val>
                                        </p:tav>
                                        <p:tav tm="100000">
                                          <p:val>
                                            <p:strVal val="#ppt_x"/>
                                          </p:val>
                                        </p:tav>
                                      </p:tavLst>
                                    </p:anim>
                                    <p:anim calcmode="lin" valueType="num">
                                      <p:cBhvr additive="base">
                                        <p:cTn id="50" dur="10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31" presetClass="entr" presetSubtype="0" fill="hold" grpId="0" nodeType="afterEffect">
                                  <p:stCondLst>
                                    <p:cond delay="0"/>
                                  </p:stCondLst>
                                  <p:childTnLst>
                                    <p:set>
                                      <p:cBhvr>
                                        <p:cTn id="53" dur="1" fill="hold">
                                          <p:stCondLst>
                                            <p:cond delay="0"/>
                                          </p:stCondLst>
                                        </p:cTn>
                                        <p:tgtEl>
                                          <p:spTgt spid="17">
                                            <p:bg/>
                                          </p:spTgt>
                                        </p:tgtEl>
                                        <p:attrNameLst>
                                          <p:attrName>style.visibility</p:attrName>
                                        </p:attrNameLst>
                                      </p:cBhvr>
                                      <p:to>
                                        <p:strVal val="visible"/>
                                      </p:to>
                                    </p:set>
                                    <p:anim calcmode="lin" valueType="num">
                                      <p:cBhvr>
                                        <p:cTn id="54" dur="1000" fill="hold"/>
                                        <p:tgtEl>
                                          <p:spTgt spid="17">
                                            <p:bg/>
                                          </p:spTgt>
                                        </p:tgtEl>
                                        <p:attrNameLst>
                                          <p:attrName>ppt_w</p:attrName>
                                        </p:attrNameLst>
                                      </p:cBhvr>
                                      <p:tavLst>
                                        <p:tav tm="0">
                                          <p:val>
                                            <p:fltVal val="0"/>
                                          </p:val>
                                        </p:tav>
                                        <p:tav tm="100000">
                                          <p:val>
                                            <p:strVal val="#ppt_w"/>
                                          </p:val>
                                        </p:tav>
                                      </p:tavLst>
                                    </p:anim>
                                    <p:anim calcmode="lin" valueType="num">
                                      <p:cBhvr>
                                        <p:cTn id="55" dur="1000" fill="hold"/>
                                        <p:tgtEl>
                                          <p:spTgt spid="17">
                                            <p:bg/>
                                          </p:spTgt>
                                        </p:tgtEl>
                                        <p:attrNameLst>
                                          <p:attrName>ppt_h</p:attrName>
                                        </p:attrNameLst>
                                      </p:cBhvr>
                                      <p:tavLst>
                                        <p:tav tm="0">
                                          <p:val>
                                            <p:fltVal val="0"/>
                                          </p:val>
                                        </p:tav>
                                        <p:tav tm="100000">
                                          <p:val>
                                            <p:strVal val="#ppt_h"/>
                                          </p:val>
                                        </p:tav>
                                      </p:tavLst>
                                    </p:anim>
                                    <p:anim calcmode="lin" valueType="num">
                                      <p:cBhvr>
                                        <p:cTn id="56" dur="1000" fill="hold"/>
                                        <p:tgtEl>
                                          <p:spTgt spid="17">
                                            <p:bg/>
                                          </p:spTgt>
                                        </p:tgtEl>
                                        <p:attrNameLst>
                                          <p:attrName>style.rotation</p:attrName>
                                        </p:attrNameLst>
                                      </p:cBhvr>
                                      <p:tavLst>
                                        <p:tav tm="0">
                                          <p:val>
                                            <p:fltVal val="90"/>
                                          </p:val>
                                        </p:tav>
                                        <p:tav tm="100000">
                                          <p:val>
                                            <p:fltVal val="0"/>
                                          </p:val>
                                        </p:tav>
                                      </p:tavLst>
                                    </p:anim>
                                    <p:animEffect transition="in" filter="fade">
                                      <p:cBhvr>
                                        <p:cTn id="57" dur="1000"/>
                                        <p:tgtEl>
                                          <p:spTgt spid="17">
                                            <p:bg/>
                                          </p:spTgt>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 calcmode="lin" valueType="num">
                                      <p:cBhvr>
                                        <p:cTn id="60"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63" dur="1000"/>
                                        <p:tgtEl>
                                          <p:spTgt spid="17">
                                            <p:txEl>
                                              <p:pRg st="0" end="0"/>
                                            </p:txEl>
                                          </p:spTgt>
                                        </p:tgtEl>
                                      </p:cBhvr>
                                    </p:animEffect>
                                  </p:childTnLst>
                                </p:cTn>
                              </p:par>
                            </p:childTnLst>
                          </p:cTn>
                        </p:par>
                        <p:par>
                          <p:cTn id="64" fill="hold">
                            <p:stCondLst>
                              <p:cond delay="2000"/>
                            </p:stCondLst>
                            <p:childTnLst>
                              <p:par>
                                <p:cTn id="65" presetID="31" presetClass="entr" presetSubtype="0" fill="hold" grpId="0" nodeType="afterEffect">
                                  <p:stCondLst>
                                    <p:cond delay="0"/>
                                  </p:stCondLst>
                                  <p:childTnLst>
                                    <p:set>
                                      <p:cBhvr>
                                        <p:cTn id="66" dur="1" fill="hold">
                                          <p:stCondLst>
                                            <p:cond delay="0"/>
                                          </p:stCondLst>
                                        </p:cTn>
                                        <p:tgtEl>
                                          <p:spTgt spid="17">
                                            <p:txEl>
                                              <p:pRg st="1" end="1"/>
                                            </p:txEl>
                                          </p:spTgt>
                                        </p:tgtEl>
                                        <p:attrNameLst>
                                          <p:attrName>style.visibility</p:attrName>
                                        </p:attrNameLst>
                                      </p:cBhvr>
                                      <p:to>
                                        <p:strVal val="visible"/>
                                      </p:to>
                                    </p:set>
                                    <p:anim calcmode="lin" valueType="num">
                                      <p:cBhvr>
                                        <p:cTn id="67"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68"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69"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70" dur="1000"/>
                                        <p:tgtEl>
                                          <p:spTgt spid="17">
                                            <p:txEl>
                                              <p:pRg st="1" end="1"/>
                                            </p:txEl>
                                          </p:spTgt>
                                        </p:tgtEl>
                                      </p:cBhvr>
                                    </p:animEffect>
                                  </p:childTnLst>
                                </p:cTn>
                              </p:par>
                            </p:childTnLst>
                          </p:cTn>
                        </p:par>
                        <p:par>
                          <p:cTn id="71" fill="hold">
                            <p:stCondLst>
                              <p:cond delay="3000"/>
                            </p:stCondLst>
                            <p:childTnLst>
                              <p:par>
                                <p:cTn id="72" presetID="31" presetClass="entr" presetSubtype="0" fill="hold" grpId="0" nodeType="afterEffect">
                                  <p:stCondLst>
                                    <p:cond delay="0"/>
                                  </p:stCondLst>
                                  <p:childTnLst>
                                    <p:set>
                                      <p:cBhvr>
                                        <p:cTn id="73" dur="1" fill="hold">
                                          <p:stCondLst>
                                            <p:cond delay="0"/>
                                          </p:stCondLst>
                                        </p:cTn>
                                        <p:tgtEl>
                                          <p:spTgt spid="17">
                                            <p:txEl>
                                              <p:pRg st="2" end="2"/>
                                            </p:txEl>
                                          </p:spTgt>
                                        </p:tgtEl>
                                        <p:attrNameLst>
                                          <p:attrName>style.visibility</p:attrName>
                                        </p:attrNameLst>
                                      </p:cBhvr>
                                      <p:to>
                                        <p:strVal val="visible"/>
                                      </p:to>
                                    </p:set>
                                    <p:anim calcmode="lin" valueType="num">
                                      <p:cBhvr>
                                        <p:cTn id="74"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75"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76"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77" dur="1000"/>
                                        <p:tgtEl>
                                          <p:spTgt spid="17">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5">
                                            <p:bg/>
                                          </p:spTgt>
                                        </p:tgtEl>
                                        <p:attrNameLst>
                                          <p:attrName>style.visibility</p:attrName>
                                        </p:attrNameLst>
                                      </p:cBhvr>
                                      <p:to>
                                        <p:strVal val="visible"/>
                                      </p:to>
                                    </p:set>
                                    <p:anim calcmode="lin" valueType="num">
                                      <p:cBhvr>
                                        <p:cTn id="82" dur="1000" fill="hold"/>
                                        <p:tgtEl>
                                          <p:spTgt spid="15">
                                            <p:bg/>
                                          </p:spTgt>
                                        </p:tgtEl>
                                        <p:attrNameLst>
                                          <p:attrName>ppt_w</p:attrName>
                                        </p:attrNameLst>
                                      </p:cBhvr>
                                      <p:tavLst>
                                        <p:tav tm="0">
                                          <p:val>
                                            <p:fltVal val="0"/>
                                          </p:val>
                                        </p:tav>
                                        <p:tav tm="100000">
                                          <p:val>
                                            <p:strVal val="#ppt_w"/>
                                          </p:val>
                                        </p:tav>
                                      </p:tavLst>
                                    </p:anim>
                                    <p:anim calcmode="lin" valueType="num">
                                      <p:cBhvr>
                                        <p:cTn id="83" dur="1000" fill="hold"/>
                                        <p:tgtEl>
                                          <p:spTgt spid="15">
                                            <p:bg/>
                                          </p:spTgt>
                                        </p:tgtEl>
                                        <p:attrNameLst>
                                          <p:attrName>ppt_h</p:attrName>
                                        </p:attrNameLst>
                                      </p:cBhvr>
                                      <p:tavLst>
                                        <p:tav tm="0">
                                          <p:val>
                                            <p:fltVal val="0"/>
                                          </p:val>
                                        </p:tav>
                                        <p:tav tm="100000">
                                          <p:val>
                                            <p:strVal val="#ppt_h"/>
                                          </p:val>
                                        </p:tav>
                                      </p:tavLst>
                                    </p:anim>
                                    <p:anim calcmode="lin" valueType="num">
                                      <p:cBhvr>
                                        <p:cTn id="84" dur="1000" fill="hold"/>
                                        <p:tgtEl>
                                          <p:spTgt spid="15">
                                            <p:bg/>
                                          </p:spTgt>
                                        </p:tgtEl>
                                        <p:attrNameLst>
                                          <p:attrName>style.rotation</p:attrName>
                                        </p:attrNameLst>
                                      </p:cBhvr>
                                      <p:tavLst>
                                        <p:tav tm="0">
                                          <p:val>
                                            <p:fltVal val="90"/>
                                          </p:val>
                                        </p:tav>
                                        <p:tav tm="100000">
                                          <p:val>
                                            <p:fltVal val="0"/>
                                          </p:val>
                                        </p:tav>
                                      </p:tavLst>
                                    </p:anim>
                                    <p:animEffect transition="in" filter="fade">
                                      <p:cBhvr>
                                        <p:cTn id="85" dur="1000"/>
                                        <p:tgtEl>
                                          <p:spTgt spid="15">
                                            <p:bg/>
                                          </p:spTgt>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15">
                                            <p:txEl>
                                              <p:pRg st="0" end="0"/>
                                            </p:txEl>
                                          </p:spTgt>
                                        </p:tgtEl>
                                        <p:attrNameLst>
                                          <p:attrName>style.visibility</p:attrName>
                                        </p:attrNameLst>
                                      </p:cBhvr>
                                      <p:to>
                                        <p:strVal val="visible"/>
                                      </p:to>
                                    </p:set>
                                    <p:anim calcmode="lin" valueType="num">
                                      <p:cBhvr>
                                        <p:cTn id="88"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9"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90"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91"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uiExpand="1" build="p" animBg="1" autoUpdateAnimBg="0"/>
      <p:bldP spid="12" grpId="0" animBg="1" autoUpdateAnimBg="0"/>
      <p:bldP spid="17" grpId="0" uiExpand="1" build="p" animBg="1" autoUpdateAnimBg="0"/>
      <p:bldP spid="2" grpId="0"/>
      <p:bldP spid="15" grpId="0" uiExpand="1" build="p"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83563" y="505038"/>
            <a:ext cx="5843545" cy="3323987"/>
          </a:xfrm>
          <a:prstGeom prst="rect">
            <a:avLst/>
          </a:prstGeom>
          <a:solidFill>
            <a:srgbClr val="92D050"/>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Переваги аналізованого способу регулювання</a:t>
            </a:r>
            <a:r>
              <a:rPr lang="uk-UA" sz="2400" dirty="0" smtClean="0">
                <a:latin typeface="Calibri" panose="020F0502020204030204" pitchFamily="34" charset="0"/>
                <a:ea typeface="Calibri" panose="020F0502020204030204" pitchFamily="34" charset="0"/>
                <a:cs typeface="Calibri" panose="020F0502020204030204" pitchFamily="34" charset="0"/>
              </a:rPr>
              <a:t>:</a:t>
            </a:r>
          </a:p>
          <a:p>
            <a:pPr indent="360363"/>
            <a:r>
              <a:rPr lang="uk-UA" sz="2400" dirty="0">
                <a:latin typeface="Calibri" panose="020F0502020204030204" pitchFamily="34" charset="0"/>
                <a:ea typeface="Calibri" panose="020F0502020204030204" pitchFamily="34" charset="0"/>
                <a:cs typeface="Calibri" panose="020F0502020204030204" pitchFamily="34" charset="0"/>
              </a:rPr>
              <a:t>- регулювання економічне, не зв'язано з суттєвими втратами енергії (хоча при збільшенні числа пар полюсів дещо збільшуються </a:t>
            </a:r>
            <a:r>
              <a:rPr lang="uk-UA" sz="2400" dirty="0" smtClean="0">
                <a:latin typeface="Calibri" panose="020F0502020204030204" pitchFamily="34" charset="0"/>
                <a:ea typeface="Calibri" panose="020F0502020204030204" pitchFamily="34" charset="0"/>
                <a:cs typeface="Calibri" panose="020F0502020204030204" pitchFamily="34" charset="0"/>
              </a:rPr>
              <a:t>електричні і магнітні втрати</a:t>
            </a:r>
            <a:r>
              <a:rPr lang="uk-UA" sz="2400" dirty="0">
                <a:latin typeface="Calibri" panose="020F0502020204030204" pitchFamily="34" charset="0"/>
                <a:ea typeface="Calibri" panose="020F0502020204030204" pitchFamily="34" charset="0"/>
                <a:cs typeface="Calibri" panose="020F0502020204030204" pitchFamily="34" charset="0"/>
              </a:rPr>
              <a:t>);</a:t>
            </a:r>
          </a:p>
          <a:p>
            <a:pPr indent="360363"/>
            <a:r>
              <a:rPr lang="uk-UA" sz="2400" dirty="0">
                <a:latin typeface="Calibri" panose="020F0502020204030204" pitchFamily="34" charset="0"/>
                <a:ea typeface="Calibri" panose="020F0502020204030204" pitchFamily="34" charset="0"/>
                <a:cs typeface="Calibri" panose="020F0502020204030204" pitchFamily="34" charset="0"/>
              </a:rPr>
              <a:t>- штучні механічні характеристики мають таку ж жорсткість, як і природна;</a:t>
            </a:r>
          </a:p>
          <a:p>
            <a:pPr indent="360363"/>
            <a:r>
              <a:rPr lang="uk-UA" sz="2400" dirty="0">
                <a:latin typeface="Calibri" panose="020F0502020204030204" pitchFamily="34" charset="0"/>
                <a:ea typeface="Calibri" panose="020F0502020204030204" pitchFamily="34" charset="0"/>
                <a:cs typeface="Calibri" panose="020F0502020204030204" pitchFamily="34" charset="0"/>
              </a:rPr>
              <a:t>- спосіб простий у реалізації.</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105351" y="3829025"/>
            <a:ext cx="8957539" cy="2585323"/>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Недоліки:</a:t>
            </a:r>
          </a:p>
          <a:p>
            <a:pPr indent="360363"/>
            <a:r>
              <a:rPr lang="uk-UA" sz="2400" dirty="0">
                <a:latin typeface="Calibri" panose="020F0502020204030204" pitchFamily="34" charset="0"/>
                <a:ea typeface="Calibri" panose="020F0502020204030204" pitchFamily="34" charset="0"/>
                <a:cs typeface="Calibri" panose="020F0502020204030204" pitchFamily="34" charset="0"/>
              </a:rPr>
              <a:t>- можливість тільки ступінчатого регулювання швидкості;</a:t>
            </a:r>
          </a:p>
          <a:p>
            <a:pPr indent="360363"/>
            <a:r>
              <a:rPr lang="uk-UA" sz="2400" dirty="0">
                <a:latin typeface="Calibri" panose="020F0502020204030204" pitchFamily="34" charset="0"/>
                <a:ea typeface="Calibri" panose="020F0502020204030204" pitchFamily="34" charset="0"/>
                <a:cs typeface="Calibri" panose="020F0502020204030204" pitchFamily="34" charset="0"/>
              </a:rPr>
              <a:t>- можливість одержання обмеженого числа характеристик;</a:t>
            </a:r>
          </a:p>
          <a:p>
            <a:pPr indent="360363"/>
            <a:r>
              <a:rPr lang="uk-UA" sz="2400" dirty="0">
                <a:latin typeface="Calibri" panose="020F0502020204030204" pitchFamily="34" charset="0"/>
                <a:ea typeface="Calibri" panose="020F0502020204030204" pitchFamily="34" charset="0"/>
                <a:cs typeface="Calibri" panose="020F0502020204030204" pitchFamily="34" charset="0"/>
              </a:rPr>
              <a:t>- величина критичного моменту залежить від схеми включення;</a:t>
            </a:r>
          </a:p>
          <a:p>
            <a:pPr indent="360363"/>
            <a:r>
              <a:rPr lang="uk-UA" sz="2400" dirty="0">
                <a:latin typeface="Calibri" panose="020F0502020204030204" pitchFamily="34" charset="0"/>
                <a:ea typeface="Calibri" panose="020F0502020204030204" pitchFamily="34" charset="0"/>
                <a:cs typeface="Calibri" panose="020F0502020204030204" pitchFamily="34" charset="0"/>
              </a:rPr>
              <a:t>- </a:t>
            </a:r>
            <a:r>
              <a:rPr lang="uk-UA" sz="2400" dirty="0" smtClean="0">
                <a:latin typeface="Calibri" panose="020F0502020204030204" pitchFamily="34" charset="0"/>
                <a:ea typeface="Calibri" panose="020F0502020204030204" pitchFamily="34" charset="0"/>
                <a:cs typeface="Calibri" panose="020F0502020204030204" pitchFamily="34" charset="0"/>
              </a:rPr>
              <a:t>зі </a:t>
            </a:r>
            <a:r>
              <a:rPr lang="uk-UA" sz="2400" dirty="0">
                <a:latin typeface="Calibri" panose="020F0502020204030204" pitchFamily="34" charset="0"/>
                <a:ea typeface="Calibri" panose="020F0502020204030204" pitchFamily="34" charset="0"/>
                <a:cs typeface="Calibri" panose="020F0502020204030204" pitchFamily="34" charset="0"/>
              </a:rPr>
              <a:t>збільшенням числа </a:t>
            </a:r>
            <a:r>
              <a:rPr lang="uk-UA" sz="2400" dirty="0" smtClean="0">
                <a:latin typeface="Calibri" panose="020F0502020204030204" pitchFamily="34" charset="0"/>
                <a:ea typeface="Calibri" panose="020F0502020204030204" pitchFamily="34" charset="0"/>
                <a:cs typeface="Calibri" panose="020F0502020204030204" pitchFamily="34" charset="0"/>
              </a:rPr>
              <a:t>швидкостей </a:t>
            </a:r>
            <a:r>
              <a:rPr lang="uk-UA" sz="2400" dirty="0">
                <a:latin typeface="Calibri" panose="020F0502020204030204" pitchFamily="34" charset="0"/>
                <a:ea typeface="Calibri" panose="020F0502020204030204" pitchFamily="34" charset="0"/>
                <a:cs typeface="Calibri" panose="020F0502020204030204" pitchFamily="34" charset="0"/>
              </a:rPr>
              <a:t>число виводів обмотки також збільшується, що призводить до ускладнення комутаційного пристрою.</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2990170992"/>
              </p:ext>
            </p:extLst>
          </p:nvPr>
        </p:nvGraphicFramePr>
        <p:xfrm>
          <a:off x="5951210" y="451651"/>
          <a:ext cx="3087578" cy="2689317"/>
        </p:xfrm>
        <a:graphic>
          <a:graphicData uri="http://schemas.openxmlformats.org/presentationml/2006/ole">
            <mc:AlternateContent xmlns:mc="http://schemas.openxmlformats.org/markup-compatibility/2006">
              <mc:Choice xmlns:v="urn:schemas-microsoft-com:vml" Requires="v">
                <p:oleObj spid="_x0000_s70672" name="Picture" r:id="rId4" imgW="2209800" imgH="1527048" progId="Word.Picture.8">
                  <p:embed/>
                </p:oleObj>
              </mc:Choice>
              <mc:Fallback>
                <p:oleObj name="Picture" r:id="rId4" imgW="2209800" imgH="1527048"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210" y="451651"/>
                        <a:ext cx="3087578" cy="2689317"/>
                      </a:xfrm>
                      <a:prstGeom prst="rect">
                        <a:avLst/>
                      </a:prstGeom>
                      <a:noFill/>
                    </p:spPr>
                  </p:pic>
                </p:oleObj>
              </mc:Fallback>
            </mc:AlternateContent>
          </a:graphicData>
        </a:graphic>
      </p:graphicFrame>
    </p:spTree>
    <p:extLst>
      <p:ext uri="{BB962C8B-B14F-4D97-AF65-F5344CB8AC3E}">
        <p14:creationId xmlns:p14="http://schemas.microsoft.com/office/powerpoint/2010/main" val="46081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7">
                                            <p:bg/>
                                          </p:spTgt>
                                        </p:tgtEl>
                                        <p:attrNameLst>
                                          <p:attrName>style.visibility</p:attrName>
                                        </p:attrNameLst>
                                      </p:cBhvr>
                                      <p:to>
                                        <p:strVal val="visible"/>
                                      </p:to>
                                    </p:set>
                                    <p:anim calcmode="lin" valueType="num">
                                      <p:cBhvr>
                                        <p:cTn id="30" dur="1000" fill="hold"/>
                                        <p:tgtEl>
                                          <p:spTgt spid="17">
                                            <p:bg/>
                                          </p:spTgt>
                                        </p:tgtEl>
                                        <p:attrNameLst>
                                          <p:attrName>ppt_w</p:attrName>
                                        </p:attrNameLst>
                                      </p:cBhvr>
                                      <p:tavLst>
                                        <p:tav tm="0">
                                          <p:val>
                                            <p:fltVal val="0"/>
                                          </p:val>
                                        </p:tav>
                                        <p:tav tm="100000">
                                          <p:val>
                                            <p:strVal val="#ppt_w"/>
                                          </p:val>
                                        </p:tav>
                                      </p:tavLst>
                                    </p:anim>
                                    <p:anim calcmode="lin" valueType="num">
                                      <p:cBhvr>
                                        <p:cTn id="31" dur="1000" fill="hold"/>
                                        <p:tgtEl>
                                          <p:spTgt spid="17">
                                            <p:bg/>
                                          </p:spTgt>
                                        </p:tgtEl>
                                        <p:attrNameLst>
                                          <p:attrName>ppt_h</p:attrName>
                                        </p:attrNameLst>
                                      </p:cBhvr>
                                      <p:tavLst>
                                        <p:tav tm="0">
                                          <p:val>
                                            <p:fltVal val="0"/>
                                          </p:val>
                                        </p:tav>
                                        <p:tav tm="100000">
                                          <p:val>
                                            <p:strVal val="#ppt_h"/>
                                          </p:val>
                                        </p:tav>
                                      </p:tavLst>
                                    </p:anim>
                                    <p:anim calcmode="lin" valueType="num">
                                      <p:cBhvr>
                                        <p:cTn id="32" dur="1000" fill="hold"/>
                                        <p:tgtEl>
                                          <p:spTgt spid="17">
                                            <p:bg/>
                                          </p:spTgt>
                                        </p:tgtEl>
                                        <p:attrNameLst>
                                          <p:attrName>style.rotation</p:attrName>
                                        </p:attrNameLst>
                                      </p:cBhvr>
                                      <p:tavLst>
                                        <p:tav tm="0">
                                          <p:val>
                                            <p:fltVal val="90"/>
                                          </p:val>
                                        </p:tav>
                                        <p:tav tm="100000">
                                          <p:val>
                                            <p:fltVal val="0"/>
                                          </p:val>
                                        </p:tav>
                                      </p:tavLst>
                                    </p:anim>
                                    <p:animEffect transition="in" filter="fade">
                                      <p:cBhvr>
                                        <p:cTn id="33" dur="1000"/>
                                        <p:tgtEl>
                                          <p:spTgt spid="17">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p:cTn id="36"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7">
                                            <p:txEl>
                                              <p:pRg st="0" end="0"/>
                                            </p:txEl>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 calcmode="lin" valueType="num">
                                      <p:cBhvr>
                                        <p:cTn id="42"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44"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45" dur="1000"/>
                                        <p:tgtEl>
                                          <p:spTgt spid="17">
                                            <p:txEl>
                                              <p:pRg st="1" end="1"/>
                                            </p:txEl>
                                          </p:spTgt>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7">
                                            <p:txEl>
                                              <p:pRg st="2" end="2"/>
                                            </p:txEl>
                                          </p:spTgt>
                                        </p:tgtEl>
                                        <p:attrNameLst>
                                          <p:attrName>style.visibility</p:attrName>
                                        </p:attrNameLst>
                                      </p:cBhvr>
                                      <p:to>
                                        <p:strVal val="visible"/>
                                      </p:to>
                                    </p:set>
                                    <p:anim calcmode="lin" valueType="num">
                                      <p:cBhvr>
                                        <p:cTn id="48"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49"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50"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51" dur="1000"/>
                                        <p:tgtEl>
                                          <p:spTgt spid="17">
                                            <p:txEl>
                                              <p:pRg st="2" end="2"/>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7">
                                            <p:txEl>
                                              <p:pRg st="3" end="3"/>
                                            </p:txEl>
                                          </p:spTgt>
                                        </p:tgtEl>
                                        <p:attrNameLst>
                                          <p:attrName>style.visibility</p:attrName>
                                        </p:attrNameLst>
                                      </p:cBhvr>
                                      <p:to>
                                        <p:strVal val="visible"/>
                                      </p:to>
                                    </p:set>
                                    <p:anim calcmode="lin" valueType="num">
                                      <p:cBhvr>
                                        <p:cTn id="54" dur="10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55" dur="1000" fill="hold"/>
                                        <p:tgtEl>
                                          <p:spTgt spid="17">
                                            <p:txEl>
                                              <p:pRg st="3" end="3"/>
                                            </p:txEl>
                                          </p:spTgt>
                                        </p:tgtEl>
                                        <p:attrNameLst>
                                          <p:attrName>ppt_h</p:attrName>
                                        </p:attrNameLst>
                                      </p:cBhvr>
                                      <p:tavLst>
                                        <p:tav tm="0">
                                          <p:val>
                                            <p:fltVal val="0"/>
                                          </p:val>
                                        </p:tav>
                                        <p:tav tm="100000">
                                          <p:val>
                                            <p:strVal val="#ppt_h"/>
                                          </p:val>
                                        </p:tav>
                                      </p:tavLst>
                                    </p:anim>
                                    <p:anim calcmode="lin" valueType="num">
                                      <p:cBhvr>
                                        <p:cTn id="56" dur="1000" fill="hold"/>
                                        <p:tgtEl>
                                          <p:spTgt spid="17">
                                            <p:txEl>
                                              <p:pRg st="3" end="3"/>
                                            </p:txEl>
                                          </p:spTgt>
                                        </p:tgtEl>
                                        <p:attrNameLst>
                                          <p:attrName>style.rotation</p:attrName>
                                        </p:attrNameLst>
                                      </p:cBhvr>
                                      <p:tavLst>
                                        <p:tav tm="0">
                                          <p:val>
                                            <p:fltVal val="90"/>
                                          </p:val>
                                        </p:tav>
                                        <p:tav tm="100000">
                                          <p:val>
                                            <p:fltVal val="0"/>
                                          </p:val>
                                        </p:tav>
                                      </p:tavLst>
                                    </p:anim>
                                    <p:animEffect transition="in" filter="fade">
                                      <p:cBhvr>
                                        <p:cTn id="57" dur="1000"/>
                                        <p:tgtEl>
                                          <p:spTgt spid="17">
                                            <p:txEl>
                                              <p:pRg st="3" end="3"/>
                                            </p:txEl>
                                          </p:spTgt>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7">
                                            <p:txEl>
                                              <p:pRg st="4" end="4"/>
                                            </p:txEl>
                                          </p:spTgt>
                                        </p:tgtEl>
                                        <p:attrNameLst>
                                          <p:attrName>style.visibility</p:attrName>
                                        </p:attrNameLst>
                                      </p:cBhvr>
                                      <p:to>
                                        <p:strVal val="visible"/>
                                      </p:to>
                                    </p:set>
                                    <p:anim calcmode="lin" valueType="num">
                                      <p:cBhvr>
                                        <p:cTn id="60" dur="10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61" dur="1000" fill="hold"/>
                                        <p:tgtEl>
                                          <p:spTgt spid="17">
                                            <p:txEl>
                                              <p:pRg st="4" end="4"/>
                                            </p:txEl>
                                          </p:spTgt>
                                        </p:tgtEl>
                                        <p:attrNameLst>
                                          <p:attrName>ppt_h</p:attrName>
                                        </p:attrNameLst>
                                      </p:cBhvr>
                                      <p:tavLst>
                                        <p:tav tm="0">
                                          <p:val>
                                            <p:fltVal val="0"/>
                                          </p:val>
                                        </p:tav>
                                        <p:tav tm="100000">
                                          <p:val>
                                            <p:strVal val="#ppt_h"/>
                                          </p:val>
                                        </p:tav>
                                      </p:tavLst>
                                    </p:anim>
                                    <p:anim calcmode="lin" valueType="num">
                                      <p:cBhvr>
                                        <p:cTn id="62" dur="1000" fill="hold"/>
                                        <p:tgtEl>
                                          <p:spTgt spid="17">
                                            <p:txEl>
                                              <p:pRg st="4" end="4"/>
                                            </p:txEl>
                                          </p:spTgt>
                                        </p:tgtEl>
                                        <p:attrNameLst>
                                          <p:attrName>style.rotation</p:attrName>
                                        </p:attrNameLst>
                                      </p:cBhvr>
                                      <p:tavLst>
                                        <p:tav tm="0">
                                          <p:val>
                                            <p:fltVal val="90"/>
                                          </p:val>
                                        </p:tav>
                                        <p:tav tm="100000">
                                          <p:val>
                                            <p:fltVal val="0"/>
                                          </p:val>
                                        </p:tav>
                                      </p:tavLst>
                                    </p:anim>
                                    <p:animEffect transition="in" filter="fade">
                                      <p:cBhvr>
                                        <p:cTn id="63" dur="1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4452" y="897075"/>
            <a:ext cx="6009716" cy="1354217"/>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Одним із можливих способів регулювання швидкості АД є зміна напруги на статорі двигуна при незмінній частоті, що дорівнює частоті напруги мережі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f</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3563" y="2242048"/>
            <a:ext cx="6000605" cy="1354217"/>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Між виводами мережі живлення і статора </a:t>
            </a:r>
            <a:r>
              <a:rPr lang="uk-UA" sz="2200" dirty="0" smtClean="0">
                <a:latin typeface="Calibri" panose="020F0502020204030204" pitchFamily="34" charset="0"/>
                <a:ea typeface="Calibri" panose="020F0502020204030204" pitchFamily="34" charset="0"/>
                <a:cs typeface="Calibri" panose="020F0502020204030204" pitchFamily="34" charset="0"/>
              </a:rPr>
              <a:t>АД </a:t>
            </a:r>
            <a:r>
              <a:rPr lang="uk-UA" sz="2200" dirty="0">
                <a:latin typeface="Calibri" panose="020F0502020204030204" pitchFamily="34" charset="0"/>
                <a:ea typeface="Calibri" panose="020F0502020204030204" pitchFamily="34" charset="0"/>
                <a:cs typeface="Calibri" panose="020F0502020204030204" pitchFamily="34" charset="0"/>
              </a:rPr>
              <a:t>включений перетворювач напруги (ПН), що забезпечує зміну величини підведеної до АД напруги.</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94455" y="3628968"/>
            <a:ext cx="6205737" cy="1015663"/>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Вид механічних характеристик, що отримані цим способом, можна встановити виходячи з таких положень</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491683"/>
            <a:ext cx="8573558" cy="461665"/>
          </a:xfrm>
          <a:prstGeom prst="rect">
            <a:avLst/>
          </a:prstGeom>
        </p:spPr>
        <p:txBody>
          <a:bodyPr wrap="square">
            <a:spAutoFit/>
          </a:bodyPr>
          <a:lstStyle/>
          <a:p>
            <a:pPr algn="ctr"/>
            <a:r>
              <a:rPr lang="uk-UA" sz="2400" i="1" u="sng" dirty="0">
                <a:latin typeface="Times New Roman" panose="02020603050405020304" pitchFamily="18" charset="0"/>
                <a:cs typeface="Times New Roman" panose="02020603050405020304" pitchFamily="18" charset="0"/>
              </a:rPr>
              <a:t>Регулювання швидкості зміною напруги на статорі</a:t>
            </a:r>
          </a:p>
        </p:txBody>
      </p:sp>
      <p:sp>
        <p:nvSpPr>
          <p:cNvPr id="15" name="Прямоугольник 14"/>
          <p:cNvSpPr>
            <a:spLocks noChangeArrowheads="1"/>
          </p:cNvSpPr>
          <p:nvPr/>
        </p:nvSpPr>
        <p:spPr bwMode="auto">
          <a:xfrm>
            <a:off x="52664" y="4631615"/>
            <a:ext cx="8988438" cy="338554"/>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 синхронна </a:t>
            </a:r>
            <a:r>
              <a:rPr lang="uk-UA" sz="2200" dirty="0" smtClean="0">
                <a:latin typeface="Calibri" panose="020F0502020204030204" pitchFamily="34" charset="0"/>
                <a:ea typeface="Calibri" panose="020F0502020204030204" pitchFamily="34" charset="0"/>
                <a:cs typeface="Calibri" panose="020F0502020204030204" pitchFamily="34" charset="0"/>
              </a:rPr>
              <a:t>швидкість</a:t>
            </a:r>
            <a:r>
              <a:rPr lang="en-US"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залишається незмінною;</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3566160618"/>
              </p:ext>
            </p:extLst>
          </p:nvPr>
        </p:nvGraphicFramePr>
        <p:xfrm>
          <a:off x="6084168" y="792785"/>
          <a:ext cx="3059832" cy="3504898"/>
        </p:xfrm>
        <a:graphic>
          <a:graphicData uri="http://schemas.openxmlformats.org/presentationml/2006/ole">
            <mc:AlternateContent xmlns:mc="http://schemas.openxmlformats.org/markup-compatibility/2006">
              <mc:Choice xmlns:v="urn:schemas-microsoft-com:vml" Requires="v">
                <p:oleObj spid="_x0000_s69701" name="Picture" r:id="rId4" imgW="1897552" imgH="2605696" progId="Word.Picture.8">
                  <p:embed/>
                </p:oleObj>
              </mc:Choice>
              <mc:Fallback>
                <p:oleObj name="Picture" r:id="rId4" imgW="1897552" imgH="2605696"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792785"/>
                        <a:ext cx="3059832" cy="3504898"/>
                      </a:xfrm>
                      <a:prstGeom prst="rect">
                        <a:avLst/>
                      </a:prstGeom>
                      <a:noFill/>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3528492726"/>
              </p:ext>
            </p:extLst>
          </p:nvPr>
        </p:nvGraphicFramePr>
        <p:xfrm>
          <a:off x="3197323" y="4259156"/>
          <a:ext cx="1224136" cy="693251"/>
        </p:xfrm>
        <a:graphic>
          <a:graphicData uri="http://schemas.openxmlformats.org/presentationml/2006/ole">
            <mc:AlternateContent xmlns:mc="http://schemas.openxmlformats.org/markup-compatibility/2006">
              <mc:Choice xmlns:v="urn:schemas-microsoft-com:vml" Requires="v">
                <p:oleObj spid="_x0000_s69702" name="Уравнение" r:id="rId6" imgW="660240" imgH="419040" progId="Equation.3">
                  <p:embed/>
                </p:oleObj>
              </mc:Choice>
              <mc:Fallback>
                <p:oleObj name="Уравнение" r:id="rId6" imgW="660240" imgH="419040" progId="Equation.3">
                  <p:embed/>
                  <p:pic>
                    <p:nvPicPr>
                      <p:cNvPr id="0" name="Object 4"/>
                      <p:cNvPicPr>
                        <a:picLocks noChangeAspect="1" noChangeArrowheads="1"/>
                      </p:cNvPicPr>
                      <p:nvPr/>
                    </p:nvPicPr>
                    <p:blipFill>
                      <a:blip r:embed="rId7"/>
                      <a:srcRect/>
                      <a:stretch>
                        <a:fillRect/>
                      </a:stretch>
                    </p:blipFill>
                    <p:spPr bwMode="auto">
                      <a:xfrm>
                        <a:off x="3197323" y="4259156"/>
                        <a:ext cx="1224136" cy="693251"/>
                      </a:xfrm>
                      <a:prstGeom prst="rect">
                        <a:avLst/>
                      </a:prstGeom>
                      <a:solidFill>
                        <a:srgbClr val="FFFF00"/>
                      </a:solidFill>
                      <a:ln>
                        <a:solidFill>
                          <a:srgbClr val="FF0000"/>
                        </a:solidFill>
                      </a:ln>
                    </p:spPr>
                  </p:pic>
                </p:oleObj>
              </mc:Fallback>
            </mc:AlternateContent>
          </a:graphicData>
        </a:graphic>
      </p:graphicFrame>
      <p:sp>
        <p:nvSpPr>
          <p:cNvPr id="19" name="Прямоугольник 18"/>
          <p:cNvSpPr>
            <a:spLocks noChangeArrowheads="1"/>
          </p:cNvSpPr>
          <p:nvPr/>
        </p:nvSpPr>
        <p:spPr bwMode="auto">
          <a:xfrm>
            <a:off x="52664" y="4970169"/>
            <a:ext cx="8988438" cy="677108"/>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 критичний момент </a:t>
            </a:r>
            <a:r>
              <a:rPr lang="en-US"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для </a:t>
            </a:r>
            <a:r>
              <a:rPr lang="uk-UA" sz="2200" dirty="0">
                <a:latin typeface="Calibri" panose="020F0502020204030204" pitchFamily="34" charset="0"/>
                <a:ea typeface="Calibri" panose="020F0502020204030204" pitchFamily="34" charset="0"/>
                <a:cs typeface="Calibri" panose="020F0502020204030204" pitchFamily="34" charset="0"/>
              </a:rPr>
              <a:t>ненасиченого двигуна змінюється </a:t>
            </a:r>
            <a:endParaRPr lang="en-US"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err="1" smtClean="0">
                <a:latin typeface="Calibri" panose="020F0502020204030204" pitchFamily="34" charset="0"/>
                <a:ea typeface="Calibri" panose="020F0502020204030204" pitchFamily="34" charset="0"/>
                <a:cs typeface="Calibri" panose="020F0502020204030204" pitchFamily="34" charset="0"/>
              </a:rPr>
              <a:t>пропорційно</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квадрату напруги </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en-US" sz="2200" i="1" dirty="0">
                <a:latin typeface="Times New Roman" panose="02020603050405020304" pitchFamily="18" charset="0"/>
                <a:ea typeface="Calibri" panose="020F0502020204030204" pitchFamily="34" charset="0"/>
                <a:cs typeface="Times New Roman" panose="02020603050405020304" pitchFamily="18" charset="0"/>
              </a:rPr>
              <a:t>U</a:t>
            </a:r>
            <a:r>
              <a:rPr lang="ru-RU" sz="2200" i="1" baseline="30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1" name="Объект 10"/>
          <p:cNvGraphicFramePr>
            <a:graphicFrameLocks noChangeAspect="1"/>
          </p:cNvGraphicFramePr>
          <p:nvPr>
            <p:extLst>
              <p:ext uri="{D42A27DB-BD31-4B8C-83A1-F6EECF244321}">
                <p14:modId xmlns:p14="http://schemas.microsoft.com/office/powerpoint/2010/main" val="3375712643"/>
              </p:ext>
            </p:extLst>
          </p:nvPr>
        </p:nvGraphicFramePr>
        <p:xfrm>
          <a:off x="7614084" y="4831423"/>
          <a:ext cx="1427018" cy="780375"/>
        </p:xfrm>
        <a:graphic>
          <a:graphicData uri="http://schemas.openxmlformats.org/presentationml/2006/ole">
            <mc:AlternateContent xmlns:mc="http://schemas.openxmlformats.org/markup-compatibility/2006">
              <mc:Choice xmlns:v="urn:schemas-microsoft-com:vml" Requires="v">
                <p:oleObj spid="_x0000_s69703" name="Уравнение" r:id="rId8" imgW="914400" imgH="457200" progId="Equation.3">
                  <p:embed/>
                </p:oleObj>
              </mc:Choice>
              <mc:Fallback>
                <p:oleObj name="Уравнение" r:id="rId8" imgW="914400" imgH="457200" progId="Equation.3">
                  <p:embed/>
                  <p:pic>
                    <p:nvPicPr>
                      <p:cNvPr id="0" name="Object 6"/>
                      <p:cNvPicPr>
                        <a:picLocks noChangeAspect="1" noChangeArrowheads="1"/>
                      </p:cNvPicPr>
                      <p:nvPr/>
                    </p:nvPicPr>
                    <p:blipFill>
                      <a:blip r:embed="rId9"/>
                      <a:srcRect/>
                      <a:stretch>
                        <a:fillRect/>
                      </a:stretch>
                    </p:blipFill>
                    <p:spPr bwMode="auto">
                      <a:xfrm>
                        <a:off x="7614084" y="4831423"/>
                        <a:ext cx="1427018" cy="780375"/>
                      </a:xfrm>
                      <a:prstGeom prst="rect">
                        <a:avLst/>
                      </a:prstGeom>
                      <a:solidFill>
                        <a:srgbClr val="FFFF00"/>
                      </a:solidFill>
                      <a:ln>
                        <a:solidFill>
                          <a:srgbClr val="FF0000"/>
                        </a:solidFill>
                      </a:ln>
                    </p:spPr>
                  </p:pic>
                </p:oleObj>
              </mc:Fallback>
            </mc:AlternateContent>
          </a:graphicData>
        </a:graphic>
      </p:graphicFrame>
      <p:sp>
        <p:nvSpPr>
          <p:cNvPr id="20" name="Прямоугольник 19"/>
          <p:cNvSpPr>
            <a:spLocks noChangeArrowheads="1"/>
          </p:cNvSpPr>
          <p:nvPr/>
        </p:nvSpPr>
        <p:spPr bwMode="auto">
          <a:xfrm>
            <a:off x="52664" y="5666965"/>
            <a:ext cx="8988438" cy="338554"/>
          </a:xfrm>
          <a:prstGeom prst="rect">
            <a:avLst/>
          </a:prstGeom>
          <a:solidFill>
            <a:schemeClr val="accent1">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 критичне ковзання </a:t>
            </a:r>
            <a:r>
              <a:rPr lang="en-US"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 залишається незмінним.</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4" name="Объект 13"/>
          <p:cNvGraphicFramePr>
            <a:graphicFrameLocks noChangeAspect="1"/>
          </p:cNvGraphicFramePr>
          <p:nvPr>
            <p:extLst>
              <p:ext uri="{D42A27DB-BD31-4B8C-83A1-F6EECF244321}">
                <p14:modId xmlns:p14="http://schemas.microsoft.com/office/powerpoint/2010/main" val="566564726"/>
              </p:ext>
            </p:extLst>
          </p:nvPr>
        </p:nvGraphicFramePr>
        <p:xfrm>
          <a:off x="2987824" y="5654958"/>
          <a:ext cx="976696" cy="667491"/>
        </p:xfrm>
        <a:graphic>
          <a:graphicData uri="http://schemas.openxmlformats.org/presentationml/2006/ole">
            <mc:AlternateContent xmlns:mc="http://schemas.openxmlformats.org/markup-compatibility/2006">
              <mc:Choice xmlns:v="urn:schemas-microsoft-com:vml" Requires="v">
                <p:oleObj spid="_x0000_s69704" name="Уравнение" r:id="rId10" imgW="622080" imgH="431640" progId="Equation.3">
                  <p:embed/>
                </p:oleObj>
              </mc:Choice>
              <mc:Fallback>
                <p:oleObj name="Уравнение" r:id="rId10" imgW="622080" imgH="431640" progId="Equation.3">
                  <p:embed/>
                  <p:pic>
                    <p:nvPicPr>
                      <p:cNvPr id="0" name="Object 11"/>
                      <p:cNvPicPr>
                        <a:picLocks noChangeAspect="1" noChangeArrowheads="1"/>
                      </p:cNvPicPr>
                      <p:nvPr/>
                    </p:nvPicPr>
                    <p:blipFill>
                      <a:blip r:embed="rId11"/>
                      <a:srcRect/>
                      <a:stretch>
                        <a:fillRect/>
                      </a:stretch>
                    </p:blipFill>
                    <p:spPr bwMode="auto">
                      <a:xfrm>
                        <a:off x="2987824" y="5654958"/>
                        <a:ext cx="976696" cy="667491"/>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315045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1+#ppt_w/2"/>
                                          </p:val>
                                        </p:tav>
                                        <p:tav tm="100000">
                                          <p:val>
                                            <p:strVal val="#ppt_x"/>
                                          </p:val>
                                        </p:tav>
                                      </p:tavLst>
                                    </p:anim>
                                    <p:anim calcmode="lin" valueType="num">
                                      <p:cBhvr additive="base">
                                        <p:cTn id="19" dur="10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6"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7">
                                            <p:bg/>
                                          </p:spTgt>
                                        </p:tgtEl>
                                        <p:attrNameLst>
                                          <p:attrName>style.visibility</p:attrName>
                                        </p:attrNameLst>
                                      </p:cBhvr>
                                      <p:to>
                                        <p:strVal val="visible"/>
                                      </p:to>
                                    </p:set>
                                    <p:anim calcmode="lin" valueType="num">
                                      <p:cBhvr>
                                        <p:cTn id="41" dur="1000" fill="hold"/>
                                        <p:tgtEl>
                                          <p:spTgt spid="17">
                                            <p:bg/>
                                          </p:spTgt>
                                        </p:tgtEl>
                                        <p:attrNameLst>
                                          <p:attrName>ppt_w</p:attrName>
                                        </p:attrNameLst>
                                      </p:cBhvr>
                                      <p:tavLst>
                                        <p:tav tm="0">
                                          <p:val>
                                            <p:fltVal val="0"/>
                                          </p:val>
                                        </p:tav>
                                        <p:tav tm="100000">
                                          <p:val>
                                            <p:strVal val="#ppt_w"/>
                                          </p:val>
                                        </p:tav>
                                      </p:tavLst>
                                    </p:anim>
                                    <p:anim calcmode="lin" valueType="num">
                                      <p:cBhvr>
                                        <p:cTn id="42" dur="1000" fill="hold"/>
                                        <p:tgtEl>
                                          <p:spTgt spid="17">
                                            <p:bg/>
                                          </p:spTgt>
                                        </p:tgtEl>
                                        <p:attrNameLst>
                                          <p:attrName>ppt_h</p:attrName>
                                        </p:attrNameLst>
                                      </p:cBhvr>
                                      <p:tavLst>
                                        <p:tav tm="0">
                                          <p:val>
                                            <p:fltVal val="0"/>
                                          </p:val>
                                        </p:tav>
                                        <p:tav tm="100000">
                                          <p:val>
                                            <p:strVal val="#ppt_h"/>
                                          </p:val>
                                        </p:tav>
                                      </p:tavLst>
                                    </p:anim>
                                    <p:anim calcmode="lin" valueType="num">
                                      <p:cBhvr>
                                        <p:cTn id="43" dur="1000" fill="hold"/>
                                        <p:tgtEl>
                                          <p:spTgt spid="17">
                                            <p:bg/>
                                          </p:spTgt>
                                        </p:tgtEl>
                                        <p:attrNameLst>
                                          <p:attrName>style.rotation</p:attrName>
                                        </p:attrNameLst>
                                      </p:cBhvr>
                                      <p:tavLst>
                                        <p:tav tm="0">
                                          <p:val>
                                            <p:fltVal val="90"/>
                                          </p:val>
                                        </p:tav>
                                        <p:tav tm="100000">
                                          <p:val>
                                            <p:fltVal val="0"/>
                                          </p:val>
                                        </p:tav>
                                      </p:tavLst>
                                    </p:anim>
                                    <p:animEffect transition="in" filter="fade">
                                      <p:cBhvr>
                                        <p:cTn id="44" dur="1000"/>
                                        <p:tgtEl>
                                          <p:spTgt spid="17">
                                            <p:bg/>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 calcmode="lin" valueType="num">
                                      <p:cBhvr>
                                        <p:cTn id="47"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5">
                                            <p:bg/>
                                          </p:spTgt>
                                        </p:tgtEl>
                                        <p:attrNameLst>
                                          <p:attrName>style.visibility</p:attrName>
                                        </p:attrNameLst>
                                      </p:cBhvr>
                                      <p:to>
                                        <p:strVal val="visible"/>
                                      </p:to>
                                    </p:set>
                                    <p:anim calcmode="lin" valueType="num">
                                      <p:cBhvr>
                                        <p:cTn id="55" dur="1000" fill="hold"/>
                                        <p:tgtEl>
                                          <p:spTgt spid="15">
                                            <p:bg/>
                                          </p:spTgt>
                                        </p:tgtEl>
                                        <p:attrNameLst>
                                          <p:attrName>ppt_w</p:attrName>
                                        </p:attrNameLst>
                                      </p:cBhvr>
                                      <p:tavLst>
                                        <p:tav tm="0">
                                          <p:val>
                                            <p:fltVal val="0"/>
                                          </p:val>
                                        </p:tav>
                                        <p:tav tm="100000">
                                          <p:val>
                                            <p:strVal val="#ppt_w"/>
                                          </p:val>
                                        </p:tav>
                                      </p:tavLst>
                                    </p:anim>
                                    <p:anim calcmode="lin" valueType="num">
                                      <p:cBhvr>
                                        <p:cTn id="56" dur="1000" fill="hold"/>
                                        <p:tgtEl>
                                          <p:spTgt spid="15">
                                            <p:bg/>
                                          </p:spTgt>
                                        </p:tgtEl>
                                        <p:attrNameLst>
                                          <p:attrName>ppt_h</p:attrName>
                                        </p:attrNameLst>
                                      </p:cBhvr>
                                      <p:tavLst>
                                        <p:tav tm="0">
                                          <p:val>
                                            <p:fltVal val="0"/>
                                          </p:val>
                                        </p:tav>
                                        <p:tav tm="100000">
                                          <p:val>
                                            <p:strVal val="#ppt_h"/>
                                          </p:val>
                                        </p:tav>
                                      </p:tavLst>
                                    </p:anim>
                                    <p:anim calcmode="lin" valueType="num">
                                      <p:cBhvr>
                                        <p:cTn id="57" dur="1000" fill="hold"/>
                                        <p:tgtEl>
                                          <p:spTgt spid="15">
                                            <p:bg/>
                                          </p:spTgt>
                                        </p:tgtEl>
                                        <p:attrNameLst>
                                          <p:attrName>style.rotation</p:attrName>
                                        </p:attrNameLst>
                                      </p:cBhvr>
                                      <p:tavLst>
                                        <p:tav tm="0">
                                          <p:val>
                                            <p:fltVal val="90"/>
                                          </p:val>
                                        </p:tav>
                                        <p:tav tm="100000">
                                          <p:val>
                                            <p:fltVal val="0"/>
                                          </p:val>
                                        </p:tav>
                                      </p:tavLst>
                                    </p:anim>
                                    <p:animEffect transition="in" filter="fade">
                                      <p:cBhvr>
                                        <p:cTn id="58" dur="1000"/>
                                        <p:tgtEl>
                                          <p:spTgt spid="15">
                                            <p:bg/>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 calcmode="lin" valueType="num">
                                      <p:cBhvr>
                                        <p:cTn id="61"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62"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63"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64" dur="1000"/>
                                        <p:tgtEl>
                                          <p:spTgt spid="15">
                                            <p:txEl>
                                              <p:pRg st="0" end="0"/>
                                            </p:txEl>
                                          </p:spTgt>
                                        </p:tgtEl>
                                      </p:cBhvr>
                                    </p:animEffect>
                                  </p:childTnLst>
                                </p:cTn>
                              </p:par>
                              <p:par>
                                <p:cTn id="65" presetID="26"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80">
                                          <p:stCondLst>
                                            <p:cond delay="0"/>
                                          </p:stCondLst>
                                        </p:cTn>
                                        <p:tgtEl>
                                          <p:spTgt spid="8"/>
                                        </p:tgtEl>
                                      </p:cBhvr>
                                    </p:animEffect>
                                    <p:anim calcmode="lin" valueType="num">
                                      <p:cBhvr>
                                        <p:cTn id="6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3" dur="26">
                                          <p:stCondLst>
                                            <p:cond delay="650"/>
                                          </p:stCondLst>
                                        </p:cTn>
                                        <p:tgtEl>
                                          <p:spTgt spid="8"/>
                                        </p:tgtEl>
                                      </p:cBhvr>
                                      <p:to x="100000" y="60000"/>
                                    </p:animScale>
                                    <p:animScale>
                                      <p:cBhvr>
                                        <p:cTn id="74" dur="166" decel="50000">
                                          <p:stCondLst>
                                            <p:cond delay="676"/>
                                          </p:stCondLst>
                                        </p:cTn>
                                        <p:tgtEl>
                                          <p:spTgt spid="8"/>
                                        </p:tgtEl>
                                      </p:cBhvr>
                                      <p:to x="100000" y="100000"/>
                                    </p:animScale>
                                    <p:animScale>
                                      <p:cBhvr>
                                        <p:cTn id="75" dur="26">
                                          <p:stCondLst>
                                            <p:cond delay="1312"/>
                                          </p:stCondLst>
                                        </p:cTn>
                                        <p:tgtEl>
                                          <p:spTgt spid="8"/>
                                        </p:tgtEl>
                                      </p:cBhvr>
                                      <p:to x="100000" y="80000"/>
                                    </p:animScale>
                                    <p:animScale>
                                      <p:cBhvr>
                                        <p:cTn id="76" dur="166" decel="50000">
                                          <p:stCondLst>
                                            <p:cond delay="1338"/>
                                          </p:stCondLst>
                                        </p:cTn>
                                        <p:tgtEl>
                                          <p:spTgt spid="8"/>
                                        </p:tgtEl>
                                      </p:cBhvr>
                                      <p:to x="100000" y="100000"/>
                                    </p:animScale>
                                    <p:animScale>
                                      <p:cBhvr>
                                        <p:cTn id="77" dur="26">
                                          <p:stCondLst>
                                            <p:cond delay="1642"/>
                                          </p:stCondLst>
                                        </p:cTn>
                                        <p:tgtEl>
                                          <p:spTgt spid="8"/>
                                        </p:tgtEl>
                                      </p:cBhvr>
                                      <p:to x="100000" y="90000"/>
                                    </p:animScale>
                                    <p:animScale>
                                      <p:cBhvr>
                                        <p:cTn id="78" dur="166" decel="50000">
                                          <p:stCondLst>
                                            <p:cond delay="1668"/>
                                          </p:stCondLst>
                                        </p:cTn>
                                        <p:tgtEl>
                                          <p:spTgt spid="8"/>
                                        </p:tgtEl>
                                      </p:cBhvr>
                                      <p:to x="100000" y="100000"/>
                                    </p:animScale>
                                    <p:animScale>
                                      <p:cBhvr>
                                        <p:cTn id="79" dur="26">
                                          <p:stCondLst>
                                            <p:cond delay="1808"/>
                                          </p:stCondLst>
                                        </p:cTn>
                                        <p:tgtEl>
                                          <p:spTgt spid="8"/>
                                        </p:tgtEl>
                                      </p:cBhvr>
                                      <p:to x="100000" y="95000"/>
                                    </p:animScale>
                                    <p:animScale>
                                      <p:cBhvr>
                                        <p:cTn id="80" dur="166" decel="50000">
                                          <p:stCondLst>
                                            <p:cond delay="1834"/>
                                          </p:stCondLst>
                                        </p:cTn>
                                        <p:tgtEl>
                                          <p:spTgt spid="8"/>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19">
                                            <p:bg/>
                                          </p:spTgt>
                                        </p:tgtEl>
                                        <p:attrNameLst>
                                          <p:attrName>style.visibility</p:attrName>
                                        </p:attrNameLst>
                                      </p:cBhvr>
                                      <p:to>
                                        <p:strVal val="visible"/>
                                      </p:to>
                                    </p:set>
                                    <p:anim calcmode="lin" valueType="num">
                                      <p:cBhvr>
                                        <p:cTn id="85" dur="1000" fill="hold"/>
                                        <p:tgtEl>
                                          <p:spTgt spid="19">
                                            <p:bg/>
                                          </p:spTgt>
                                        </p:tgtEl>
                                        <p:attrNameLst>
                                          <p:attrName>ppt_w</p:attrName>
                                        </p:attrNameLst>
                                      </p:cBhvr>
                                      <p:tavLst>
                                        <p:tav tm="0">
                                          <p:val>
                                            <p:fltVal val="0"/>
                                          </p:val>
                                        </p:tav>
                                        <p:tav tm="100000">
                                          <p:val>
                                            <p:strVal val="#ppt_w"/>
                                          </p:val>
                                        </p:tav>
                                      </p:tavLst>
                                    </p:anim>
                                    <p:anim calcmode="lin" valueType="num">
                                      <p:cBhvr>
                                        <p:cTn id="86" dur="1000" fill="hold"/>
                                        <p:tgtEl>
                                          <p:spTgt spid="19">
                                            <p:bg/>
                                          </p:spTgt>
                                        </p:tgtEl>
                                        <p:attrNameLst>
                                          <p:attrName>ppt_h</p:attrName>
                                        </p:attrNameLst>
                                      </p:cBhvr>
                                      <p:tavLst>
                                        <p:tav tm="0">
                                          <p:val>
                                            <p:fltVal val="0"/>
                                          </p:val>
                                        </p:tav>
                                        <p:tav tm="100000">
                                          <p:val>
                                            <p:strVal val="#ppt_h"/>
                                          </p:val>
                                        </p:tav>
                                      </p:tavLst>
                                    </p:anim>
                                    <p:anim calcmode="lin" valueType="num">
                                      <p:cBhvr>
                                        <p:cTn id="87" dur="1000" fill="hold"/>
                                        <p:tgtEl>
                                          <p:spTgt spid="19">
                                            <p:bg/>
                                          </p:spTgt>
                                        </p:tgtEl>
                                        <p:attrNameLst>
                                          <p:attrName>style.rotation</p:attrName>
                                        </p:attrNameLst>
                                      </p:cBhvr>
                                      <p:tavLst>
                                        <p:tav tm="0">
                                          <p:val>
                                            <p:fltVal val="90"/>
                                          </p:val>
                                        </p:tav>
                                        <p:tav tm="100000">
                                          <p:val>
                                            <p:fltVal val="0"/>
                                          </p:val>
                                        </p:tav>
                                      </p:tavLst>
                                    </p:anim>
                                    <p:animEffect transition="in" filter="fade">
                                      <p:cBhvr>
                                        <p:cTn id="88" dur="1000"/>
                                        <p:tgtEl>
                                          <p:spTgt spid="19">
                                            <p:bg/>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9">
                                            <p:txEl>
                                              <p:pRg st="0" end="0"/>
                                            </p:txEl>
                                          </p:spTgt>
                                        </p:tgtEl>
                                        <p:attrNameLst>
                                          <p:attrName>style.visibility</p:attrName>
                                        </p:attrNameLst>
                                      </p:cBhvr>
                                      <p:to>
                                        <p:strVal val="visible"/>
                                      </p:to>
                                    </p:set>
                                    <p:anim calcmode="lin" valueType="num">
                                      <p:cBhvr>
                                        <p:cTn id="91"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92"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3"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94" dur="1000"/>
                                        <p:tgtEl>
                                          <p:spTgt spid="19">
                                            <p:txEl>
                                              <p:pRg st="0" end="0"/>
                                            </p:txEl>
                                          </p:spTgt>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9">
                                            <p:txEl>
                                              <p:pRg st="1" end="1"/>
                                            </p:txEl>
                                          </p:spTgt>
                                        </p:tgtEl>
                                        <p:attrNameLst>
                                          <p:attrName>style.visibility</p:attrName>
                                        </p:attrNameLst>
                                      </p:cBhvr>
                                      <p:to>
                                        <p:strVal val="visible"/>
                                      </p:to>
                                    </p:set>
                                    <p:anim calcmode="lin" valueType="num">
                                      <p:cBhvr>
                                        <p:cTn id="97"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98"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99"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100" dur="1000"/>
                                        <p:tgtEl>
                                          <p:spTgt spid="19">
                                            <p:txEl>
                                              <p:pRg st="1" end="1"/>
                                            </p:txEl>
                                          </p:spTgt>
                                        </p:tgtEl>
                                      </p:cBhvr>
                                    </p:animEffect>
                                  </p:childTnLst>
                                </p:cTn>
                              </p:par>
                            </p:childTnLst>
                          </p:cTn>
                        </p:par>
                        <p:par>
                          <p:cTn id="101" fill="hold">
                            <p:stCondLst>
                              <p:cond delay="1000"/>
                            </p:stCondLst>
                            <p:childTnLst>
                              <p:par>
                                <p:cTn id="102" presetID="26" presetClass="entr" presetSubtype="0" fill="hold" nodeType="after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ipe(down)">
                                      <p:cBhvr>
                                        <p:cTn id="104" dur="580">
                                          <p:stCondLst>
                                            <p:cond delay="0"/>
                                          </p:stCondLst>
                                        </p:cTn>
                                        <p:tgtEl>
                                          <p:spTgt spid="11"/>
                                        </p:tgtEl>
                                      </p:cBhvr>
                                    </p:animEffect>
                                    <p:anim calcmode="lin" valueType="num">
                                      <p:cBhvr>
                                        <p:cTn id="10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0" dur="26">
                                          <p:stCondLst>
                                            <p:cond delay="650"/>
                                          </p:stCondLst>
                                        </p:cTn>
                                        <p:tgtEl>
                                          <p:spTgt spid="11"/>
                                        </p:tgtEl>
                                      </p:cBhvr>
                                      <p:to x="100000" y="60000"/>
                                    </p:animScale>
                                    <p:animScale>
                                      <p:cBhvr>
                                        <p:cTn id="111" dur="166" decel="50000">
                                          <p:stCondLst>
                                            <p:cond delay="676"/>
                                          </p:stCondLst>
                                        </p:cTn>
                                        <p:tgtEl>
                                          <p:spTgt spid="11"/>
                                        </p:tgtEl>
                                      </p:cBhvr>
                                      <p:to x="100000" y="100000"/>
                                    </p:animScale>
                                    <p:animScale>
                                      <p:cBhvr>
                                        <p:cTn id="112" dur="26">
                                          <p:stCondLst>
                                            <p:cond delay="1312"/>
                                          </p:stCondLst>
                                        </p:cTn>
                                        <p:tgtEl>
                                          <p:spTgt spid="11"/>
                                        </p:tgtEl>
                                      </p:cBhvr>
                                      <p:to x="100000" y="80000"/>
                                    </p:animScale>
                                    <p:animScale>
                                      <p:cBhvr>
                                        <p:cTn id="113" dur="166" decel="50000">
                                          <p:stCondLst>
                                            <p:cond delay="1338"/>
                                          </p:stCondLst>
                                        </p:cTn>
                                        <p:tgtEl>
                                          <p:spTgt spid="11"/>
                                        </p:tgtEl>
                                      </p:cBhvr>
                                      <p:to x="100000" y="100000"/>
                                    </p:animScale>
                                    <p:animScale>
                                      <p:cBhvr>
                                        <p:cTn id="114" dur="26">
                                          <p:stCondLst>
                                            <p:cond delay="1642"/>
                                          </p:stCondLst>
                                        </p:cTn>
                                        <p:tgtEl>
                                          <p:spTgt spid="11"/>
                                        </p:tgtEl>
                                      </p:cBhvr>
                                      <p:to x="100000" y="90000"/>
                                    </p:animScale>
                                    <p:animScale>
                                      <p:cBhvr>
                                        <p:cTn id="115" dur="166" decel="50000">
                                          <p:stCondLst>
                                            <p:cond delay="1668"/>
                                          </p:stCondLst>
                                        </p:cTn>
                                        <p:tgtEl>
                                          <p:spTgt spid="11"/>
                                        </p:tgtEl>
                                      </p:cBhvr>
                                      <p:to x="100000" y="100000"/>
                                    </p:animScale>
                                    <p:animScale>
                                      <p:cBhvr>
                                        <p:cTn id="116" dur="26">
                                          <p:stCondLst>
                                            <p:cond delay="1808"/>
                                          </p:stCondLst>
                                        </p:cTn>
                                        <p:tgtEl>
                                          <p:spTgt spid="11"/>
                                        </p:tgtEl>
                                      </p:cBhvr>
                                      <p:to x="100000" y="95000"/>
                                    </p:animScale>
                                    <p:animScale>
                                      <p:cBhvr>
                                        <p:cTn id="117" dur="166" decel="50000">
                                          <p:stCondLst>
                                            <p:cond delay="1834"/>
                                          </p:stCondLst>
                                        </p:cTn>
                                        <p:tgtEl>
                                          <p:spTgt spid="11"/>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0">
                                            <p:bg/>
                                          </p:spTgt>
                                        </p:tgtEl>
                                        <p:attrNameLst>
                                          <p:attrName>style.visibility</p:attrName>
                                        </p:attrNameLst>
                                      </p:cBhvr>
                                      <p:to>
                                        <p:strVal val="visible"/>
                                      </p:to>
                                    </p:set>
                                    <p:anim calcmode="lin" valueType="num">
                                      <p:cBhvr>
                                        <p:cTn id="122" dur="1000" fill="hold"/>
                                        <p:tgtEl>
                                          <p:spTgt spid="20">
                                            <p:bg/>
                                          </p:spTgt>
                                        </p:tgtEl>
                                        <p:attrNameLst>
                                          <p:attrName>ppt_w</p:attrName>
                                        </p:attrNameLst>
                                      </p:cBhvr>
                                      <p:tavLst>
                                        <p:tav tm="0">
                                          <p:val>
                                            <p:fltVal val="0"/>
                                          </p:val>
                                        </p:tav>
                                        <p:tav tm="100000">
                                          <p:val>
                                            <p:strVal val="#ppt_w"/>
                                          </p:val>
                                        </p:tav>
                                      </p:tavLst>
                                    </p:anim>
                                    <p:anim calcmode="lin" valueType="num">
                                      <p:cBhvr>
                                        <p:cTn id="123" dur="1000" fill="hold"/>
                                        <p:tgtEl>
                                          <p:spTgt spid="20">
                                            <p:bg/>
                                          </p:spTgt>
                                        </p:tgtEl>
                                        <p:attrNameLst>
                                          <p:attrName>ppt_h</p:attrName>
                                        </p:attrNameLst>
                                      </p:cBhvr>
                                      <p:tavLst>
                                        <p:tav tm="0">
                                          <p:val>
                                            <p:fltVal val="0"/>
                                          </p:val>
                                        </p:tav>
                                        <p:tav tm="100000">
                                          <p:val>
                                            <p:strVal val="#ppt_h"/>
                                          </p:val>
                                        </p:tav>
                                      </p:tavLst>
                                    </p:anim>
                                    <p:anim calcmode="lin" valueType="num">
                                      <p:cBhvr>
                                        <p:cTn id="124" dur="1000" fill="hold"/>
                                        <p:tgtEl>
                                          <p:spTgt spid="20">
                                            <p:bg/>
                                          </p:spTgt>
                                        </p:tgtEl>
                                        <p:attrNameLst>
                                          <p:attrName>style.rotation</p:attrName>
                                        </p:attrNameLst>
                                      </p:cBhvr>
                                      <p:tavLst>
                                        <p:tav tm="0">
                                          <p:val>
                                            <p:fltVal val="90"/>
                                          </p:val>
                                        </p:tav>
                                        <p:tav tm="100000">
                                          <p:val>
                                            <p:fltVal val="0"/>
                                          </p:val>
                                        </p:tav>
                                      </p:tavLst>
                                    </p:anim>
                                    <p:animEffect transition="in" filter="fade">
                                      <p:cBhvr>
                                        <p:cTn id="125" dur="1000"/>
                                        <p:tgtEl>
                                          <p:spTgt spid="20">
                                            <p:bg/>
                                          </p:spTgt>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20">
                                            <p:txEl>
                                              <p:pRg st="0" end="0"/>
                                            </p:txEl>
                                          </p:spTgt>
                                        </p:tgtEl>
                                        <p:attrNameLst>
                                          <p:attrName>style.visibility</p:attrName>
                                        </p:attrNameLst>
                                      </p:cBhvr>
                                      <p:to>
                                        <p:strVal val="visible"/>
                                      </p:to>
                                    </p:set>
                                    <p:anim calcmode="lin" valueType="num">
                                      <p:cBhvr>
                                        <p:cTn id="128"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29"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30"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131" dur="1000"/>
                                        <p:tgtEl>
                                          <p:spTgt spid="20">
                                            <p:txEl>
                                              <p:pRg st="0" end="0"/>
                                            </p:txEl>
                                          </p:spTgt>
                                        </p:tgtEl>
                                      </p:cBhvr>
                                    </p:animEffect>
                                  </p:childTnLst>
                                </p:cTn>
                              </p:par>
                            </p:childTnLst>
                          </p:cTn>
                        </p:par>
                        <p:par>
                          <p:cTn id="132" fill="hold">
                            <p:stCondLst>
                              <p:cond delay="1000"/>
                            </p:stCondLst>
                            <p:childTnLst>
                              <p:par>
                                <p:cTn id="133" presetID="26" presetClass="entr" presetSubtype="0" fill="hold" nodeType="after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wipe(down)">
                                      <p:cBhvr>
                                        <p:cTn id="135" dur="580">
                                          <p:stCondLst>
                                            <p:cond delay="0"/>
                                          </p:stCondLst>
                                        </p:cTn>
                                        <p:tgtEl>
                                          <p:spTgt spid="14"/>
                                        </p:tgtEl>
                                      </p:cBhvr>
                                    </p:animEffect>
                                    <p:anim calcmode="lin" valueType="num">
                                      <p:cBhvr>
                                        <p:cTn id="1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1" dur="26">
                                          <p:stCondLst>
                                            <p:cond delay="650"/>
                                          </p:stCondLst>
                                        </p:cTn>
                                        <p:tgtEl>
                                          <p:spTgt spid="14"/>
                                        </p:tgtEl>
                                      </p:cBhvr>
                                      <p:to x="100000" y="60000"/>
                                    </p:animScale>
                                    <p:animScale>
                                      <p:cBhvr>
                                        <p:cTn id="142" dur="166" decel="50000">
                                          <p:stCondLst>
                                            <p:cond delay="676"/>
                                          </p:stCondLst>
                                        </p:cTn>
                                        <p:tgtEl>
                                          <p:spTgt spid="14"/>
                                        </p:tgtEl>
                                      </p:cBhvr>
                                      <p:to x="100000" y="100000"/>
                                    </p:animScale>
                                    <p:animScale>
                                      <p:cBhvr>
                                        <p:cTn id="143" dur="26">
                                          <p:stCondLst>
                                            <p:cond delay="1312"/>
                                          </p:stCondLst>
                                        </p:cTn>
                                        <p:tgtEl>
                                          <p:spTgt spid="14"/>
                                        </p:tgtEl>
                                      </p:cBhvr>
                                      <p:to x="100000" y="80000"/>
                                    </p:animScale>
                                    <p:animScale>
                                      <p:cBhvr>
                                        <p:cTn id="144" dur="166" decel="50000">
                                          <p:stCondLst>
                                            <p:cond delay="1338"/>
                                          </p:stCondLst>
                                        </p:cTn>
                                        <p:tgtEl>
                                          <p:spTgt spid="14"/>
                                        </p:tgtEl>
                                      </p:cBhvr>
                                      <p:to x="100000" y="100000"/>
                                    </p:animScale>
                                    <p:animScale>
                                      <p:cBhvr>
                                        <p:cTn id="145" dur="26">
                                          <p:stCondLst>
                                            <p:cond delay="1642"/>
                                          </p:stCondLst>
                                        </p:cTn>
                                        <p:tgtEl>
                                          <p:spTgt spid="14"/>
                                        </p:tgtEl>
                                      </p:cBhvr>
                                      <p:to x="100000" y="90000"/>
                                    </p:animScale>
                                    <p:animScale>
                                      <p:cBhvr>
                                        <p:cTn id="146" dur="166" decel="50000">
                                          <p:stCondLst>
                                            <p:cond delay="1668"/>
                                          </p:stCondLst>
                                        </p:cTn>
                                        <p:tgtEl>
                                          <p:spTgt spid="14"/>
                                        </p:tgtEl>
                                      </p:cBhvr>
                                      <p:to x="100000" y="100000"/>
                                    </p:animScale>
                                    <p:animScale>
                                      <p:cBhvr>
                                        <p:cTn id="147" dur="26">
                                          <p:stCondLst>
                                            <p:cond delay="1808"/>
                                          </p:stCondLst>
                                        </p:cTn>
                                        <p:tgtEl>
                                          <p:spTgt spid="14"/>
                                        </p:tgtEl>
                                      </p:cBhvr>
                                      <p:to x="100000" y="95000"/>
                                    </p:animScale>
                                    <p:animScale>
                                      <p:cBhvr>
                                        <p:cTn id="14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P spid="2" grpId="0"/>
      <p:bldP spid="15" grpId="0" uiExpand="1" build="p" animBg="1" autoUpdateAnimBg="0"/>
      <p:bldP spid="19" grpId="0" uiExpand="1" build="p" animBg="1" autoUpdateAnimBg="0"/>
      <p:bldP spid="20" grpId="0" uiExpand="1" build="p"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4452" y="897075"/>
            <a:ext cx="4686015" cy="2031325"/>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З </a:t>
            </a:r>
            <a:r>
              <a:rPr lang="uk-UA" sz="2200" dirty="0" smtClean="0">
                <a:latin typeface="Calibri" panose="020F0502020204030204" pitchFamily="34" charset="0"/>
                <a:ea typeface="Calibri" panose="020F0502020204030204" pitchFamily="34" charset="0"/>
                <a:cs typeface="Calibri" panose="020F0502020204030204" pitchFamily="34" charset="0"/>
              </a:rPr>
              <a:t>графіків </a:t>
            </a:r>
            <a:r>
              <a:rPr lang="uk-UA" sz="2200" dirty="0">
                <a:latin typeface="Calibri" panose="020F0502020204030204" pitchFamily="34" charset="0"/>
                <a:ea typeface="Calibri" panose="020F0502020204030204" pitchFamily="34" charset="0"/>
                <a:cs typeface="Calibri" panose="020F0502020204030204" pitchFamily="34" charset="0"/>
              </a:rPr>
              <a:t>видно, що штучні </a:t>
            </a:r>
            <a:r>
              <a:rPr lang="uk-UA" sz="2200" dirty="0" err="1" smtClean="0">
                <a:latin typeface="Calibri" panose="020F0502020204030204" pitchFamily="34" charset="0"/>
                <a:ea typeface="Calibri" panose="020F0502020204030204" pitchFamily="34" charset="0"/>
                <a:cs typeface="Calibri" panose="020F0502020204030204" pitchFamily="34" charset="0"/>
              </a:rPr>
              <a:t>харак-теристики</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малопридатні для </a:t>
            </a:r>
            <a:r>
              <a:rPr lang="uk-UA" sz="2200" dirty="0" err="1" smtClean="0">
                <a:latin typeface="Calibri" panose="020F0502020204030204" pitchFamily="34" charset="0"/>
                <a:ea typeface="Calibri" panose="020F0502020204030204" pitchFamily="34" charset="0"/>
                <a:cs typeface="Calibri" panose="020F0502020204030204" pitchFamily="34" charset="0"/>
              </a:rPr>
              <a:t>регулю-вання</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швидкості, оскільки із </a:t>
            </a:r>
            <a:r>
              <a:rPr lang="uk-UA" sz="2200" dirty="0" err="1" smtClean="0">
                <a:latin typeface="Calibri" panose="020F0502020204030204" pitchFamily="34" charset="0"/>
                <a:ea typeface="Calibri" panose="020F0502020204030204" pitchFamily="34" charset="0"/>
                <a:cs typeface="Calibri" panose="020F0502020204030204" pitchFamily="34" charset="0"/>
              </a:rPr>
              <a:t>зменшен-ням</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напруги, різко зменшується </a:t>
            </a:r>
            <a:r>
              <a:rPr lang="uk-UA" sz="2200" dirty="0" err="1" smtClean="0">
                <a:latin typeface="Calibri" panose="020F0502020204030204" pitchFamily="34" charset="0"/>
                <a:ea typeface="Calibri" panose="020F0502020204030204" pitchFamily="34" charset="0"/>
                <a:cs typeface="Calibri" panose="020F0502020204030204" pitchFamily="34" charset="0"/>
              </a:rPr>
              <a:t>кри-тичний</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момент і знижується </a:t>
            </a:r>
            <a:r>
              <a:rPr lang="uk-UA" sz="2200" dirty="0" err="1" smtClean="0">
                <a:latin typeface="Calibri" panose="020F0502020204030204" pitchFamily="34" charset="0"/>
                <a:ea typeface="Calibri" panose="020F0502020204030204" pitchFamily="34" charset="0"/>
                <a:cs typeface="Calibri" panose="020F0502020204030204" pitchFamily="34" charset="0"/>
              </a:rPr>
              <a:t>переван-тажувальна</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здатність АД.</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74452" y="2929024"/>
            <a:ext cx="8911503" cy="1107996"/>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Діапазон регулювання швидкості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r>
              <a:rPr lang="uk-UA" sz="2400" dirty="0" smtClean="0">
                <a:latin typeface="Calibri" panose="020F0502020204030204" pitchFamily="34" charset="0"/>
                <a:ea typeface="Calibri" panose="020F0502020204030204" pitchFamily="34" charset="0"/>
                <a:cs typeface="Calibri" panose="020F0502020204030204" pitchFamily="34" charset="0"/>
              </a:rPr>
              <a:t>дуже </a:t>
            </a:r>
            <a:r>
              <a:rPr lang="uk-UA" sz="2400" dirty="0">
                <a:latin typeface="Calibri" panose="020F0502020204030204" pitchFamily="34" charset="0"/>
                <a:ea typeface="Calibri" panose="020F0502020204030204" pitchFamily="34" charset="0"/>
                <a:cs typeface="Calibri" panose="020F0502020204030204" pitchFamily="34" charset="0"/>
              </a:rPr>
              <a:t>малий, оскільки регулювання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r>
              <a:rPr lang="uk-UA" sz="2400" dirty="0" smtClean="0">
                <a:latin typeface="Calibri" panose="020F0502020204030204" pitchFamily="34" charset="0"/>
                <a:ea typeface="Calibri" panose="020F0502020204030204" pitchFamily="34" charset="0"/>
                <a:cs typeface="Calibri" panose="020F0502020204030204" pitchFamily="34" charset="0"/>
              </a:rPr>
              <a:t>здійснюється </a:t>
            </a:r>
            <a:r>
              <a:rPr lang="uk-UA" sz="2400" dirty="0">
                <a:latin typeface="Calibri" panose="020F0502020204030204" pitchFamily="34" charset="0"/>
                <a:ea typeface="Calibri" panose="020F0502020204030204" pitchFamily="34" charset="0"/>
                <a:cs typeface="Calibri" panose="020F0502020204030204" pitchFamily="34" charset="0"/>
              </a:rPr>
              <a:t>вниз від основної швидкості в межах 10…20 %.</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83563" y="4037020"/>
            <a:ext cx="8957539" cy="1846659"/>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Він дещо розширюється у випадку вентиляторного навантаження на валу АД. </a:t>
            </a:r>
            <a:endParaRPr lang="en-US" sz="24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З </a:t>
            </a:r>
            <a:r>
              <a:rPr lang="uk-UA" sz="2400" dirty="0">
                <a:latin typeface="Calibri" panose="020F0502020204030204" pitchFamily="34" charset="0"/>
                <a:ea typeface="Calibri" panose="020F0502020204030204" pitchFamily="34" charset="0"/>
                <a:cs typeface="Calibri" panose="020F0502020204030204" pitchFamily="34" charset="0"/>
              </a:rPr>
              <a:t>цих причин в розімкнутих системах аналізований спосіб можна використовувати тільки для регулювання моменту АД і його струму, що також пропорційний напрузі </a:t>
            </a:r>
            <a:r>
              <a:rPr lang="uk-UA" sz="2400" i="1" dirty="0">
                <a:latin typeface="Times New Roman" panose="02020603050405020304" pitchFamily="18" charset="0"/>
                <a:ea typeface="Calibri" panose="020F0502020204030204" pitchFamily="34" charset="0"/>
                <a:cs typeface="Times New Roman" panose="02020603050405020304" pitchFamily="18" charset="0"/>
              </a:rPr>
              <a:t>(І</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400" i="1" dirty="0">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ea typeface="Calibri" panose="020F0502020204030204" pitchFamily="34" charset="0"/>
                <a:cs typeface="Times New Roman" panose="02020603050405020304" pitchFamily="18" charset="0"/>
              </a:rPr>
              <a:t>U</a:t>
            </a:r>
            <a:r>
              <a:rPr lang="ru-RU" sz="24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400" i="1" dirty="0">
                <a:latin typeface="Times New Roman" panose="02020603050405020304" pitchFamily="18" charset="0"/>
                <a:ea typeface="Calibri" panose="020F0502020204030204" pitchFamily="34" charset="0"/>
                <a:cs typeface="Times New Roman" panose="02020603050405020304" pitchFamily="18" charset="0"/>
              </a:rPr>
              <a:t>)</a:t>
            </a:r>
            <a:r>
              <a:rPr lang="uk-UA" sz="2400" dirty="0">
                <a:latin typeface="Calibri" panose="020F0502020204030204" pitchFamily="34" charset="0"/>
                <a:ea typeface="Calibri" panose="020F0502020204030204" pitchFamily="34" charset="0"/>
                <a:cs typeface="Calibri" panose="020F0502020204030204" pitchFamily="34" charset="0"/>
              </a:rPr>
              <a:t>.</a:t>
            </a: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491683"/>
            <a:ext cx="8573558" cy="461665"/>
          </a:xfrm>
          <a:prstGeom prst="rect">
            <a:avLst/>
          </a:prstGeom>
        </p:spPr>
        <p:txBody>
          <a:bodyPr wrap="square">
            <a:spAutoFit/>
          </a:bodyPr>
          <a:lstStyle/>
          <a:p>
            <a:pPr algn="ctr"/>
            <a:r>
              <a:rPr lang="uk-UA" sz="2400" i="1" u="sng" dirty="0">
                <a:latin typeface="Times New Roman" panose="02020603050405020304" pitchFamily="18" charset="0"/>
                <a:cs typeface="Times New Roman" panose="02020603050405020304" pitchFamily="18" charset="0"/>
              </a:rPr>
              <a:t>Регулювання швидкості зміною напруги на статорі</a:t>
            </a:r>
          </a:p>
        </p:txBody>
      </p:sp>
      <p:sp>
        <p:nvSpPr>
          <p:cNvPr id="15" name="Прямоугольник 14"/>
          <p:cNvSpPr>
            <a:spLocks noChangeArrowheads="1"/>
          </p:cNvSpPr>
          <p:nvPr/>
        </p:nvSpPr>
        <p:spPr bwMode="auto">
          <a:xfrm>
            <a:off x="122029" y="5883679"/>
            <a:ext cx="8902393" cy="738664"/>
          </a:xfrm>
          <a:prstGeom prst="rect">
            <a:avLst/>
          </a:prstGeom>
          <a:solidFill>
            <a:schemeClr val="bg2"/>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Для регулювання швидкості, як правило, використовують замкнуті системи зі зворотним зв'язком за швидкістю.</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4290581958"/>
              </p:ext>
            </p:extLst>
          </p:nvPr>
        </p:nvGraphicFramePr>
        <p:xfrm>
          <a:off x="4760467" y="836691"/>
          <a:ext cx="4527781" cy="2844829"/>
        </p:xfrm>
        <a:graphic>
          <a:graphicData uri="http://schemas.openxmlformats.org/presentationml/2006/ole">
            <mc:AlternateContent xmlns:mc="http://schemas.openxmlformats.org/markup-compatibility/2006">
              <mc:Choice xmlns:v="urn:schemas-microsoft-com:vml" Requires="v">
                <p:oleObj spid="_x0000_s74771" name="Picture" r:id="rId4" imgW="3225209" imgH="2339163" progId="Word.Picture.8">
                  <p:embed/>
                </p:oleObj>
              </mc:Choice>
              <mc:Fallback>
                <p:oleObj name="Picture" r:id="rId4" imgW="3225209" imgH="2339163"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467" y="836691"/>
                        <a:ext cx="4527781" cy="2844829"/>
                      </a:xfrm>
                      <a:prstGeom prst="rect">
                        <a:avLst/>
                      </a:prstGeom>
                      <a:noFill/>
                    </p:spPr>
                  </p:pic>
                </p:oleObj>
              </mc:Fallback>
            </mc:AlternateContent>
          </a:graphicData>
        </a:graphic>
      </p:graphicFrame>
    </p:spTree>
    <p:extLst>
      <p:ext uri="{BB962C8B-B14F-4D97-AF65-F5344CB8AC3E}">
        <p14:creationId xmlns:p14="http://schemas.microsoft.com/office/powerpoint/2010/main" val="15871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1+#ppt_w/2"/>
                                          </p:val>
                                        </p:tav>
                                        <p:tav tm="100000">
                                          <p:val>
                                            <p:strVal val="#ppt_x"/>
                                          </p:val>
                                        </p:tav>
                                      </p:tavLst>
                                    </p:anim>
                                    <p:anim calcmode="lin" valueType="num">
                                      <p:cBhvr additive="base">
                                        <p:cTn id="3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7">
                                            <p:bg/>
                                          </p:spTgt>
                                        </p:tgtEl>
                                        <p:attrNameLst>
                                          <p:attrName>style.visibility</p:attrName>
                                        </p:attrNameLst>
                                      </p:cBhvr>
                                      <p:to>
                                        <p:strVal val="visible"/>
                                      </p:to>
                                    </p:set>
                                    <p:anim calcmode="lin" valueType="num">
                                      <p:cBhvr>
                                        <p:cTn id="41" dur="1000" fill="hold"/>
                                        <p:tgtEl>
                                          <p:spTgt spid="17">
                                            <p:bg/>
                                          </p:spTgt>
                                        </p:tgtEl>
                                        <p:attrNameLst>
                                          <p:attrName>ppt_w</p:attrName>
                                        </p:attrNameLst>
                                      </p:cBhvr>
                                      <p:tavLst>
                                        <p:tav tm="0">
                                          <p:val>
                                            <p:fltVal val="0"/>
                                          </p:val>
                                        </p:tav>
                                        <p:tav tm="100000">
                                          <p:val>
                                            <p:strVal val="#ppt_w"/>
                                          </p:val>
                                        </p:tav>
                                      </p:tavLst>
                                    </p:anim>
                                    <p:anim calcmode="lin" valueType="num">
                                      <p:cBhvr>
                                        <p:cTn id="42" dur="1000" fill="hold"/>
                                        <p:tgtEl>
                                          <p:spTgt spid="17">
                                            <p:bg/>
                                          </p:spTgt>
                                        </p:tgtEl>
                                        <p:attrNameLst>
                                          <p:attrName>ppt_h</p:attrName>
                                        </p:attrNameLst>
                                      </p:cBhvr>
                                      <p:tavLst>
                                        <p:tav tm="0">
                                          <p:val>
                                            <p:fltVal val="0"/>
                                          </p:val>
                                        </p:tav>
                                        <p:tav tm="100000">
                                          <p:val>
                                            <p:strVal val="#ppt_h"/>
                                          </p:val>
                                        </p:tav>
                                      </p:tavLst>
                                    </p:anim>
                                    <p:anim calcmode="lin" valueType="num">
                                      <p:cBhvr>
                                        <p:cTn id="43" dur="1000" fill="hold"/>
                                        <p:tgtEl>
                                          <p:spTgt spid="17">
                                            <p:bg/>
                                          </p:spTgt>
                                        </p:tgtEl>
                                        <p:attrNameLst>
                                          <p:attrName>style.rotation</p:attrName>
                                        </p:attrNameLst>
                                      </p:cBhvr>
                                      <p:tavLst>
                                        <p:tav tm="0">
                                          <p:val>
                                            <p:fltVal val="90"/>
                                          </p:val>
                                        </p:tav>
                                        <p:tav tm="100000">
                                          <p:val>
                                            <p:fltVal val="0"/>
                                          </p:val>
                                        </p:tav>
                                      </p:tavLst>
                                    </p:anim>
                                    <p:animEffect transition="in" filter="fade">
                                      <p:cBhvr>
                                        <p:cTn id="44" dur="1000"/>
                                        <p:tgtEl>
                                          <p:spTgt spid="17">
                                            <p:bg/>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 calcmode="lin" valueType="num">
                                      <p:cBhvr>
                                        <p:cTn id="47"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17">
                                            <p:txEl>
                                              <p:pRg st="0" end="0"/>
                                            </p:tx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7">
                                            <p:txEl>
                                              <p:pRg st="1" end="1"/>
                                            </p:txEl>
                                          </p:spTgt>
                                        </p:tgtEl>
                                        <p:attrNameLst>
                                          <p:attrName>style.visibility</p:attrName>
                                        </p:attrNameLst>
                                      </p:cBhvr>
                                      <p:to>
                                        <p:strVal val="visible"/>
                                      </p:to>
                                    </p:set>
                                    <p:anim calcmode="lin" valueType="num">
                                      <p:cBhvr>
                                        <p:cTn id="53"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54"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55"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56" dur="1000"/>
                                        <p:tgtEl>
                                          <p:spTgt spid="1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5">
                                            <p:bg/>
                                          </p:spTgt>
                                        </p:tgtEl>
                                        <p:attrNameLst>
                                          <p:attrName>style.visibility</p:attrName>
                                        </p:attrNameLst>
                                      </p:cBhvr>
                                      <p:to>
                                        <p:strVal val="visible"/>
                                      </p:to>
                                    </p:set>
                                    <p:anim calcmode="lin" valueType="num">
                                      <p:cBhvr>
                                        <p:cTn id="61" dur="1000" fill="hold"/>
                                        <p:tgtEl>
                                          <p:spTgt spid="15">
                                            <p:bg/>
                                          </p:spTgt>
                                        </p:tgtEl>
                                        <p:attrNameLst>
                                          <p:attrName>ppt_w</p:attrName>
                                        </p:attrNameLst>
                                      </p:cBhvr>
                                      <p:tavLst>
                                        <p:tav tm="0">
                                          <p:val>
                                            <p:fltVal val="0"/>
                                          </p:val>
                                        </p:tav>
                                        <p:tav tm="100000">
                                          <p:val>
                                            <p:strVal val="#ppt_w"/>
                                          </p:val>
                                        </p:tav>
                                      </p:tavLst>
                                    </p:anim>
                                    <p:anim calcmode="lin" valueType="num">
                                      <p:cBhvr>
                                        <p:cTn id="62" dur="1000" fill="hold"/>
                                        <p:tgtEl>
                                          <p:spTgt spid="15">
                                            <p:bg/>
                                          </p:spTgt>
                                        </p:tgtEl>
                                        <p:attrNameLst>
                                          <p:attrName>ppt_h</p:attrName>
                                        </p:attrNameLst>
                                      </p:cBhvr>
                                      <p:tavLst>
                                        <p:tav tm="0">
                                          <p:val>
                                            <p:fltVal val="0"/>
                                          </p:val>
                                        </p:tav>
                                        <p:tav tm="100000">
                                          <p:val>
                                            <p:strVal val="#ppt_h"/>
                                          </p:val>
                                        </p:tav>
                                      </p:tavLst>
                                    </p:anim>
                                    <p:anim calcmode="lin" valueType="num">
                                      <p:cBhvr>
                                        <p:cTn id="63" dur="1000" fill="hold"/>
                                        <p:tgtEl>
                                          <p:spTgt spid="15">
                                            <p:bg/>
                                          </p:spTgt>
                                        </p:tgtEl>
                                        <p:attrNameLst>
                                          <p:attrName>style.rotation</p:attrName>
                                        </p:attrNameLst>
                                      </p:cBhvr>
                                      <p:tavLst>
                                        <p:tav tm="0">
                                          <p:val>
                                            <p:fltVal val="90"/>
                                          </p:val>
                                        </p:tav>
                                        <p:tav tm="100000">
                                          <p:val>
                                            <p:fltVal val="0"/>
                                          </p:val>
                                        </p:tav>
                                      </p:tavLst>
                                    </p:anim>
                                    <p:animEffect transition="in" filter="fade">
                                      <p:cBhvr>
                                        <p:cTn id="64" dur="1000"/>
                                        <p:tgtEl>
                                          <p:spTgt spid="15">
                                            <p:bg/>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 calcmode="lin" valueType="num">
                                      <p:cBhvr>
                                        <p:cTn id="67"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68"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69"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70"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P spid="2" grpId="0"/>
      <p:bldP spid="15" grpId="0" uiExpand="1" build="p"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4452" y="897075"/>
            <a:ext cx="5709701" cy="3323987"/>
          </a:xfrm>
          <a:prstGeom prst="rect">
            <a:avLst/>
          </a:prstGeom>
          <a:solidFill>
            <a:srgbClr val="92D050"/>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Для </a:t>
            </a:r>
            <a:r>
              <a:rPr lang="uk-UA" sz="2400" dirty="0" smtClean="0">
                <a:latin typeface="Calibri" panose="020F0502020204030204" pitchFamily="34" charset="0"/>
                <a:ea typeface="Calibri" panose="020F0502020204030204" pitchFamily="34" charset="0"/>
                <a:cs typeface="Calibri" panose="020F0502020204030204" pitchFamily="34" charset="0"/>
              </a:rPr>
              <a:t>реалізації </a:t>
            </a:r>
            <a:r>
              <a:rPr lang="uk-UA" sz="2400" dirty="0">
                <a:latin typeface="Calibri" panose="020F0502020204030204" pitchFamily="34" charset="0"/>
                <a:ea typeface="Calibri" panose="020F0502020204030204" pitchFamily="34" charset="0"/>
                <a:cs typeface="Calibri" panose="020F0502020204030204" pitchFamily="34" charset="0"/>
              </a:rPr>
              <a:t>цього способу </a:t>
            </a:r>
            <a:r>
              <a:rPr lang="uk-UA" sz="2400" dirty="0" err="1" smtClean="0">
                <a:latin typeface="Calibri" panose="020F0502020204030204" pitchFamily="34" charset="0"/>
                <a:ea typeface="Calibri" panose="020F0502020204030204" pitchFamily="34" charset="0"/>
                <a:cs typeface="Calibri" panose="020F0502020204030204" pitchFamily="34" charset="0"/>
              </a:rPr>
              <a:t>регулю-вання</a:t>
            </a:r>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як регулятори напруги, що здатні автоматично підтримувати необхідну напругу при роботі з малими швидкостями використовуються </a:t>
            </a:r>
            <a:r>
              <a:rPr lang="uk-UA" sz="2400" dirty="0" smtClean="0">
                <a:latin typeface="Calibri" panose="020F0502020204030204" pitchFamily="34" charset="0"/>
                <a:ea typeface="Calibri" panose="020F0502020204030204" pitchFamily="34" charset="0"/>
                <a:cs typeface="Calibri" panose="020F0502020204030204" pitchFamily="34" charset="0"/>
              </a:rPr>
              <a:t>різноманітні </a:t>
            </a:r>
            <a:r>
              <a:rPr lang="uk-UA" sz="2400" dirty="0">
                <a:latin typeface="Calibri" panose="020F0502020204030204" pitchFamily="34" charset="0"/>
                <a:ea typeface="Calibri" panose="020F0502020204030204" pitchFamily="34" charset="0"/>
                <a:cs typeface="Calibri" panose="020F0502020204030204" pitchFamily="34" charset="0"/>
              </a:rPr>
              <a:t>пристрої, що включаються в коло </a:t>
            </a:r>
            <a:r>
              <a:rPr lang="uk-UA" sz="2400" dirty="0" smtClean="0">
                <a:latin typeface="Calibri" panose="020F0502020204030204" pitchFamily="34" charset="0"/>
                <a:ea typeface="Calibri" panose="020F0502020204030204" pitchFamily="34" charset="0"/>
                <a:cs typeface="Calibri" panose="020F0502020204030204" pitchFamily="34" charset="0"/>
              </a:rPr>
              <a:t>статора </a:t>
            </a:r>
            <a:r>
              <a:rPr lang="uk-UA" sz="2400" dirty="0">
                <a:latin typeface="Calibri" panose="020F0502020204030204" pitchFamily="34" charset="0"/>
                <a:ea typeface="Calibri" panose="020F0502020204030204" pitchFamily="34" charset="0"/>
                <a:cs typeface="Calibri" panose="020F0502020204030204" pitchFamily="34" charset="0"/>
              </a:rPr>
              <a:t>(автотрансформатори, дроселі насичення або найпоширеніші тиристорні чи транзисторні регулятори напруги - ТРН).</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4763" y="4269670"/>
            <a:ext cx="5855390" cy="1107996"/>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Напруга на статорі асинхронного двигуна </a:t>
            </a:r>
            <a:r>
              <a:rPr lang="uk-UA" sz="2400" dirty="0" smtClean="0">
                <a:latin typeface="Calibri" panose="020F0502020204030204" pitchFamily="34" charset="0"/>
                <a:ea typeface="Calibri" panose="020F0502020204030204" pitchFamily="34" charset="0"/>
                <a:cs typeface="Calibri" panose="020F0502020204030204" pitchFamily="34" charset="0"/>
              </a:rPr>
              <a:t>регулюється </a:t>
            </a:r>
            <a:r>
              <a:rPr lang="uk-UA" sz="2400" dirty="0">
                <a:latin typeface="Calibri" panose="020F0502020204030204" pitchFamily="34" charset="0"/>
                <a:ea typeface="Calibri" panose="020F0502020204030204" pitchFamily="34" charset="0"/>
                <a:cs typeface="Calibri" panose="020F0502020204030204" pitchFamily="34" charset="0"/>
              </a:rPr>
              <a:t>шляхом зміни кута керування тиристорів.</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491683"/>
            <a:ext cx="8573558" cy="461665"/>
          </a:xfrm>
          <a:prstGeom prst="rect">
            <a:avLst/>
          </a:prstGeom>
        </p:spPr>
        <p:txBody>
          <a:bodyPr wrap="square">
            <a:spAutoFit/>
          </a:bodyPr>
          <a:lstStyle/>
          <a:p>
            <a:pPr algn="ctr"/>
            <a:r>
              <a:rPr lang="uk-UA" sz="2400" i="1" u="sng" dirty="0">
                <a:latin typeface="Times New Roman" panose="02020603050405020304" pitchFamily="18" charset="0"/>
                <a:cs typeface="Times New Roman" panose="02020603050405020304" pitchFamily="18" charset="0"/>
              </a:rPr>
              <a:t>Регулювання швидкості зміною напруги на статорі</a:t>
            </a:r>
          </a:p>
        </p:txBody>
      </p:sp>
      <p:graphicFrame>
        <p:nvGraphicFramePr>
          <p:cNvPr id="6" name="Объект 5"/>
          <p:cNvGraphicFramePr>
            <a:graphicFrameLocks noChangeAspect="1"/>
          </p:cNvGraphicFramePr>
          <p:nvPr>
            <p:extLst>
              <p:ext uri="{D42A27DB-BD31-4B8C-83A1-F6EECF244321}">
                <p14:modId xmlns:p14="http://schemas.microsoft.com/office/powerpoint/2010/main" val="1858082194"/>
              </p:ext>
            </p:extLst>
          </p:nvPr>
        </p:nvGraphicFramePr>
        <p:xfrm>
          <a:off x="5784153" y="897075"/>
          <a:ext cx="3278737" cy="2708434"/>
        </p:xfrm>
        <a:graphic>
          <a:graphicData uri="http://schemas.openxmlformats.org/presentationml/2006/ole">
            <mc:AlternateContent xmlns:mc="http://schemas.openxmlformats.org/markup-compatibility/2006">
              <mc:Choice xmlns:v="urn:schemas-microsoft-com:vml" Requires="v">
                <p:oleObj spid="_x0000_s73822" name="Picture" r:id="rId4" imgW="2243797" imgH="2089052" progId="Word.Picture.8">
                  <p:embed/>
                </p:oleObj>
              </mc:Choice>
              <mc:Fallback>
                <p:oleObj name="Picture" r:id="rId4" imgW="2243797" imgH="2089052"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4153" y="897075"/>
                        <a:ext cx="3278737" cy="2708434"/>
                      </a:xfrm>
                      <a:prstGeom prst="rect">
                        <a:avLst/>
                      </a:prstGeom>
                      <a:noFill/>
                    </p:spPr>
                  </p:pic>
                </p:oleObj>
              </mc:Fallback>
            </mc:AlternateContent>
          </a:graphicData>
        </a:graphic>
      </p:graphicFrame>
      <p:grpSp>
        <p:nvGrpSpPr>
          <p:cNvPr id="96" name="Группа 95"/>
          <p:cNvGrpSpPr/>
          <p:nvPr/>
        </p:nvGrpSpPr>
        <p:grpSpPr>
          <a:xfrm>
            <a:off x="6312454" y="3350312"/>
            <a:ext cx="2775169" cy="3415189"/>
            <a:chOff x="6312454" y="3350312"/>
            <a:chExt cx="2775169" cy="3415189"/>
          </a:xfrm>
        </p:grpSpPr>
        <p:sp>
          <p:nvSpPr>
            <p:cNvPr id="95" name="Прямоугольник 94"/>
            <p:cNvSpPr/>
            <p:nvPr/>
          </p:nvSpPr>
          <p:spPr>
            <a:xfrm>
              <a:off x="6313250" y="5749838"/>
              <a:ext cx="2774373" cy="1015663"/>
            </a:xfrm>
            <a:prstGeom prst="rect">
              <a:avLst/>
            </a:prstGeom>
            <a:solidFill>
              <a:srgbClr val="FFFF00"/>
            </a:solidFill>
          </p:spPr>
          <p:txBody>
            <a:bodyPr wrap="square">
              <a:spAutoFit/>
            </a:bodyPr>
            <a:lstStyle/>
            <a:p>
              <a:pPr algn="ctr"/>
              <a:r>
                <a:rPr lang="uk-UA" sz="2000" i="1" dirty="0">
                  <a:latin typeface="Times New Roman" panose="02020603050405020304" pitchFamily="18" charset="0"/>
                  <a:ea typeface="Calibri" panose="020F0502020204030204" pitchFamily="34" charset="0"/>
                  <a:cs typeface="Times New Roman" panose="02020603050405020304" pitchFamily="18" charset="0"/>
                </a:rPr>
                <a:t>Механічні </a:t>
              </a:r>
              <a:r>
                <a:rPr lang="uk-UA" sz="2000" i="1" dirty="0" err="1" smtClean="0">
                  <a:latin typeface="Times New Roman" panose="02020603050405020304" pitchFamily="18" charset="0"/>
                  <a:ea typeface="Calibri" panose="020F0502020204030204" pitchFamily="34" charset="0"/>
                  <a:cs typeface="Times New Roman" panose="02020603050405020304" pitchFamily="18" charset="0"/>
                </a:rPr>
                <a:t>характерис</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-тики АД </a:t>
              </a:r>
              <a:r>
                <a:rPr lang="uk-UA" sz="2000" i="1" dirty="0">
                  <a:latin typeface="Times New Roman" panose="02020603050405020304" pitchFamily="18" charset="0"/>
                  <a:ea typeface="Calibri" panose="020F0502020204030204" pitchFamily="34" charset="0"/>
                  <a:cs typeface="Times New Roman" panose="02020603050405020304" pitchFamily="18" charset="0"/>
                </a:rPr>
                <a:t>у розімкнутій</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000" i="1" dirty="0">
                  <a:latin typeface="Times New Roman" panose="02020603050405020304" pitchFamily="18" charset="0"/>
                  <a:ea typeface="Calibri" panose="020F0502020204030204" pitchFamily="34" charset="0"/>
                  <a:cs typeface="Times New Roman" panose="02020603050405020304" pitchFamily="18" charset="0"/>
                </a:rPr>
                <a:t>системі </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ТРН-АД</a:t>
              </a:r>
              <a:endParaRPr lang="uk-UA" sz="2000" i="1" dirty="0">
                <a:latin typeface="Times New Roman" panose="02020603050405020304" pitchFamily="18" charset="0"/>
                <a:cs typeface="Times New Roman" panose="02020603050405020304" pitchFamily="18" charset="0"/>
              </a:endParaRPr>
            </a:p>
          </p:txBody>
        </p:sp>
        <p:pic>
          <p:nvPicPr>
            <p:cNvPr id="94" name="Рисунок 9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2454" y="3350312"/>
              <a:ext cx="2643260" cy="2454952"/>
            </a:xfrm>
            <a:prstGeom prst="rect">
              <a:avLst/>
            </a:prstGeom>
          </p:spPr>
        </p:pic>
      </p:grpSp>
    </p:spTree>
    <p:extLst>
      <p:ext uri="{BB962C8B-B14F-4D97-AF65-F5344CB8AC3E}">
        <p14:creationId xmlns:p14="http://schemas.microsoft.com/office/powerpoint/2010/main" val="283889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1+#ppt_w/2"/>
                                          </p:val>
                                        </p:tav>
                                        <p:tav tm="100000">
                                          <p:val>
                                            <p:strVal val="#ppt_x"/>
                                          </p:val>
                                        </p:tav>
                                      </p:tavLst>
                                    </p:anim>
                                    <p:anim calcmode="lin" valueType="num">
                                      <p:cBhvr additive="base">
                                        <p:cTn id="1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4104" y="459017"/>
            <a:ext cx="5411866" cy="865878"/>
          </a:xfrm>
          <a:prstGeom prst="rect">
            <a:avLst/>
          </a:prstGeom>
          <a:solidFill>
            <a:srgbClr val="92D050"/>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З характеристик видно, що регулятор забезпечує зміну напруги при коливаннях навантаження.</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58770" y="1326461"/>
            <a:ext cx="5411866" cy="2015167"/>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Припустимо, що двигун працював у точці 1 на характеристиці, що відповідає куту керування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a</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max</a:t>
            </a:r>
            <a:r>
              <a:rPr lang="uk-UA" sz="2200" dirty="0">
                <a:latin typeface="Calibri" panose="020F0502020204030204" pitchFamily="34" charset="0"/>
                <a:ea typeface="Calibri" panose="020F0502020204030204" pitchFamily="34" charset="0"/>
                <a:cs typeface="Calibri" panose="020F0502020204030204" pitchFamily="34" charset="0"/>
              </a:rPr>
              <a:t>.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lnSpc>
                <a:spcPct val="85000"/>
              </a:lnSpc>
            </a:pPr>
            <a:r>
              <a:rPr lang="uk-UA" sz="2200" dirty="0" smtClean="0">
                <a:latin typeface="Calibri" panose="020F0502020204030204" pitchFamily="34" charset="0"/>
                <a:ea typeface="Calibri" panose="020F0502020204030204" pitchFamily="34" charset="0"/>
                <a:cs typeface="Calibri" panose="020F0502020204030204" pitchFamily="34" charset="0"/>
              </a:rPr>
              <a:t>При </a:t>
            </a:r>
            <a:r>
              <a:rPr lang="uk-UA" sz="2200" dirty="0">
                <a:latin typeface="Calibri" panose="020F0502020204030204" pitchFamily="34" charset="0"/>
                <a:ea typeface="Calibri" panose="020F0502020204030204" pitchFamily="34" charset="0"/>
                <a:cs typeface="Calibri" panose="020F0502020204030204" pitchFamily="34" charset="0"/>
              </a:rPr>
              <a:t>зростанні навантаження на валу відбудеться деяке зменшення швидкості, при цьому сигнал на систему керування ТРН, що дорівнює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U</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к</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U</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з</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U</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зз</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збільшиться.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44104" y="3327029"/>
            <a:ext cx="8921612" cy="1015663"/>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Внаслідок цього кут керування </a:t>
            </a:r>
            <a:r>
              <a:rPr lang="uk-UA" sz="2200" i="1" dirty="0">
                <a:latin typeface="Times New Roman" panose="02020603050405020304" pitchFamily="18" charset="0"/>
                <a:ea typeface="Calibri" panose="020F0502020204030204" pitchFamily="34" charset="0"/>
                <a:cs typeface="Times New Roman" panose="02020603050405020304" pitchFamily="18" charset="0"/>
              </a:rPr>
              <a:t>a</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зменшить</a:t>
            </a:r>
          </a:p>
          <a:p>
            <a:r>
              <a:rPr lang="uk-UA" sz="2200" dirty="0" smtClean="0">
                <a:latin typeface="Calibri" panose="020F0502020204030204" pitchFamily="34" charset="0"/>
                <a:ea typeface="Calibri" panose="020F0502020204030204" pitchFamily="34" charset="0"/>
                <a:cs typeface="Calibri" panose="020F0502020204030204" pitchFamily="34" charset="0"/>
              </a:rPr>
              <a:t>ся</a:t>
            </a:r>
            <a:r>
              <a:rPr lang="uk-UA" sz="2200" dirty="0">
                <a:latin typeface="Calibri" panose="020F0502020204030204" pitchFamily="34" charset="0"/>
                <a:ea typeface="Calibri" panose="020F0502020204030204" pitchFamily="34" charset="0"/>
                <a:cs typeface="Calibri" panose="020F0502020204030204" pitchFamily="34" charset="0"/>
              </a:rPr>
              <a:t>, напруга на статорі зросте і зміна </a:t>
            </a:r>
            <a:r>
              <a:rPr lang="uk-UA" sz="2200" dirty="0" smtClean="0">
                <a:latin typeface="Calibri" panose="020F0502020204030204" pitchFamily="34" charset="0"/>
                <a:ea typeface="Calibri" panose="020F0502020204030204" pitchFamily="34" charset="0"/>
                <a:cs typeface="Calibri" panose="020F0502020204030204" pitchFamily="34" charset="0"/>
              </a:rPr>
              <a:t>швидкості</a:t>
            </a:r>
          </a:p>
          <a:p>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буде </a:t>
            </a:r>
            <a:r>
              <a:rPr lang="uk-UA" sz="2200" dirty="0" smtClean="0">
                <a:latin typeface="Calibri" panose="020F0502020204030204" pitchFamily="34" charset="0"/>
                <a:ea typeface="Calibri" panose="020F0502020204030204" pitchFamily="34" charset="0"/>
                <a:cs typeface="Calibri" panose="020F0502020204030204" pitchFamily="34" charset="0"/>
              </a:rPr>
              <a:t>компенсована </a:t>
            </a:r>
            <a:r>
              <a:rPr lang="uk-UA" sz="2200" dirty="0">
                <a:latin typeface="Calibri" panose="020F0502020204030204" pitchFamily="34" charset="0"/>
                <a:ea typeface="Calibri" panose="020F0502020204030204" pitchFamily="34" charset="0"/>
                <a:cs typeface="Calibri" panose="020F0502020204030204" pitchFamily="34" charset="0"/>
              </a:rPr>
              <a:t>за рахунок збільшення моменту двигуна.</a:t>
            </a: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15" name="Прямоугольник 14"/>
          <p:cNvSpPr>
            <a:spLocks noChangeArrowheads="1"/>
          </p:cNvSpPr>
          <p:nvPr/>
        </p:nvSpPr>
        <p:spPr bwMode="auto">
          <a:xfrm>
            <a:off x="102003" y="4309112"/>
            <a:ext cx="8988438" cy="1354217"/>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Переваги способу:</a:t>
            </a:r>
          </a:p>
          <a:p>
            <a:pPr indent="360363"/>
            <a:r>
              <a:rPr lang="uk-UA" sz="2200" dirty="0">
                <a:latin typeface="Calibri" panose="020F0502020204030204" pitchFamily="34" charset="0"/>
                <a:ea typeface="Calibri" panose="020F0502020204030204" pitchFamily="34" charset="0"/>
                <a:cs typeface="Calibri" panose="020F0502020204030204" pitchFamily="34" charset="0"/>
              </a:rPr>
              <a:t>- простота і надійність;</a:t>
            </a:r>
          </a:p>
          <a:p>
            <a:pPr indent="360363"/>
            <a:r>
              <a:rPr lang="uk-UA" sz="2200" dirty="0">
                <a:latin typeface="Calibri" panose="020F0502020204030204" pitchFamily="34" charset="0"/>
                <a:ea typeface="Calibri" panose="020F0502020204030204" pitchFamily="34" charset="0"/>
                <a:cs typeface="Calibri" panose="020F0502020204030204" pitchFamily="34" charset="0"/>
              </a:rPr>
              <a:t>- можливість плавного регулювання;</a:t>
            </a:r>
          </a:p>
          <a:p>
            <a:pPr indent="360363"/>
            <a:r>
              <a:rPr lang="uk-UA" sz="2200" dirty="0">
                <a:latin typeface="Calibri" panose="020F0502020204030204" pitchFamily="34" charset="0"/>
                <a:ea typeface="Calibri" panose="020F0502020204030204" pitchFamily="34" charset="0"/>
                <a:cs typeface="Calibri" panose="020F0502020204030204" pitchFamily="34" charset="0"/>
              </a:rPr>
              <a:t>- широкий діапазон регулювання швидкості і моменту.</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9" name="Прямоугольник 18"/>
          <p:cNvSpPr>
            <a:spLocks noChangeArrowheads="1"/>
          </p:cNvSpPr>
          <p:nvPr/>
        </p:nvSpPr>
        <p:spPr bwMode="auto">
          <a:xfrm>
            <a:off x="58770" y="5723895"/>
            <a:ext cx="8988438" cy="1015663"/>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Основним недоліком є невисокий ККД за рахунок значних втрат енергії ковзання </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ΔР</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ел</a:t>
            </a:r>
            <a:r>
              <a:rPr lang="uk-UA" sz="2200" i="1" dirty="0">
                <a:latin typeface="Times New Roman" panose="02020603050405020304" pitchFamily="18" charset="0"/>
                <a:ea typeface="Calibri" panose="020F0502020204030204" pitchFamily="34" charset="0"/>
                <a:cs typeface="Times New Roman" panose="02020603050405020304" pitchFamily="18" charset="0"/>
              </a:rPr>
              <a:t> ~ </a:t>
            </a:r>
            <a:r>
              <a:rPr lang="en-US" sz="2200" i="1" dirty="0">
                <a:latin typeface="Times New Roman" panose="02020603050405020304" pitchFamily="18" charset="0"/>
                <a:ea typeface="Calibri" panose="020F0502020204030204" pitchFamily="34" charset="0"/>
                <a:cs typeface="Times New Roman" panose="02020603050405020304" pitchFamily="18" charset="0"/>
              </a:rPr>
              <a:t>s</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Calibri" panose="020F0502020204030204" pitchFamily="34" charset="0"/>
                <a:ea typeface="Calibri" panose="020F0502020204030204" pitchFamily="34" charset="0"/>
                <a:cs typeface="Calibri" panose="020F0502020204030204" pitchFamily="34" charset="0"/>
              </a:rPr>
              <a:t>. Тому доводиться або завищувати потужність АД, або використовувати спеціальні двигуни, розраховані на підвищене ковзання.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Группа 5"/>
          <p:cNvGrpSpPr/>
          <p:nvPr/>
        </p:nvGrpSpPr>
        <p:grpSpPr>
          <a:xfrm>
            <a:off x="5557443" y="441412"/>
            <a:ext cx="3532999" cy="3613191"/>
            <a:chOff x="5508105" y="872357"/>
            <a:chExt cx="3532999" cy="3613191"/>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6" y="872357"/>
              <a:ext cx="3532998" cy="2885617"/>
            </a:xfrm>
            <a:prstGeom prst="rect">
              <a:avLst/>
            </a:prstGeom>
          </p:spPr>
        </p:pic>
        <p:sp>
          <p:nvSpPr>
            <p:cNvPr id="16" name="Прямоугольник 15"/>
            <p:cNvSpPr/>
            <p:nvPr/>
          </p:nvSpPr>
          <p:spPr>
            <a:xfrm>
              <a:off x="5508105" y="3777662"/>
              <a:ext cx="3532998" cy="707886"/>
            </a:xfrm>
            <a:prstGeom prst="rect">
              <a:avLst/>
            </a:prstGeom>
            <a:solidFill>
              <a:srgbClr val="FFFF00"/>
            </a:solidFill>
          </p:spPr>
          <p:txBody>
            <a:bodyPr wrap="square">
              <a:spAutoFit/>
            </a:bodyPr>
            <a:lstStyle/>
            <a:p>
              <a:pPr algn="ctr"/>
              <a:r>
                <a:rPr lang="uk-UA" sz="2000" i="1" dirty="0">
                  <a:latin typeface="Times New Roman" panose="02020603050405020304" pitchFamily="18" charset="0"/>
                  <a:ea typeface="Calibri" panose="020F0502020204030204" pitchFamily="34" charset="0"/>
                  <a:cs typeface="Times New Roman" panose="02020603050405020304" pitchFamily="18" charset="0"/>
                </a:rPr>
                <a:t>Механічні </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характеристики АД </a:t>
              </a:r>
              <a:r>
                <a:rPr lang="uk-UA" sz="2000" i="1" dirty="0">
                  <a:latin typeface="Times New Roman" panose="02020603050405020304" pitchFamily="18" charset="0"/>
                  <a:ea typeface="Calibri" panose="020F0502020204030204" pitchFamily="34" charset="0"/>
                  <a:cs typeface="Times New Roman" panose="02020603050405020304" pitchFamily="18" charset="0"/>
                </a:rPr>
                <a:t>у </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замкнутій </a:t>
              </a:r>
              <a:r>
                <a:rPr lang="uk-UA" sz="2000" i="1" dirty="0">
                  <a:latin typeface="Times New Roman" panose="02020603050405020304" pitchFamily="18" charset="0"/>
                  <a:ea typeface="Calibri" panose="020F0502020204030204" pitchFamily="34" charset="0"/>
                  <a:cs typeface="Times New Roman" panose="02020603050405020304" pitchFamily="18" charset="0"/>
                </a:rPr>
                <a:t>системі </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ТРН-АД</a:t>
              </a:r>
              <a:endParaRPr lang="uk-UA" sz="2000"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8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7">
                                            <p:bg/>
                                          </p:spTgt>
                                        </p:tgtEl>
                                        <p:attrNameLst>
                                          <p:attrName>style.visibility</p:attrName>
                                        </p:attrNameLst>
                                      </p:cBhvr>
                                      <p:to>
                                        <p:strVal val="visible"/>
                                      </p:to>
                                    </p:set>
                                    <p:anim calcmode="lin" valueType="num">
                                      <p:cBhvr>
                                        <p:cTn id="36" dur="1000" fill="hold"/>
                                        <p:tgtEl>
                                          <p:spTgt spid="17">
                                            <p:bg/>
                                          </p:spTgt>
                                        </p:tgtEl>
                                        <p:attrNameLst>
                                          <p:attrName>ppt_w</p:attrName>
                                        </p:attrNameLst>
                                      </p:cBhvr>
                                      <p:tavLst>
                                        <p:tav tm="0">
                                          <p:val>
                                            <p:fltVal val="0"/>
                                          </p:val>
                                        </p:tav>
                                        <p:tav tm="100000">
                                          <p:val>
                                            <p:strVal val="#ppt_w"/>
                                          </p:val>
                                        </p:tav>
                                      </p:tavLst>
                                    </p:anim>
                                    <p:anim calcmode="lin" valueType="num">
                                      <p:cBhvr>
                                        <p:cTn id="37" dur="1000" fill="hold"/>
                                        <p:tgtEl>
                                          <p:spTgt spid="17">
                                            <p:bg/>
                                          </p:spTgt>
                                        </p:tgtEl>
                                        <p:attrNameLst>
                                          <p:attrName>ppt_h</p:attrName>
                                        </p:attrNameLst>
                                      </p:cBhvr>
                                      <p:tavLst>
                                        <p:tav tm="0">
                                          <p:val>
                                            <p:fltVal val="0"/>
                                          </p:val>
                                        </p:tav>
                                        <p:tav tm="100000">
                                          <p:val>
                                            <p:strVal val="#ppt_h"/>
                                          </p:val>
                                        </p:tav>
                                      </p:tavLst>
                                    </p:anim>
                                    <p:anim calcmode="lin" valueType="num">
                                      <p:cBhvr>
                                        <p:cTn id="38" dur="1000" fill="hold"/>
                                        <p:tgtEl>
                                          <p:spTgt spid="17">
                                            <p:bg/>
                                          </p:spTgt>
                                        </p:tgtEl>
                                        <p:attrNameLst>
                                          <p:attrName>style.rotation</p:attrName>
                                        </p:attrNameLst>
                                      </p:cBhvr>
                                      <p:tavLst>
                                        <p:tav tm="0">
                                          <p:val>
                                            <p:fltVal val="90"/>
                                          </p:val>
                                        </p:tav>
                                        <p:tav tm="100000">
                                          <p:val>
                                            <p:fltVal val="0"/>
                                          </p:val>
                                        </p:tav>
                                      </p:tavLst>
                                    </p:anim>
                                    <p:animEffect transition="in" filter="fade">
                                      <p:cBhvr>
                                        <p:cTn id="39" dur="1000"/>
                                        <p:tgtEl>
                                          <p:spTgt spid="17">
                                            <p:bg/>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 calcmode="lin" valueType="num">
                                      <p:cBhvr>
                                        <p:cTn id="42"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17">
                                            <p:txEl>
                                              <p:pRg st="0" end="0"/>
                                            </p:txEl>
                                          </p:spTgt>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7">
                                            <p:txEl>
                                              <p:pRg st="1" end="1"/>
                                            </p:txEl>
                                          </p:spTgt>
                                        </p:tgtEl>
                                        <p:attrNameLst>
                                          <p:attrName>style.visibility</p:attrName>
                                        </p:attrNameLst>
                                      </p:cBhvr>
                                      <p:to>
                                        <p:strVal val="visible"/>
                                      </p:to>
                                    </p:set>
                                    <p:anim calcmode="lin" valueType="num">
                                      <p:cBhvr>
                                        <p:cTn id="48"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49"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50"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51" dur="1000"/>
                                        <p:tgtEl>
                                          <p:spTgt spid="17">
                                            <p:txEl>
                                              <p:pRg st="1" end="1"/>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7">
                                            <p:txEl>
                                              <p:pRg st="2" end="2"/>
                                            </p:txEl>
                                          </p:spTgt>
                                        </p:tgtEl>
                                        <p:attrNameLst>
                                          <p:attrName>style.visibility</p:attrName>
                                        </p:attrNameLst>
                                      </p:cBhvr>
                                      <p:to>
                                        <p:strVal val="visible"/>
                                      </p:to>
                                    </p:set>
                                    <p:anim calcmode="lin" valueType="num">
                                      <p:cBhvr>
                                        <p:cTn id="54"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55"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56"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57" dur="1000"/>
                                        <p:tgtEl>
                                          <p:spTgt spid="1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5">
                                            <p:bg/>
                                          </p:spTgt>
                                        </p:tgtEl>
                                        <p:attrNameLst>
                                          <p:attrName>style.visibility</p:attrName>
                                        </p:attrNameLst>
                                      </p:cBhvr>
                                      <p:to>
                                        <p:strVal val="visible"/>
                                      </p:to>
                                    </p:set>
                                    <p:anim calcmode="lin" valueType="num">
                                      <p:cBhvr>
                                        <p:cTn id="62" dur="1000" fill="hold"/>
                                        <p:tgtEl>
                                          <p:spTgt spid="15">
                                            <p:bg/>
                                          </p:spTgt>
                                        </p:tgtEl>
                                        <p:attrNameLst>
                                          <p:attrName>ppt_w</p:attrName>
                                        </p:attrNameLst>
                                      </p:cBhvr>
                                      <p:tavLst>
                                        <p:tav tm="0">
                                          <p:val>
                                            <p:fltVal val="0"/>
                                          </p:val>
                                        </p:tav>
                                        <p:tav tm="100000">
                                          <p:val>
                                            <p:strVal val="#ppt_w"/>
                                          </p:val>
                                        </p:tav>
                                      </p:tavLst>
                                    </p:anim>
                                    <p:anim calcmode="lin" valueType="num">
                                      <p:cBhvr>
                                        <p:cTn id="63" dur="1000" fill="hold"/>
                                        <p:tgtEl>
                                          <p:spTgt spid="15">
                                            <p:bg/>
                                          </p:spTgt>
                                        </p:tgtEl>
                                        <p:attrNameLst>
                                          <p:attrName>ppt_h</p:attrName>
                                        </p:attrNameLst>
                                      </p:cBhvr>
                                      <p:tavLst>
                                        <p:tav tm="0">
                                          <p:val>
                                            <p:fltVal val="0"/>
                                          </p:val>
                                        </p:tav>
                                        <p:tav tm="100000">
                                          <p:val>
                                            <p:strVal val="#ppt_h"/>
                                          </p:val>
                                        </p:tav>
                                      </p:tavLst>
                                    </p:anim>
                                    <p:anim calcmode="lin" valueType="num">
                                      <p:cBhvr>
                                        <p:cTn id="64" dur="1000" fill="hold"/>
                                        <p:tgtEl>
                                          <p:spTgt spid="15">
                                            <p:bg/>
                                          </p:spTgt>
                                        </p:tgtEl>
                                        <p:attrNameLst>
                                          <p:attrName>style.rotation</p:attrName>
                                        </p:attrNameLst>
                                      </p:cBhvr>
                                      <p:tavLst>
                                        <p:tav tm="0">
                                          <p:val>
                                            <p:fltVal val="90"/>
                                          </p:val>
                                        </p:tav>
                                        <p:tav tm="100000">
                                          <p:val>
                                            <p:fltVal val="0"/>
                                          </p:val>
                                        </p:tav>
                                      </p:tavLst>
                                    </p:anim>
                                    <p:animEffect transition="in" filter="fade">
                                      <p:cBhvr>
                                        <p:cTn id="65" dur="1000"/>
                                        <p:tgtEl>
                                          <p:spTgt spid="15">
                                            <p:bg/>
                                          </p:spTgt>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15">
                                            <p:txEl>
                                              <p:pRg st="0" end="0"/>
                                            </p:txEl>
                                          </p:spTgt>
                                        </p:tgtEl>
                                        <p:attrNameLst>
                                          <p:attrName>style.visibility</p:attrName>
                                        </p:attrNameLst>
                                      </p:cBhvr>
                                      <p:to>
                                        <p:strVal val="visible"/>
                                      </p:to>
                                    </p:set>
                                    <p:anim calcmode="lin" valueType="num">
                                      <p:cBhvr>
                                        <p:cTn id="68"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70"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71" dur="1000"/>
                                        <p:tgtEl>
                                          <p:spTgt spid="15">
                                            <p:txEl>
                                              <p:pRg st="0" end="0"/>
                                            </p:txEl>
                                          </p:spTgt>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5">
                                            <p:txEl>
                                              <p:pRg st="1" end="1"/>
                                            </p:txEl>
                                          </p:spTgt>
                                        </p:tgtEl>
                                        <p:attrNameLst>
                                          <p:attrName>style.visibility</p:attrName>
                                        </p:attrNameLst>
                                      </p:cBhvr>
                                      <p:to>
                                        <p:strVal val="visible"/>
                                      </p:to>
                                    </p:set>
                                    <p:anim calcmode="lin" valueType="num">
                                      <p:cBhvr>
                                        <p:cTn id="74"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75"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76" dur="1000" fill="hold"/>
                                        <p:tgtEl>
                                          <p:spTgt spid="15">
                                            <p:txEl>
                                              <p:pRg st="1" end="1"/>
                                            </p:txEl>
                                          </p:spTgt>
                                        </p:tgtEl>
                                        <p:attrNameLst>
                                          <p:attrName>style.rotation</p:attrName>
                                        </p:attrNameLst>
                                      </p:cBhvr>
                                      <p:tavLst>
                                        <p:tav tm="0">
                                          <p:val>
                                            <p:fltVal val="90"/>
                                          </p:val>
                                        </p:tav>
                                        <p:tav tm="100000">
                                          <p:val>
                                            <p:fltVal val="0"/>
                                          </p:val>
                                        </p:tav>
                                      </p:tavLst>
                                    </p:anim>
                                    <p:animEffect transition="in" filter="fade">
                                      <p:cBhvr>
                                        <p:cTn id="77" dur="1000"/>
                                        <p:tgtEl>
                                          <p:spTgt spid="15">
                                            <p:txEl>
                                              <p:pRg st="1" end="1"/>
                                            </p:txEl>
                                          </p:spTgt>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15">
                                            <p:txEl>
                                              <p:pRg st="2" end="2"/>
                                            </p:txEl>
                                          </p:spTgt>
                                        </p:tgtEl>
                                        <p:attrNameLst>
                                          <p:attrName>style.visibility</p:attrName>
                                        </p:attrNameLst>
                                      </p:cBhvr>
                                      <p:to>
                                        <p:strVal val="visible"/>
                                      </p:to>
                                    </p:set>
                                    <p:anim calcmode="lin" valueType="num">
                                      <p:cBhvr>
                                        <p:cTn id="80" dur="10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81" dur="1000" fill="hold"/>
                                        <p:tgtEl>
                                          <p:spTgt spid="15">
                                            <p:txEl>
                                              <p:pRg st="2" end="2"/>
                                            </p:txEl>
                                          </p:spTgt>
                                        </p:tgtEl>
                                        <p:attrNameLst>
                                          <p:attrName>ppt_h</p:attrName>
                                        </p:attrNameLst>
                                      </p:cBhvr>
                                      <p:tavLst>
                                        <p:tav tm="0">
                                          <p:val>
                                            <p:fltVal val="0"/>
                                          </p:val>
                                        </p:tav>
                                        <p:tav tm="100000">
                                          <p:val>
                                            <p:strVal val="#ppt_h"/>
                                          </p:val>
                                        </p:tav>
                                      </p:tavLst>
                                    </p:anim>
                                    <p:anim calcmode="lin" valueType="num">
                                      <p:cBhvr>
                                        <p:cTn id="82" dur="1000" fill="hold"/>
                                        <p:tgtEl>
                                          <p:spTgt spid="15">
                                            <p:txEl>
                                              <p:pRg st="2" end="2"/>
                                            </p:txEl>
                                          </p:spTgt>
                                        </p:tgtEl>
                                        <p:attrNameLst>
                                          <p:attrName>style.rotation</p:attrName>
                                        </p:attrNameLst>
                                      </p:cBhvr>
                                      <p:tavLst>
                                        <p:tav tm="0">
                                          <p:val>
                                            <p:fltVal val="90"/>
                                          </p:val>
                                        </p:tav>
                                        <p:tav tm="100000">
                                          <p:val>
                                            <p:fltVal val="0"/>
                                          </p:val>
                                        </p:tav>
                                      </p:tavLst>
                                    </p:anim>
                                    <p:animEffect transition="in" filter="fade">
                                      <p:cBhvr>
                                        <p:cTn id="83" dur="1000"/>
                                        <p:tgtEl>
                                          <p:spTgt spid="15">
                                            <p:txEl>
                                              <p:pRg st="2" end="2"/>
                                            </p:txEl>
                                          </p:spTgt>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15">
                                            <p:txEl>
                                              <p:pRg st="3" end="3"/>
                                            </p:txEl>
                                          </p:spTgt>
                                        </p:tgtEl>
                                        <p:attrNameLst>
                                          <p:attrName>style.visibility</p:attrName>
                                        </p:attrNameLst>
                                      </p:cBhvr>
                                      <p:to>
                                        <p:strVal val="visible"/>
                                      </p:to>
                                    </p:set>
                                    <p:anim calcmode="lin" valueType="num">
                                      <p:cBhvr>
                                        <p:cTn id="86" dur="10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87" dur="1000" fill="hold"/>
                                        <p:tgtEl>
                                          <p:spTgt spid="15">
                                            <p:txEl>
                                              <p:pRg st="3" end="3"/>
                                            </p:txEl>
                                          </p:spTgt>
                                        </p:tgtEl>
                                        <p:attrNameLst>
                                          <p:attrName>ppt_h</p:attrName>
                                        </p:attrNameLst>
                                      </p:cBhvr>
                                      <p:tavLst>
                                        <p:tav tm="0">
                                          <p:val>
                                            <p:fltVal val="0"/>
                                          </p:val>
                                        </p:tav>
                                        <p:tav tm="100000">
                                          <p:val>
                                            <p:strVal val="#ppt_h"/>
                                          </p:val>
                                        </p:tav>
                                      </p:tavLst>
                                    </p:anim>
                                    <p:anim calcmode="lin" valueType="num">
                                      <p:cBhvr>
                                        <p:cTn id="88" dur="1000" fill="hold"/>
                                        <p:tgtEl>
                                          <p:spTgt spid="15">
                                            <p:txEl>
                                              <p:pRg st="3" end="3"/>
                                            </p:txEl>
                                          </p:spTgt>
                                        </p:tgtEl>
                                        <p:attrNameLst>
                                          <p:attrName>style.rotation</p:attrName>
                                        </p:attrNameLst>
                                      </p:cBhvr>
                                      <p:tavLst>
                                        <p:tav tm="0">
                                          <p:val>
                                            <p:fltVal val="90"/>
                                          </p:val>
                                        </p:tav>
                                        <p:tav tm="100000">
                                          <p:val>
                                            <p:fltVal val="0"/>
                                          </p:val>
                                        </p:tav>
                                      </p:tavLst>
                                    </p:anim>
                                    <p:animEffect transition="in" filter="fade">
                                      <p:cBhvr>
                                        <p:cTn id="89" dur="1000"/>
                                        <p:tgtEl>
                                          <p:spTgt spid="15">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19">
                                            <p:bg/>
                                          </p:spTgt>
                                        </p:tgtEl>
                                        <p:attrNameLst>
                                          <p:attrName>style.visibility</p:attrName>
                                        </p:attrNameLst>
                                      </p:cBhvr>
                                      <p:to>
                                        <p:strVal val="visible"/>
                                      </p:to>
                                    </p:set>
                                    <p:anim calcmode="lin" valueType="num">
                                      <p:cBhvr>
                                        <p:cTn id="94" dur="1000" fill="hold"/>
                                        <p:tgtEl>
                                          <p:spTgt spid="19">
                                            <p:bg/>
                                          </p:spTgt>
                                        </p:tgtEl>
                                        <p:attrNameLst>
                                          <p:attrName>ppt_w</p:attrName>
                                        </p:attrNameLst>
                                      </p:cBhvr>
                                      <p:tavLst>
                                        <p:tav tm="0">
                                          <p:val>
                                            <p:fltVal val="0"/>
                                          </p:val>
                                        </p:tav>
                                        <p:tav tm="100000">
                                          <p:val>
                                            <p:strVal val="#ppt_w"/>
                                          </p:val>
                                        </p:tav>
                                      </p:tavLst>
                                    </p:anim>
                                    <p:anim calcmode="lin" valueType="num">
                                      <p:cBhvr>
                                        <p:cTn id="95" dur="1000" fill="hold"/>
                                        <p:tgtEl>
                                          <p:spTgt spid="19">
                                            <p:bg/>
                                          </p:spTgt>
                                        </p:tgtEl>
                                        <p:attrNameLst>
                                          <p:attrName>ppt_h</p:attrName>
                                        </p:attrNameLst>
                                      </p:cBhvr>
                                      <p:tavLst>
                                        <p:tav tm="0">
                                          <p:val>
                                            <p:fltVal val="0"/>
                                          </p:val>
                                        </p:tav>
                                        <p:tav tm="100000">
                                          <p:val>
                                            <p:strVal val="#ppt_h"/>
                                          </p:val>
                                        </p:tav>
                                      </p:tavLst>
                                    </p:anim>
                                    <p:anim calcmode="lin" valueType="num">
                                      <p:cBhvr>
                                        <p:cTn id="96" dur="1000" fill="hold"/>
                                        <p:tgtEl>
                                          <p:spTgt spid="19">
                                            <p:bg/>
                                          </p:spTgt>
                                        </p:tgtEl>
                                        <p:attrNameLst>
                                          <p:attrName>style.rotation</p:attrName>
                                        </p:attrNameLst>
                                      </p:cBhvr>
                                      <p:tavLst>
                                        <p:tav tm="0">
                                          <p:val>
                                            <p:fltVal val="90"/>
                                          </p:val>
                                        </p:tav>
                                        <p:tav tm="100000">
                                          <p:val>
                                            <p:fltVal val="0"/>
                                          </p:val>
                                        </p:tav>
                                      </p:tavLst>
                                    </p:anim>
                                    <p:animEffect transition="in" filter="fade">
                                      <p:cBhvr>
                                        <p:cTn id="97" dur="1000"/>
                                        <p:tgtEl>
                                          <p:spTgt spid="19">
                                            <p:bg/>
                                          </p:spTgt>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19">
                                            <p:txEl>
                                              <p:pRg st="0" end="0"/>
                                            </p:txEl>
                                          </p:spTgt>
                                        </p:tgtEl>
                                        <p:attrNameLst>
                                          <p:attrName>style.visibility</p:attrName>
                                        </p:attrNameLst>
                                      </p:cBhvr>
                                      <p:to>
                                        <p:strVal val="visible"/>
                                      </p:to>
                                    </p:set>
                                    <p:anim calcmode="lin" valueType="num">
                                      <p:cBhvr>
                                        <p:cTn id="100"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01"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102"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3"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P spid="15" grpId="0" uiExpand="1" build="p" animBg="1" autoUpdateAnimBg="0"/>
      <p:bldP spid="19" grpId="0" uiExpand="1" build="p"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83562" y="770023"/>
            <a:ext cx="8963645" cy="1015663"/>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Цей спосіб забезпечує найкращі показники порівняно із іншими </a:t>
            </a:r>
            <a:r>
              <a:rPr lang="uk-UA" sz="2200" dirty="0" err="1" smtClean="0">
                <a:latin typeface="Calibri" panose="020F0502020204030204" pitchFamily="34" charset="0"/>
                <a:ea typeface="Calibri" panose="020F0502020204030204" pitchFamily="34" charset="0"/>
                <a:cs typeface="Calibri" panose="020F0502020204030204" pitchFamily="34" charset="0"/>
              </a:rPr>
              <a:t>спосо-бами</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і дозволяє використовувати навіть найбільш простий тип </a:t>
            </a:r>
            <a:r>
              <a:rPr lang="uk-UA" sz="2200" dirty="0" smtClean="0">
                <a:latin typeface="Calibri" panose="020F0502020204030204" pitchFamily="34" charset="0"/>
                <a:ea typeface="Calibri" panose="020F0502020204030204" pitchFamily="34" charset="0"/>
                <a:cs typeface="Calibri" panose="020F0502020204030204" pitchFamily="34" charset="0"/>
              </a:rPr>
              <a:t>АД - </a:t>
            </a:r>
            <a:r>
              <a:rPr lang="uk-UA" sz="2200" dirty="0">
                <a:latin typeface="Calibri" panose="020F0502020204030204" pitchFamily="34" charset="0"/>
                <a:ea typeface="Calibri" panose="020F0502020204030204" pitchFamily="34" charset="0"/>
                <a:cs typeface="Calibri" panose="020F0502020204030204" pitchFamily="34" charset="0"/>
              </a:rPr>
              <a:t>із короткозамкненим ротором.</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83561" y="1794802"/>
            <a:ext cx="7440767" cy="1015663"/>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Можливість регулювання швидкості АД зміною частоти зумовлена залежністю величини синхронної швидкості від частоти напруги живлення двигуна: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102003" y="2810465"/>
            <a:ext cx="8921612" cy="677108"/>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У загальному випадку швидкість двигуна </a:t>
            </a:r>
            <a:r>
              <a:rPr lang="uk-UA" sz="2200" dirty="0" err="1" smtClean="0">
                <a:latin typeface="Calibri" panose="020F0502020204030204" pitchFamily="34" charset="0"/>
                <a:ea typeface="Calibri" panose="020F0502020204030204" pitchFamily="34" charset="0"/>
                <a:cs typeface="Calibri" panose="020F0502020204030204" pitchFamily="34" charset="0"/>
              </a:rPr>
              <a:t>пропор</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err="1" smtClean="0">
                <a:latin typeface="Calibri" panose="020F0502020204030204" pitchFamily="34" charset="0"/>
                <a:ea typeface="Calibri" panose="020F0502020204030204" pitchFamily="34" charset="0"/>
                <a:cs typeface="Calibri" panose="020F0502020204030204" pitchFamily="34" charset="0"/>
              </a:rPr>
              <a:t>ційна</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частоті </a:t>
            </a:r>
            <a:r>
              <a:rPr lang="uk-UA" sz="2200" i="1" dirty="0">
                <a:latin typeface="Times New Roman" panose="02020603050405020304" pitchFamily="18" charset="0"/>
                <a:ea typeface="Calibri" panose="020F0502020204030204" pitchFamily="34" charset="0"/>
                <a:cs typeface="Times New Roman" panose="02020603050405020304" pitchFamily="18" charset="0"/>
              </a:rPr>
              <a:t>f</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i="1" dirty="0">
                <a:latin typeface="Calibri" panose="020F0502020204030204" pitchFamily="34" charset="0"/>
                <a:ea typeface="Calibri" panose="020F0502020204030204" pitchFamily="34" charset="0"/>
                <a:cs typeface="Calibri" panose="020F0502020204030204" pitchFamily="34" charset="0"/>
              </a:rPr>
              <a:t>·</a:t>
            </a:r>
            <a:r>
              <a:rPr lang="uk-UA" sz="2200" dirty="0">
                <a:latin typeface="Calibri" panose="020F0502020204030204" pitchFamily="34" charset="0"/>
                <a:ea typeface="Calibri" panose="020F0502020204030204" pitchFamily="34" charset="0"/>
                <a:cs typeface="Calibri" panose="020F0502020204030204" pitchFamily="34" charset="0"/>
              </a:rPr>
              <a:t>напруги, що прикладена до статора:</a:t>
            </a: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15" name="Прямоугольник 14"/>
          <p:cNvSpPr>
            <a:spLocks noChangeArrowheads="1"/>
          </p:cNvSpPr>
          <p:nvPr/>
        </p:nvSpPr>
        <p:spPr bwMode="auto">
          <a:xfrm>
            <a:off x="107233" y="3509476"/>
            <a:ext cx="8988438" cy="1354217"/>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Однак зміна тільки частоти напруги живлення негативно впливає на механічні характеристики двигуна.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Оскільки </a:t>
            </a:r>
            <a:r>
              <a:rPr lang="uk-UA" sz="2200" dirty="0">
                <a:latin typeface="Calibri" panose="020F0502020204030204" pitchFamily="34" charset="0"/>
                <a:ea typeface="Calibri" panose="020F0502020204030204" pitchFamily="34" charset="0"/>
                <a:cs typeface="Calibri" panose="020F0502020204030204" pitchFamily="34" charset="0"/>
              </a:rPr>
              <a:t>індуктивний опір </a:t>
            </a:r>
            <a:r>
              <a:rPr lang="uk-UA" sz="2200" dirty="0" smtClean="0">
                <a:latin typeface="Calibri" panose="020F0502020204030204" pitchFamily="34" charset="0"/>
                <a:ea typeface="Calibri" panose="020F0502020204030204" pitchFamily="34" charset="0"/>
                <a:cs typeface="Calibri" panose="020F0502020204030204" pitchFamily="34" charset="0"/>
              </a:rPr>
              <a:t>обмоток                              </a:t>
            </a:r>
            <a:r>
              <a:rPr lang="uk-UA" sz="2200" dirty="0">
                <a:latin typeface="Calibri" panose="020F0502020204030204" pitchFamily="34" charset="0"/>
                <a:ea typeface="Calibri" panose="020F0502020204030204" pitchFamily="34" charset="0"/>
                <a:cs typeface="Calibri" panose="020F0502020204030204" pitchFamily="34" charset="0"/>
              </a:rPr>
              <a:t>залежить від частоти, то нескладно бачити, що максимальний момент двигуна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9" name="Прямоугольник 18"/>
          <p:cNvSpPr>
            <a:spLocks noChangeArrowheads="1"/>
          </p:cNvSpPr>
          <p:nvPr/>
        </p:nvSpPr>
        <p:spPr bwMode="auto">
          <a:xfrm>
            <a:off x="58770" y="5723895"/>
            <a:ext cx="8988438" cy="1015663"/>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Він обернено </a:t>
            </a:r>
            <a:r>
              <a:rPr lang="uk-UA" sz="2200" dirty="0">
                <a:latin typeface="Calibri" panose="020F0502020204030204" pitchFamily="34" charset="0"/>
                <a:ea typeface="Calibri" panose="020F0502020204030204" pitchFamily="34" charset="0"/>
                <a:cs typeface="Calibri" panose="020F0502020204030204" pitchFamily="34" charset="0"/>
              </a:rPr>
              <a:t>пропорційний </a:t>
            </a:r>
            <a:r>
              <a:rPr lang="uk-UA" sz="2200" dirty="0" smtClean="0">
                <a:latin typeface="Calibri" panose="020F0502020204030204" pitchFamily="34" charset="0"/>
                <a:ea typeface="Calibri" panose="020F0502020204030204" pitchFamily="34" charset="0"/>
                <a:cs typeface="Calibri" panose="020F0502020204030204" pitchFamily="34" charset="0"/>
              </a:rPr>
              <a:t>до квадрату </a:t>
            </a:r>
            <a:r>
              <a:rPr lang="uk-UA" sz="2200" dirty="0">
                <a:latin typeface="Calibri" panose="020F0502020204030204" pitchFamily="34" charset="0"/>
                <a:ea typeface="Calibri" panose="020F0502020204030204" pitchFamily="34" charset="0"/>
                <a:cs typeface="Calibri" panose="020F0502020204030204" pitchFamily="34" charset="0"/>
              </a:rPr>
              <a:t>частоти, тому при зменшенні частоти </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зростає і, навпаки, </a:t>
            </a:r>
            <a:r>
              <a:rPr lang="uk-UA" sz="2200" dirty="0" smtClean="0">
                <a:latin typeface="Calibri" panose="020F0502020204030204" pitchFamily="34" charset="0"/>
                <a:ea typeface="Calibri" panose="020F0502020204030204" pitchFamily="34" charset="0"/>
                <a:cs typeface="Calibri" panose="020F0502020204030204" pitchFamily="34" charset="0"/>
              </a:rPr>
              <a:t>зі </a:t>
            </a:r>
            <a:r>
              <a:rPr lang="uk-UA" sz="2200" dirty="0">
                <a:latin typeface="Calibri" panose="020F0502020204030204" pitchFamily="34" charset="0"/>
                <a:ea typeface="Calibri" panose="020F0502020204030204" pitchFamily="34" charset="0"/>
                <a:cs typeface="Calibri" panose="020F0502020204030204" pitchFamily="34" charset="0"/>
              </a:rPr>
              <a:t>збільшенням частоти - зменшується, що призводить до зниження перевантажувальної здатності двигуна.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2" name="Прямоугольник 1"/>
          <p:cNvSpPr/>
          <p:nvPr/>
        </p:nvSpPr>
        <p:spPr>
          <a:xfrm>
            <a:off x="436160" y="348987"/>
            <a:ext cx="8642188" cy="461665"/>
          </a:xfrm>
          <a:prstGeom prst="rect">
            <a:avLst/>
          </a:prstGeom>
        </p:spPr>
        <p:txBody>
          <a:bodyPr wrap="square">
            <a:spAutoFit/>
          </a:bodyPr>
          <a:lstStyle/>
          <a:p>
            <a:r>
              <a:rPr lang="uk-UA" sz="2400" i="1" u="sng" dirty="0">
                <a:latin typeface="Times New Roman" panose="02020603050405020304" pitchFamily="18" charset="0"/>
                <a:ea typeface="Calibri" panose="020F0502020204030204" pitchFamily="34" charset="0"/>
              </a:rPr>
              <a:t>Регулювання швидкості зміною частоти напруги живлення</a:t>
            </a:r>
            <a:endParaRPr lang="uk-UA" sz="2400" u="sng" dirty="0"/>
          </a:p>
        </p:txBody>
      </p:sp>
      <p:graphicFrame>
        <p:nvGraphicFramePr>
          <p:cNvPr id="13" name="Объект 12"/>
          <p:cNvGraphicFramePr>
            <a:graphicFrameLocks noChangeAspect="1"/>
          </p:cNvGraphicFramePr>
          <p:nvPr>
            <p:extLst>
              <p:ext uri="{D42A27DB-BD31-4B8C-83A1-F6EECF244321}">
                <p14:modId xmlns:p14="http://schemas.microsoft.com/office/powerpoint/2010/main" val="3788543124"/>
              </p:ext>
            </p:extLst>
          </p:nvPr>
        </p:nvGraphicFramePr>
        <p:xfrm>
          <a:off x="7596336" y="1782314"/>
          <a:ext cx="1450870" cy="821655"/>
        </p:xfrm>
        <a:graphic>
          <a:graphicData uri="http://schemas.openxmlformats.org/presentationml/2006/ole">
            <mc:AlternateContent xmlns:mc="http://schemas.openxmlformats.org/markup-compatibility/2006">
              <mc:Choice xmlns:v="urn:schemas-microsoft-com:vml" Requires="v">
                <p:oleObj spid="_x0000_s78922" name="Уравнение" r:id="rId4" imgW="660240" imgH="419040" progId="Equation.3">
                  <p:embed/>
                </p:oleObj>
              </mc:Choice>
              <mc:Fallback>
                <p:oleObj name="Уравнение" r:id="rId4" imgW="660240" imgH="419040" progId="Equation.3">
                  <p:embed/>
                  <p:pic>
                    <p:nvPicPr>
                      <p:cNvPr id="8" name="Объект 7"/>
                      <p:cNvPicPr>
                        <a:picLocks noChangeAspect="1" noChangeArrowheads="1"/>
                      </p:cNvPicPr>
                      <p:nvPr/>
                    </p:nvPicPr>
                    <p:blipFill>
                      <a:blip r:embed="rId5"/>
                      <a:srcRect/>
                      <a:stretch>
                        <a:fillRect/>
                      </a:stretch>
                    </p:blipFill>
                    <p:spPr bwMode="auto">
                      <a:xfrm>
                        <a:off x="7596336" y="1782314"/>
                        <a:ext cx="1450870" cy="821655"/>
                      </a:xfrm>
                      <a:prstGeom prst="rect">
                        <a:avLst/>
                      </a:prstGeom>
                      <a:solidFill>
                        <a:srgbClr val="FFFF00"/>
                      </a:solidFill>
                      <a:ln>
                        <a:solidFill>
                          <a:srgbClr val="FF0000"/>
                        </a:solidFill>
                      </a:ln>
                    </p:spPr>
                  </p:pic>
                </p:oleObj>
              </mc:Fallback>
            </mc:AlternateContent>
          </a:graphicData>
        </a:graphic>
      </p:graphicFrame>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11" name="Объект 10"/>
          <p:cNvGraphicFramePr>
            <a:graphicFrameLocks noChangeAspect="1"/>
          </p:cNvGraphicFramePr>
          <p:nvPr>
            <p:extLst>
              <p:ext uri="{D42A27DB-BD31-4B8C-83A1-F6EECF244321}">
                <p14:modId xmlns:p14="http://schemas.microsoft.com/office/powerpoint/2010/main" val="627748428"/>
              </p:ext>
            </p:extLst>
          </p:nvPr>
        </p:nvGraphicFramePr>
        <p:xfrm>
          <a:off x="6372200" y="2760991"/>
          <a:ext cx="2666272" cy="726582"/>
        </p:xfrm>
        <a:graphic>
          <a:graphicData uri="http://schemas.openxmlformats.org/presentationml/2006/ole">
            <mc:AlternateContent xmlns:mc="http://schemas.openxmlformats.org/markup-compatibility/2006">
              <mc:Choice xmlns:v="urn:schemas-microsoft-com:vml" Requires="v">
                <p:oleObj spid="_x0000_s78923" name="Уравнение" r:id="rId6" imgW="1612800" imgH="419040" progId="Equation.3">
                  <p:embed/>
                </p:oleObj>
              </mc:Choice>
              <mc:Fallback>
                <p:oleObj name="Уравнение" r:id="rId6" imgW="1612800" imgH="419040" progId="Equation.3">
                  <p:embed/>
                  <p:pic>
                    <p:nvPicPr>
                      <p:cNvPr id="0" name="Object 4"/>
                      <p:cNvPicPr>
                        <a:picLocks noChangeAspect="1" noChangeArrowheads="1"/>
                      </p:cNvPicPr>
                      <p:nvPr/>
                    </p:nvPicPr>
                    <p:blipFill>
                      <a:blip r:embed="rId7"/>
                      <a:srcRect/>
                      <a:stretch>
                        <a:fillRect/>
                      </a:stretch>
                    </p:blipFill>
                    <p:spPr bwMode="auto">
                      <a:xfrm>
                        <a:off x="6372200" y="2760991"/>
                        <a:ext cx="2666272" cy="726582"/>
                      </a:xfrm>
                      <a:prstGeom prst="rect">
                        <a:avLst/>
                      </a:prstGeom>
                      <a:solidFill>
                        <a:srgbClr val="FFFF00"/>
                      </a:solidFill>
                      <a:ln>
                        <a:solidFill>
                          <a:srgbClr val="FF0000"/>
                        </a:solidFill>
                      </a:ln>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445321121"/>
              </p:ext>
            </p:extLst>
          </p:nvPr>
        </p:nvGraphicFramePr>
        <p:xfrm>
          <a:off x="4860031" y="4114241"/>
          <a:ext cx="1656185" cy="388995"/>
        </p:xfrm>
        <a:graphic>
          <a:graphicData uri="http://schemas.openxmlformats.org/presentationml/2006/ole">
            <mc:AlternateContent xmlns:mc="http://schemas.openxmlformats.org/markup-compatibility/2006">
              <mc:Choice xmlns:v="urn:schemas-microsoft-com:vml" Requires="v">
                <p:oleObj spid="_x0000_s78924" name="Уравнение" r:id="rId8" imgW="812520" imgH="215640" progId="Equation.3">
                  <p:embed/>
                </p:oleObj>
              </mc:Choice>
              <mc:Fallback>
                <p:oleObj name="Уравнение" r:id="rId8" imgW="812520" imgH="215640" progId="Equation.3">
                  <p:embed/>
                  <p:pic>
                    <p:nvPicPr>
                      <p:cNvPr id="0" name="Object 8"/>
                      <p:cNvPicPr>
                        <a:picLocks noChangeAspect="1" noChangeArrowheads="1"/>
                      </p:cNvPicPr>
                      <p:nvPr/>
                    </p:nvPicPr>
                    <p:blipFill>
                      <a:blip r:embed="rId9"/>
                      <a:srcRect/>
                      <a:stretch>
                        <a:fillRect/>
                      </a:stretch>
                    </p:blipFill>
                    <p:spPr bwMode="auto">
                      <a:xfrm>
                        <a:off x="4860031" y="4114241"/>
                        <a:ext cx="1656185" cy="388995"/>
                      </a:xfrm>
                      <a:prstGeom prst="rect">
                        <a:avLst/>
                      </a:prstGeom>
                      <a:solidFill>
                        <a:srgbClr val="FFFF00"/>
                      </a:solidFill>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4120755082"/>
              </p:ext>
            </p:extLst>
          </p:nvPr>
        </p:nvGraphicFramePr>
        <p:xfrm>
          <a:off x="611558" y="4869954"/>
          <a:ext cx="4497631" cy="853941"/>
        </p:xfrm>
        <a:graphic>
          <a:graphicData uri="http://schemas.openxmlformats.org/presentationml/2006/ole">
            <mc:AlternateContent xmlns:mc="http://schemas.openxmlformats.org/markup-compatibility/2006">
              <mc:Choice xmlns:v="urn:schemas-microsoft-com:vml" Requires="v">
                <p:oleObj spid="_x0000_s78925" name="Уравнение" r:id="rId10" imgW="2400120" imgH="457200" progId="Equation.3">
                  <p:embed/>
                </p:oleObj>
              </mc:Choice>
              <mc:Fallback>
                <p:oleObj name="Уравнение" r:id="rId10" imgW="2400120" imgH="457200" progId="Equation.3">
                  <p:embed/>
                  <p:pic>
                    <p:nvPicPr>
                      <p:cNvPr id="0" name="Object 10"/>
                      <p:cNvPicPr>
                        <a:picLocks noChangeAspect="1" noChangeArrowheads="1"/>
                      </p:cNvPicPr>
                      <p:nvPr/>
                    </p:nvPicPr>
                    <p:blipFill>
                      <a:blip r:embed="rId11"/>
                      <a:srcRect/>
                      <a:stretch>
                        <a:fillRect/>
                      </a:stretch>
                    </p:blipFill>
                    <p:spPr bwMode="auto">
                      <a:xfrm>
                        <a:off x="611558" y="4869954"/>
                        <a:ext cx="4497631" cy="853941"/>
                      </a:xfrm>
                      <a:prstGeom prst="rect">
                        <a:avLst/>
                      </a:prstGeom>
                      <a:solidFill>
                        <a:srgbClr val="FFFF00"/>
                      </a:solidFill>
                      <a:ln>
                        <a:solidFill>
                          <a:srgbClr val="FF0000"/>
                        </a:solidFill>
                      </a:ln>
                    </p:spPr>
                  </p:pic>
                </p:oleObj>
              </mc:Fallback>
            </mc:AlternateContent>
          </a:graphicData>
        </a:graphic>
      </p:graphicFrame>
      <p:sp>
        <p:nvSpPr>
          <p:cNvPr id="22" name="Прямоугольник 21"/>
          <p:cNvSpPr>
            <a:spLocks noChangeArrowheads="1"/>
          </p:cNvSpPr>
          <p:nvPr/>
        </p:nvSpPr>
        <p:spPr bwMode="auto">
          <a:xfrm>
            <a:off x="5329538" y="5018623"/>
            <a:ext cx="567951" cy="338554"/>
          </a:xfrm>
          <a:prstGeom prst="rect">
            <a:avLst/>
          </a:prstGeom>
          <a:solidFill>
            <a:schemeClr val="bg2"/>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де</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4" name="Объект 23"/>
          <p:cNvGraphicFramePr>
            <a:graphicFrameLocks noChangeAspect="1"/>
          </p:cNvGraphicFramePr>
          <p:nvPr>
            <p:extLst>
              <p:ext uri="{D42A27DB-BD31-4B8C-83A1-F6EECF244321}">
                <p14:modId xmlns:p14="http://schemas.microsoft.com/office/powerpoint/2010/main" val="3239248562"/>
              </p:ext>
            </p:extLst>
          </p:nvPr>
        </p:nvGraphicFramePr>
        <p:xfrm>
          <a:off x="6372200" y="4865123"/>
          <a:ext cx="1271030" cy="791121"/>
        </p:xfrm>
        <a:graphic>
          <a:graphicData uri="http://schemas.openxmlformats.org/presentationml/2006/ole">
            <mc:AlternateContent xmlns:mc="http://schemas.openxmlformats.org/markup-compatibility/2006">
              <mc:Choice xmlns:v="urn:schemas-microsoft-com:vml" Requires="v">
                <p:oleObj spid="_x0000_s78926" name="Уравнение" r:id="rId12" imgW="698400" imgH="431640" progId="Equation.3">
                  <p:embed/>
                </p:oleObj>
              </mc:Choice>
              <mc:Fallback>
                <p:oleObj name="Уравнение" r:id="rId12" imgW="698400" imgH="431640" progId="Equation.3">
                  <p:embed/>
                  <p:pic>
                    <p:nvPicPr>
                      <p:cNvPr id="0" name="Object 12"/>
                      <p:cNvPicPr>
                        <a:picLocks noChangeAspect="1" noChangeArrowheads="1"/>
                      </p:cNvPicPr>
                      <p:nvPr/>
                    </p:nvPicPr>
                    <p:blipFill>
                      <a:blip r:embed="rId13"/>
                      <a:srcRect/>
                      <a:stretch>
                        <a:fillRect/>
                      </a:stretch>
                    </p:blipFill>
                    <p:spPr bwMode="auto">
                      <a:xfrm>
                        <a:off x="6372200" y="4865123"/>
                        <a:ext cx="1271030" cy="791121"/>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172416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1+#ppt_w/2"/>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par>
                                <p:cTn id="15" presetID="26"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80">
                                          <p:stCondLst>
                                            <p:cond delay="0"/>
                                          </p:stCondLst>
                                        </p:cTn>
                                        <p:tgtEl>
                                          <p:spTgt spid="13"/>
                                        </p:tgtEl>
                                      </p:cBhvr>
                                    </p:animEffect>
                                    <p:anim calcmode="lin" valueType="num">
                                      <p:cBhvr>
                                        <p:cTn id="1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 dur="26">
                                          <p:stCondLst>
                                            <p:cond delay="650"/>
                                          </p:stCondLst>
                                        </p:cTn>
                                        <p:tgtEl>
                                          <p:spTgt spid="13"/>
                                        </p:tgtEl>
                                      </p:cBhvr>
                                      <p:to x="100000" y="60000"/>
                                    </p:animScale>
                                    <p:animScale>
                                      <p:cBhvr>
                                        <p:cTn id="24" dur="166" decel="50000">
                                          <p:stCondLst>
                                            <p:cond delay="676"/>
                                          </p:stCondLst>
                                        </p:cTn>
                                        <p:tgtEl>
                                          <p:spTgt spid="13"/>
                                        </p:tgtEl>
                                      </p:cBhvr>
                                      <p:to x="100000" y="100000"/>
                                    </p:animScale>
                                    <p:animScale>
                                      <p:cBhvr>
                                        <p:cTn id="25" dur="26">
                                          <p:stCondLst>
                                            <p:cond delay="1312"/>
                                          </p:stCondLst>
                                        </p:cTn>
                                        <p:tgtEl>
                                          <p:spTgt spid="13"/>
                                        </p:tgtEl>
                                      </p:cBhvr>
                                      <p:to x="100000" y="80000"/>
                                    </p:animScale>
                                    <p:animScale>
                                      <p:cBhvr>
                                        <p:cTn id="26" dur="166" decel="50000">
                                          <p:stCondLst>
                                            <p:cond delay="1338"/>
                                          </p:stCondLst>
                                        </p:cTn>
                                        <p:tgtEl>
                                          <p:spTgt spid="13"/>
                                        </p:tgtEl>
                                      </p:cBhvr>
                                      <p:to x="100000" y="100000"/>
                                    </p:animScale>
                                    <p:animScale>
                                      <p:cBhvr>
                                        <p:cTn id="27" dur="26">
                                          <p:stCondLst>
                                            <p:cond delay="1642"/>
                                          </p:stCondLst>
                                        </p:cTn>
                                        <p:tgtEl>
                                          <p:spTgt spid="13"/>
                                        </p:tgtEl>
                                      </p:cBhvr>
                                      <p:to x="100000" y="90000"/>
                                    </p:animScale>
                                    <p:animScale>
                                      <p:cBhvr>
                                        <p:cTn id="28" dur="166" decel="50000">
                                          <p:stCondLst>
                                            <p:cond delay="1668"/>
                                          </p:stCondLst>
                                        </p:cTn>
                                        <p:tgtEl>
                                          <p:spTgt spid="13"/>
                                        </p:tgtEl>
                                      </p:cBhvr>
                                      <p:to x="100000" y="100000"/>
                                    </p:animScale>
                                    <p:animScale>
                                      <p:cBhvr>
                                        <p:cTn id="29" dur="26">
                                          <p:stCondLst>
                                            <p:cond delay="1808"/>
                                          </p:stCondLst>
                                        </p:cTn>
                                        <p:tgtEl>
                                          <p:spTgt spid="13"/>
                                        </p:tgtEl>
                                      </p:cBhvr>
                                      <p:to x="100000" y="95000"/>
                                    </p:animScale>
                                    <p:animScale>
                                      <p:cBhvr>
                                        <p:cTn id="30" dur="166" decel="50000">
                                          <p:stCondLst>
                                            <p:cond delay="1834"/>
                                          </p:stCondLst>
                                        </p:cTn>
                                        <p:tgtEl>
                                          <p:spTgt spid="1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
                                            <p:bg/>
                                          </p:spTgt>
                                        </p:tgtEl>
                                        <p:attrNameLst>
                                          <p:attrName>style.visibility</p:attrName>
                                        </p:attrNameLst>
                                      </p:cBhvr>
                                      <p:to>
                                        <p:strVal val="visible"/>
                                      </p:to>
                                    </p:set>
                                    <p:anim calcmode="lin" valueType="num">
                                      <p:cBhvr>
                                        <p:cTn id="35" dur="1000" fill="hold"/>
                                        <p:tgtEl>
                                          <p:spTgt spid="17">
                                            <p:bg/>
                                          </p:spTgt>
                                        </p:tgtEl>
                                        <p:attrNameLst>
                                          <p:attrName>ppt_w</p:attrName>
                                        </p:attrNameLst>
                                      </p:cBhvr>
                                      <p:tavLst>
                                        <p:tav tm="0">
                                          <p:val>
                                            <p:fltVal val="0"/>
                                          </p:val>
                                        </p:tav>
                                        <p:tav tm="100000">
                                          <p:val>
                                            <p:strVal val="#ppt_w"/>
                                          </p:val>
                                        </p:tav>
                                      </p:tavLst>
                                    </p:anim>
                                    <p:anim calcmode="lin" valueType="num">
                                      <p:cBhvr>
                                        <p:cTn id="36" dur="1000" fill="hold"/>
                                        <p:tgtEl>
                                          <p:spTgt spid="17">
                                            <p:bg/>
                                          </p:spTgt>
                                        </p:tgtEl>
                                        <p:attrNameLst>
                                          <p:attrName>ppt_h</p:attrName>
                                        </p:attrNameLst>
                                      </p:cBhvr>
                                      <p:tavLst>
                                        <p:tav tm="0">
                                          <p:val>
                                            <p:fltVal val="0"/>
                                          </p:val>
                                        </p:tav>
                                        <p:tav tm="100000">
                                          <p:val>
                                            <p:strVal val="#ppt_h"/>
                                          </p:val>
                                        </p:tav>
                                      </p:tavLst>
                                    </p:anim>
                                    <p:anim calcmode="lin" valueType="num">
                                      <p:cBhvr>
                                        <p:cTn id="37" dur="1000" fill="hold"/>
                                        <p:tgtEl>
                                          <p:spTgt spid="17">
                                            <p:bg/>
                                          </p:spTgt>
                                        </p:tgtEl>
                                        <p:attrNameLst>
                                          <p:attrName>style.rotation</p:attrName>
                                        </p:attrNameLst>
                                      </p:cBhvr>
                                      <p:tavLst>
                                        <p:tav tm="0">
                                          <p:val>
                                            <p:fltVal val="90"/>
                                          </p:val>
                                        </p:tav>
                                        <p:tav tm="100000">
                                          <p:val>
                                            <p:fltVal val="0"/>
                                          </p:val>
                                        </p:tav>
                                      </p:tavLst>
                                    </p:anim>
                                    <p:animEffect transition="in" filter="fade">
                                      <p:cBhvr>
                                        <p:cTn id="38" dur="1000"/>
                                        <p:tgtEl>
                                          <p:spTgt spid="17">
                                            <p:bg/>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p:cTn id="41"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43"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44" dur="1000"/>
                                        <p:tgtEl>
                                          <p:spTgt spid="17">
                                            <p:txEl>
                                              <p:pRg st="0" end="0"/>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 calcmode="lin" valueType="num">
                                      <p:cBhvr>
                                        <p:cTn id="47"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49"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50" dur="1000"/>
                                        <p:tgtEl>
                                          <p:spTgt spid="17">
                                            <p:txEl>
                                              <p:pRg st="1" end="1"/>
                                            </p:txEl>
                                          </p:spTgt>
                                        </p:tgtEl>
                                      </p:cBhvr>
                                    </p:animEffect>
                                  </p:childTnLst>
                                </p:cTn>
                              </p:par>
                            </p:childTnLst>
                          </p:cTn>
                        </p:par>
                        <p:par>
                          <p:cTn id="51" fill="hold">
                            <p:stCondLst>
                              <p:cond delay="1000"/>
                            </p:stCondLst>
                            <p:childTnLst>
                              <p:par>
                                <p:cTn id="52" presetID="26"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80">
                                          <p:stCondLst>
                                            <p:cond delay="0"/>
                                          </p:stCondLst>
                                        </p:cTn>
                                        <p:tgtEl>
                                          <p:spTgt spid="11"/>
                                        </p:tgtEl>
                                      </p:cBhvr>
                                    </p:animEffect>
                                    <p:anim calcmode="lin" valueType="num">
                                      <p:cBhvr>
                                        <p:cTn id="5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0" dur="26">
                                          <p:stCondLst>
                                            <p:cond delay="650"/>
                                          </p:stCondLst>
                                        </p:cTn>
                                        <p:tgtEl>
                                          <p:spTgt spid="11"/>
                                        </p:tgtEl>
                                      </p:cBhvr>
                                      <p:to x="100000" y="60000"/>
                                    </p:animScale>
                                    <p:animScale>
                                      <p:cBhvr>
                                        <p:cTn id="61" dur="166" decel="50000">
                                          <p:stCondLst>
                                            <p:cond delay="676"/>
                                          </p:stCondLst>
                                        </p:cTn>
                                        <p:tgtEl>
                                          <p:spTgt spid="11"/>
                                        </p:tgtEl>
                                      </p:cBhvr>
                                      <p:to x="100000" y="100000"/>
                                    </p:animScale>
                                    <p:animScale>
                                      <p:cBhvr>
                                        <p:cTn id="62" dur="26">
                                          <p:stCondLst>
                                            <p:cond delay="1312"/>
                                          </p:stCondLst>
                                        </p:cTn>
                                        <p:tgtEl>
                                          <p:spTgt spid="11"/>
                                        </p:tgtEl>
                                      </p:cBhvr>
                                      <p:to x="100000" y="80000"/>
                                    </p:animScale>
                                    <p:animScale>
                                      <p:cBhvr>
                                        <p:cTn id="63" dur="166" decel="50000">
                                          <p:stCondLst>
                                            <p:cond delay="1338"/>
                                          </p:stCondLst>
                                        </p:cTn>
                                        <p:tgtEl>
                                          <p:spTgt spid="11"/>
                                        </p:tgtEl>
                                      </p:cBhvr>
                                      <p:to x="100000" y="100000"/>
                                    </p:animScale>
                                    <p:animScale>
                                      <p:cBhvr>
                                        <p:cTn id="64" dur="26">
                                          <p:stCondLst>
                                            <p:cond delay="1642"/>
                                          </p:stCondLst>
                                        </p:cTn>
                                        <p:tgtEl>
                                          <p:spTgt spid="11"/>
                                        </p:tgtEl>
                                      </p:cBhvr>
                                      <p:to x="100000" y="90000"/>
                                    </p:animScale>
                                    <p:animScale>
                                      <p:cBhvr>
                                        <p:cTn id="65" dur="166" decel="50000">
                                          <p:stCondLst>
                                            <p:cond delay="1668"/>
                                          </p:stCondLst>
                                        </p:cTn>
                                        <p:tgtEl>
                                          <p:spTgt spid="11"/>
                                        </p:tgtEl>
                                      </p:cBhvr>
                                      <p:to x="100000" y="100000"/>
                                    </p:animScale>
                                    <p:animScale>
                                      <p:cBhvr>
                                        <p:cTn id="66" dur="26">
                                          <p:stCondLst>
                                            <p:cond delay="1808"/>
                                          </p:stCondLst>
                                        </p:cTn>
                                        <p:tgtEl>
                                          <p:spTgt spid="11"/>
                                        </p:tgtEl>
                                      </p:cBhvr>
                                      <p:to x="100000" y="95000"/>
                                    </p:animScale>
                                    <p:animScale>
                                      <p:cBhvr>
                                        <p:cTn id="67" dur="166" decel="50000">
                                          <p:stCondLst>
                                            <p:cond delay="1834"/>
                                          </p:stCondLst>
                                        </p:cTn>
                                        <p:tgtEl>
                                          <p:spTgt spid="11"/>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15">
                                            <p:bg/>
                                          </p:spTgt>
                                        </p:tgtEl>
                                        <p:attrNameLst>
                                          <p:attrName>style.visibility</p:attrName>
                                        </p:attrNameLst>
                                      </p:cBhvr>
                                      <p:to>
                                        <p:strVal val="visible"/>
                                      </p:to>
                                    </p:set>
                                    <p:anim calcmode="lin" valueType="num">
                                      <p:cBhvr>
                                        <p:cTn id="72" dur="1000" fill="hold"/>
                                        <p:tgtEl>
                                          <p:spTgt spid="15">
                                            <p:bg/>
                                          </p:spTgt>
                                        </p:tgtEl>
                                        <p:attrNameLst>
                                          <p:attrName>ppt_w</p:attrName>
                                        </p:attrNameLst>
                                      </p:cBhvr>
                                      <p:tavLst>
                                        <p:tav tm="0">
                                          <p:val>
                                            <p:fltVal val="0"/>
                                          </p:val>
                                        </p:tav>
                                        <p:tav tm="100000">
                                          <p:val>
                                            <p:strVal val="#ppt_w"/>
                                          </p:val>
                                        </p:tav>
                                      </p:tavLst>
                                    </p:anim>
                                    <p:anim calcmode="lin" valueType="num">
                                      <p:cBhvr>
                                        <p:cTn id="73" dur="1000" fill="hold"/>
                                        <p:tgtEl>
                                          <p:spTgt spid="15">
                                            <p:bg/>
                                          </p:spTgt>
                                        </p:tgtEl>
                                        <p:attrNameLst>
                                          <p:attrName>ppt_h</p:attrName>
                                        </p:attrNameLst>
                                      </p:cBhvr>
                                      <p:tavLst>
                                        <p:tav tm="0">
                                          <p:val>
                                            <p:fltVal val="0"/>
                                          </p:val>
                                        </p:tav>
                                        <p:tav tm="100000">
                                          <p:val>
                                            <p:strVal val="#ppt_h"/>
                                          </p:val>
                                        </p:tav>
                                      </p:tavLst>
                                    </p:anim>
                                    <p:anim calcmode="lin" valueType="num">
                                      <p:cBhvr>
                                        <p:cTn id="74" dur="1000" fill="hold"/>
                                        <p:tgtEl>
                                          <p:spTgt spid="15">
                                            <p:bg/>
                                          </p:spTgt>
                                        </p:tgtEl>
                                        <p:attrNameLst>
                                          <p:attrName>style.rotation</p:attrName>
                                        </p:attrNameLst>
                                      </p:cBhvr>
                                      <p:tavLst>
                                        <p:tav tm="0">
                                          <p:val>
                                            <p:fltVal val="90"/>
                                          </p:val>
                                        </p:tav>
                                        <p:tav tm="100000">
                                          <p:val>
                                            <p:fltVal val="0"/>
                                          </p:val>
                                        </p:tav>
                                      </p:tavLst>
                                    </p:anim>
                                    <p:animEffect transition="in" filter="fade">
                                      <p:cBhvr>
                                        <p:cTn id="75" dur="1000"/>
                                        <p:tgtEl>
                                          <p:spTgt spid="15">
                                            <p:bg/>
                                          </p:spTgt>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15">
                                            <p:txEl>
                                              <p:pRg st="0" end="0"/>
                                            </p:txEl>
                                          </p:spTgt>
                                        </p:tgtEl>
                                        <p:attrNameLst>
                                          <p:attrName>style.visibility</p:attrName>
                                        </p:attrNameLst>
                                      </p:cBhvr>
                                      <p:to>
                                        <p:strVal val="visible"/>
                                      </p:to>
                                    </p:set>
                                    <p:anim calcmode="lin" valueType="num">
                                      <p:cBhvr>
                                        <p:cTn id="78"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79"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80"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81" dur="1000"/>
                                        <p:tgtEl>
                                          <p:spTgt spid="15">
                                            <p:txEl>
                                              <p:pRg st="0" end="0"/>
                                            </p:txEl>
                                          </p:spTgt>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15">
                                            <p:txEl>
                                              <p:pRg st="1" end="1"/>
                                            </p:txEl>
                                          </p:spTgt>
                                        </p:tgtEl>
                                        <p:attrNameLst>
                                          <p:attrName>style.visibility</p:attrName>
                                        </p:attrNameLst>
                                      </p:cBhvr>
                                      <p:to>
                                        <p:strVal val="visible"/>
                                      </p:to>
                                    </p:set>
                                    <p:anim calcmode="lin" valueType="num">
                                      <p:cBhvr>
                                        <p:cTn id="84"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85"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86" dur="1000" fill="hold"/>
                                        <p:tgtEl>
                                          <p:spTgt spid="15">
                                            <p:txEl>
                                              <p:pRg st="1" end="1"/>
                                            </p:txEl>
                                          </p:spTgt>
                                        </p:tgtEl>
                                        <p:attrNameLst>
                                          <p:attrName>style.rotation</p:attrName>
                                        </p:attrNameLst>
                                      </p:cBhvr>
                                      <p:tavLst>
                                        <p:tav tm="0">
                                          <p:val>
                                            <p:fltVal val="90"/>
                                          </p:val>
                                        </p:tav>
                                        <p:tav tm="100000">
                                          <p:val>
                                            <p:fltVal val="0"/>
                                          </p:val>
                                        </p:tav>
                                      </p:tavLst>
                                    </p:anim>
                                    <p:animEffect transition="in" filter="fade">
                                      <p:cBhvr>
                                        <p:cTn id="87" dur="1000"/>
                                        <p:tgtEl>
                                          <p:spTgt spid="15">
                                            <p:txEl>
                                              <p:pRg st="1" end="1"/>
                                            </p:txEl>
                                          </p:spTgt>
                                        </p:tgtEl>
                                      </p:cBhvr>
                                    </p:animEffect>
                                  </p:childTnLst>
                                </p:cTn>
                              </p:par>
                              <p:par>
                                <p:cTn id="88" presetID="26" presetClass="entr" presetSubtype="0" fill="hold"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down)">
                                      <p:cBhvr>
                                        <p:cTn id="90" dur="580">
                                          <p:stCondLst>
                                            <p:cond delay="0"/>
                                          </p:stCondLst>
                                        </p:cTn>
                                        <p:tgtEl>
                                          <p:spTgt spid="18"/>
                                        </p:tgtEl>
                                      </p:cBhvr>
                                    </p:animEffect>
                                    <p:anim calcmode="lin" valueType="num">
                                      <p:cBhvr>
                                        <p:cTn id="9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6" dur="26">
                                          <p:stCondLst>
                                            <p:cond delay="650"/>
                                          </p:stCondLst>
                                        </p:cTn>
                                        <p:tgtEl>
                                          <p:spTgt spid="18"/>
                                        </p:tgtEl>
                                      </p:cBhvr>
                                      <p:to x="100000" y="60000"/>
                                    </p:animScale>
                                    <p:animScale>
                                      <p:cBhvr>
                                        <p:cTn id="97" dur="166" decel="50000">
                                          <p:stCondLst>
                                            <p:cond delay="676"/>
                                          </p:stCondLst>
                                        </p:cTn>
                                        <p:tgtEl>
                                          <p:spTgt spid="18"/>
                                        </p:tgtEl>
                                      </p:cBhvr>
                                      <p:to x="100000" y="100000"/>
                                    </p:animScale>
                                    <p:animScale>
                                      <p:cBhvr>
                                        <p:cTn id="98" dur="26">
                                          <p:stCondLst>
                                            <p:cond delay="1312"/>
                                          </p:stCondLst>
                                        </p:cTn>
                                        <p:tgtEl>
                                          <p:spTgt spid="18"/>
                                        </p:tgtEl>
                                      </p:cBhvr>
                                      <p:to x="100000" y="80000"/>
                                    </p:animScale>
                                    <p:animScale>
                                      <p:cBhvr>
                                        <p:cTn id="99" dur="166" decel="50000">
                                          <p:stCondLst>
                                            <p:cond delay="1338"/>
                                          </p:stCondLst>
                                        </p:cTn>
                                        <p:tgtEl>
                                          <p:spTgt spid="18"/>
                                        </p:tgtEl>
                                      </p:cBhvr>
                                      <p:to x="100000" y="100000"/>
                                    </p:animScale>
                                    <p:animScale>
                                      <p:cBhvr>
                                        <p:cTn id="100" dur="26">
                                          <p:stCondLst>
                                            <p:cond delay="1642"/>
                                          </p:stCondLst>
                                        </p:cTn>
                                        <p:tgtEl>
                                          <p:spTgt spid="18"/>
                                        </p:tgtEl>
                                      </p:cBhvr>
                                      <p:to x="100000" y="90000"/>
                                    </p:animScale>
                                    <p:animScale>
                                      <p:cBhvr>
                                        <p:cTn id="101" dur="166" decel="50000">
                                          <p:stCondLst>
                                            <p:cond delay="1668"/>
                                          </p:stCondLst>
                                        </p:cTn>
                                        <p:tgtEl>
                                          <p:spTgt spid="18"/>
                                        </p:tgtEl>
                                      </p:cBhvr>
                                      <p:to x="100000" y="100000"/>
                                    </p:animScale>
                                    <p:animScale>
                                      <p:cBhvr>
                                        <p:cTn id="102" dur="26">
                                          <p:stCondLst>
                                            <p:cond delay="1808"/>
                                          </p:stCondLst>
                                        </p:cTn>
                                        <p:tgtEl>
                                          <p:spTgt spid="18"/>
                                        </p:tgtEl>
                                      </p:cBhvr>
                                      <p:to x="100000" y="95000"/>
                                    </p:animScale>
                                    <p:animScale>
                                      <p:cBhvr>
                                        <p:cTn id="103" dur="166" decel="50000">
                                          <p:stCondLst>
                                            <p:cond delay="1834"/>
                                          </p:stCondLst>
                                        </p:cTn>
                                        <p:tgtEl>
                                          <p:spTgt spid="18"/>
                                        </p:tgtEl>
                                      </p:cBhvr>
                                      <p:to x="100000" y="100000"/>
                                    </p:animScale>
                                  </p:childTnLst>
                                </p:cTn>
                              </p:par>
                            </p:childTnLst>
                          </p:cTn>
                        </p:par>
                        <p:par>
                          <p:cTn id="104" fill="hold">
                            <p:stCondLst>
                              <p:cond delay="2000"/>
                            </p:stCondLst>
                            <p:childTnLst>
                              <p:par>
                                <p:cTn id="105" presetID="26" presetClass="entr" presetSubtype="0"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down)">
                                      <p:cBhvr>
                                        <p:cTn id="107" dur="580">
                                          <p:stCondLst>
                                            <p:cond delay="0"/>
                                          </p:stCondLst>
                                        </p:cTn>
                                        <p:tgtEl>
                                          <p:spTgt spid="21"/>
                                        </p:tgtEl>
                                      </p:cBhvr>
                                    </p:animEffect>
                                    <p:anim calcmode="lin" valueType="num">
                                      <p:cBhvr>
                                        <p:cTn id="10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13" dur="26">
                                          <p:stCondLst>
                                            <p:cond delay="650"/>
                                          </p:stCondLst>
                                        </p:cTn>
                                        <p:tgtEl>
                                          <p:spTgt spid="21"/>
                                        </p:tgtEl>
                                      </p:cBhvr>
                                      <p:to x="100000" y="60000"/>
                                    </p:animScale>
                                    <p:animScale>
                                      <p:cBhvr>
                                        <p:cTn id="114" dur="166" decel="50000">
                                          <p:stCondLst>
                                            <p:cond delay="676"/>
                                          </p:stCondLst>
                                        </p:cTn>
                                        <p:tgtEl>
                                          <p:spTgt spid="21"/>
                                        </p:tgtEl>
                                      </p:cBhvr>
                                      <p:to x="100000" y="100000"/>
                                    </p:animScale>
                                    <p:animScale>
                                      <p:cBhvr>
                                        <p:cTn id="115" dur="26">
                                          <p:stCondLst>
                                            <p:cond delay="1312"/>
                                          </p:stCondLst>
                                        </p:cTn>
                                        <p:tgtEl>
                                          <p:spTgt spid="21"/>
                                        </p:tgtEl>
                                      </p:cBhvr>
                                      <p:to x="100000" y="80000"/>
                                    </p:animScale>
                                    <p:animScale>
                                      <p:cBhvr>
                                        <p:cTn id="116" dur="166" decel="50000">
                                          <p:stCondLst>
                                            <p:cond delay="1338"/>
                                          </p:stCondLst>
                                        </p:cTn>
                                        <p:tgtEl>
                                          <p:spTgt spid="21"/>
                                        </p:tgtEl>
                                      </p:cBhvr>
                                      <p:to x="100000" y="100000"/>
                                    </p:animScale>
                                    <p:animScale>
                                      <p:cBhvr>
                                        <p:cTn id="117" dur="26">
                                          <p:stCondLst>
                                            <p:cond delay="1642"/>
                                          </p:stCondLst>
                                        </p:cTn>
                                        <p:tgtEl>
                                          <p:spTgt spid="21"/>
                                        </p:tgtEl>
                                      </p:cBhvr>
                                      <p:to x="100000" y="90000"/>
                                    </p:animScale>
                                    <p:animScale>
                                      <p:cBhvr>
                                        <p:cTn id="118" dur="166" decel="50000">
                                          <p:stCondLst>
                                            <p:cond delay="1668"/>
                                          </p:stCondLst>
                                        </p:cTn>
                                        <p:tgtEl>
                                          <p:spTgt spid="21"/>
                                        </p:tgtEl>
                                      </p:cBhvr>
                                      <p:to x="100000" y="100000"/>
                                    </p:animScale>
                                    <p:animScale>
                                      <p:cBhvr>
                                        <p:cTn id="119" dur="26">
                                          <p:stCondLst>
                                            <p:cond delay="1808"/>
                                          </p:stCondLst>
                                        </p:cTn>
                                        <p:tgtEl>
                                          <p:spTgt spid="21"/>
                                        </p:tgtEl>
                                      </p:cBhvr>
                                      <p:to x="100000" y="95000"/>
                                    </p:animScale>
                                    <p:animScale>
                                      <p:cBhvr>
                                        <p:cTn id="120" dur="166" decel="50000">
                                          <p:stCondLst>
                                            <p:cond delay="1834"/>
                                          </p:stCondLst>
                                        </p:cTn>
                                        <p:tgtEl>
                                          <p:spTgt spid="21"/>
                                        </p:tgtEl>
                                      </p:cBhvr>
                                      <p:to x="100000" y="100000"/>
                                    </p:animScale>
                                  </p:childTnLst>
                                </p:cTn>
                              </p:par>
                            </p:childTnLst>
                          </p:cTn>
                        </p:par>
                        <p:par>
                          <p:cTn id="121" fill="hold">
                            <p:stCondLst>
                              <p:cond delay="4000"/>
                            </p:stCondLst>
                            <p:childTnLst>
                              <p:par>
                                <p:cTn id="122" presetID="31" presetClass="entr" presetSubtype="0" fill="hold" grpId="0" nodeType="afterEffect">
                                  <p:stCondLst>
                                    <p:cond delay="0"/>
                                  </p:stCondLst>
                                  <p:childTnLst>
                                    <p:set>
                                      <p:cBhvr>
                                        <p:cTn id="123" dur="1" fill="hold">
                                          <p:stCondLst>
                                            <p:cond delay="0"/>
                                          </p:stCondLst>
                                        </p:cTn>
                                        <p:tgtEl>
                                          <p:spTgt spid="22">
                                            <p:bg/>
                                          </p:spTgt>
                                        </p:tgtEl>
                                        <p:attrNameLst>
                                          <p:attrName>style.visibility</p:attrName>
                                        </p:attrNameLst>
                                      </p:cBhvr>
                                      <p:to>
                                        <p:strVal val="visible"/>
                                      </p:to>
                                    </p:set>
                                    <p:anim calcmode="lin" valueType="num">
                                      <p:cBhvr>
                                        <p:cTn id="124" dur="1000" fill="hold"/>
                                        <p:tgtEl>
                                          <p:spTgt spid="22">
                                            <p:bg/>
                                          </p:spTgt>
                                        </p:tgtEl>
                                        <p:attrNameLst>
                                          <p:attrName>ppt_w</p:attrName>
                                        </p:attrNameLst>
                                      </p:cBhvr>
                                      <p:tavLst>
                                        <p:tav tm="0">
                                          <p:val>
                                            <p:fltVal val="0"/>
                                          </p:val>
                                        </p:tav>
                                        <p:tav tm="100000">
                                          <p:val>
                                            <p:strVal val="#ppt_w"/>
                                          </p:val>
                                        </p:tav>
                                      </p:tavLst>
                                    </p:anim>
                                    <p:anim calcmode="lin" valueType="num">
                                      <p:cBhvr>
                                        <p:cTn id="125" dur="1000" fill="hold"/>
                                        <p:tgtEl>
                                          <p:spTgt spid="22">
                                            <p:bg/>
                                          </p:spTgt>
                                        </p:tgtEl>
                                        <p:attrNameLst>
                                          <p:attrName>ppt_h</p:attrName>
                                        </p:attrNameLst>
                                      </p:cBhvr>
                                      <p:tavLst>
                                        <p:tav tm="0">
                                          <p:val>
                                            <p:fltVal val="0"/>
                                          </p:val>
                                        </p:tav>
                                        <p:tav tm="100000">
                                          <p:val>
                                            <p:strVal val="#ppt_h"/>
                                          </p:val>
                                        </p:tav>
                                      </p:tavLst>
                                    </p:anim>
                                    <p:anim calcmode="lin" valueType="num">
                                      <p:cBhvr>
                                        <p:cTn id="126" dur="1000" fill="hold"/>
                                        <p:tgtEl>
                                          <p:spTgt spid="22">
                                            <p:bg/>
                                          </p:spTgt>
                                        </p:tgtEl>
                                        <p:attrNameLst>
                                          <p:attrName>style.rotation</p:attrName>
                                        </p:attrNameLst>
                                      </p:cBhvr>
                                      <p:tavLst>
                                        <p:tav tm="0">
                                          <p:val>
                                            <p:fltVal val="90"/>
                                          </p:val>
                                        </p:tav>
                                        <p:tav tm="100000">
                                          <p:val>
                                            <p:fltVal val="0"/>
                                          </p:val>
                                        </p:tav>
                                      </p:tavLst>
                                    </p:anim>
                                    <p:animEffect transition="in" filter="fade">
                                      <p:cBhvr>
                                        <p:cTn id="127" dur="1000"/>
                                        <p:tgtEl>
                                          <p:spTgt spid="22">
                                            <p:bg/>
                                          </p:spTgt>
                                        </p:tgtEl>
                                      </p:cBhvr>
                                    </p:animEffect>
                                  </p:childTnLst>
                                </p:cTn>
                              </p:par>
                            </p:childTnLst>
                          </p:cTn>
                        </p:par>
                        <p:par>
                          <p:cTn id="128" fill="hold">
                            <p:stCondLst>
                              <p:cond delay="5000"/>
                            </p:stCondLst>
                            <p:childTnLst>
                              <p:par>
                                <p:cTn id="129" presetID="31" presetClass="entr" presetSubtype="0" fill="hold" grpId="0" nodeType="afterEffect">
                                  <p:stCondLst>
                                    <p:cond delay="0"/>
                                  </p:stCondLst>
                                  <p:childTnLst>
                                    <p:set>
                                      <p:cBhvr>
                                        <p:cTn id="130" dur="1" fill="hold">
                                          <p:stCondLst>
                                            <p:cond delay="0"/>
                                          </p:stCondLst>
                                        </p:cTn>
                                        <p:tgtEl>
                                          <p:spTgt spid="22">
                                            <p:txEl>
                                              <p:pRg st="0" end="0"/>
                                            </p:txEl>
                                          </p:spTgt>
                                        </p:tgtEl>
                                        <p:attrNameLst>
                                          <p:attrName>style.visibility</p:attrName>
                                        </p:attrNameLst>
                                      </p:cBhvr>
                                      <p:to>
                                        <p:strVal val="visible"/>
                                      </p:to>
                                    </p:set>
                                    <p:anim calcmode="lin" valueType="num">
                                      <p:cBhvr>
                                        <p:cTn id="131"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32"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133" dur="1000" fill="hold"/>
                                        <p:tgtEl>
                                          <p:spTgt spid="22">
                                            <p:txEl>
                                              <p:pRg st="0" end="0"/>
                                            </p:txEl>
                                          </p:spTgt>
                                        </p:tgtEl>
                                        <p:attrNameLst>
                                          <p:attrName>style.rotation</p:attrName>
                                        </p:attrNameLst>
                                      </p:cBhvr>
                                      <p:tavLst>
                                        <p:tav tm="0">
                                          <p:val>
                                            <p:fltVal val="90"/>
                                          </p:val>
                                        </p:tav>
                                        <p:tav tm="100000">
                                          <p:val>
                                            <p:fltVal val="0"/>
                                          </p:val>
                                        </p:tav>
                                      </p:tavLst>
                                    </p:anim>
                                    <p:animEffect transition="in" filter="fade">
                                      <p:cBhvr>
                                        <p:cTn id="134" dur="1000"/>
                                        <p:tgtEl>
                                          <p:spTgt spid="22">
                                            <p:txEl>
                                              <p:pRg st="0" end="0"/>
                                            </p:txEl>
                                          </p:spTgt>
                                        </p:tgtEl>
                                      </p:cBhvr>
                                    </p:animEffect>
                                  </p:childTnLst>
                                </p:cTn>
                              </p:par>
                            </p:childTnLst>
                          </p:cTn>
                        </p:par>
                        <p:par>
                          <p:cTn id="135" fill="hold">
                            <p:stCondLst>
                              <p:cond delay="6000"/>
                            </p:stCondLst>
                            <p:childTnLst>
                              <p:par>
                                <p:cTn id="136" presetID="26" presetClass="entr" presetSubtype="0" fill="hold" nodeType="after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wipe(down)">
                                      <p:cBhvr>
                                        <p:cTn id="138" dur="580">
                                          <p:stCondLst>
                                            <p:cond delay="0"/>
                                          </p:stCondLst>
                                        </p:cTn>
                                        <p:tgtEl>
                                          <p:spTgt spid="24"/>
                                        </p:tgtEl>
                                      </p:cBhvr>
                                    </p:animEffect>
                                    <p:anim calcmode="lin" valueType="num">
                                      <p:cBhvr>
                                        <p:cTn id="13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44" dur="26">
                                          <p:stCondLst>
                                            <p:cond delay="650"/>
                                          </p:stCondLst>
                                        </p:cTn>
                                        <p:tgtEl>
                                          <p:spTgt spid="24"/>
                                        </p:tgtEl>
                                      </p:cBhvr>
                                      <p:to x="100000" y="60000"/>
                                    </p:animScale>
                                    <p:animScale>
                                      <p:cBhvr>
                                        <p:cTn id="145" dur="166" decel="50000">
                                          <p:stCondLst>
                                            <p:cond delay="676"/>
                                          </p:stCondLst>
                                        </p:cTn>
                                        <p:tgtEl>
                                          <p:spTgt spid="24"/>
                                        </p:tgtEl>
                                      </p:cBhvr>
                                      <p:to x="100000" y="100000"/>
                                    </p:animScale>
                                    <p:animScale>
                                      <p:cBhvr>
                                        <p:cTn id="146" dur="26">
                                          <p:stCondLst>
                                            <p:cond delay="1312"/>
                                          </p:stCondLst>
                                        </p:cTn>
                                        <p:tgtEl>
                                          <p:spTgt spid="24"/>
                                        </p:tgtEl>
                                      </p:cBhvr>
                                      <p:to x="100000" y="80000"/>
                                    </p:animScale>
                                    <p:animScale>
                                      <p:cBhvr>
                                        <p:cTn id="147" dur="166" decel="50000">
                                          <p:stCondLst>
                                            <p:cond delay="1338"/>
                                          </p:stCondLst>
                                        </p:cTn>
                                        <p:tgtEl>
                                          <p:spTgt spid="24"/>
                                        </p:tgtEl>
                                      </p:cBhvr>
                                      <p:to x="100000" y="100000"/>
                                    </p:animScale>
                                    <p:animScale>
                                      <p:cBhvr>
                                        <p:cTn id="148" dur="26">
                                          <p:stCondLst>
                                            <p:cond delay="1642"/>
                                          </p:stCondLst>
                                        </p:cTn>
                                        <p:tgtEl>
                                          <p:spTgt spid="24"/>
                                        </p:tgtEl>
                                      </p:cBhvr>
                                      <p:to x="100000" y="90000"/>
                                    </p:animScale>
                                    <p:animScale>
                                      <p:cBhvr>
                                        <p:cTn id="149" dur="166" decel="50000">
                                          <p:stCondLst>
                                            <p:cond delay="1668"/>
                                          </p:stCondLst>
                                        </p:cTn>
                                        <p:tgtEl>
                                          <p:spTgt spid="24"/>
                                        </p:tgtEl>
                                      </p:cBhvr>
                                      <p:to x="100000" y="100000"/>
                                    </p:animScale>
                                    <p:animScale>
                                      <p:cBhvr>
                                        <p:cTn id="150" dur="26">
                                          <p:stCondLst>
                                            <p:cond delay="1808"/>
                                          </p:stCondLst>
                                        </p:cTn>
                                        <p:tgtEl>
                                          <p:spTgt spid="24"/>
                                        </p:tgtEl>
                                      </p:cBhvr>
                                      <p:to x="100000" y="95000"/>
                                    </p:animScale>
                                    <p:animScale>
                                      <p:cBhvr>
                                        <p:cTn id="151" dur="166" decel="50000">
                                          <p:stCondLst>
                                            <p:cond delay="1834"/>
                                          </p:stCondLst>
                                        </p:cTn>
                                        <p:tgtEl>
                                          <p:spTgt spid="24"/>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31" presetClass="entr" presetSubtype="0" fill="hold" grpId="0" nodeType="clickEffect">
                                  <p:stCondLst>
                                    <p:cond delay="0"/>
                                  </p:stCondLst>
                                  <p:childTnLst>
                                    <p:set>
                                      <p:cBhvr>
                                        <p:cTn id="155" dur="1" fill="hold">
                                          <p:stCondLst>
                                            <p:cond delay="0"/>
                                          </p:stCondLst>
                                        </p:cTn>
                                        <p:tgtEl>
                                          <p:spTgt spid="19">
                                            <p:bg/>
                                          </p:spTgt>
                                        </p:tgtEl>
                                        <p:attrNameLst>
                                          <p:attrName>style.visibility</p:attrName>
                                        </p:attrNameLst>
                                      </p:cBhvr>
                                      <p:to>
                                        <p:strVal val="visible"/>
                                      </p:to>
                                    </p:set>
                                    <p:anim calcmode="lin" valueType="num">
                                      <p:cBhvr>
                                        <p:cTn id="156" dur="1000" fill="hold"/>
                                        <p:tgtEl>
                                          <p:spTgt spid="19">
                                            <p:bg/>
                                          </p:spTgt>
                                        </p:tgtEl>
                                        <p:attrNameLst>
                                          <p:attrName>ppt_w</p:attrName>
                                        </p:attrNameLst>
                                      </p:cBhvr>
                                      <p:tavLst>
                                        <p:tav tm="0">
                                          <p:val>
                                            <p:fltVal val="0"/>
                                          </p:val>
                                        </p:tav>
                                        <p:tav tm="100000">
                                          <p:val>
                                            <p:strVal val="#ppt_w"/>
                                          </p:val>
                                        </p:tav>
                                      </p:tavLst>
                                    </p:anim>
                                    <p:anim calcmode="lin" valueType="num">
                                      <p:cBhvr>
                                        <p:cTn id="157" dur="1000" fill="hold"/>
                                        <p:tgtEl>
                                          <p:spTgt spid="19">
                                            <p:bg/>
                                          </p:spTgt>
                                        </p:tgtEl>
                                        <p:attrNameLst>
                                          <p:attrName>ppt_h</p:attrName>
                                        </p:attrNameLst>
                                      </p:cBhvr>
                                      <p:tavLst>
                                        <p:tav tm="0">
                                          <p:val>
                                            <p:fltVal val="0"/>
                                          </p:val>
                                        </p:tav>
                                        <p:tav tm="100000">
                                          <p:val>
                                            <p:strVal val="#ppt_h"/>
                                          </p:val>
                                        </p:tav>
                                      </p:tavLst>
                                    </p:anim>
                                    <p:anim calcmode="lin" valueType="num">
                                      <p:cBhvr>
                                        <p:cTn id="158" dur="1000" fill="hold"/>
                                        <p:tgtEl>
                                          <p:spTgt spid="19">
                                            <p:bg/>
                                          </p:spTgt>
                                        </p:tgtEl>
                                        <p:attrNameLst>
                                          <p:attrName>style.rotation</p:attrName>
                                        </p:attrNameLst>
                                      </p:cBhvr>
                                      <p:tavLst>
                                        <p:tav tm="0">
                                          <p:val>
                                            <p:fltVal val="90"/>
                                          </p:val>
                                        </p:tav>
                                        <p:tav tm="100000">
                                          <p:val>
                                            <p:fltVal val="0"/>
                                          </p:val>
                                        </p:tav>
                                      </p:tavLst>
                                    </p:anim>
                                    <p:animEffect transition="in" filter="fade">
                                      <p:cBhvr>
                                        <p:cTn id="159" dur="1000"/>
                                        <p:tgtEl>
                                          <p:spTgt spid="19">
                                            <p:bg/>
                                          </p:spTgt>
                                        </p:tgtEl>
                                      </p:cBhvr>
                                    </p:animEffect>
                                  </p:childTnLst>
                                </p:cTn>
                              </p:par>
                              <p:par>
                                <p:cTn id="160" presetID="31" presetClass="entr" presetSubtype="0" fill="hold" grpId="0" nodeType="withEffect">
                                  <p:stCondLst>
                                    <p:cond delay="0"/>
                                  </p:stCondLst>
                                  <p:childTnLst>
                                    <p:set>
                                      <p:cBhvr>
                                        <p:cTn id="161" dur="1" fill="hold">
                                          <p:stCondLst>
                                            <p:cond delay="0"/>
                                          </p:stCondLst>
                                        </p:cTn>
                                        <p:tgtEl>
                                          <p:spTgt spid="19">
                                            <p:txEl>
                                              <p:pRg st="0" end="0"/>
                                            </p:txEl>
                                          </p:spTgt>
                                        </p:tgtEl>
                                        <p:attrNameLst>
                                          <p:attrName>style.visibility</p:attrName>
                                        </p:attrNameLst>
                                      </p:cBhvr>
                                      <p:to>
                                        <p:strVal val="visible"/>
                                      </p:to>
                                    </p:set>
                                    <p:anim calcmode="lin" valueType="num">
                                      <p:cBhvr>
                                        <p:cTn id="162"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63"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164"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65"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P spid="15" grpId="0" uiExpand="1" build="p" animBg="1" autoUpdateAnimBg="0"/>
      <p:bldP spid="19" grpId="0" uiExpand="1" build="p" animBg="1" autoUpdateAnimBg="0"/>
      <p:bldP spid="22" grpId="0" uiExpand="1" build="p"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4104" y="459017"/>
            <a:ext cx="9003104" cy="677108"/>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Окрім того, зменшення частоти </a:t>
            </a:r>
            <a:r>
              <a:rPr lang="uk-UA" sz="2200" i="1" dirty="0">
                <a:latin typeface="Times New Roman" panose="02020603050405020304" pitchFamily="18" charset="0"/>
                <a:ea typeface="Calibri" panose="020F0502020204030204" pitchFamily="34" charset="0"/>
                <a:cs typeface="Times New Roman" panose="02020603050405020304" pitchFamily="18" charset="0"/>
              </a:rPr>
              <a:t>f</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i="1" baseline="-25000"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призводить до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зменшення </a:t>
            </a:r>
            <a:r>
              <a:rPr lang="uk-UA" sz="2200" dirty="0">
                <a:latin typeface="Calibri" panose="020F0502020204030204" pitchFamily="34" charset="0"/>
                <a:ea typeface="Calibri" panose="020F0502020204030204" pitchFamily="34" charset="0"/>
                <a:cs typeface="Calibri" panose="020F0502020204030204" pitchFamily="34" charset="0"/>
              </a:rPr>
              <a:t>індуктивного опору намагнічуючого контуру:</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44104" y="1136125"/>
            <a:ext cx="9003104" cy="1015663"/>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Отже </a:t>
            </a:r>
            <a:r>
              <a:rPr lang="uk-UA" sz="2200" dirty="0">
                <a:latin typeface="Calibri" panose="020F0502020204030204" pitchFamily="34" charset="0"/>
                <a:ea typeface="Calibri" panose="020F0502020204030204" pitchFamily="34" charset="0"/>
                <a:cs typeface="Calibri" panose="020F0502020204030204" pitchFamily="34" charset="0"/>
              </a:rPr>
              <a:t>струм  </a:t>
            </a:r>
            <a:r>
              <a:rPr lang="uk-UA" sz="2200" dirty="0" smtClean="0">
                <a:latin typeface="Calibri" panose="020F0502020204030204" pitchFamily="34" charset="0"/>
                <a:ea typeface="Calibri" panose="020F0502020204030204" pitchFamily="34" charset="0"/>
                <a:cs typeface="Calibri" panose="020F0502020204030204" pitchFamily="34" charset="0"/>
              </a:rPr>
              <a:t>намагнічування                                       </a:t>
            </a:r>
            <a:r>
              <a:rPr lang="uk-UA" sz="2200" dirty="0">
                <a:latin typeface="Calibri" panose="020F0502020204030204" pitchFamily="34" charset="0"/>
                <a:ea typeface="Calibri" panose="020F0502020204030204" pitchFamily="34" charset="0"/>
                <a:cs typeface="Calibri" panose="020F0502020204030204" pitchFamily="34" charset="0"/>
              </a:rPr>
              <a:t>із зменшенням частоти зростає, і відповідно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збільшується </a:t>
            </a:r>
            <a:r>
              <a:rPr lang="uk-UA" sz="2200" dirty="0">
                <a:latin typeface="Calibri" panose="020F0502020204030204" pitchFamily="34" charset="0"/>
                <a:ea typeface="Calibri" panose="020F0502020204030204" pitchFamily="34" charset="0"/>
                <a:cs typeface="Calibri" panose="020F0502020204030204" pitchFamily="34" charset="0"/>
              </a:rPr>
              <a:t>магнітний потік машини Ф.</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58770" y="2151788"/>
            <a:ext cx="8921612" cy="1354217"/>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Це призведе, по-перше, до насичення сталі, що негативно </a:t>
            </a:r>
            <a:r>
              <a:rPr lang="uk-UA" sz="2200" dirty="0" err="1" smtClean="0">
                <a:latin typeface="Calibri" panose="020F0502020204030204" pitchFamily="34" charset="0"/>
                <a:ea typeface="Calibri" panose="020F0502020204030204" pitchFamily="34" charset="0"/>
                <a:cs typeface="Calibri" panose="020F0502020204030204" pitchFamily="34" charset="0"/>
              </a:rPr>
              <a:t>позначаєть</a:t>
            </a:r>
            <a:r>
              <a:rPr lang="uk-UA" sz="2200" dirty="0" smtClean="0">
                <a:latin typeface="Calibri" panose="020F0502020204030204" pitchFamily="34" charset="0"/>
                <a:ea typeface="Calibri" panose="020F0502020204030204" pitchFamily="34" charset="0"/>
                <a:cs typeface="Calibri" panose="020F0502020204030204" pitchFamily="34" charset="0"/>
              </a:rPr>
              <a:t>-ся </a:t>
            </a:r>
            <a:r>
              <a:rPr lang="uk-UA" sz="2200" dirty="0">
                <a:latin typeface="Calibri" panose="020F0502020204030204" pitchFamily="34" charset="0"/>
                <a:ea typeface="Calibri" panose="020F0502020204030204" pitchFamily="34" charset="0"/>
                <a:cs typeface="Calibri" panose="020F0502020204030204" pitchFamily="34" charset="0"/>
              </a:rPr>
              <a:t>на її магнітних властивостях, а по-друге, у зв'язку з ростом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µ</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err="1" smtClean="0">
                <a:latin typeface="Calibri" panose="020F0502020204030204" pitchFamily="34" charset="0"/>
                <a:ea typeface="Calibri" panose="020F0502020204030204" pitchFamily="34" charset="0"/>
                <a:cs typeface="Calibri" panose="020F0502020204030204" pitchFamily="34" charset="0"/>
              </a:rPr>
              <a:t>індуктив-ність</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контуру намагнічування </a:t>
            </a:r>
            <a:r>
              <a:rPr lang="uk-UA" sz="2200" dirty="0" smtClean="0">
                <a:latin typeface="Calibri" panose="020F0502020204030204" pitchFamily="34" charset="0"/>
                <a:ea typeface="Calibri" panose="020F0502020204030204" pitchFamily="34" charset="0"/>
                <a:cs typeface="Calibri" panose="020F0502020204030204" pitchFamily="34" charset="0"/>
              </a:rPr>
              <a:t>зменшується</a:t>
            </a:r>
            <a:r>
              <a:rPr lang="uk-UA" sz="2200" dirty="0">
                <a:latin typeface="Calibri" panose="020F0502020204030204" pitchFamily="34" charset="0"/>
                <a:ea typeface="Calibri" panose="020F0502020204030204" pitchFamily="34" charset="0"/>
                <a:cs typeface="Calibri" panose="020F0502020204030204" pitchFamily="34" charset="0"/>
              </a:rPr>
              <a:t>, що веде до зменшення індуктивного </a:t>
            </a:r>
            <a:r>
              <a:rPr lang="uk-UA" sz="2200" dirty="0" smtClean="0">
                <a:latin typeface="Calibri" panose="020F0502020204030204" pitchFamily="34" charset="0"/>
                <a:ea typeface="Calibri" panose="020F0502020204030204" pitchFamily="34" charset="0"/>
                <a:cs typeface="Calibri" panose="020F0502020204030204" pitchFamily="34" charset="0"/>
              </a:rPr>
              <a:t>опору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smtClean="0">
                <a:latin typeface="Calibri" panose="020F0502020204030204" pitchFamily="34" charset="0"/>
                <a:ea typeface="Calibri" panose="020F0502020204030204" pitchFamily="34" charset="0"/>
                <a:cs typeface="Calibri" panose="020F0502020204030204" pitchFamily="34" charset="0"/>
              </a:rPr>
              <a:t>µ </a:t>
            </a:r>
            <a:r>
              <a:rPr lang="uk-UA" sz="2200" dirty="0">
                <a:latin typeface="Calibri" panose="020F0502020204030204" pitchFamily="34" charset="0"/>
                <a:ea typeface="Calibri" panose="020F0502020204030204" pitchFamily="34" charset="0"/>
                <a:cs typeface="Calibri" panose="020F0502020204030204" pitchFamily="34" charset="0"/>
              </a:rPr>
              <a:t>а отже до зростання струму намагнічування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µ</a:t>
            </a:r>
            <a:r>
              <a:rPr lang="uk-UA" sz="2200" i="1" baseline="-25000" dirty="0">
                <a:latin typeface="Calibri" panose="020F0502020204030204" pitchFamily="34" charset="0"/>
                <a:ea typeface="Calibri" panose="020F0502020204030204" pitchFamily="34" charset="0"/>
                <a:cs typeface="Calibri" panose="020F0502020204030204" pitchFamily="34" charset="0"/>
              </a:rPr>
              <a:t> </a:t>
            </a:r>
            <a:r>
              <a:rPr lang="uk-UA" sz="2200" baseline="-25000" dirty="0">
                <a:latin typeface="Calibri" panose="020F0502020204030204" pitchFamily="34" charset="0"/>
                <a:ea typeface="Calibri" panose="020F0502020204030204" pitchFamily="34" charset="0"/>
                <a:cs typeface="Calibri" panose="020F0502020204030204" pitchFamily="34" charset="0"/>
              </a:rPr>
              <a:t>.</a:t>
            </a:r>
            <a:r>
              <a:rPr lang="uk-UA" sz="2200" dirty="0">
                <a:latin typeface="Calibri" panose="020F0502020204030204" pitchFamily="34" charset="0"/>
                <a:ea typeface="Calibri" panose="020F0502020204030204" pitchFamily="34" charset="0"/>
                <a:cs typeface="Calibri" panose="020F0502020204030204" pitchFamily="34" charset="0"/>
              </a:rPr>
              <a:t> </a:t>
            </a: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15" name="Прямоугольник 14"/>
          <p:cNvSpPr>
            <a:spLocks noChangeArrowheads="1"/>
          </p:cNvSpPr>
          <p:nvPr/>
        </p:nvSpPr>
        <p:spPr bwMode="auto">
          <a:xfrm>
            <a:off x="60203" y="3506005"/>
            <a:ext cx="8988438" cy="677108"/>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Таким чином, при зниженні частоти виникає загроза підвищеного нагрівання статорної обмотки.</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9" name="Прямоугольник 18"/>
          <p:cNvSpPr>
            <a:spLocks noChangeArrowheads="1"/>
          </p:cNvSpPr>
          <p:nvPr/>
        </p:nvSpPr>
        <p:spPr bwMode="auto">
          <a:xfrm>
            <a:off x="58770" y="4177050"/>
            <a:ext cx="8988438" cy="1354217"/>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При </a:t>
            </a:r>
            <a:r>
              <a:rPr lang="uk-UA" sz="2200" i="1" dirty="0">
                <a:latin typeface="Times New Roman" panose="02020603050405020304" pitchFamily="18" charset="0"/>
                <a:ea typeface="Calibri" panose="020F0502020204030204" pitchFamily="34" charset="0"/>
                <a:cs typeface="Times New Roman" panose="02020603050405020304" pitchFamily="18" charset="0"/>
              </a:rPr>
              <a:t>f</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Times New Roman" panose="02020603050405020304" pitchFamily="18" charset="0"/>
                <a:ea typeface="Calibri" panose="020F0502020204030204" pitchFamily="34" charset="0"/>
                <a:cs typeface="Times New Roman" panose="02020603050405020304" pitchFamily="18" charset="0"/>
              </a:rPr>
              <a:t>&gt;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f</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ном</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магнітний потік двигуна буде зменшуватися, а це означає, що для номінального навантаженні на </a:t>
            </a:r>
            <a:r>
              <a:rPr lang="uk-UA" sz="2200" dirty="0" smtClean="0">
                <a:latin typeface="Calibri" panose="020F0502020204030204" pitchFamily="34" charset="0"/>
                <a:ea typeface="Calibri" panose="020F0502020204030204" pitchFamily="34" charset="0"/>
                <a:cs typeface="Calibri" panose="020F0502020204030204" pitchFamily="34" charset="0"/>
              </a:rPr>
              <a:t>валу</a:t>
            </a:r>
          </a:p>
          <a:p>
            <a:r>
              <a:rPr lang="uk-UA" sz="2200" dirty="0">
                <a:latin typeface="Calibri" panose="020F0502020204030204" pitchFamily="34" charset="0"/>
                <a:ea typeface="Calibri" panose="020F0502020204030204" pitchFamily="34" charset="0"/>
                <a:cs typeface="Calibri" panose="020F0502020204030204" pitchFamily="34" charset="0"/>
              </a:rPr>
              <a:t>струм у роторі і статорі перевищить номінальне значення, що </a:t>
            </a:r>
            <a:r>
              <a:rPr lang="uk-UA" sz="2200" dirty="0" err="1">
                <a:latin typeface="Calibri" panose="020F0502020204030204" pitchFamily="34" charset="0"/>
                <a:ea typeface="Calibri" panose="020F0502020204030204" pitchFamily="34" charset="0"/>
                <a:cs typeface="Calibri" panose="020F0502020204030204" pitchFamily="34" charset="0"/>
              </a:rPr>
              <a:t>викличе</a:t>
            </a:r>
            <a:r>
              <a:rPr lang="uk-UA" sz="2200" dirty="0">
                <a:latin typeface="Calibri" panose="020F0502020204030204" pitchFamily="34" charset="0"/>
                <a:ea typeface="Calibri" panose="020F0502020204030204" pitchFamily="34" charset="0"/>
                <a:cs typeface="Calibri" panose="020F0502020204030204" pitchFamily="34" charset="0"/>
              </a:rPr>
              <a:t> перегрів обмоток</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0" name="Объект 9"/>
          <p:cNvGraphicFramePr>
            <a:graphicFrameLocks noChangeAspect="1"/>
          </p:cNvGraphicFramePr>
          <p:nvPr>
            <p:extLst>
              <p:ext uri="{D42A27DB-BD31-4B8C-83A1-F6EECF244321}">
                <p14:modId xmlns:p14="http://schemas.microsoft.com/office/powerpoint/2010/main" val="4031325409"/>
              </p:ext>
            </p:extLst>
          </p:nvPr>
        </p:nvGraphicFramePr>
        <p:xfrm>
          <a:off x="7311281" y="692696"/>
          <a:ext cx="1688149" cy="443429"/>
        </p:xfrm>
        <a:graphic>
          <a:graphicData uri="http://schemas.openxmlformats.org/presentationml/2006/ole">
            <mc:AlternateContent xmlns:mc="http://schemas.openxmlformats.org/markup-compatibility/2006">
              <mc:Choice xmlns:v="urn:schemas-microsoft-com:vml" Requires="v">
                <p:oleObj spid="_x0000_s77875" name="Уравнение" r:id="rId4" imgW="787320" imgH="241200" progId="Equation.3">
                  <p:embed/>
                </p:oleObj>
              </mc:Choice>
              <mc:Fallback>
                <p:oleObj name="Уравнение" r:id="rId4" imgW="787320" imgH="241200" progId="Equation.3">
                  <p:embed/>
                  <p:pic>
                    <p:nvPicPr>
                      <p:cNvPr id="0" name="Object 4"/>
                      <p:cNvPicPr>
                        <a:picLocks noChangeAspect="1" noChangeArrowheads="1"/>
                      </p:cNvPicPr>
                      <p:nvPr/>
                    </p:nvPicPr>
                    <p:blipFill>
                      <a:blip r:embed="rId5"/>
                      <a:srcRect/>
                      <a:stretch>
                        <a:fillRect/>
                      </a:stretch>
                    </p:blipFill>
                    <p:spPr bwMode="auto">
                      <a:xfrm>
                        <a:off x="7311281" y="692696"/>
                        <a:ext cx="1688149" cy="443429"/>
                      </a:xfrm>
                      <a:prstGeom prst="rect">
                        <a:avLst/>
                      </a:prstGeom>
                      <a:solidFill>
                        <a:srgbClr val="FFFF00"/>
                      </a:solidFill>
                      <a:ln>
                        <a:solidFill>
                          <a:srgbClr val="FF0000"/>
                        </a:solidFill>
                      </a:ln>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4225677135"/>
              </p:ext>
            </p:extLst>
          </p:nvPr>
        </p:nvGraphicFramePr>
        <p:xfrm>
          <a:off x="3851920" y="1115126"/>
          <a:ext cx="2403556" cy="792073"/>
        </p:xfrm>
        <a:graphic>
          <a:graphicData uri="http://schemas.openxmlformats.org/presentationml/2006/ole">
            <mc:AlternateContent xmlns:mc="http://schemas.openxmlformats.org/markup-compatibility/2006">
              <mc:Choice xmlns:v="urn:schemas-microsoft-com:vml" Requires="v">
                <p:oleObj spid="_x0000_s77876" name="Уравнение" r:id="rId6" imgW="1143000" imgH="444240" progId="Equation.3">
                  <p:embed/>
                </p:oleObj>
              </mc:Choice>
              <mc:Fallback>
                <p:oleObj name="Уравнение" r:id="rId6" imgW="1143000" imgH="444240" progId="Equation.3">
                  <p:embed/>
                  <p:pic>
                    <p:nvPicPr>
                      <p:cNvPr id="0" name="Object 6"/>
                      <p:cNvPicPr>
                        <a:picLocks noChangeAspect="1" noChangeArrowheads="1"/>
                      </p:cNvPicPr>
                      <p:nvPr/>
                    </p:nvPicPr>
                    <p:blipFill>
                      <a:blip r:embed="rId7"/>
                      <a:srcRect/>
                      <a:stretch>
                        <a:fillRect/>
                      </a:stretch>
                    </p:blipFill>
                    <p:spPr bwMode="auto">
                      <a:xfrm>
                        <a:off x="3851920" y="1115126"/>
                        <a:ext cx="2403556" cy="792073"/>
                      </a:xfrm>
                      <a:prstGeom prst="rect">
                        <a:avLst/>
                      </a:prstGeom>
                      <a:solidFill>
                        <a:srgbClr val="FFFF00"/>
                      </a:solidFill>
                      <a:ln>
                        <a:solidFill>
                          <a:srgbClr val="FF0000"/>
                        </a:solidFill>
                      </a:ln>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3636066283"/>
              </p:ext>
            </p:extLst>
          </p:nvPr>
        </p:nvGraphicFramePr>
        <p:xfrm>
          <a:off x="5364088" y="4478314"/>
          <a:ext cx="2716774" cy="384759"/>
        </p:xfrm>
        <a:graphic>
          <a:graphicData uri="http://schemas.openxmlformats.org/presentationml/2006/ole">
            <mc:AlternateContent xmlns:mc="http://schemas.openxmlformats.org/markup-compatibility/2006">
              <mc:Choice xmlns:v="urn:schemas-microsoft-com:vml" Requires="v">
                <p:oleObj spid="_x0000_s77877" name="Уравнение" r:id="rId8" imgW="1676160" imgH="228600" progId="Equation.3">
                  <p:embed/>
                </p:oleObj>
              </mc:Choice>
              <mc:Fallback>
                <p:oleObj name="Уравнение" r:id="rId8" imgW="1676160" imgH="228600" progId="Equation.3">
                  <p:embed/>
                  <p:pic>
                    <p:nvPicPr>
                      <p:cNvPr id="0" name="Object 10"/>
                      <p:cNvPicPr>
                        <a:picLocks noChangeAspect="1" noChangeArrowheads="1"/>
                      </p:cNvPicPr>
                      <p:nvPr/>
                    </p:nvPicPr>
                    <p:blipFill>
                      <a:blip r:embed="rId9"/>
                      <a:srcRect/>
                      <a:stretch>
                        <a:fillRect/>
                      </a:stretch>
                    </p:blipFill>
                    <p:spPr bwMode="auto">
                      <a:xfrm>
                        <a:off x="5364088" y="4478314"/>
                        <a:ext cx="2716774" cy="384759"/>
                      </a:xfrm>
                      <a:prstGeom prst="rect">
                        <a:avLst/>
                      </a:prstGeom>
                      <a:solidFill>
                        <a:srgbClr val="FFFF00"/>
                      </a:solidFill>
                    </p:spPr>
                  </p:pic>
                </p:oleObj>
              </mc:Fallback>
            </mc:AlternateContent>
          </a:graphicData>
        </a:graphic>
      </p:graphicFrame>
      <p:sp>
        <p:nvSpPr>
          <p:cNvPr id="20" name="Прямоугольник 19"/>
          <p:cNvSpPr>
            <a:spLocks noChangeArrowheads="1"/>
          </p:cNvSpPr>
          <p:nvPr/>
        </p:nvSpPr>
        <p:spPr bwMode="auto">
          <a:xfrm>
            <a:off x="69372" y="5531267"/>
            <a:ext cx="8988438" cy="1015663"/>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Жорсткість механічних характеристик для робочої ділянки залишається незмінною. </a:t>
            </a:r>
            <a:r>
              <a:rPr lang="uk-UA" sz="2200" dirty="0" smtClean="0">
                <a:latin typeface="Calibri" panose="020F0502020204030204" pitchFamily="34" charset="0"/>
                <a:ea typeface="Calibri" panose="020F0502020204030204" pitchFamily="34" charset="0"/>
                <a:cs typeface="Calibri" panose="020F0502020204030204" pitchFamily="34" charset="0"/>
              </a:rPr>
              <a:t>Зміна </a:t>
            </a:r>
            <a:r>
              <a:rPr lang="uk-UA" sz="2200" dirty="0">
                <a:latin typeface="Calibri" panose="020F0502020204030204" pitchFamily="34" charset="0"/>
                <a:ea typeface="Calibri" panose="020F0502020204030204" pitchFamily="34" charset="0"/>
                <a:cs typeface="Calibri" panose="020F0502020204030204" pitchFamily="34" charset="0"/>
              </a:rPr>
              <a:t>критичного моменту спостерігається тільки в області  частот порядку 5-7 </a:t>
            </a:r>
            <a:r>
              <a:rPr lang="uk-UA" sz="2200" dirty="0" err="1">
                <a:latin typeface="Calibri" panose="020F0502020204030204" pitchFamily="34" charset="0"/>
                <a:ea typeface="Calibri" panose="020F0502020204030204" pitchFamily="34" charset="0"/>
                <a:cs typeface="Calibri" panose="020F0502020204030204" pitchFamily="34" charset="0"/>
              </a:rPr>
              <a:t>Гц</a:t>
            </a:r>
            <a:r>
              <a:rPr lang="uk-UA" sz="2200" dirty="0">
                <a:latin typeface="Calibri" panose="020F0502020204030204" pitchFamily="34" charset="0"/>
                <a:ea typeface="Calibri" panose="020F0502020204030204" pitchFamily="34" charset="0"/>
                <a:cs typeface="Calibri" panose="020F0502020204030204" pitchFamily="34" charset="0"/>
              </a:rPr>
              <a:t> .</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786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par>
                                <p:cTn id="32" presetID="26"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80">
                                          <p:stCondLst>
                                            <p:cond delay="0"/>
                                          </p:stCondLst>
                                        </p:cTn>
                                        <p:tgtEl>
                                          <p:spTgt spid="13"/>
                                        </p:tgtEl>
                                      </p:cBhvr>
                                    </p:animEffect>
                                    <p:anim calcmode="lin" valueType="num">
                                      <p:cBhvr>
                                        <p:cTn id="3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0" dur="26">
                                          <p:stCondLst>
                                            <p:cond delay="650"/>
                                          </p:stCondLst>
                                        </p:cTn>
                                        <p:tgtEl>
                                          <p:spTgt spid="13"/>
                                        </p:tgtEl>
                                      </p:cBhvr>
                                      <p:to x="100000" y="60000"/>
                                    </p:animScale>
                                    <p:animScale>
                                      <p:cBhvr>
                                        <p:cTn id="41" dur="166" decel="50000">
                                          <p:stCondLst>
                                            <p:cond delay="676"/>
                                          </p:stCondLst>
                                        </p:cTn>
                                        <p:tgtEl>
                                          <p:spTgt spid="13"/>
                                        </p:tgtEl>
                                      </p:cBhvr>
                                      <p:to x="100000" y="100000"/>
                                    </p:animScale>
                                    <p:animScale>
                                      <p:cBhvr>
                                        <p:cTn id="42" dur="26">
                                          <p:stCondLst>
                                            <p:cond delay="1312"/>
                                          </p:stCondLst>
                                        </p:cTn>
                                        <p:tgtEl>
                                          <p:spTgt spid="13"/>
                                        </p:tgtEl>
                                      </p:cBhvr>
                                      <p:to x="100000" y="80000"/>
                                    </p:animScale>
                                    <p:animScale>
                                      <p:cBhvr>
                                        <p:cTn id="43" dur="166" decel="50000">
                                          <p:stCondLst>
                                            <p:cond delay="1338"/>
                                          </p:stCondLst>
                                        </p:cTn>
                                        <p:tgtEl>
                                          <p:spTgt spid="13"/>
                                        </p:tgtEl>
                                      </p:cBhvr>
                                      <p:to x="100000" y="100000"/>
                                    </p:animScale>
                                    <p:animScale>
                                      <p:cBhvr>
                                        <p:cTn id="44" dur="26">
                                          <p:stCondLst>
                                            <p:cond delay="1642"/>
                                          </p:stCondLst>
                                        </p:cTn>
                                        <p:tgtEl>
                                          <p:spTgt spid="13"/>
                                        </p:tgtEl>
                                      </p:cBhvr>
                                      <p:to x="100000" y="90000"/>
                                    </p:animScale>
                                    <p:animScale>
                                      <p:cBhvr>
                                        <p:cTn id="45" dur="166" decel="50000">
                                          <p:stCondLst>
                                            <p:cond delay="1668"/>
                                          </p:stCondLst>
                                        </p:cTn>
                                        <p:tgtEl>
                                          <p:spTgt spid="13"/>
                                        </p:tgtEl>
                                      </p:cBhvr>
                                      <p:to x="100000" y="100000"/>
                                    </p:animScale>
                                    <p:animScale>
                                      <p:cBhvr>
                                        <p:cTn id="46" dur="26">
                                          <p:stCondLst>
                                            <p:cond delay="1808"/>
                                          </p:stCondLst>
                                        </p:cTn>
                                        <p:tgtEl>
                                          <p:spTgt spid="13"/>
                                        </p:tgtEl>
                                      </p:cBhvr>
                                      <p:to x="100000" y="95000"/>
                                    </p:animScale>
                                    <p:animScale>
                                      <p:cBhvr>
                                        <p:cTn id="47" dur="166" decel="50000">
                                          <p:stCondLst>
                                            <p:cond delay="1834"/>
                                          </p:stCondLst>
                                        </p:cTn>
                                        <p:tgtEl>
                                          <p:spTgt spid="13"/>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7">
                                            <p:bg/>
                                          </p:spTgt>
                                        </p:tgtEl>
                                        <p:attrNameLst>
                                          <p:attrName>style.visibility</p:attrName>
                                        </p:attrNameLst>
                                      </p:cBhvr>
                                      <p:to>
                                        <p:strVal val="visible"/>
                                      </p:to>
                                    </p:set>
                                    <p:anim calcmode="lin" valueType="num">
                                      <p:cBhvr>
                                        <p:cTn id="52" dur="1000" fill="hold"/>
                                        <p:tgtEl>
                                          <p:spTgt spid="17">
                                            <p:bg/>
                                          </p:spTgt>
                                        </p:tgtEl>
                                        <p:attrNameLst>
                                          <p:attrName>ppt_w</p:attrName>
                                        </p:attrNameLst>
                                      </p:cBhvr>
                                      <p:tavLst>
                                        <p:tav tm="0">
                                          <p:val>
                                            <p:fltVal val="0"/>
                                          </p:val>
                                        </p:tav>
                                        <p:tav tm="100000">
                                          <p:val>
                                            <p:strVal val="#ppt_w"/>
                                          </p:val>
                                        </p:tav>
                                      </p:tavLst>
                                    </p:anim>
                                    <p:anim calcmode="lin" valueType="num">
                                      <p:cBhvr>
                                        <p:cTn id="53" dur="1000" fill="hold"/>
                                        <p:tgtEl>
                                          <p:spTgt spid="17">
                                            <p:bg/>
                                          </p:spTgt>
                                        </p:tgtEl>
                                        <p:attrNameLst>
                                          <p:attrName>ppt_h</p:attrName>
                                        </p:attrNameLst>
                                      </p:cBhvr>
                                      <p:tavLst>
                                        <p:tav tm="0">
                                          <p:val>
                                            <p:fltVal val="0"/>
                                          </p:val>
                                        </p:tav>
                                        <p:tav tm="100000">
                                          <p:val>
                                            <p:strVal val="#ppt_h"/>
                                          </p:val>
                                        </p:tav>
                                      </p:tavLst>
                                    </p:anim>
                                    <p:anim calcmode="lin" valueType="num">
                                      <p:cBhvr>
                                        <p:cTn id="54" dur="1000" fill="hold"/>
                                        <p:tgtEl>
                                          <p:spTgt spid="17">
                                            <p:bg/>
                                          </p:spTgt>
                                        </p:tgtEl>
                                        <p:attrNameLst>
                                          <p:attrName>style.rotation</p:attrName>
                                        </p:attrNameLst>
                                      </p:cBhvr>
                                      <p:tavLst>
                                        <p:tav tm="0">
                                          <p:val>
                                            <p:fltVal val="90"/>
                                          </p:val>
                                        </p:tav>
                                        <p:tav tm="100000">
                                          <p:val>
                                            <p:fltVal val="0"/>
                                          </p:val>
                                        </p:tav>
                                      </p:tavLst>
                                    </p:anim>
                                    <p:animEffect transition="in" filter="fade">
                                      <p:cBhvr>
                                        <p:cTn id="55" dur="1000"/>
                                        <p:tgtEl>
                                          <p:spTgt spid="17">
                                            <p:bg/>
                                          </p:spTgt>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17">
                                            <p:txEl>
                                              <p:pRg st="0" end="0"/>
                                            </p:txEl>
                                          </p:spTgt>
                                        </p:tgtEl>
                                        <p:attrNameLst>
                                          <p:attrName>style.visibility</p:attrName>
                                        </p:attrNameLst>
                                      </p:cBhvr>
                                      <p:to>
                                        <p:strVal val="visible"/>
                                      </p:to>
                                    </p:set>
                                    <p:anim calcmode="lin" valueType="num">
                                      <p:cBhvr>
                                        <p:cTn id="58"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59"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60"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61" dur="1000"/>
                                        <p:tgtEl>
                                          <p:spTgt spid="1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5">
                                            <p:bg/>
                                          </p:spTgt>
                                        </p:tgtEl>
                                        <p:attrNameLst>
                                          <p:attrName>style.visibility</p:attrName>
                                        </p:attrNameLst>
                                      </p:cBhvr>
                                      <p:to>
                                        <p:strVal val="visible"/>
                                      </p:to>
                                    </p:set>
                                    <p:anim calcmode="lin" valueType="num">
                                      <p:cBhvr>
                                        <p:cTn id="66" dur="1000" fill="hold"/>
                                        <p:tgtEl>
                                          <p:spTgt spid="15">
                                            <p:bg/>
                                          </p:spTgt>
                                        </p:tgtEl>
                                        <p:attrNameLst>
                                          <p:attrName>ppt_w</p:attrName>
                                        </p:attrNameLst>
                                      </p:cBhvr>
                                      <p:tavLst>
                                        <p:tav tm="0">
                                          <p:val>
                                            <p:fltVal val="0"/>
                                          </p:val>
                                        </p:tav>
                                        <p:tav tm="100000">
                                          <p:val>
                                            <p:strVal val="#ppt_w"/>
                                          </p:val>
                                        </p:tav>
                                      </p:tavLst>
                                    </p:anim>
                                    <p:anim calcmode="lin" valueType="num">
                                      <p:cBhvr>
                                        <p:cTn id="67" dur="1000" fill="hold"/>
                                        <p:tgtEl>
                                          <p:spTgt spid="15">
                                            <p:bg/>
                                          </p:spTgt>
                                        </p:tgtEl>
                                        <p:attrNameLst>
                                          <p:attrName>ppt_h</p:attrName>
                                        </p:attrNameLst>
                                      </p:cBhvr>
                                      <p:tavLst>
                                        <p:tav tm="0">
                                          <p:val>
                                            <p:fltVal val="0"/>
                                          </p:val>
                                        </p:tav>
                                        <p:tav tm="100000">
                                          <p:val>
                                            <p:strVal val="#ppt_h"/>
                                          </p:val>
                                        </p:tav>
                                      </p:tavLst>
                                    </p:anim>
                                    <p:anim calcmode="lin" valueType="num">
                                      <p:cBhvr>
                                        <p:cTn id="68" dur="1000" fill="hold"/>
                                        <p:tgtEl>
                                          <p:spTgt spid="15">
                                            <p:bg/>
                                          </p:spTgt>
                                        </p:tgtEl>
                                        <p:attrNameLst>
                                          <p:attrName>style.rotation</p:attrName>
                                        </p:attrNameLst>
                                      </p:cBhvr>
                                      <p:tavLst>
                                        <p:tav tm="0">
                                          <p:val>
                                            <p:fltVal val="90"/>
                                          </p:val>
                                        </p:tav>
                                        <p:tav tm="100000">
                                          <p:val>
                                            <p:fltVal val="0"/>
                                          </p:val>
                                        </p:tav>
                                      </p:tavLst>
                                    </p:anim>
                                    <p:animEffect transition="in" filter="fade">
                                      <p:cBhvr>
                                        <p:cTn id="69" dur="1000"/>
                                        <p:tgtEl>
                                          <p:spTgt spid="15">
                                            <p:bg/>
                                          </p:spTgt>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5">
                                            <p:txEl>
                                              <p:pRg st="0" end="0"/>
                                            </p:txEl>
                                          </p:spTgt>
                                        </p:tgtEl>
                                        <p:attrNameLst>
                                          <p:attrName>style.visibility</p:attrName>
                                        </p:attrNameLst>
                                      </p:cBhvr>
                                      <p:to>
                                        <p:strVal val="visible"/>
                                      </p:to>
                                    </p:set>
                                    <p:anim calcmode="lin" valueType="num">
                                      <p:cBhvr>
                                        <p:cTn id="72"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74"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75" dur="1000"/>
                                        <p:tgtEl>
                                          <p:spTgt spid="15">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19">
                                            <p:bg/>
                                          </p:spTgt>
                                        </p:tgtEl>
                                        <p:attrNameLst>
                                          <p:attrName>style.visibility</p:attrName>
                                        </p:attrNameLst>
                                      </p:cBhvr>
                                      <p:to>
                                        <p:strVal val="visible"/>
                                      </p:to>
                                    </p:set>
                                    <p:anim calcmode="lin" valueType="num">
                                      <p:cBhvr>
                                        <p:cTn id="80" dur="1000" fill="hold"/>
                                        <p:tgtEl>
                                          <p:spTgt spid="19">
                                            <p:bg/>
                                          </p:spTgt>
                                        </p:tgtEl>
                                        <p:attrNameLst>
                                          <p:attrName>ppt_w</p:attrName>
                                        </p:attrNameLst>
                                      </p:cBhvr>
                                      <p:tavLst>
                                        <p:tav tm="0">
                                          <p:val>
                                            <p:fltVal val="0"/>
                                          </p:val>
                                        </p:tav>
                                        <p:tav tm="100000">
                                          <p:val>
                                            <p:strVal val="#ppt_w"/>
                                          </p:val>
                                        </p:tav>
                                      </p:tavLst>
                                    </p:anim>
                                    <p:anim calcmode="lin" valueType="num">
                                      <p:cBhvr>
                                        <p:cTn id="81" dur="1000" fill="hold"/>
                                        <p:tgtEl>
                                          <p:spTgt spid="19">
                                            <p:bg/>
                                          </p:spTgt>
                                        </p:tgtEl>
                                        <p:attrNameLst>
                                          <p:attrName>ppt_h</p:attrName>
                                        </p:attrNameLst>
                                      </p:cBhvr>
                                      <p:tavLst>
                                        <p:tav tm="0">
                                          <p:val>
                                            <p:fltVal val="0"/>
                                          </p:val>
                                        </p:tav>
                                        <p:tav tm="100000">
                                          <p:val>
                                            <p:strVal val="#ppt_h"/>
                                          </p:val>
                                        </p:tav>
                                      </p:tavLst>
                                    </p:anim>
                                    <p:anim calcmode="lin" valueType="num">
                                      <p:cBhvr>
                                        <p:cTn id="82" dur="1000" fill="hold"/>
                                        <p:tgtEl>
                                          <p:spTgt spid="19">
                                            <p:bg/>
                                          </p:spTgt>
                                        </p:tgtEl>
                                        <p:attrNameLst>
                                          <p:attrName>style.rotation</p:attrName>
                                        </p:attrNameLst>
                                      </p:cBhvr>
                                      <p:tavLst>
                                        <p:tav tm="0">
                                          <p:val>
                                            <p:fltVal val="90"/>
                                          </p:val>
                                        </p:tav>
                                        <p:tav tm="100000">
                                          <p:val>
                                            <p:fltVal val="0"/>
                                          </p:val>
                                        </p:tav>
                                      </p:tavLst>
                                    </p:anim>
                                    <p:animEffect transition="in" filter="fade">
                                      <p:cBhvr>
                                        <p:cTn id="83" dur="1000"/>
                                        <p:tgtEl>
                                          <p:spTgt spid="19">
                                            <p:bg/>
                                          </p:spTgt>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19">
                                            <p:txEl>
                                              <p:pRg st="0" end="0"/>
                                            </p:txEl>
                                          </p:spTgt>
                                        </p:tgtEl>
                                        <p:attrNameLst>
                                          <p:attrName>style.visibility</p:attrName>
                                        </p:attrNameLst>
                                      </p:cBhvr>
                                      <p:to>
                                        <p:strVal val="visible"/>
                                      </p:to>
                                    </p:set>
                                    <p:anim calcmode="lin" valueType="num">
                                      <p:cBhvr>
                                        <p:cTn id="86"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7"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88"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89" dur="1000"/>
                                        <p:tgtEl>
                                          <p:spTgt spid="19">
                                            <p:txEl>
                                              <p:pRg st="0" end="0"/>
                                            </p:txEl>
                                          </p:spTgt>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9">
                                            <p:txEl>
                                              <p:pRg st="1" end="1"/>
                                            </p:txEl>
                                          </p:spTgt>
                                        </p:tgtEl>
                                        <p:attrNameLst>
                                          <p:attrName>style.visibility</p:attrName>
                                        </p:attrNameLst>
                                      </p:cBhvr>
                                      <p:to>
                                        <p:strVal val="visible"/>
                                      </p:to>
                                    </p:set>
                                    <p:anim calcmode="lin" valueType="num">
                                      <p:cBhvr>
                                        <p:cTn id="92"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93"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94"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95" dur="1000"/>
                                        <p:tgtEl>
                                          <p:spTgt spid="19">
                                            <p:txEl>
                                              <p:pRg st="1" end="1"/>
                                            </p:txEl>
                                          </p:spTgt>
                                        </p:tgtEl>
                                      </p:cBhvr>
                                    </p:animEffect>
                                  </p:childTnLst>
                                </p:cTn>
                              </p:par>
                              <p:par>
                                <p:cTn id="96" presetID="26" presetClass="entr" presetSubtype="0" fill="hold"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ipe(down)">
                                      <p:cBhvr>
                                        <p:cTn id="98" dur="580">
                                          <p:stCondLst>
                                            <p:cond delay="0"/>
                                          </p:stCondLst>
                                        </p:cTn>
                                        <p:tgtEl>
                                          <p:spTgt spid="18"/>
                                        </p:tgtEl>
                                      </p:cBhvr>
                                    </p:animEffect>
                                    <p:anim calcmode="lin" valueType="num">
                                      <p:cBhvr>
                                        <p:cTn id="9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04" dur="26">
                                          <p:stCondLst>
                                            <p:cond delay="650"/>
                                          </p:stCondLst>
                                        </p:cTn>
                                        <p:tgtEl>
                                          <p:spTgt spid="18"/>
                                        </p:tgtEl>
                                      </p:cBhvr>
                                      <p:to x="100000" y="60000"/>
                                    </p:animScale>
                                    <p:animScale>
                                      <p:cBhvr>
                                        <p:cTn id="105" dur="166" decel="50000">
                                          <p:stCondLst>
                                            <p:cond delay="676"/>
                                          </p:stCondLst>
                                        </p:cTn>
                                        <p:tgtEl>
                                          <p:spTgt spid="18"/>
                                        </p:tgtEl>
                                      </p:cBhvr>
                                      <p:to x="100000" y="100000"/>
                                    </p:animScale>
                                    <p:animScale>
                                      <p:cBhvr>
                                        <p:cTn id="106" dur="26">
                                          <p:stCondLst>
                                            <p:cond delay="1312"/>
                                          </p:stCondLst>
                                        </p:cTn>
                                        <p:tgtEl>
                                          <p:spTgt spid="18"/>
                                        </p:tgtEl>
                                      </p:cBhvr>
                                      <p:to x="100000" y="80000"/>
                                    </p:animScale>
                                    <p:animScale>
                                      <p:cBhvr>
                                        <p:cTn id="107" dur="166" decel="50000">
                                          <p:stCondLst>
                                            <p:cond delay="1338"/>
                                          </p:stCondLst>
                                        </p:cTn>
                                        <p:tgtEl>
                                          <p:spTgt spid="18"/>
                                        </p:tgtEl>
                                      </p:cBhvr>
                                      <p:to x="100000" y="100000"/>
                                    </p:animScale>
                                    <p:animScale>
                                      <p:cBhvr>
                                        <p:cTn id="108" dur="26">
                                          <p:stCondLst>
                                            <p:cond delay="1642"/>
                                          </p:stCondLst>
                                        </p:cTn>
                                        <p:tgtEl>
                                          <p:spTgt spid="18"/>
                                        </p:tgtEl>
                                      </p:cBhvr>
                                      <p:to x="100000" y="90000"/>
                                    </p:animScale>
                                    <p:animScale>
                                      <p:cBhvr>
                                        <p:cTn id="109" dur="166" decel="50000">
                                          <p:stCondLst>
                                            <p:cond delay="1668"/>
                                          </p:stCondLst>
                                        </p:cTn>
                                        <p:tgtEl>
                                          <p:spTgt spid="18"/>
                                        </p:tgtEl>
                                      </p:cBhvr>
                                      <p:to x="100000" y="100000"/>
                                    </p:animScale>
                                    <p:animScale>
                                      <p:cBhvr>
                                        <p:cTn id="110" dur="26">
                                          <p:stCondLst>
                                            <p:cond delay="1808"/>
                                          </p:stCondLst>
                                        </p:cTn>
                                        <p:tgtEl>
                                          <p:spTgt spid="18"/>
                                        </p:tgtEl>
                                      </p:cBhvr>
                                      <p:to x="100000" y="95000"/>
                                    </p:animScale>
                                    <p:animScale>
                                      <p:cBhvr>
                                        <p:cTn id="111" dur="166" decel="50000">
                                          <p:stCondLst>
                                            <p:cond delay="1834"/>
                                          </p:stCondLst>
                                        </p:cTn>
                                        <p:tgtEl>
                                          <p:spTgt spid="18"/>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bg/>
                                          </p:spTgt>
                                        </p:tgtEl>
                                        <p:attrNameLst>
                                          <p:attrName>style.visibility</p:attrName>
                                        </p:attrNameLst>
                                      </p:cBhvr>
                                      <p:to>
                                        <p:strVal val="visible"/>
                                      </p:to>
                                    </p:set>
                                    <p:anim calcmode="lin" valueType="num">
                                      <p:cBhvr>
                                        <p:cTn id="116" dur="1000" fill="hold"/>
                                        <p:tgtEl>
                                          <p:spTgt spid="20">
                                            <p:bg/>
                                          </p:spTgt>
                                        </p:tgtEl>
                                        <p:attrNameLst>
                                          <p:attrName>ppt_w</p:attrName>
                                        </p:attrNameLst>
                                      </p:cBhvr>
                                      <p:tavLst>
                                        <p:tav tm="0">
                                          <p:val>
                                            <p:fltVal val="0"/>
                                          </p:val>
                                        </p:tav>
                                        <p:tav tm="100000">
                                          <p:val>
                                            <p:strVal val="#ppt_w"/>
                                          </p:val>
                                        </p:tav>
                                      </p:tavLst>
                                    </p:anim>
                                    <p:anim calcmode="lin" valueType="num">
                                      <p:cBhvr>
                                        <p:cTn id="117" dur="1000" fill="hold"/>
                                        <p:tgtEl>
                                          <p:spTgt spid="20">
                                            <p:bg/>
                                          </p:spTgt>
                                        </p:tgtEl>
                                        <p:attrNameLst>
                                          <p:attrName>ppt_h</p:attrName>
                                        </p:attrNameLst>
                                      </p:cBhvr>
                                      <p:tavLst>
                                        <p:tav tm="0">
                                          <p:val>
                                            <p:fltVal val="0"/>
                                          </p:val>
                                        </p:tav>
                                        <p:tav tm="100000">
                                          <p:val>
                                            <p:strVal val="#ppt_h"/>
                                          </p:val>
                                        </p:tav>
                                      </p:tavLst>
                                    </p:anim>
                                    <p:anim calcmode="lin" valueType="num">
                                      <p:cBhvr>
                                        <p:cTn id="118" dur="1000" fill="hold"/>
                                        <p:tgtEl>
                                          <p:spTgt spid="20">
                                            <p:bg/>
                                          </p:spTgt>
                                        </p:tgtEl>
                                        <p:attrNameLst>
                                          <p:attrName>style.rotation</p:attrName>
                                        </p:attrNameLst>
                                      </p:cBhvr>
                                      <p:tavLst>
                                        <p:tav tm="0">
                                          <p:val>
                                            <p:fltVal val="90"/>
                                          </p:val>
                                        </p:tav>
                                        <p:tav tm="100000">
                                          <p:val>
                                            <p:fltVal val="0"/>
                                          </p:val>
                                        </p:tav>
                                      </p:tavLst>
                                    </p:anim>
                                    <p:animEffect transition="in" filter="fade">
                                      <p:cBhvr>
                                        <p:cTn id="119" dur="1000"/>
                                        <p:tgtEl>
                                          <p:spTgt spid="20">
                                            <p:bg/>
                                          </p:spTgt>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20">
                                            <p:txEl>
                                              <p:pRg st="0" end="0"/>
                                            </p:txEl>
                                          </p:spTgt>
                                        </p:tgtEl>
                                        <p:attrNameLst>
                                          <p:attrName>style.visibility</p:attrName>
                                        </p:attrNameLst>
                                      </p:cBhvr>
                                      <p:to>
                                        <p:strVal val="visible"/>
                                      </p:to>
                                    </p:set>
                                    <p:anim calcmode="lin" valueType="num">
                                      <p:cBhvr>
                                        <p:cTn id="122"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23"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24"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125"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P spid="15" grpId="0" uiExpand="1" build="p" animBg="1" autoUpdateAnimBg="0"/>
      <p:bldP spid="19" grpId="0" uiExpand="1" build="p" animBg="1" autoUpdateAnimBg="0"/>
      <p:bldP spid="20" grpId="0" uiExpand="1" build="p"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2485" y="455242"/>
            <a:ext cx="5033572" cy="2369880"/>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a:defRPr/>
            </a:pP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i="1" dirty="0" smtClean="0">
                <a:latin typeface="Calibri" panose="020F0502020204030204" pitchFamily="34" charset="0"/>
                <a:ea typeface="Calibri" panose="020F0502020204030204" pitchFamily="34" charset="0"/>
                <a:cs typeface="Calibri" panose="020F0502020204030204" pitchFamily="34" charset="0"/>
              </a:rPr>
              <a:t>Вирази </a:t>
            </a:r>
            <a:r>
              <a:rPr lang="uk-UA" sz="2200" i="1" dirty="0">
                <a:latin typeface="Calibri" panose="020F0502020204030204" pitchFamily="34" charset="0"/>
                <a:ea typeface="Calibri" panose="020F0502020204030204" pitchFamily="34" charset="0"/>
                <a:cs typeface="Calibri" panose="020F0502020204030204" pitchFamily="34" charset="0"/>
              </a:rPr>
              <a:t>для основних робочих </a:t>
            </a:r>
            <a:r>
              <a:rPr lang="uk-UA" sz="2200" i="1" dirty="0" err="1" smtClean="0">
                <a:latin typeface="Calibri" panose="020F0502020204030204" pitchFamily="34" charset="0"/>
                <a:ea typeface="Calibri" panose="020F0502020204030204" pitchFamily="34" charset="0"/>
                <a:cs typeface="Calibri" panose="020F0502020204030204" pitchFamily="34" charset="0"/>
              </a:rPr>
              <a:t>парамет</a:t>
            </a:r>
            <a:r>
              <a:rPr lang="uk-UA" sz="2200" i="1" dirty="0" smtClean="0">
                <a:latin typeface="Calibri" panose="020F0502020204030204" pitchFamily="34" charset="0"/>
                <a:ea typeface="Calibri" panose="020F0502020204030204" pitchFamily="34" charset="0"/>
                <a:cs typeface="Calibri" panose="020F0502020204030204" pitchFamily="34" charset="0"/>
              </a:rPr>
              <a:t>-рів </a:t>
            </a:r>
            <a:r>
              <a:rPr lang="uk-UA" sz="2200" i="1" dirty="0">
                <a:latin typeface="Calibri" panose="020F0502020204030204" pitchFamily="34" charset="0"/>
                <a:ea typeface="Calibri" panose="020F0502020204030204" pitchFamily="34" charset="0"/>
                <a:cs typeface="Calibri" panose="020F0502020204030204" pitchFamily="34" charset="0"/>
              </a:rPr>
              <a:t>АД, що </a:t>
            </a:r>
            <a:r>
              <a:rPr lang="uk-UA" sz="2200" i="1" dirty="0" smtClean="0">
                <a:latin typeface="Calibri" panose="020F0502020204030204" pitchFamily="34" charset="0"/>
                <a:ea typeface="Calibri" panose="020F0502020204030204" pitchFamily="34" charset="0"/>
                <a:cs typeface="Calibri" panose="020F0502020204030204" pitchFamily="34" charset="0"/>
              </a:rPr>
              <a:t>отримують </a:t>
            </a:r>
            <a:r>
              <a:rPr lang="uk-UA" sz="2200" i="1" dirty="0">
                <a:latin typeface="Calibri" panose="020F0502020204030204" pitchFamily="34" charset="0"/>
                <a:ea typeface="Calibri" panose="020F0502020204030204" pitchFamily="34" charset="0"/>
                <a:cs typeface="Calibri" panose="020F0502020204030204" pitchFamily="34" charset="0"/>
              </a:rPr>
              <a:t>в результаті розрахунків на основі Т-подібної схеми заміщення, достатньо складні і незручні для практичного використання, хоча результати розрахунків на основі цієї схеми більш точні. </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6" name="Прямокутник 12"/>
          <p:cNvSpPr/>
          <p:nvPr/>
        </p:nvSpPr>
        <p:spPr>
          <a:xfrm>
            <a:off x="67773" y="2815403"/>
            <a:ext cx="8967498" cy="677108"/>
          </a:xfrm>
          <a:prstGeom prst="rect">
            <a:avLst/>
          </a:prstGeom>
          <a:solidFill>
            <a:schemeClr val="accent4">
              <a:lumMod val="40000"/>
              <a:lumOff val="60000"/>
            </a:schemeClr>
          </a:solidFill>
        </p:spPr>
        <p:txBody>
          <a:bodyPr wrap="square" lIns="0" tIns="0" rIns="0" bIns="0">
            <a:spAutoFit/>
          </a:bodyPr>
          <a:lstStyle/>
          <a:p>
            <a:pPr>
              <a:defRPr/>
            </a:pP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i="1" dirty="0">
                <a:latin typeface="Calibri" panose="020F0502020204030204" pitchFamily="34" charset="0"/>
                <a:ea typeface="Calibri" panose="020F0502020204030204" pitchFamily="34" charset="0"/>
                <a:cs typeface="Calibri" panose="020F0502020204030204" pitchFamily="34" charset="0"/>
              </a:rPr>
              <a:t>Тому цю схему використовують лише в спеціальних випадках за необхідності врахування впливу </a:t>
            </a:r>
            <a:r>
              <a:rPr lang="uk-UA" sz="2200" i="1" dirty="0" err="1" smtClean="0">
                <a:latin typeface="Calibri" panose="020F0502020204030204" pitchFamily="34" charset="0"/>
                <a:ea typeface="Calibri" panose="020F0502020204030204" pitchFamily="34" charset="0"/>
                <a:cs typeface="Calibri" panose="020F0502020204030204" pitchFamily="34" charset="0"/>
              </a:rPr>
              <a:t>намагнічувального</a:t>
            </a:r>
            <a:r>
              <a:rPr lang="uk-UA" sz="2200" i="1" dirty="0" smtClean="0">
                <a:latin typeface="Calibri" panose="020F0502020204030204" pitchFamily="34" charset="0"/>
                <a:ea typeface="Calibri" panose="020F0502020204030204" pitchFamily="34" charset="0"/>
                <a:cs typeface="Calibri" panose="020F0502020204030204" pitchFamily="34" charset="0"/>
              </a:rPr>
              <a:t> </a:t>
            </a:r>
            <a:r>
              <a:rPr lang="uk-UA" sz="2200" i="1" dirty="0">
                <a:latin typeface="Calibri" panose="020F0502020204030204" pitchFamily="34" charset="0"/>
                <a:ea typeface="Calibri" panose="020F0502020204030204" pitchFamily="34" charset="0"/>
                <a:cs typeface="Calibri" panose="020F0502020204030204" pitchFamily="34" charset="0"/>
              </a:rPr>
              <a:t>контуру.</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7" name="Прямокутник 11"/>
          <p:cNvSpPr/>
          <p:nvPr/>
        </p:nvSpPr>
        <p:spPr>
          <a:xfrm>
            <a:off x="42485" y="3500850"/>
            <a:ext cx="5246116" cy="1929759"/>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lIns="0" tIns="0" rIns="0" bIns="0">
            <a:spAutoFit/>
          </a:bodyPr>
          <a:lstStyle/>
          <a:p>
            <a:pPr>
              <a:lnSpc>
                <a:spcPct val="95000"/>
              </a:lnSpc>
              <a:defRPr/>
            </a:pPr>
            <a:r>
              <a:rPr lang="uk-UA" sz="2200" dirty="0">
                <a:latin typeface="Calibri" panose="020F0502020204030204" pitchFamily="34" charset="0"/>
                <a:ea typeface="Calibri" panose="020F0502020204030204" pitchFamily="34" charset="0"/>
                <a:cs typeface="Calibri" panose="020F0502020204030204" pitchFamily="34" charset="0"/>
              </a:rPr>
              <a:t>        На </a:t>
            </a:r>
            <a:r>
              <a:rPr lang="uk-UA" sz="2200" dirty="0" smtClean="0">
                <a:latin typeface="Calibri" panose="020F0502020204030204" pitchFamily="34" charset="0"/>
                <a:ea typeface="Calibri" panose="020F0502020204030204" pitchFamily="34" charset="0"/>
                <a:cs typeface="Calibri" panose="020F0502020204030204" pitchFamily="34" charset="0"/>
              </a:rPr>
              <a:t>практиці </a:t>
            </a:r>
            <a:r>
              <a:rPr lang="uk-UA" sz="2200" dirty="0">
                <a:latin typeface="Calibri" panose="020F0502020204030204" pitchFamily="34" charset="0"/>
                <a:ea typeface="Calibri" panose="020F0502020204030204" pitchFamily="34" charset="0"/>
                <a:cs typeface="Calibri" panose="020F0502020204030204" pitchFamily="34" charset="0"/>
              </a:rPr>
              <a:t>використовують Г-подібну схему заміщення, нехтуючи при цьому зміною струму намагнічування, що виникає при зміні навантаження, а також падінням напруги від струму намагнічування  в опорах обмотки статора. </a:t>
            </a:r>
          </a:p>
        </p:txBody>
      </p:sp>
      <p:sp>
        <p:nvSpPr>
          <p:cNvPr id="9" name="Rectangle 1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latin typeface="Calibri" pitchFamily="34" charset="0"/>
              <a:cs typeface="Calibri" pitchFamily="34" charset="0"/>
            </a:endParaRPr>
          </a:p>
        </p:txBody>
      </p:sp>
      <p:sp>
        <p:nvSpPr>
          <p:cNvPr id="10" name="Rectangle 1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latin typeface="Calibri" pitchFamily="34" charset="0"/>
              <a:cs typeface="Calibri" pitchFamily="34" charset="0"/>
            </a:endParaRPr>
          </a:p>
        </p:txBody>
      </p:sp>
      <p:sp>
        <p:nvSpPr>
          <p:cNvPr id="11" name="Rectangle 1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latin typeface="Calibri" pitchFamily="34" charset="0"/>
              <a:cs typeface="Calibri" pitchFamily="34" charset="0"/>
            </a:endParaRPr>
          </a:p>
        </p:txBody>
      </p:sp>
      <p:sp>
        <p:nvSpPr>
          <p:cNvPr id="12" name="Rectangle 2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latin typeface="Calibri" pitchFamily="34" charset="0"/>
              <a:cs typeface="Calibri" pitchFamily="34" charset="0"/>
            </a:endParaRPr>
          </a:p>
        </p:txBody>
      </p:sp>
      <p:sp>
        <p:nvSpPr>
          <p:cNvPr id="13" name="Rectangle 2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latin typeface="Calibri" pitchFamily="34" charset="0"/>
              <a:cs typeface="Calibri" pitchFamily="34" charset="0"/>
            </a:endParaRPr>
          </a:p>
        </p:txBody>
      </p:sp>
      <p:sp>
        <p:nvSpPr>
          <p:cNvPr id="14" name="Rectangle 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latin typeface="Calibri" pitchFamily="34" charset="0"/>
              <a:cs typeface="Calibri" pitchFamily="34" charset="0"/>
            </a:endParaRPr>
          </a:p>
        </p:txBody>
      </p:sp>
      <p:sp>
        <p:nvSpPr>
          <p:cNvPr id="15"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latin typeface="Calibri" pitchFamily="34" charset="0"/>
              <a:cs typeface="Calibri" pitchFamily="34" charset="0"/>
            </a:endParaRPr>
          </a:p>
        </p:txBody>
      </p:sp>
      <p:sp>
        <p:nvSpPr>
          <p:cNvPr id="16" name="Rectangle 1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latin typeface="Calibri" pitchFamily="34" charset="0"/>
              <a:cs typeface="Calibri" pitchFamily="34" charset="0"/>
            </a:endParaRPr>
          </a:p>
        </p:txBody>
      </p:sp>
      <p:sp>
        <p:nvSpPr>
          <p:cNvPr id="17" name="Rectangle 1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latin typeface="Calibri" pitchFamily="34" charset="0"/>
              <a:cs typeface="Calibri" pitchFamily="34" charset="0"/>
            </a:endParaRPr>
          </a:p>
        </p:txBody>
      </p:sp>
      <p:sp>
        <p:nvSpPr>
          <p:cNvPr id="18" name="Прямокутник 11"/>
          <p:cNvSpPr/>
          <p:nvPr/>
        </p:nvSpPr>
        <p:spPr>
          <a:xfrm>
            <a:off x="67773" y="5589240"/>
            <a:ext cx="8993087" cy="1107996"/>
          </a:xfrm>
          <a:prstGeom prst="rect">
            <a:avLst/>
          </a:prstGeom>
          <a:solidFill>
            <a:srgbClr val="92D050"/>
          </a:solidFill>
        </p:spPr>
        <p:style>
          <a:lnRef idx="2">
            <a:schemeClr val="accent5"/>
          </a:lnRef>
          <a:fillRef idx="1">
            <a:schemeClr val="lt1"/>
          </a:fillRef>
          <a:effectRef idx="0">
            <a:schemeClr val="accent5"/>
          </a:effectRef>
          <a:fontRef idx="minor">
            <a:schemeClr val="dk1"/>
          </a:fontRef>
        </p:style>
        <p:txBody>
          <a:bodyPr wrap="square" lIns="0" tIns="0" rIns="0" bIns="0">
            <a:spAutoFit/>
          </a:bodyPr>
          <a:lstStyle/>
          <a:p>
            <a:pPr>
              <a:defRPr/>
            </a:pPr>
            <a:r>
              <a:rPr lang="uk-UA" sz="2400" dirty="0">
                <a:latin typeface="Calibri" panose="020F0502020204030204" pitchFamily="34" charset="0"/>
                <a:ea typeface="Calibri" panose="020F0502020204030204" pitchFamily="34" charset="0"/>
                <a:cs typeface="Calibri" panose="020F0502020204030204" pitchFamily="34" charset="0"/>
              </a:rPr>
              <a:t>      З врахуванням того, що індуктивний опір контуру намагнічування значно більший активного опору, останнім нехтують і схема набуває більш простого </a:t>
            </a:r>
            <a:r>
              <a:rPr lang="uk-UA" sz="2400" dirty="0" smtClean="0">
                <a:latin typeface="Calibri" panose="020F0502020204030204" pitchFamily="34" charset="0"/>
                <a:ea typeface="Calibri" panose="020F0502020204030204" pitchFamily="34" charset="0"/>
                <a:cs typeface="Calibri" panose="020F0502020204030204" pitchFamily="34" charset="0"/>
              </a:rPr>
              <a:t>виду. </a:t>
            </a:r>
            <a:endParaRPr lang="uk-UA" sz="2400" dirty="0">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latin typeface="Calibri" pitchFamily="34" charset="0"/>
              <a:cs typeface="Calibri" pitchFamily="34" charset="0"/>
            </a:endParaRPr>
          </a:p>
        </p:txBody>
      </p:sp>
      <p:sp>
        <p:nvSpPr>
          <p:cNvPr id="22"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latin typeface="Calibri" pitchFamily="34" charset="0"/>
              <a:cs typeface="Calibri" pitchFamily="34" charset="0"/>
            </a:endParaRPr>
          </a:p>
        </p:txBody>
      </p:sp>
      <p:sp>
        <p:nvSpPr>
          <p:cNvPr id="28" name="Прямокутник 3"/>
          <p:cNvSpPr>
            <a:spLocks noChangeArrowheads="1"/>
          </p:cNvSpPr>
          <p:nvPr/>
        </p:nvSpPr>
        <p:spPr bwMode="auto">
          <a:xfrm>
            <a:off x="67773" y="0"/>
            <a:ext cx="892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uk-UA" sz="2800" b="1" i="1" u="sng" dirty="0" smtClean="0">
                <a:latin typeface="Times New Roman" panose="02020603050405020304" pitchFamily="18" charset="0"/>
                <a:cs typeface="Times New Roman" panose="02020603050405020304" pitchFamily="18" charset="0"/>
              </a:rPr>
              <a:t>Схеми </a:t>
            </a:r>
            <a:r>
              <a:rPr lang="uk-UA" sz="2800" b="1" i="1" u="sng" dirty="0">
                <a:latin typeface="Times New Roman" panose="02020603050405020304" pitchFamily="18" charset="0"/>
                <a:cs typeface="Times New Roman" panose="02020603050405020304" pitchFamily="18" charset="0"/>
              </a:rPr>
              <a:t>заміщення асинхронного двигуна</a:t>
            </a:r>
            <a:endParaRPr lang="uk-UA" sz="2800" b="1" i="1" u="sng" dirty="0">
              <a:solidFill>
                <a:schemeClr val="tx2"/>
              </a:solidFill>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766" y="501866"/>
            <a:ext cx="3967638" cy="2323256"/>
          </a:xfrm>
          <a:prstGeom prst="rect">
            <a:avLst/>
          </a:prstGeom>
        </p:spPr>
      </p:pic>
      <p:pic>
        <p:nvPicPr>
          <p:cNvPr id="24" name="Рисунок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601" y="3500850"/>
            <a:ext cx="3757803" cy="2088390"/>
          </a:xfrm>
          <a:prstGeom prst="rect">
            <a:avLst/>
          </a:prstGeom>
        </p:spPr>
      </p:pic>
    </p:spTree>
    <p:extLst>
      <p:ext uri="{BB962C8B-B14F-4D97-AF65-F5344CB8AC3E}">
        <p14:creationId xmlns:p14="http://schemas.microsoft.com/office/powerpoint/2010/main" val="410802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80">
                                          <p:stCondLst>
                                            <p:cond delay="0"/>
                                          </p:stCondLst>
                                        </p:cTn>
                                        <p:tgtEl>
                                          <p:spTgt spid="20"/>
                                        </p:tgtEl>
                                      </p:cBhvr>
                                    </p:animEffect>
                                    <p:anim calcmode="lin" valueType="num">
                                      <p:cBhvr>
                                        <p:cTn id="1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8" dur="26">
                                          <p:stCondLst>
                                            <p:cond delay="650"/>
                                          </p:stCondLst>
                                        </p:cTn>
                                        <p:tgtEl>
                                          <p:spTgt spid="20"/>
                                        </p:tgtEl>
                                      </p:cBhvr>
                                      <p:to x="100000" y="60000"/>
                                    </p:animScale>
                                    <p:animScale>
                                      <p:cBhvr>
                                        <p:cTn id="19" dur="166" decel="50000">
                                          <p:stCondLst>
                                            <p:cond delay="676"/>
                                          </p:stCondLst>
                                        </p:cTn>
                                        <p:tgtEl>
                                          <p:spTgt spid="20"/>
                                        </p:tgtEl>
                                      </p:cBhvr>
                                      <p:to x="100000" y="100000"/>
                                    </p:animScale>
                                    <p:animScale>
                                      <p:cBhvr>
                                        <p:cTn id="20" dur="26">
                                          <p:stCondLst>
                                            <p:cond delay="1312"/>
                                          </p:stCondLst>
                                        </p:cTn>
                                        <p:tgtEl>
                                          <p:spTgt spid="20"/>
                                        </p:tgtEl>
                                      </p:cBhvr>
                                      <p:to x="100000" y="80000"/>
                                    </p:animScale>
                                    <p:animScale>
                                      <p:cBhvr>
                                        <p:cTn id="21" dur="166" decel="50000">
                                          <p:stCondLst>
                                            <p:cond delay="1338"/>
                                          </p:stCondLst>
                                        </p:cTn>
                                        <p:tgtEl>
                                          <p:spTgt spid="20"/>
                                        </p:tgtEl>
                                      </p:cBhvr>
                                      <p:to x="100000" y="100000"/>
                                    </p:animScale>
                                    <p:animScale>
                                      <p:cBhvr>
                                        <p:cTn id="22" dur="26">
                                          <p:stCondLst>
                                            <p:cond delay="1642"/>
                                          </p:stCondLst>
                                        </p:cTn>
                                        <p:tgtEl>
                                          <p:spTgt spid="20"/>
                                        </p:tgtEl>
                                      </p:cBhvr>
                                      <p:to x="100000" y="90000"/>
                                    </p:animScale>
                                    <p:animScale>
                                      <p:cBhvr>
                                        <p:cTn id="23" dur="166" decel="50000">
                                          <p:stCondLst>
                                            <p:cond delay="1668"/>
                                          </p:stCondLst>
                                        </p:cTn>
                                        <p:tgtEl>
                                          <p:spTgt spid="20"/>
                                        </p:tgtEl>
                                      </p:cBhvr>
                                      <p:to x="100000" y="100000"/>
                                    </p:animScale>
                                    <p:animScale>
                                      <p:cBhvr>
                                        <p:cTn id="24" dur="26">
                                          <p:stCondLst>
                                            <p:cond delay="1808"/>
                                          </p:stCondLst>
                                        </p:cTn>
                                        <p:tgtEl>
                                          <p:spTgt spid="20"/>
                                        </p:tgtEl>
                                      </p:cBhvr>
                                      <p:to x="100000" y="95000"/>
                                    </p:animScale>
                                    <p:animScale>
                                      <p:cBhvr>
                                        <p:cTn id="25" dur="166" decel="50000">
                                          <p:stCondLst>
                                            <p:cond delay="1834"/>
                                          </p:stCondLst>
                                        </p:cTn>
                                        <p:tgtEl>
                                          <p:spTgt spid="2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1+#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26"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80">
                                          <p:stCondLst>
                                            <p:cond delay="0"/>
                                          </p:stCondLst>
                                        </p:cTn>
                                        <p:tgtEl>
                                          <p:spTgt spid="24"/>
                                        </p:tgtEl>
                                      </p:cBhvr>
                                    </p:animEffect>
                                    <p:anim calcmode="lin" valueType="num">
                                      <p:cBhvr>
                                        <p:cTn id="4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7" dur="26">
                                          <p:stCondLst>
                                            <p:cond delay="650"/>
                                          </p:stCondLst>
                                        </p:cTn>
                                        <p:tgtEl>
                                          <p:spTgt spid="24"/>
                                        </p:tgtEl>
                                      </p:cBhvr>
                                      <p:to x="100000" y="60000"/>
                                    </p:animScale>
                                    <p:animScale>
                                      <p:cBhvr>
                                        <p:cTn id="48" dur="166" decel="50000">
                                          <p:stCondLst>
                                            <p:cond delay="676"/>
                                          </p:stCondLst>
                                        </p:cTn>
                                        <p:tgtEl>
                                          <p:spTgt spid="24"/>
                                        </p:tgtEl>
                                      </p:cBhvr>
                                      <p:to x="100000" y="100000"/>
                                    </p:animScale>
                                    <p:animScale>
                                      <p:cBhvr>
                                        <p:cTn id="49" dur="26">
                                          <p:stCondLst>
                                            <p:cond delay="1312"/>
                                          </p:stCondLst>
                                        </p:cTn>
                                        <p:tgtEl>
                                          <p:spTgt spid="24"/>
                                        </p:tgtEl>
                                      </p:cBhvr>
                                      <p:to x="100000" y="80000"/>
                                    </p:animScale>
                                    <p:animScale>
                                      <p:cBhvr>
                                        <p:cTn id="50" dur="166" decel="50000">
                                          <p:stCondLst>
                                            <p:cond delay="1338"/>
                                          </p:stCondLst>
                                        </p:cTn>
                                        <p:tgtEl>
                                          <p:spTgt spid="24"/>
                                        </p:tgtEl>
                                      </p:cBhvr>
                                      <p:to x="100000" y="100000"/>
                                    </p:animScale>
                                    <p:animScale>
                                      <p:cBhvr>
                                        <p:cTn id="51" dur="26">
                                          <p:stCondLst>
                                            <p:cond delay="1642"/>
                                          </p:stCondLst>
                                        </p:cTn>
                                        <p:tgtEl>
                                          <p:spTgt spid="24"/>
                                        </p:tgtEl>
                                      </p:cBhvr>
                                      <p:to x="100000" y="90000"/>
                                    </p:animScale>
                                    <p:animScale>
                                      <p:cBhvr>
                                        <p:cTn id="52" dur="166" decel="50000">
                                          <p:stCondLst>
                                            <p:cond delay="1668"/>
                                          </p:stCondLst>
                                        </p:cTn>
                                        <p:tgtEl>
                                          <p:spTgt spid="24"/>
                                        </p:tgtEl>
                                      </p:cBhvr>
                                      <p:to x="100000" y="100000"/>
                                    </p:animScale>
                                    <p:animScale>
                                      <p:cBhvr>
                                        <p:cTn id="53" dur="26">
                                          <p:stCondLst>
                                            <p:cond delay="1808"/>
                                          </p:stCondLst>
                                        </p:cTn>
                                        <p:tgtEl>
                                          <p:spTgt spid="24"/>
                                        </p:tgtEl>
                                      </p:cBhvr>
                                      <p:to x="100000" y="95000"/>
                                    </p:animScale>
                                    <p:animScale>
                                      <p:cBhvr>
                                        <p:cTn id="54" dur="166" decel="50000">
                                          <p:stCondLst>
                                            <p:cond delay="1834"/>
                                          </p:stCondLst>
                                        </p:cTn>
                                        <p:tgtEl>
                                          <p:spTgt spid="2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heel(1)">
                                      <p:cBhvr>
                                        <p:cTn id="5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6" grpId="0" animBg="1" autoUpdateAnimBg="0"/>
      <p:bldP spid="7" grpId="0" animBg="1" autoUpdateAnimBg="0"/>
      <p:bldP spid="18"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4104" y="459017"/>
            <a:ext cx="5411866" cy="2708434"/>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Розглянуті особливості регулювання швидкості асинхронного двигуна зміною частоти напруги живлення дозволяють зробити такий висновок: для одержання нормальних режимів роботи двигуна, що забезпечують його повне використання, необхідно одночасно зі зміною частоти змінювати й амплітуду напруги живлення.</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58770" y="3190841"/>
            <a:ext cx="9004120" cy="677108"/>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Найкраще використання АД досягається при регулюванні напруги у функції частоти і навантаження.</a:t>
            </a: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15" name="Прямоугольник 14"/>
          <p:cNvSpPr>
            <a:spLocks noChangeArrowheads="1"/>
          </p:cNvSpPr>
          <p:nvPr/>
        </p:nvSpPr>
        <p:spPr bwMode="auto">
          <a:xfrm>
            <a:off x="44104" y="3867949"/>
            <a:ext cx="8988438" cy="1354217"/>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Залежність </a:t>
            </a:r>
            <a:r>
              <a:rPr lang="uk-UA" sz="2200" dirty="0">
                <a:latin typeface="Calibri" panose="020F0502020204030204" pitchFamily="34" charset="0"/>
                <a:ea typeface="Calibri" panose="020F0502020204030204" pitchFamily="34" charset="0"/>
                <a:cs typeface="Calibri" panose="020F0502020204030204" pitchFamily="34" charset="0"/>
              </a:rPr>
              <a:t>між цими параметрами, що називається законом </a:t>
            </a:r>
            <a:r>
              <a:rPr lang="uk-UA" sz="2200" dirty="0" smtClean="0">
                <a:latin typeface="Calibri" panose="020F0502020204030204" pitchFamily="34" charset="0"/>
                <a:ea typeface="Calibri" panose="020F0502020204030204" pitchFamily="34" charset="0"/>
                <a:cs typeface="Calibri" panose="020F0502020204030204" pitchFamily="34" charset="0"/>
              </a:rPr>
              <a:t>частот-ного </a:t>
            </a:r>
            <a:r>
              <a:rPr lang="uk-UA" sz="2200" dirty="0">
                <a:latin typeface="Calibri" panose="020F0502020204030204" pitchFamily="34" charset="0"/>
                <a:ea typeface="Calibri" panose="020F0502020204030204" pitchFamily="34" charset="0"/>
                <a:cs typeface="Calibri" panose="020F0502020204030204" pitchFamily="34" charset="0"/>
              </a:rPr>
              <a:t>регулювання, встановлюється, виходячи з технологічних вимог (наприклад, з метою підтримки сталості магнітного потоку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машини</a:t>
            </a:r>
            <a:r>
              <a:rPr lang="uk-UA" sz="2200" dirty="0">
                <a:latin typeface="Calibri" panose="020F0502020204030204" pitchFamily="34" charset="0"/>
                <a:ea typeface="Calibri" panose="020F0502020204030204" pitchFamily="34" charset="0"/>
                <a:cs typeface="Calibri" panose="020F0502020204030204" pitchFamily="34" charset="0"/>
              </a:rPr>
              <a:t>, або постійності перевантажувальної здатності і т</a:t>
            </a:r>
            <a:r>
              <a:rPr lang="uk-UA" sz="2200" dirty="0" smtClean="0">
                <a:latin typeface="Calibri" panose="020F0502020204030204" pitchFamily="34" charset="0"/>
                <a:ea typeface="Calibri" panose="020F0502020204030204" pitchFamily="34" charset="0"/>
                <a:cs typeface="Calibri" panose="020F0502020204030204" pitchFamily="34" charset="0"/>
              </a:rPr>
              <a:t>. п</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9" name="Прямоугольник 18"/>
          <p:cNvSpPr>
            <a:spLocks noChangeArrowheads="1"/>
          </p:cNvSpPr>
          <p:nvPr/>
        </p:nvSpPr>
        <p:spPr bwMode="auto">
          <a:xfrm>
            <a:off x="44104" y="5221683"/>
            <a:ext cx="8988438" cy="338554"/>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Для </a:t>
            </a:r>
            <a:r>
              <a:rPr lang="uk-UA" sz="2200" dirty="0">
                <a:latin typeface="Calibri" panose="020F0502020204030204" pitchFamily="34" charset="0"/>
                <a:ea typeface="Calibri" panose="020F0502020204030204" pitchFamily="34" charset="0"/>
                <a:cs typeface="Calibri" panose="020F0502020204030204" pitchFamily="34" charset="0"/>
              </a:rPr>
              <a:t>виконання умови </a:t>
            </a:r>
            <a:r>
              <a:rPr lang="uk-UA" sz="2200" i="1" dirty="0">
                <a:latin typeface="Times New Roman" panose="02020603050405020304" pitchFamily="18" charset="0"/>
                <a:ea typeface="Calibri" panose="020F0502020204030204" pitchFamily="34" charset="0"/>
                <a:cs typeface="Times New Roman" panose="02020603050405020304" pitchFamily="18" charset="0"/>
              </a:rPr>
              <a:t>Ф =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const</a:t>
            </a:r>
            <a:r>
              <a:rPr lang="uk-UA" sz="2200" dirty="0">
                <a:latin typeface="Calibri" panose="020F0502020204030204" pitchFamily="34" charset="0"/>
                <a:ea typeface="Calibri" panose="020F0502020204030204" pitchFamily="34" charset="0"/>
                <a:cs typeface="Calibri" panose="020F0502020204030204" pitchFamily="34" charset="0"/>
              </a:rPr>
              <a:t>, необхідно щоб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µ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const</a:t>
            </a:r>
            <a:r>
              <a:rPr lang="uk-UA" sz="2200" dirty="0">
                <a:latin typeface="Calibri" panose="020F0502020204030204" pitchFamily="34" charset="0"/>
                <a:ea typeface="Calibri" panose="020F0502020204030204" pitchFamily="34" charset="0"/>
                <a:cs typeface="Calibri" panose="020F0502020204030204" pitchFamily="34" charset="0"/>
              </a:rPr>
              <a:t>, тобто</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1850190759"/>
              </p:ext>
            </p:extLst>
          </p:nvPr>
        </p:nvGraphicFramePr>
        <p:xfrm>
          <a:off x="5442034" y="459017"/>
          <a:ext cx="3648407" cy="2807446"/>
        </p:xfrm>
        <a:graphic>
          <a:graphicData uri="http://schemas.openxmlformats.org/presentationml/2006/ole">
            <mc:AlternateContent xmlns:mc="http://schemas.openxmlformats.org/markup-compatibility/2006">
              <mc:Choice xmlns:v="urn:schemas-microsoft-com:vml" Requires="v">
                <p:oleObj spid="_x0000_s76858" name="Picture" r:id="rId4" imgW="2654808" imgH="1682496" progId="Word.Picture.8">
                  <p:embed/>
                </p:oleObj>
              </mc:Choice>
              <mc:Fallback>
                <p:oleObj name="Picture" r:id="rId4" imgW="2654808" imgH="1682496"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034" y="459017"/>
                        <a:ext cx="3648407" cy="2807446"/>
                      </a:xfrm>
                      <a:prstGeom prst="rect">
                        <a:avLst/>
                      </a:prstGeom>
                      <a:noFill/>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2858810070"/>
              </p:ext>
            </p:extLst>
          </p:nvPr>
        </p:nvGraphicFramePr>
        <p:xfrm>
          <a:off x="7596336" y="4515336"/>
          <a:ext cx="1359719" cy="706347"/>
        </p:xfrm>
        <a:graphic>
          <a:graphicData uri="http://schemas.openxmlformats.org/presentationml/2006/ole">
            <mc:AlternateContent xmlns:mc="http://schemas.openxmlformats.org/markup-compatibility/2006">
              <mc:Choice xmlns:v="urn:schemas-microsoft-com:vml" Requires="v">
                <p:oleObj spid="_x0000_s76859" name="Уравнение" r:id="rId6" imgW="850680" imgH="444240" progId="Equation.3">
                  <p:embed/>
                </p:oleObj>
              </mc:Choice>
              <mc:Fallback>
                <p:oleObj name="Уравнение" r:id="rId6" imgW="850680" imgH="444240" progId="Equation.3">
                  <p:embed/>
                  <p:pic>
                    <p:nvPicPr>
                      <p:cNvPr id="0" name="Object 4"/>
                      <p:cNvPicPr>
                        <a:picLocks noChangeAspect="1" noChangeArrowheads="1"/>
                      </p:cNvPicPr>
                      <p:nvPr/>
                    </p:nvPicPr>
                    <p:blipFill>
                      <a:blip r:embed="rId7"/>
                      <a:srcRect/>
                      <a:stretch>
                        <a:fillRect/>
                      </a:stretch>
                    </p:blipFill>
                    <p:spPr bwMode="auto">
                      <a:xfrm>
                        <a:off x="7596336" y="4515336"/>
                        <a:ext cx="1359719" cy="706347"/>
                      </a:xfrm>
                      <a:prstGeom prst="rect">
                        <a:avLst/>
                      </a:prstGeom>
                      <a:solidFill>
                        <a:srgbClr val="FFFF00"/>
                      </a:solidFill>
                      <a:ln>
                        <a:solidFill>
                          <a:srgbClr val="FF0000"/>
                        </a:solidFill>
                      </a:ln>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3763329737"/>
              </p:ext>
            </p:extLst>
          </p:nvPr>
        </p:nvGraphicFramePr>
        <p:xfrm>
          <a:off x="971600" y="5560237"/>
          <a:ext cx="2062121" cy="706347"/>
        </p:xfrm>
        <a:graphic>
          <a:graphicData uri="http://schemas.openxmlformats.org/presentationml/2006/ole">
            <mc:AlternateContent xmlns:mc="http://schemas.openxmlformats.org/markup-compatibility/2006">
              <mc:Choice xmlns:v="urn:schemas-microsoft-com:vml" Requires="v">
                <p:oleObj spid="_x0000_s76860" name="Уравнение" r:id="rId8" imgW="1307880" imgH="444240" progId="Equation.3">
                  <p:embed/>
                </p:oleObj>
              </mc:Choice>
              <mc:Fallback>
                <p:oleObj name="Уравнение" r:id="rId8" imgW="1307880" imgH="444240" progId="Equation.3">
                  <p:embed/>
                  <p:pic>
                    <p:nvPicPr>
                      <p:cNvPr id="0" name="Object 6"/>
                      <p:cNvPicPr>
                        <a:picLocks noChangeAspect="1" noChangeArrowheads="1"/>
                      </p:cNvPicPr>
                      <p:nvPr/>
                    </p:nvPicPr>
                    <p:blipFill>
                      <a:blip r:embed="rId9"/>
                      <a:srcRect/>
                      <a:stretch>
                        <a:fillRect/>
                      </a:stretch>
                    </p:blipFill>
                    <p:spPr bwMode="auto">
                      <a:xfrm>
                        <a:off x="971600" y="5560237"/>
                        <a:ext cx="2062121" cy="706347"/>
                      </a:xfrm>
                      <a:prstGeom prst="rect">
                        <a:avLst/>
                      </a:prstGeom>
                      <a:solidFill>
                        <a:srgbClr val="FFFF00"/>
                      </a:solidFill>
                      <a:ln>
                        <a:solidFill>
                          <a:srgbClr val="FF0000"/>
                        </a:solidFill>
                      </a:ln>
                    </p:spPr>
                  </p:pic>
                </p:oleObj>
              </mc:Fallback>
            </mc:AlternateContent>
          </a:graphicData>
        </a:graphic>
      </p:graphicFrame>
      <p:sp>
        <p:nvSpPr>
          <p:cNvPr id="18" name="Прямоугольник 17"/>
          <p:cNvSpPr>
            <a:spLocks noChangeArrowheads="1"/>
          </p:cNvSpPr>
          <p:nvPr/>
        </p:nvSpPr>
        <p:spPr bwMode="auto">
          <a:xfrm>
            <a:off x="3491880" y="5753387"/>
            <a:ext cx="631080" cy="338554"/>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або</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4" name="Объект 13"/>
          <p:cNvGraphicFramePr>
            <a:graphicFrameLocks noChangeAspect="1"/>
          </p:cNvGraphicFramePr>
          <p:nvPr>
            <p:extLst>
              <p:ext uri="{D42A27DB-BD31-4B8C-83A1-F6EECF244321}">
                <p14:modId xmlns:p14="http://schemas.microsoft.com/office/powerpoint/2010/main" val="1978193785"/>
              </p:ext>
            </p:extLst>
          </p:nvPr>
        </p:nvGraphicFramePr>
        <p:xfrm>
          <a:off x="4427984" y="5633946"/>
          <a:ext cx="1042928" cy="632638"/>
        </p:xfrm>
        <a:graphic>
          <a:graphicData uri="http://schemas.openxmlformats.org/presentationml/2006/ole">
            <mc:AlternateContent xmlns:mc="http://schemas.openxmlformats.org/markup-compatibility/2006">
              <mc:Choice xmlns:v="urn:schemas-microsoft-com:vml" Requires="v">
                <p:oleObj spid="_x0000_s76861" name="Уравнение" r:id="rId10" imgW="672840" imgH="419040" progId="Equation.3">
                  <p:embed/>
                </p:oleObj>
              </mc:Choice>
              <mc:Fallback>
                <p:oleObj name="Уравнение" r:id="rId10" imgW="672840" imgH="419040" progId="Equation.3">
                  <p:embed/>
                  <p:pic>
                    <p:nvPicPr>
                      <p:cNvPr id="0" name="Object 8"/>
                      <p:cNvPicPr>
                        <a:picLocks noChangeAspect="1" noChangeArrowheads="1"/>
                      </p:cNvPicPr>
                      <p:nvPr/>
                    </p:nvPicPr>
                    <p:blipFill>
                      <a:blip r:embed="rId11"/>
                      <a:srcRect/>
                      <a:stretch>
                        <a:fillRect/>
                      </a:stretch>
                    </p:blipFill>
                    <p:spPr bwMode="auto">
                      <a:xfrm>
                        <a:off x="4427984" y="5633946"/>
                        <a:ext cx="1042928" cy="632638"/>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305238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7">
                                            <p:bg/>
                                          </p:spTgt>
                                        </p:tgtEl>
                                        <p:attrNameLst>
                                          <p:attrName>style.visibility</p:attrName>
                                        </p:attrNameLst>
                                      </p:cBhvr>
                                      <p:to>
                                        <p:strVal val="visible"/>
                                      </p:to>
                                    </p:set>
                                    <p:anim calcmode="lin" valueType="num">
                                      <p:cBhvr>
                                        <p:cTn id="30" dur="1000" fill="hold"/>
                                        <p:tgtEl>
                                          <p:spTgt spid="17">
                                            <p:bg/>
                                          </p:spTgt>
                                        </p:tgtEl>
                                        <p:attrNameLst>
                                          <p:attrName>ppt_w</p:attrName>
                                        </p:attrNameLst>
                                      </p:cBhvr>
                                      <p:tavLst>
                                        <p:tav tm="0">
                                          <p:val>
                                            <p:fltVal val="0"/>
                                          </p:val>
                                        </p:tav>
                                        <p:tav tm="100000">
                                          <p:val>
                                            <p:strVal val="#ppt_w"/>
                                          </p:val>
                                        </p:tav>
                                      </p:tavLst>
                                    </p:anim>
                                    <p:anim calcmode="lin" valueType="num">
                                      <p:cBhvr>
                                        <p:cTn id="31" dur="1000" fill="hold"/>
                                        <p:tgtEl>
                                          <p:spTgt spid="17">
                                            <p:bg/>
                                          </p:spTgt>
                                        </p:tgtEl>
                                        <p:attrNameLst>
                                          <p:attrName>ppt_h</p:attrName>
                                        </p:attrNameLst>
                                      </p:cBhvr>
                                      <p:tavLst>
                                        <p:tav tm="0">
                                          <p:val>
                                            <p:fltVal val="0"/>
                                          </p:val>
                                        </p:tav>
                                        <p:tav tm="100000">
                                          <p:val>
                                            <p:strVal val="#ppt_h"/>
                                          </p:val>
                                        </p:tav>
                                      </p:tavLst>
                                    </p:anim>
                                    <p:anim calcmode="lin" valueType="num">
                                      <p:cBhvr>
                                        <p:cTn id="32" dur="1000" fill="hold"/>
                                        <p:tgtEl>
                                          <p:spTgt spid="17">
                                            <p:bg/>
                                          </p:spTgt>
                                        </p:tgtEl>
                                        <p:attrNameLst>
                                          <p:attrName>style.rotation</p:attrName>
                                        </p:attrNameLst>
                                      </p:cBhvr>
                                      <p:tavLst>
                                        <p:tav tm="0">
                                          <p:val>
                                            <p:fltVal val="90"/>
                                          </p:val>
                                        </p:tav>
                                        <p:tav tm="100000">
                                          <p:val>
                                            <p:fltVal val="0"/>
                                          </p:val>
                                        </p:tav>
                                      </p:tavLst>
                                    </p:anim>
                                    <p:animEffect transition="in" filter="fade">
                                      <p:cBhvr>
                                        <p:cTn id="33" dur="1000"/>
                                        <p:tgtEl>
                                          <p:spTgt spid="17">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p:cTn id="36"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5">
                                            <p:bg/>
                                          </p:spTgt>
                                        </p:tgtEl>
                                        <p:attrNameLst>
                                          <p:attrName>style.visibility</p:attrName>
                                        </p:attrNameLst>
                                      </p:cBhvr>
                                      <p:to>
                                        <p:strVal val="visible"/>
                                      </p:to>
                                    </p:set>
                                    <p:anim calcmode="lin" valueType="num">
                                      <p:cBhvr>
                                        <p:cTn id="44" dur="1000" fill="hold"/>
                                        <p:tgtEl>
                                          <p:spTgt spid="15">
                                            <p:bg/>
                                          </p:spTgt>
                                        </p:tgtEl>
                                        <p:attrNameLst>
                                          <p:attrName>ppt_w</p:attrName>
                                        </p:attrNameLst>
                                      </p:cBhvr>
                                      <p:tavLst>
                                        <p:tav tm="0">
                                          <p:val>
                                            <p:fltVal val="0"/>
                                          </p:val>
                                        </p:tav>
                                        <p:tav tm="100000">
                                          <p:val>
                                            <p:strVal val="#ppt_w"/>
                                          </p:val>
                                        </p:tav>
                                      </p:tavLst>
                                    </p:anim>
                                    <p:anim calcmode="lin" valueType="num">
                                      <p:cBhvr>
                                        <p:cTn id="45" dur="1000" fill="hold"/>
                                        <p:tgtEl>
                                          <p:spTgt spid="15">
                                            <p:bg/>
                                          </p:spTgt>
                                        </p:tgtEl>
                                        <p:attrNameLst>
                                          <p:attrName>ppt_h</p:attrName>
                                        </p:attrNameLst>
                                      </p:cBhvr>
                                      <p:tavLst>
                                        <p:tav tm="0">
                                          <p:val>
                                            <p:fltVal val="0"/>
                                          </p:val>
                                        </p:tav>
                                        <p:tav tm="100000">
                                          <p:val>
                                            <p:strVal val="#ppt_h"/>
                                          </p:val>
                                        </p:tav>
                                      </p:tavLst>
                                    </p:anim>
                                    <p:anim calcmode="lin" valueType="num">
                                      <p:cBhvr>
                                        <p:cTn id="46" dur="1000" fill="hold"/>
                                        <p:tgtEl>
                                          <p:spTgt spid="15">
                                            <p:bg/>
                                          </p:spTgt>
                                        </p:tgtEl>
                                        <p:attrNameLst>
                                          <p:attrName>style.rotation</p:attrName>
                                        </p:attrNameLst>
                                      </p:cBhvr>
                                      <p:tavLst>
                                        <p:tav tm="0">
                                          <p:val>
                                            <p:fltVal val="90"/>
                                          </p:val>
                                        </p:tav>
                                        <p:tav tm="100000">
                                          <p:val>
                                            <p:fltVal val="0"/>
                                          </p:val>
                                        </p:tav>
                                      </p:tavLst>
                                    </p:anim>
                                    <p:animEffect transition="in" filter="fade">
                                      <p:cBhvr>
                                        <p:cTn id="47" dur="1000"/>
                                        <p:tgtEl>
                                          <p:spTgt spid="15">
                                            <p:bg/>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 calcmode="lin" valueType="num">
                                      <p:cBhvr>
                                        <p:cTn id="50"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15">
                                            <p:txEl>
                                              <p:pRg st="0" end="0"/>
                                            </p:txEl>
                                          </p:spTgt>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5">
                                            <p:txEl>
                                              <p:pRg st="1" end="1"/>
                                            </p:txEl>
                                          </p:spTgt>
                                        </p:tgtEl>
                                        <p:attrNameLst>
                                          <p:attrName>style.visibility</p:attrName>
                                        </p:attrNameLst>
                                      </p:cBhvr>
                                      <p:to>
                                        <p:strVal val="visible"/>
                                      </p:to>
                                    </p:set>
                                    <p:anim calcmode="lin" valueType="num">
                                      <p:cBhvr>
                                        <p:cTn id="56"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57"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58" dur="1000" fill="hold"/>
                                        <p:tgtEl>
                                          <p:spTgt spid="15">
                                            <p:txEl>
                                              <p:pRg st="1" end="1"/>
                                            </p:txEl>
                                          </p:spTgt>
                                        </p:tgtEl>
                                        <p:attrNameLst>
                                          <p:attrName>style.rotation</p:attrName>
                                        </p:attrNameLst>
                                      </p:cBhvr>
                                      <p:tavLst>
                                        <p:tav tm="0">
                                          <p:val>
                                            <p:fltVal val="90"/>
                                          </p:val>
                                        </p:tav>
                                        <p:tav tm="100000">
                                          <p:val>
                                            <p:fltVal val="0"/>
                                          </p:val>
                                        </p:tav>
                                      </p:tavLst>
                                    </p:anim>
                                    <p:animEffect transition="in" filter="fade">
                                      <p:cBhvr>
                                        <p:cTn id="59" dur="1000"/>
                                        <p:tgtEl>
                                          <p:spTgt spid="15">
                                            <p:txEl>
                                              <p:pRg st="1" end="1"/>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80">
                                          <p:stCondLst>
                                            <p:cond delay="0"/>
                                          </p:stCondLst>
                                        </p:cTn>
                                        <p:tgtEl>
                                          <p:spTgt spid="8"/>
                                        </p:tgtEl>
                                      </p:cBhvr>
                                    </p:animEffect>
                                    <p:anim calcmode="lin" valueType="num">
                                      <p:cBhvr>
                                        <p:cTn id="6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9" dur="26">
                                          <p:stCondLst>
                                            <p:cond delay="650"/>
                                          </p:stCondLst>
                                        </p:cTn>
                                        <p:tgtEl>
                                          <p:spTgt spid="8"/>
                                        </p:tgtEl>
                                      </p:cBhvr>
                                      <p:to x="100000" y="60000"/>
                                    </p:animScale>
                                    <p:animScale>
                                      <p:cBhvr>
                                        <p:cTn id="70" dur="166" decel="50000">
                                          <p:stCondLst>
                                            <p:cond delay="676"/>
                                          </p:stCondLst>
                                        </p:cTn>
                                        <p:tgtEl>
                                          <p:spTgt spid="8"/>
                                        </p:tgtEl>
                                      </p:cBhvr>
                                      <p:to x="100000" y="100000"/>
                                    </p:animScale>
                                    <p:animScale>
                                      <p:cBhvr>
                                        <p:cTn id="71" dur="26">
                                          <p:stCondLst>
                                            <p:cond delay="1312"/>
                                          </p:stCondLst>
                                        </p:cTn>
                                        <p:tgtEl>
                                          <p:spTgt spid="8"/>
                                        </p:tgtEl>
                                      </p:cBhvr>
                                      <p:to x="100000" y="80000"/>
                                    </p:animScale>
                                    <p:animScale>
                                      <p:cBhvr>
                                        <p:cTn id="72" dur="166" decel="50000">
                                          <p:stCondLst>
                                            <p:cond delay="1338"/>
                                          </p:stCondLst>
                                        </p:cTn>
                                        <p:tgtEl>
                                          <p:spTgt spid="8"/>
                                        </p:tgtEl>
                                      </p:cBhvr>
                                      <p:to x="100000" y="100000"/>
                                    </p:animScale>
                                    <p:animScale>
                                      <p:cBhvr>
                                        <p:cTn id="73" dur="26">
                                          <p:stCondLst>
                                            <p:cond delay="1642"/>
                                          </p:stCondLst>
                                        </p:cTn>
                                        <p:tgtEl>
                                          <p:spTgt spid="8"/>
                                        </p:tgtEl>
                                      </p:cBhvr>
                                      <p:to x="100000" y="90000"/>
                                    </p:animScale>
                                    <p:animScale>
                                      <p:cBhvr>
                                        <p:cTn id="74" dur="166" decel="50000">
                                          <p:stCondLst>
                                            <p:cond delay="1668"/>
                                          </p:stCondLst>
                                        </p:cTn>
                                        <p:tgtEl>
                                          <p:spTgt spid="8"/>
                                        </p:tgtEl>
                                      </p:cBhvr>
                                      <p:to x="100000" y="100000"/>
                                    </p:animScale>
                                    <p:animScale>
                                      <p:cBhvr>
                                        <p:cTn id="75" dur="26">
                                          <p:stCondLst>
                                            <p:cond delay="1808"/>
                                          </p:stCondLst>
                                        </p:cTn>
                                        <p:tgtEl>
                                          <p:spTgt spid="8"/>
                                        </p:tgtEl>
                                      </p:cBhvr>
                                      <p:to x="100000" y="95000"/>
                                    </p:animScale>
                                    <p:animScale>
                                      <p:cBhvr>
                                        <p:cTn id="76" dur="166" decel="50000">
                                          <p:stCondLst>
                                            <p:cond delay="1834"/>
                                          </p:stCondLst>
                                        </p:cTn>
                                        <p:tgtEl>
                                          <p:spTgt spid="8"/>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19">
                                            <p:bg/>
                                          </p:spTgt>
                                        </p:tgtEl>
                                        <p:attrNameLst>
                                          <p:attrName>style.visibility</p:attrName>
                                        </p:attrNameLst>
                                      </p:cBhvr>
                                      <p:to>
                                        <p:strVal val="visible"/>
                                      </p:to>
                                    </p:set>
                                    <p:anim calcmode="lin" valueType="num">
                                      <p:cBhvr>
                                        <p:cTn id="81" dur="1000" fill="hold"/>
                                        <p:tgtEl>
                                          <p:spTgt spid="19">
                                            <p:bg/>
                                          </p:spTgt>
                                        </p:tgtEl>
                                        <p:attrNameLst>
                                          <p:attrName>ppt_w</p:attrName>
                                        </p:attrNameLst>
                                      </p:cBhvr>
                                      <p:tavLst>
                                        <p:tav tm="0">
                                          <p:val>
                                            <p:fltVal val="0"/>
                                          </p:val>
                                        </p:tav>
                                        <p:tav tm="100000">
                                          <p:val>
                                            <p:strVal val="#ppt_w"/>
                                          </p:val>
                                        </p:tav>
                                      </p:tavLst>
                                    </p:anim>
                                    <p:anim calcmode="lin" valueType="num">
                                      <p:cBhvr>
                                        <p:cTn id="82" dur="1000" fill="hold"/>
                                        <p:tgtEl>
                                          <p:spTgt spid="19">
                                            <p:bg/>
                                          </p:spTgt>
                                        </p:tgtEl>
                                        <p:attrNameLst>
                                          <p:attrName>ppt_h</p:attrName>
                                        </p:attrNameLst>
                                      </p:cBhvr>
                                      <p:tavLst>
                                        <p:tav tm="0">
                                          <p:val>
                                            <p:fltVal val="0"/>
                                          </p:val>
                                        </p:tav>
                                        <p:tav tm="100000">
                                          <p:val>
                                            <p:strVal val="#ppt_h"/>
                                          </p:val>
                                        </p:tav>
                                      </p:tavLst>
                                    </p:anim>
                                    <p:anim calcmode="lin" valueType="num">
                                      <p:cBhvr>
                                        <p:cTn id="83" dur="1000" fill="hold"/>
                                        <p:tgtEl>
                                          <p:spTgt spid="19">
                                            <p:bg/>
                                          </p:spTgt>
                                        </p:tgtEl>
                                        <p:attrNameLst>
                                          <p:attrName>style.rotation</p:attrName>
                                        </p:attrNameLst>
                                      </p:cBhvr>
                                      <p:tavLst>
                                        <p:tav tm="0">
                                          <p:val>
                                            <p:fltVal val="90"/>
                                          </p:val>
                                        </p:tav>
                                        <p:tav tm="100000">
                                          <p:val>
                                            <p:fltVal val="0"/>
                                          </p:val>
                                        </p:tav>
                                      </p:tavLst>
                                    </p:anim>
                                    <p:animEffect transition="in" filter="fade">
                                      <p:cBhvr>
                                        <p:cTn id="84" dur="1000"/>
                                        <p:tgtEl>
                                          <p:spTgt spid="19">
                                            <p:bg/>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9">
                                            <p:txEl>
                                              <p:pRg st="0" end="0"/>
                                            </p:txEl>
                                          </p:spTgt>
                                        </p:tgtEl>
                                        <p:attrNameLst>
                                          <p:attrName>style.visibility</p:attrName>
                                        </p:attrNameLst>
                                      </p:cBhvr>
                                      <p:to>
                                        <p:strVal val="visible"/>
                                      </p:to>
                                    </p:set>
                                    <p:anim calcmode="lin" valueType="num">
                                      <p:cBhvr>
                                        <p:cTn id="8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8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90" dur="1000"/>
                                        <p:tgtEl>
                                          <p:spTgt spid="19">
                                            <p:txEl>
                                              <p:pRg st="0" end="0"/>
                                            </p:txEl>
                                          </p:spTgt>
                                        </p:tgtEl>
                                      </p:cBhvr>
                                    </p:animEffect>
                                  </p:childTnLst>
                                </p:cTn>
                              </p:par>
                            </p:childTnLst>
                          </p:cTn>
                        </p:par>
                        <p:par>
                          <p:cTn id="91" fill="hold">
                            <p:stCondLst>
                              <p:cond delay="1000"/>
                            </p:stCondLst>
                            <p:childTnLst>
                              <p:par>
                                <p:cTn id="92" presetID="26" presetClass="entr" presetSubtype="0"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down)">
                                      <p:cBhvr>
                                        <p:cTn id="94" dur="580">
                                          <p:stCondLst>
                                            <p:cond delay="0"/>
                                          </p:stCondLst>
                                        </p:cTn>
                                        <p:tgtEl>
                                          <p:spTgt spid="11"/>
                                        </p:tgtEl>
                                      </p:cBhvr>
                                    </p:animEffect>
                                    <p:anim calcmode="lin" valueType="num">
                                      <p:cBhvr>
                                        <p:cTn id="9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0" dur="26">
                                          <p:stCondLst>
                                            <p:cond delay="650"/>
                                          </p:stCondLst>
                                        </p:cTn>
                                        <p:tgtEl>
                                          <p:spTgt spid="11"/>
                                        </p:tgtEl>
                                      </p:cBhvr>
                                      <p:to x="100000" y="60000"/>
                                    </p:animScale>
                                    <p:animScale>
                                      <p:cBhvr>
                                        <p:cTn id="101" dur="166" decel="50000">
                                          <p:stCondLst>
                                            <p:cond delay="676"/>
                                          </p:stCondLst>
                                        </p:cTn>
                                        <p:tgtEl>
                                          <p:spTgt spid="11"/>
                                        </p:tgtEl>
                                      </p:cBhvr>
                                      <p:to x="100000" y="100000"/>
                                    </p:animScale>
                                    <p:animScale>
                                      <p:cBhvr>
                                        <p:cTn id="102" dur="26">
                                          <p:stCondLst>
                                            <p:cond delay="1312"/>
                                          </p:stCondLst>
                                        </p:cTn>
                                        <p:tgtEl>
                                          <p:spTgt spid="11"/>
                                        </p:tgtEl>
                                      </p:cBhvr>
                                      <p:to x="100000" y="80000"/>
                                    </p:animScale>
                                    <p:animScale>
                                      <p:cBhvr>
                                        <p:cTn id="103" dur="166" decel="50000">
                                          <p:stCondLst>
                                            <p:cond delay="1338"/>
                                          </p:stCondLst>
                                        </p:cTn>
                                        <p:tgtEl>
                                          <p:spTgt spid="11"/>
                                        </p:tgtEl>
                                      </p:cBhvr>
                                      <p:to x="100000" y="100000"/>
                                    </p:animScale>
                                    <p:animScale>
                                      <p:cBhvr>
                                        <p:cTn id="104" dur="26">
                                          <p:stCondLst>
                                            <p:cond delay="1642"/>
                                          </p:stCondLst>
                                        </p:cTn>
                                        <p:tgtEl>
                                          <p:spTgt spid="11"/>
                                        </p:tgtEl>
                                      </p:cBhvr>
                                      <p:to x="100000" y="90000"/>
                                    </p:animScale>
                                    <p:animScale>
                                      <p:cBhvr>
                                        <p:cTn id="105" dur="166" decel="50000">
                                          <p:stCondLst>
                                            <p:cond delay="1668"/>
                                          </p:stCondLst>
                                        </p:cTn>
                                        <p:tgtEl>
                                          <p:spTgt spid="11"/>
                                        </p:tgtEl>
                                      </p:cBhvr>
                                      <p:to x="100000" y="100000"/>
                                    </p:animScale>
                                    <p:animScale>
                                      <p:cBhvr>
                                        <p:cTn id="106" dur="26">
                                          <p:stCondLst>
                                            <p:cond delay="1808"/>
                                          </p:stCondLst>
                                        </p:cTn>
                                        <p:tgtEl>
                                          <p:spTgt spid="11"/>
                                        </p:tgtEl>
                                      </p:cBhvr>
                                      <p:to x="100000" y="95000"/>
                                    </p:animScale>
                                    <p:animScale>
                                      <p:cBhvr>
                                        <p:cTn id="107" dur="166" decel="50000">
                                          <p:stCondLst>
                                            <p:cond delay="1834"/>
                                          </p:stCondLst>
                                        </p:cTn>
                                        <p:tgtEl>
                                          <p:spTgt spid="11"/>
                                        </p:tgtEl>
                                      </p:cBhvr>
                                      <p:to x="100000" y="100000"/>
                                    </p:animScale>
                                  </p:childTnLst>
                                </p:cTn>
                              </p:par>
                            </p:childTnLst>
                          </p:cTn>
                        </p:par>
                        <p:par>
                          <p:cTn id="108" fill="hold">
                            <p:stCondLst>
                              <p:cond delay="3000"/>
                            </p:stCondLst>
                            <p:childTnLst>
                              <p:par>
                                <p:cTn id="109" presetID="31" presetClass="entr" presetSubtype="0" fill="hold" grpId="0" nodeType="afterEffect">
                                  <p:stCondLst>
                                    <p:cond delay="0"/>
                                  </p:stCondLst>
                                  <p:childTnLst>
                                    <p:set>
                                      <p:cBhvr>
                                        <p:cTn id="110" dur="1" fill="hold">
                                          <p:stCondLst>
                                            <p:cond delay="0"/>
                                          </p:stCondLst>
                                        </p:cTn>
                                        <p:tgtEl>
                                          <p:spTgt spid="18">
                                            <p:bg/>
                                          </p:spTgt>
                                        </p:tgtEl>
                                        <p:attrNameLst>
                                          <p:attrName>style.visibility</p:attrName>
                                        </p:attrNameLst>
                                      </p:cBhvr>
                                      <p:to>
                                        <p:strVal val="visible"/>
                                      </p:to>
                                    </p:set>
                                    <p:anim calcmode="lin" valueType="num">
                                      <p:cBhvr>
                                        <p:cTn id="111" dur="1000" fill="hold"/>
                                        <p:tgtEl>
                                          <p:spTgt spid="18">
                                            <p:bg/>
                                          </p:spTgt>
                                        </p:tgtEl>
                                        <p:attrNameLst>
                                          <p:attrName>ppt_w</p:attrName>
                                        </p:attrNameLst>
                                      </p:cBhvr>
                                      <p:tavLst>
                                        <p:tav tm="0">
                                          <p:val>
                                            <p:fltVal val="0"/>
                                          </p:val>
                                        </p:tav>
                                        <p:tav tm="100000">
                                          <p:val>
                                            <p:strVal val="#ppt_w"/>
                                          </p:val>
                                        </p:tav>
                                      </p:tavLst>
                                    </p:anim>
                                    <p:anim calcmode="lin" valueType="num">
                                      <p:cBhvr>
                                        <p:cTn id="112" dur="1000" fill="hold"/>
                                        <p:tgtEl>
                                          <p:spTgt spid="18">
                                            <p:bg/>
                                          </p:spTgt>
                                        </p:tgtEl>
                                        <p:attrNameLst>
                                          <p:attrName>ppt_h</p:attrName>
                                        </p:attrNameLst>
                                      </p:cBhvr>
                                      <p:tavLst>
                                        <p:tav tm="0">
                                          <p:val>
                                            <p:fltVal val="0"/>
                                          </p:val>
                                        </p:tav>
                                        <p:tav tm="100000">
                                          <p:val>
                                            <p:strVal val="#ppt_h"/>
                                          </p:val>
                                        </p:tav>
                                      </p:tavLst>
                                    </p:anim>
                                    <p:anim calcmode="lin" valueType="num">
                                      <p:cBhvr>
                                        <p:cTn id="113" dur="1000" fill="hold"/>
                                        <p:tgtEl>
                                          <p:spTgt spid="18">
                                            <p:bg/>
                                          </p:spTgt>
                                        </p:tgtEl>
                                        <p:attrNameLst>
                                          <p:attrName>style.rotation</p:attrName>
                                        </p:attrNameLst>
                                      </p:cBhvr>
                                      <p:tavLst>
                                        <p:tav tm="0">
                                          <p:val>
                                            <p:fltVal val="90"/>
                                          </p:val>
                                        </p:tav>
                                        <p:tav tm="100000">
                                          <p:val>
                                            <p:fltVal val="0"/>
                                          </p:val>
                                        </p:tav>
                                      </p:tavLst>
                                    </p:anim>
                                    <p:animEffect transition="in" filter="fade">
                                      <p:cBhvr>
                                        <p:cTn id="114" dur="1000"/>
                                        <p:tgtEl>
                                          <p:spTgt spid="18">
                                            <p:bg/>
                                          </p:spTgt>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18">
                                            <p:txEl>
                                              <p:pRg st="0" end="0"/>
                                            </p:txEl>
                                          </p:spTgt>
                                        </p:tgtEl>
                                        <p:attrNameLst>
                                          <p:attrName>style.visibility</p:attrName>
                                        </p:attrNameLst>
                                      </p:cBhvr>
                                      <p:to>
                                        <p:strVal val="visible"/>
                                      </p:to>
                                    </p:set>
                                    <p:anim calcmode="lin" valueType="num">
                                      <p:cBhvr>
                                        <p:cTn id="117"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18"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119"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120" dur="1000"/>
                                        <p:tgtEl>
                                          <p:spTgt spid="18">
                                            <p:txEl>
                                              <p:pRg st="0" end="0"/>
                                            </p:txEl>
                                          </p:spTgt>
                                        </p:tgtEl>
                                      </p:cBhvr>
                                    </p:animEffect>
                                  </p:childTnLst>
                                </p:cTn>
                              </p:par>
                            </p:childTnLst>
                          </p:cTn>
                        </p:par>
                        <p:par>
                          <p:cTn id="121" fill="hold">
                            <p:stCondLst>
                              <p:cond delay="4000"/>
                            </p:stCondLst>
                            <p:childTnLst>
                              <p:par>
                                <p:cTn id="122" presetID="26" presetClass="entr" presetSubtype="0" fill="hold" nodeType="after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wipe(down)">
                                      <p:cBhvr>
                                        <p:cTn id="124" dur="580">
                                          <p:stCondLst>
                                            <p:cond delay="0"/>
                                          </p:stCondLst>
                                        </p:cTn>
                                        <p:tgtEl>
                                          <p:spTgt spid="14"/>
                                        </p:tgtEl>
                                      </p:cBhvr>
                                    </p:animEffect>
                                    <p:anim calcmode="lin" valueType="num">
                                      <p:cBhvr>
                                        <p:cTn id="12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0" dur="26">
                                          <p:stCondLst>
                                            <p:cond delay="650"/>
                                          </p:stCondLst>
                                        </p:cTn>
                                        <p:tgtEl>
                                          <p:spTgt spid="14"/>
                                        </p:tgtEl>
                                      </p:cBhvr>
                                      <p:to x="100000" y="60000"/>
                                    </p:animScale>
                                    <p:animScale>
                                      <p:cBhvr>
                                        <p:cTn id="131" dur="166" decel="50000">
                                          <p:stCondLst>
                                            <p:cond delay="676"/>
                                          </p:stCondLst>
                                        </p:cTn>
                                        <p:tgtEl>
                                          <p:spTgt spid="14"/>
                                        </p:tgtEl>
                                      </p:cBhvr>
                                      <p:to x="100000" y="100000"/>
                                    </p:animScale>
                                    <p:animScale>
                                      <p:cBhvr>
                                        <p:cTn id="132" dur="26">
                                          <p:stCondLst>
                                            <p:cond delay="1312"/>
                                          </p:stCondLst>
                                        </p:cTn>
                                        <p:tgtEl>
                                          <p:spTgt spid="14"/>
                                        </p:tgtEl>
                                      </p:cBhvr>
                                      <p:to x="100000" y="80000"/>
                                    </p:animScale>
                                    <p:animScale>
                                      <p:cBhvr>
                                        <p:cTn id="133" dur="166" decel="50000">
                                          <p:stCondLst>
                                            <p:cond delay="1338"/>
                                          </p:stCondLst>
                                        </p:cTn>
                                        <p:tgtEl>
                                          <p:spTgt spid="14"/>
                                        </p:tgtEl>
                                      </p:cBhvr>
                                      <p:to x="100000" y="100000"/>
                                    </p:animScale>
                                    <p:animScale>
                                      <p:cBhvr>
                                        <p:cTn id="134" dur="26">
                                          <p:stCondLst>
                                            <p:cond delay="1642"/>
                                          </p:stCondLst>
                                        </p:cTn>
                                        <p:tgtEl>
                                          <p:spTgt spid="14"/>
                                        </p:tgtEl>
                                      </p:cBhvr>
                                      <p:to x="100000" y="90000"/>
                                    </p:animScale>
                                    <p:animScale>
                                      <p:cBhvr>
                                        <p:cTn id="135" dur="166" decel="50000">
                                          <p:stCondLst>
                                            <p:cond delay="1668"/>
                                          </p:stCondLst>
                                        </p:cTn>
                                        <p:tgtEl>
                                          <p:spTgt spid="14"/>
                                        </p:tgtEl>
                                      </p:cBhvr>
                                      <p:to x="100000" y="100000"/>
                                    </p:animScale>
                                    <p:animScale>
                                      <p:cBhvr>
                                        <p:cTn id="136" dur="26">
                                          <p:stCondLst>
                                            <p:cond delay="1808"/>
                                          </p:stCondLst>
                                        </p:cTn>
                                        <p:tgtEl>
                                          <p:spTgt spid="14"/>
                                        </p:tgtEl>
                                      </p:cBhvr>
                                      <p:to x="100000" y="95000"/>
                                    </p:animScale>
                                    <p:animScale>
                                      <p:cBhvr>
                                        <p:cTn id="13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5" grpId="0" uiExpand="1" build="p" animBg="1" autoUpdateAnimBg="0"/>
      <p:bldP spid="19" grpId="0" uiExpand="1" build="p" animBg="1" autoUpdateAnimBg="0"/>
      <p:bldP spid="18" grpId="0" uiExpand="1" build="p"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4104" y="459017"/>
            <a:ext cx="5411866" cy="1477328"/>
          </a:xfrm>
          <a:prstGeom prst="rect">
            <a:avLst/>
          </a:prstGeom>
          <a:solidFill>
            <a:srgbClr val="92D050"/>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Максимальний момент двигуна для будь-якої характеристики в цьому </a:t>
            </a:r>
            <a:r>
              <a:rPr lang="uk-UA" sz="2400" dirty="0" smtClean="0">
                <a:latin typeface="Calibri" panose="020F0502020204030204" pitchFamily="34" charset="0"/>
                <a:ea typeface="Calibri" panose="020F0502020204030204" pitchFamily="34" charset="0"/>
                <a:cs typeface="Calibri" panose="020F0502020204030204" pitchFamily="34" charset="0"/>
              </a:rPr>
              <a:t>випад</a:t>
            </a:r>
            <a:r>
              <a:rPr lang="en-US" sz="2400" dirty="0" smtClean="0">
                <a:latin typeface="Calibri" panose="020F0502020204030204" pitchFamily="34" charset="0"/>
                <a:ea typeface="Calibri" panose="020F0502020204030204" pitchFamily="34" charset="0"/>
                <a:cs typeface="Calibri" panose="020F0502020204030204" pitchFamily="34" charset="0"/>
              </a:rPr>
              <a:t>-</a:t>
            </a:r>
            <a:r>
              <a:rPr lang="uk-UA" sz="2400" dirty="0" smtClean="0">
                <a:latin typeface="Calibri" panose="020F0502020204030204" pitchFamily="34" charset="0"/>
                <a:ea typeface="Calibri" panose="020F0502020204030204" pitchFamily="34" charset="0"/>
                <a:cs typeface="Calibri" panose="020F0502020204030204" pitchFamily="34" charset="0"/>
              </a:rPr>
              <a:t>ку залишається</a:t>
            </a:r>
            <a:r>
              <a:rPr lang="en-US" sz="2400" dirty="0" smtClean="0">
                <a:latin typeface="Calibri" panose="020F0502020204030204" pitchFamily="34" charset="0"/>
                <a:ea typeface="Calibri" panose="020F0502020204030204" pitchFamily="34" charset="0"/>
                <a:cs typeface="Calibri" panose="020F0502020204030204" pitchFamily="34" charset="0"/>
              </a:rPr>
              <a:t> </a:t>
            </a:r>
          </a:p>
          <a:p>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незмінним:</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49976" y="1939232"/>
            <a:ext cx="5411866" cy="1477328"/>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Оскільки тут не враховується активний опір статора, то при </a:t>
            </a:r>
            <a:r>
              <a:rPr lang="uk-UA" sz="2400" i="1" dirty="0">
                <a:latin typeface="Times New Roman" panose="02020603050405020304" pitchFamily="18" charset="0"/>
                <a:ea typeface="Calibri" panose="020F0502020204030204" pitchFamily="34" charset="0"/>
                <a:cs typeface="Times New Roman" panose="02020603050405020304" pitchFamily="18" charset="0"/>
              </a:rPr>
              <a:t>f</a:t>
            </a:r>
            <a:r>
              <a:rPr lang="uk-UA" sz="2400" dirty="0">
                <a:latin typeface="Calibri" panose="020F0502020204030204" pitchFamily="34" charset="0"/>
                <a:ea typeface="Calibri" panose="020F0502020204030204" pitchFamily="34" charset="0"/>
                <a:cs typeface="Calibri" panose="020F0502020204030204" pitchFamily="34" charset="0"/>
              </a:rPr>
              <a:t> &lt; 5-7 </a:t>
            </a:r>
            <a:r>
              <a:rPr lang="uk-UA" sz="2400" dirty="0" err="1">
                <a:latin typeface="Calibri" panose="020F0502020204030204" pitchFamily="34" charset="0"/>
                <a:ea typeface="Calibri" panose="020F0502020204030204" pitchFamily="34" charset="0"/>
                <a:cs typeface="Calibri" panose="020F0502020204030204" pitchFamily="34" charset="0"/>
              </a:rPr>
              <a:t>Гц</a:t>
            </a:r>
            <a:r>
              <a:rPr lang="uk-UA" sz="2400" dirty="0">
                <a:latin typeface="Calibri" panose="020F0502020204030204" pitchFamily="34" charset="0"/>
                <a:ea typeface="Calibri" panose="020F0502020204030204" pitchFamily="34" charset="0"/>
                <a:cs typeface="Calibri" panose="020F0502020204030204" pitchFamily="34" charset="0"/>
              </a:rPr>
              <a:t> формула дає суттєву похибку в сторону завищення значення критичного моменту.</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23750" y="3433286"/>
            <a:ext cx="5411866" cy="738664"/>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На основі вищесказаного можна зробити такі висновки.</a:t>
            </a: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15" name="Прямоугольник 14"/>
          <p:cNvSpPr>
            <a:spLocks noChangeArrowheads="1"/>
          </p:cNvSpPr>
          <p:nvPr/>
        </p:nvSpPr>
        <p:spPr bwMode="auto">
          <a:xfrm>
            <a:off x="54482" y="4219454"/>
            <a:ext cx="8988438" cy="1846659"/>
          </a:xfrm>
          <a:prstGeom prst="rect">
            <a:avLst/>
          </a:prstGeom>
          <a:solidFill>
            <a:schemeClr val="bg2"/>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Зміна частоти джерела живлення дозволяє регулювати швидкість АД як вище, так і нижче синхронної.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Верхня </a:t>
            </a:r>
            <a:r>
              <a:rPr lang="uk-UA" sz="2400" dirty="0">
                <a:latin typeface="Calibri" panose="020F0502020204030204" pitchFamily="34" charset="0"/>
                <a:ea typeface="Calibri" panose="020F0502020204030204" pitchFamily="34" charset="0"/>
                <a:cs typeface="Calibri" panose="020F0502020204030204" pitchFamily="34" charset="0"/>
              </a:rPr>
              <a:t>межа регулювання пов'язана із конструктивними особливостями АД і дорівнює 1,5-2,0 </a:t>
            </a:r>
            <a:r>
              <a:rPr lang="uk-UA" sz="2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ном</a:t>
            </a:r>
            <a:r>
              <a:rPr lang="uk-UA" sz="2400" dirty="0">
                <a:latin typeface="Calibri" panose="020F0502020204030204" pitchFamily="34" charset="0"/>
                <a:ea typeface="Calibri" panose="020F0502020204030204" pitchFamily="34" charset="0"/>
                <a:cs typeface="Calibri" panose="020F0502020204030204" pitchFamily="34" charset="0"/>
              </a:rPr>
              <a:t>.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Зі </a:t>
            </a:r>
            <a:r>
              <a:rPr lang="uk-UA" sz="2400" dirty="0">
                <a:latin typeface="Calibri" panose="020F0502020204030204" pitchFamily="34" charset="0"/>
                <a:ea typeface="Calibri" panose="020F0502020204030204" pitchFamily="34" charset="0"/>
                <a:cs typeface="Calibri" panose="020F0502020204030204" pitchFamily="34" charset="0"/>
              </a:rPr>
              <a:t>збільшенням частоти зростають втрати в сталі.</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grpSp>
        <p:nvGrpSpPr>
          <p:cNvPr id="8" name="Группа 7"/>
          <p:cNvGrpSpPr/>
          <p:nvPr/>
        </p:nvGrpSpPr>
        <p:grpSpPr>
          <a:xfrm>
            <a:off x="5470636" y="481286"/>
            <a:ext cx="3576572" cy="3738168"/>
            <a:chOff x="5470636" y="481286"/>
            <a:chExt cx="3576572" cy="3738168"/>
          </a:xfrm>
        </p:grpSpPr>
        <p:graphicFrame>
          <p:nvGraphicFramePr>
            <p:cNvPr id="5" name="Объект 4"/>
            <p:cNvGraphicFramePr>
              <a:graphicFrameLocks noChangeAspect="1"/>
            </p:cNvGraphicFramePr>
            <p:nvPr>
              <p:extLst>
                <p:ext uri="{D42A27DB-BD31-4B8C-83A1-F6EECF244321}">
                  <p14:modId xmlns:p14="http://schemas.microsoft.com/office/powerpoint/2010/main" val="3466887560"/>
                </p:ext>
              </p:extLst>
            </p:nvPr>
          </p:nvGraphicFramePr>
          <p:xfrm>
            <a:off x="5470636" y="481286"/>
            <a:ext cx="3554252" cy="2722505"/>
          </p:xfrm>
          <a:graphic>
            <a:graphicData uri="http://schemas.openxmlformats.org/presentationml/2006/ole">
              <mc:AlternateContent xmlns:mc="http://schemas.openxmlformats.org/markup-compatibility/2006">
                <mc:Choice xmlns:v="urn:schemas-microsoft-com:vml" Requires="v">
                  <p:oleObj spid="_x0000_s75804" name="Picture" r:id="rId4" imgW="2401824" imgH="1847088" progId="Word.Picture.8">
                    <p:embed/>
                  </p:oleObj>
                </mc:Choice>
                <mc:Fallback>
                  <p:oleObj name="Picture" r:id="rId4" imgW="2401824" imgH="1847088"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0636" y="481286"/>
                          <a:ext cx="3554252" cy="2722505"/>
                        </a:xfrm>
                        <a:prstGeom prst="rect">
                          <a:avLst/>
                        </a:prstGeom>
                        <a:noFill/>
                      </p:spPr>
                    </p:pic>
                  </p:oleObj>
                </mc:Fallback>
              </mc:AlternateContent>
            </a:graphicData>
          </a:graphic>
        </p:graphicFrame>
        <p:sp>
          <p:nvSpPr>
            <p:cNvPr id="7" name="Прямоугольник 6"/>
            <p:cNvSpPr/>
            <p:nvPr/>
          </p:nvSpPr>
          <p:spPr>
            <a:xfrm>
              <a:off x="5485302" y="3203791"/>
              <a:ext cx="3561906" cy="1015663"/>
            </a:xfrm>
            <a:prstGeom prst="rect">
              <a:avLst/>
            </a:prstGeom>
            <a:solidFill>
              <a:srgbClr val="FFFF00"/>
            </a:solidFill>
          </p:spPr>
          <p:txBody>
            <a:bodyPr wrap="square">
              <a:spAutoFit/>
            </a:bodyPr>
            <a:lstStyle/>
            <a:p>
              <a:pPr algn="ctr"/>
              <a:r>
                <a:rPr lang="uk-UA" sz="2000" i="1" dirty="0" smtClean="0">
                  <a:latin typeface="Times New Roman" panose="02020603050405020304" pitchFamily="18" charset="0"/>
                  <a:ea typeface="Calibri" panose="020F0502020204030204" pitchFamily="34" charset="0"/>
                </a:rPr>
                <a:t>Механічні </a:t>
              </a:r>
              <a:r>
                <a:rPr lang="uk-UA" sz="2000" i="1" dirty="0">
                  <a:latin typeface="Times New Roman" panose="02020603050405020304" pitchFamily="18" charset="0"/>
                  <a:ea typeface="Calibri" panose="020F0502020204030204" pitchFamily="34" charset="0"/>
                </a:rPr>
                <a:t>характеристики </a:t>
              </a:r>
              <a:r>
                <a:rPr lang="uk-UA" sz="2000" i="1" dirty="0" smtClean="0">
                  <a:latin typeface="Times New Roman" panose="02020603050405020304" pitchFamily="18" charset="0"/>
                  <a:ea typeface="Calibri" panose="020F0502020204030204" pitchFamily="34" charset="0"/>
                </a:rPr>
                <a:t>АД для </a:t>
              </a:r>
              <a:r>
                <a:rPr lang="uk-UA" sz="2000" i="1" dirty="0">
                  <a:latin typeface="Times New Roman" panose="02020603050405020304" pitchFamily="18" charset="0"/>
                  <a:ea typeface="Calibri" panose="020F0502020204030204" pitchFamily="34" charset="0"/>
                </a:rPr>
                <a:t>закону частотного регулювання </a:t>
              </a:r>
              <a:r>
                <a:rPr lang="en-US" sz="2000" i="1" dirty="0" smtClean="0">
                  <a:latin typeface="Times New Roman" panose="02020603050405020304" pitchFamily="18" charset="0"/>
                  <a:ea typeface="Calibri" panose="020F0502020204030204" pitchFamily="34" charset="0"/>
                </a:rPr>
                <a:t>U/f = </a:t>
              </a:r>
              <a:r>
                <a:rPr lang="en-US" sz="2000" i="1" dirty="0" err="1" smtClean="0">
                  <a:latin typeface="Times New Roman" panose="02020603050405020304" pitchFamily="18" charset="0"/>
                  <a:ea typeface="Calibri" panose="020F0502020204030204" pitchFamily="34" charset="0"/>
                </a:rPr>
                <a:t>const</a:t>
              </a:r>
              <a:endParaRPr lang="uk-UA" sz="2000" i="1" dirty="0"/>
            </a:p>
          </p:txBody>
        </p:sp>
      </p:grpSp>
      <p:graphicFrame>
        <p:nvGraphicFramePr>
          <p:cNvPr id="11" name="Объект 10"/>
          <p:cNvGraphicFramePr>
            <a:graphicFrameLocks noChangeAspect="1"/>
          </p:cNvGraphicFramePr>
          <p:nvPr>
            <p:extLst>
              <p:ext uri="{D42A27DB-BD31-4B8C-83A1-F6EECF244321}">
                <p14:modId xmlns:p14="http://schemas.microsoft.com/office/powerpoint/2010/main" val="2748556578"/>
              </p:ext>
            </p:extLst>
          </p:nvPr>
        </p:nvGraphicFramePr>
        <p:xfrm>
          <a:off x="2363272" y="1192604"/>
          <a:ext cx="3069362" cy="728043"/>
        </p:xfrm>
        <a:graphic>
          <a:graphicData uri="http://schemas.openxmlformats.org/presentationml/2006/ole">
            <mc:AlternateContent xmlns:mc="http://schemas.openxmlformats.org/markup-compatibility/2006">
              <mc:Choice xmlns:v="urn:schemas-microsoft-com:vml" Requires="v">
                <p:oleObj spid="_x0000_s75805" name="Уравнение" r:id="rId6" imgW="1854000" imgH="457200" progId="Equation.3">
                  <p:embed/>
                </p:oleObj>
              </mc:Choice>
              <mc:Fallback>
                <p:oleObj name="Уравнение" r:id="rId6" imgW="1854000" imgH="457200" progId="Equation.3">
                  <p:embed/>
                  <p:pic>
                    <p:nvPicPr>
                      <p:cNvPr id="0" name="Object 4"/>
                      <p:cNvPicPr>
                        <a:picLocks noChangeAspect="1" noChangeArrowheads="1"/>
                      </p:cNvPicPr>
                      <p:nvPr/>
                    </p:nvPicPr>
                    <p:blipFill>
                      <a:blip r:embed="rId7"/>
                      <a:srcRect/>
                      <a:stretch>
                        <a:fillRect/>
                      </a:stretch>
                    </p:blipFill>
                    <p:spPr bwMode="auto">
                      <a:xfrm>
                        <a:off x="2363272" y="1192604"/>
                        <a:ext cx="3069362" cy="728043"/>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269522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par>
                          <p:cTn id="26" fill="hold">
                            <p:stCondLst>
                              <p:cond delay="3000"/>
                            </p:stCondLst>
                            <p:childTnLst>
                              <p:par>
                                <p:cTn id="27" presetID="26"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80">
                                          <p:stCondLst>
                                            <p:cond delay="0"/>
                                          </p:stCondLst>
                                        </p:cTn>
                                        <p:tgtEl>
                                          <p:spTgt spid="11"/>
                                        </p:tgtEl>
                                      </p:cBhvr>
                                    </p:animEffect>
                                    <p:anim calcmode="lin" valueType="num">
                                      <p:cBhvr>
                                        <p:cTn id="3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5" dur="26">
                                          <p:stCondLst>
                                            <p:cond delay="650"/>
                                          </p:stCondLst>
                                        </p:cTn>
                                        <p:tgtEl>
                                          <p:spTgt spid="11"/>
                                        </p:tgtEl>
                                      </p:cBhvr>
                                      <p:to x="100000" y="60000"/>
                                    </p:animScale>
                                    <p:animScale>
                                      <p:cBhvr>
                                        <p:cTn id="36" dur="166" decel="50000">
                                          <p:stCondLst>
                                            <p:cond delay="676"/>
                                          </p:stCondLst>
                                        </p:cTn>
                                        <p:tgtEl>
                                          <p:spTgt spid="11"/>
                                        </p:tgtEl>
                                      </p:cBhvr>
                                      <p:to x="100000" y="100000"/>
                                    </p:animScale>
                                    <p:animScale>
                                      <p:cBhvr>
                                        <p:cTn id="37" dur="26">
                                          <p:stCondLst>
                                            <p:cond delay="1312"/>
                                          </p:stCondLst>
                                        </p:cTn>
                                        <p:tgtEl>
                                          <p:spTgt spid="11"/>
                                        </p:tgtEl>
                                      </p:cBhvr>
                                      <p:to x="100000" y="80000"/>
                                    </p:animScale>
                                    <p:animScale>
                                      <p:cBhvr>
                                        <p:cTn id="38" dur="166" decel="50000">
                                          <p:stCondLst>
                                            <p:cond delay="1338"/>
                                          </p:stCondLst>
                                        </p:cTn>
                                        <p:tgtEl>
                                          <p:spTgt spid="11"/>
                                        </p:tgtEl>
                                      </p:cBhvr>
                                      <p:to x="100000" y="100000"/>
                                    </p:animScale>
                                    <p:animScale>
                                      <p:cBhvr>
                                        <p:cTn id="39" dur="26">
                                          <p:stCondLst>
                                            <p:cond delay="1642"/>
                                          </p:stCondLst>
                                        </p:cTn>
                                        <p:tgtEl>
                                          <p:spTgt spid="11"/>
                                        </p:tgtEl>
                                      </p:cBhvr>
                                      <p:to x="100000" y="90000"/>
                                    </p:animScale>
                                    <p:animScale>
                                      <p:cBhvr>
                                        <p:cTn id="40" dur="166" decel="50000">
                                          <p:stCondLst>
                                            <p:cond delay="1668"/>
                                          </p:stCondLst>
                                        </p:cTn>
                                        <p:tgtEl>
                                          <p:spTgt spid="11"/>
                                        </p:tgtEl>
                                      </p:cBhvr>
                                      <p:to x="100000" y="100000"/>
                                    </p:animScale>
                                    <p:animScale>
                                      <p:cBhvr>
                                        <p:cTn id="41" dur="26">
                                          <p:stCondLst>
                                            <p:cond delay="1808"/>
                                          </p:stCondLst>
                                        </p:cTn>
                                        <p:tgtEl>
                                          <p:spTgt spid="11"/>
                                        </p:tgtEl>
                                      </p:cBhvr>
                                      <p:to x="100000" y="95000"/>
                                    </p:animScale>
                                    <p:animScale>
                                      <p:cBhvr>
                                        <p:cTn id="42" dur="166" decel="50000">
                                          <p:stCondLst>
                                            <p:cond delay="1834"/>
                                          </p:stCondLst>
                                        </p:cTn>
                                        <p:tgtEl>
                                          <p:spTgt spid="11"/>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1+#ppt_w/2"/>
                                          </p:val>
                                        </p:tav>
                                        <p:tav tm="100000">
                                          <p:val>
                                            <p:strVal val="#ppt_x"/>
                                          </p:val>
                                        </p:tav>
                                      </p:tavLst>
                                    </p:anim>
                                    <p:anim calcmode="lin" valueType="num">
                                      <p:cBhvr additive="base">
                                        <p:cTn id="4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7">
                                            <p:bg/>
                                          </p:spTgt>
                                        </p:tgtEl>
                                        <p:attrNameLst>
                                          <p:attrName>style.visibility</p:attrName>
                                        </p:attrNameLst>
                                      </p:cBhvr>
                                      <p:to>
                                        <p:strVal val="visible"/>
                                      </p:to>
                                    </p:set>
                                    <p:anim calcmode="lin" valueType="num">
                                      <p:cBhvr>
                                        <p:cTn id="53" dur="1000" fill="hold"/>
                                        <p:tgtEl>
                                          <p:spTgt spid="17">
                                            <p:bg/>
                                          </p:spTgt>
                                        </p:tgtEl>
                                        <p:attrNameLst>
                                          <p:attrName>ppt_w</p:attrName>
                                        </p:attrNameLst>
                                      </p:cBhvr>
                                      <p:tavLst>
                                        <p:tav tm="0">
                                          <p:val>
                                            <p:fltVal val="0"/>
                                          </p:val>
                                        </p:tav>
                                        <p:tav tm="100000">
                                          <p:val>
                                            <p:strVal val="#ppt_w"/>
                                          </p:val>
                                        </p:tav>
                                      </p:tavLst>
                                    </p:anim>
                                    <p:anim calcmode="lin" valueType="num">
                                      <p:cBhvr>
                                        <p:cTn id="54" dur="1000" fill="hold"/>
                                        <p:tgtEl>
                                          <p:spTgt spid="17">
                                            <p:bg/>
                                          </p:spTgt>
                                        </p:tgtEl>
                                        <p:attrNameLst>
                                          <p:attrName>ppt_h</p:attrName>
                                        </p:attrNameLst>
                                      </p:cBhvr>
                                      <p:tavLst>
                                        <p:tav tm="0">
                                          <p:val>
                                            <p:fltVal val="0"/>
                                          </p:val>
                                        </p:tav>
                                        <p:tav tm="100000">
                                          <p:val>
                                            <p:strVal val="#ppt_h"/>
                                          </p:val>
                                        </p:tav>
                                      </p:tavLst>
                                    </p:anim>
                                    <p:anim calcmode="lin" valueType="num">
                                      <p:cBhvr>
                                        <p:cTn id="55" dur="1000" fill="hold"/>
                                        <p:tgtEl>
                                          <p:spTgt spid="17">
                                            <p:bg/>
                                          </p:spTgt>
                                        </p:tgtEl>
                                        <p:attrNameLst>
                                          <p:attrName>style.rotation</p:attrName>
                                        </p:attrNameLst>
                                      </p:cBhvr>
                                      <p:tavLst>
                                        <p:tav tm="0">
                                          <p:val>
                                            <p:fltVal val="90"/>
                                          </p:val>
                                        </p:tav>
                                        <p:tav tm="100000">
                                          <p:val>
                                            <p:fltVal val="0"/>
                                          </p:val>
                                        </p:tav>
                                      </p:tavLst>
                                    </p:anim>
                                    <p:animEffect transition="in" filter="fade">
                                      <p:cBhvr>
                                        <p:cTn id="56" dur="1000"/>
                                        <p:tgtEl>
                                          <p:spTgt spid="17">
                                            <p:bg/>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 calcmode="lin" valueType="num">
                                      <p:cBhvr>
                                        <p:cTn id="59"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62" dur="1000"/>
                                        <p:tgtEl>
                                          <p:spTgt spid="1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5">
                                            <p:bg/>
                                          </p:spTgt>
                                        </p:tgtEl>
                                        <p:attrNameLst>
                                          <p:attrName>style.visibility</p:attrName>
                                        </p:attrNameLst>
                                      </p:cBhvr>
                                      <p:to>
                                        <p:strVal val="visible"/>
                                      </p:to>
                                    </p:set>
                                    <p:anim calcmode="lin" valueType="num">
                                      <p:cBhvr>
                                        <p:cTn id="67" dur="1000" fill="hold"/>
                                        <p:tgtEl>
                                          <p:spTgt spid="15">
                                            <p:bg/>
                                          </p:spTgt>
                                        </p:tgtEl>
                                        <p:attrNameLst>
                                          <p:attrName>ppt_w</p:attrName>
                                        </p:attrNameLst>
                                      </p:cBhvr>
                                      <p:tavLst>
                                        <p:tav tm="0">
                                          <p:val>
                                            <p:fltVal val="0"/>
                                          </p:val>
                                        </p:tav>
                                        <p:tav tm="100000">
                                          <p:val>
                                            <p:strVal val="#ppt_w"/>
                                          </p:val>
                                        </p:tav>
                                      </p:tavLst>
                                    </p:anim>
                                    <p:anim calcmode="lin" valueType="num">
                                      <p:cBhvr>
                                        <p:cTn id="68" dur="1000" fill="hold"/>
                                        <p:tgtEl>
                                          <p:spTgt spid="15">
                                            <p:bg/>
                                          </p:spTgt>
                                        </p:tgtEl>
                                        <p:attrNameLst>
                                          <p:attrName>ppt_h</p:attrName>
                                        </p:attrNameLst>
                                      </p:cBhvr>
                                      <p:tavLst>
                                        <p:tav tm="0">
                                          <p:val>
                                            <p:fltVal val="0"/>
                                          </p:val>
                                        </p:tav>
                                        <p:tav tm="100000">
                                          <p:val>
                                            <p:strVal val="#ppt_h"/>
                                          </p:val>
                                        </p:tav>
                                      </p:tavLst>
                                    </p:anim>
                                    <p:anim calcmode="lin" valueType="num">
                                      <p:cBhvr>
                                        <p:cTn id="69" dur="1000" fill="hold"/>
                                        <p:tgtEl>
                                          <p:spTgt spid="15">
                                            <p:bg/>
                                          </p:spTgt>
                                        </p:tgtEl>
                                        <p:attrNameLst>
                                          <p:attrName>style.rotation</p:attrName>
                                        </p:attrNameLst>
                                      </p:cBhvr>
                                      <p:tavLst>
                                        <p:tav tm="0">
                                          <p:val>
                                            <p:fltVal val="90"/>
                                          </p:val>
                                        </p:tav>
                                        <p:tav tm="100000">
                                          <p:val>
                                            <p:fltVal val="0"/>
                                          </p:val>
                                        </p:tav>
                                      </p:tavLst>
                                    </p:anim>
                                    <p:animEffect transition="in" filter="fade">
                                      <p:cBhvr>
                                        <p:cTn id="70" dur="1000"/>
                                        <p:tgtEl>
                                          <p:spTgt spid="15">
                                            <p:bg/>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xEl>
                                              <p:pRg st="0" end="0"/>
                                            </p:txEl>
                                          </p:spTgt>
                                        </p:tgtEl>
                                        <p:attrNameLst>
                                          <p:attrName>style.visibility</p:attrName>
                                        </p:attrNameLst>
                                      </p:cBhvr>
                                      <p:to>
                                        <p:strVal val="visible"/>
                                      </p:to>
                                    </p:set>
                                    <p:anim calcmode="lin" valueType="num">
                                      <p:cBhvr>
                                        <p:cTn id="73"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74"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75"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76" dur="1000"/>
                                        <p:tgtEl>
                                          <p:spTgt spid="15">
                                            <p:txEl>
                                              <p:pRg st="0" end="0"/>
                                            </p:tx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5">
                                            <p:txEl>
                                              <p:pRg st="1" end="1"/>
                                            </p:txEl>
                                          </p:spTgt>
                                        </p:tgtEl>
                                        <p:attrNameLst>
                                          <p:attrName>style.visibility</p:attrName>
                                        </p:attrNameLst>
                                      </p:cBhvr>
                                      <p:to>
                                        <p:strVal val="visible"/>
                                      </p:to>
                                    </p:set>
                                    <p:anim calcmode="lin" valueType="num">
                                      <p:cBhvr>
                                        <p:cTn id="79"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80"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81" dur="1000" fill="hold"/>
                                        <p:tgtEl>
                                          <p:spTgt spid="15">
                                            <p:txEl>
                                              <p:pRg st="1" end="1"/>
                                            </p:txEl>
                                          </p:spTgt>
                                        </p:tgtEl>
                                        <p:attrNameLst>
                                          <p:attrName>style.rotation</p:attrName>
                                        </p:attrNameLst>
                                      </p:cBhvr>
                                      <p:tavLst>
                                        <p:tav tm="0">
                                          <p:val>
                                            <p:fltVal val="90"/>
                                          </p:val>
                                        </p:tav>
                                        <p:tav tm="100000">
                                          <p:val>
                                            <p:fltVal val="0"/>
                                          </p:val>
                                        </p:tav>
                                      </p:tavLst>
                                    </p:anim>
                                    <p:animEffect transition="in" filter="fade">
                                      <p:cBhvr>
                                        <p:cTn id="82" dur="1000"/>
                                        <p:tgtEl>
                                          <p:spTgt spid="15">
                                            <p:txEl>
                                              <p:pRg st="1" end="1"/>
                                            </p:tx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5">
                                            <p:txEl>
                                              <p:pRg st="2" end="2"/>
                                            </p:txEl>
                                          </p:spTgt>
                                        </p:tgtEl>
                                        <p:attrNameLst>
                                          <p:attrName>style.visibility</p:attrName>
                                        </p:attrNameLst>
                                      </p:cBhvr>
                                      <p:to>
                                        <p:strVal val="visible"/>
                                      </p:to>
                                    </p:set>
                                    <p:anim calcmode="lin" valueType="num">
                                      <p:cBhvr>
                                        <p:cTn id="85" dur="10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86" dur="1000" fill="hold"/>
                                        <p:tgtEl>
                                          <p:spTgt spid="15">
                                            <p:txEl>
                                              <p:pRg st="2" end="2"/>
                                            </p:txEl>
                                          </p:spTgt>
                                        </p:tgtEl>
                                        <p:attrNameLst>
                                          <p:attrName>ppt_h</p:attrName>
                                        </p:attrNameLst>
                                      </p:cBhvr>
                                      <p:tavLst>
                                        <p:tav tm="0">
                                          <p:val>
                                            <p:fltVal val="0"/>
                                          </p:val>
                                        </p:tav>
                                        <p:tav tm="100000">
                                          <p:val>
                                            <p:strVal val="#ppt_h"/>
                                          </p:val>
                                        </p:tav>
                                      </p:tavLst>
                                    </p:anim>
                                    <p:anim calcmode="lin" valueType="num">
                                      <p:cBhvr>
                                        <p:cTn id="87" dur="1000" fill="hold"/>
                                        <p:tgtEl>
                                          <p:spTgt spid="15">
                                            <p:txEl>
                                              <p:pRg st="2" end="2"/>
                                            </p:txEl>
                                          </p:spTgt>
                                        </p:tgtEl>
                                        <p:attrNameLst>
                                          <p:attrName>style.rotation</p:attrName>
                                        </p:attrNameLst>
                                      </p:cBhvr>
                                      <p:tavLst>
                                        <p:tav tm="0">
                                          <p:val>
                                            <p:fltVal val="90"/>
                                          </p:val>
                                        </p:tav>
                                        <p:tav tm="100000">
                                          <p:val>
                                            <p:fltVal val="0"/>
                                          </p:val>
                                        </p:tav>
                                      </p:tavLst>
                                    </p:anim>
                                    <p:animEffect transition="in" filter="fade">
                                      <p:cBhvr>
                                        <p:cTn id="88" dur="1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P spid="15" grpId="0" uiExpand="1" build="p"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4104" y="459017"/>
            <a:ext cx="8998816" cy="1107996"/>
          </a:xfrm>
          <a:prstGeom prst="rect">
            <a:avLst/>
          </a:prstGeom>
          <a:solidFill>
            <a:srgbClr val="92D050"/>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Регулювання швидкості вниз від основної можливе в діапазоні 1:15-20 (нижня межа визначається складністю реалізації джерела живлення з низькою частотою).</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54482" y="1567013"/>
            <a:ext cx="8988438" cy="1107996"/>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У області частот, близьких до </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f</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ном</a:t>
            </a:r>
            <a:r>
              <a:rPr lang="uk-UA" sz="2400" dirty="0">
                <a:latin typeface="Calibri" panose="020F0502020204030204" pitchFamily="34" charset="0"/>
                <a:ea typeface="Calibri" panose="020F0502020204030204" pitchFamily="34" charset="0"/>
                <a:cs typeface="Calibri" panose="020F0502020204030204" pitchFamily="34" charset="0"/>
              </a:rPr>
              <a:t>, характеристики практично паралельні, однак на малих частотах (</a:t>
            </a:r>
            <a:r>
              <a:rPr lang="uk-UA" sz="2400" i="1" dirty="0">
                <a:latin typeface="Times New Roman" panose="02020603050405020304" pitchFamily="18" charset="0"/>
                <a:ea typeface="Calibri" panose="020F0502020204030204" pitchFamily="34" charset="0"/>
                <a:cs typeface="Times New Roman" panose="02020603050405020304" pitchFamily="18" charset="0"/>
              </a:rPr>
              <a:t>f </a:t>
            </a:r>
            <a:r>
              <a:rPr lang="uk-UA" sz="2400" dirty="0">
                <a:latin typeface="Calibri" panose="020F0502020204030204" pitchFamily="34" charset="0"/>
                <a:ea typeface="Calibri" panose="020F0502020204030204" pitchFamily="34" charset="0"/>
                <a:cs typeface="Calibri" panose="020F0502020204030204" pitchFamily="34" charset="0"/>
              </a:rPr>
              <a:t>≤ 5-7 </a:t>
            </a:r>
            <a:r>
              <a:rPr lang="uk-UA" sz="2400" dirty="0" err="1">
                <a:latin typeface="Calibri" panose="020F0502020204030204" pitchFamily="34" charset="0"/>
                <a:ea typeface="Calibri" panose="020F0502020204030204" pitchFamily="34" charset="0"/>
                <a:cs typeface="Calibri" panose="020F0502020204030204" pitchFamily="34" charset="0"/>
              </a:rPr>
              <a:t>Гц</a:t>
            </a:r>
            <a:r>
              <a:rPr lang="uk-UA" sz="2400" dirty="0">
                <a:latin typeface="Calibri" panose="020F0502020204030204" pitchFamily="34" charset="0"/>
                <a:ea typeface="Calibri" panose="020F0502020204030204" pitchFamily="34" charset="0"/>
                <a:cs typeface="Calibri" panose="020F0502020204030204" pitchFamily="34" charset="0"/>
              </a:rPr>
              <a:t>) ця залежність порушується.</a:t>
            </a:r>
            <a:endParaRPr lang="uk-UA"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54482" y="2708567"/>
            <a:ext cx="8988438" cy="2215991"/>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Технічна реалізація частотного регулювання швидкості АД </a:t>
            </a:r>
            <a:r>
              <a:rPr lang="uk-UA" sz="2400" dirty="0" err="1" smtClean="0">
                <a:latin typeface="Calibri" panose="020F0502020204030204" pitchFamily="34" charset="0"/>
                <a:ea typeface="Calibri" panose="020F0502020204030204" pitchFamily="34" charset="0"/>
                <a:cs typeface="Calibri" panose="020F0502020204030204" pitchFamily="34" charset="0"/>
              </a:rPr>
              <a:t>мож-лива</a:t>
            </a:r>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при використанні </a:t>
            </a:r>
            <a:r>
              <a:rPr lang="uk-UA" sz="2400" dirty="0" smtClean="0">
                <a:latin typeface="Calibri" panose="020F0502020204030204" pitchFamily="34" charset="0"/>
                <a:ea typeface="Calibri" panose="020F0502020204030204" pitchFamily="34" charset="0"/>
                <a:cs typeface="Calibri" panose="020F0502020204030204" pitchFamily="34" charset="0"/>
              </a:rPr>
              <a:t>електромашинних </a:t>
            </a:r>
            <a:r>
              <a:rPr lang="uk-UA" sz="2400" dirty="0">
                <a:latin typeface="Calibri" panose="020F0502020204030204" pitchFamily="34" charset="0"/>
                <a:ea typeface="Calibri" panose="020F0502020204030204" pitchFamily="34" charset="0"/>
                <a:cs typeface="Calibri" panose="020F0502020204030204" pitchFamily="34" charset="0"/>
              </a:rPr>
              <a:t>перетворювачів частоти (наприклад, СГ, що працюють зі змінною частотою обертання) або статичних вентильних  перетворювачів частоти.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Останні </a:t>
            </a:r>
            <a:r>
              <a:rPr lang="uk-UA" sz="2400" dirty="0">
                <a:latin typeface="Calibri" panose="020F0502020204030204" pitchFamily="34" charset="0"/>
                <a:ea typeface="Calibri" panose="020F0502020204030204" pitchFamily="34" charset="0"/>
                <a:cs typeface="Calibri" panose="020F0502020204030204" pitchFamily="34" charset="0"/>
              </a:rPr>
              <a:t>зараз набули найбільш широкого розвитку і застосування в промисловості.</a:t>
            </a: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2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1+#ppt_w/2"/>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7">
                                            <p:bg/>
                                          </p:spTgt>
                                        </p:tgtEl>
                                        <p:attrNameLst>
                                          <p:attrName>style.visibility</p:attrName>
                                        </p:attrNameLst>
                                      </p:cBhvr>
                                      <p:to>
                                        <p:strVal val="visible"/>
                                      </p:to>
                                    </p:set>
                                    <p:anim calcmode="lin" valueType="num">
                                      <p:cBhvr>
                                        <p:cTn id="19" dur="1000" fill="hold"/>
                                        <p:tgtEl>
                                          <p:spTgt spid="17">
                                            <p:bg/>
                                          </p:spTgt>
                                        </p:tgtEl>
                                        <p:attrNameLst>
                                          <p:attrName>ppt_w</p:attrName>
                                        </p:attrNameLst>
                                      </p:cBhvr>
                                      <p:tavLst>
                                        <p:tav tm="0">
                                          <p:val>
                                            <p:fltVal val="0"/>
                                          </p:val>
                                        </p:tav>
                                        <p:tav tm="100000">
                                          <p:val>
                                            <p:strVal val="#ppt_w"/>
                                          </p:val>
                                        </p:tav>
                                      </p:tavLst>
                                    </p:anim>
                                    <p:anim calcmode="lin" valueType="num">
                                      <p:cBhvr>
                                        <p:cTn id="20" dur="1000" fill="hold"/>
                                        <p:tgtEl>
                                          <p:spTgt spid="17">
                                            <p:bg/>
                                          </p:spTgt>
                                        </p:tgtEl>
                                        <p:attrNameLst>
                                          <p:attrName>ppt_h</p:attrName>
                                        </p:attrNameLst>
                                      </p:cBhvr>
                                      <p:tavLst>
                                        <p:tav tm="0">
                                          <p:val>
                                            <p:fltVal val="0"/>
                                          </p:val>
                                        </p:tav>
                                        <p:tav tm="100000">
                                          <p:val>
                                            <p:strVal val="#ppt_h"/>
                                          </p:val>
                                        </p:tav>
                                      </p:tavLst>
                                    </p:anim>
                                    <p:anim calcmode="lin" valueType="num">
                                      <p:cBhvr>
                                        <p:cTn id="21" dur="1000" fill="hold"/>
                                        <p:tgtEl>
                                          <p:spTgt spid="17">
                                            <p:bg/>
                                          </p:spTgt>
                                        </p:tgtEl>
                                        <p:attrNameLst>
                                          <p:attrName>style.rotation</p:attrName>
                                        </p:attrNameLst>
                                      </p:cBhvr>
                                      <p:tavLst>
                                        <p:tav tm="0">
                                          <p:val>
                                            <p:fltVal val="90"/>
                                          </p:val>
                                        </p:tav>
                                        <p:tav tm="100000">
                                          <p:val>
                                            <p:fltVal val="0"/>
                                          </p:val>
                                        </p:tav>
                                      </p:tavLst>
                                    </p:anim>
                                    <p:animEffect transition="in" filter="fade">
                                      <p:cBhvr>
                                        <p:cTn id="22" dur="1000"/>
                                        <p:tgtEl>
                                          <p:spTgt spid="17">
                                            <p:bg/>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p:cTn id="25"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17">
                                            <p:txEl>
                                              <p:pRg st="0" end="0"/>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p:cTn id="31"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3818" y="867795"/>
            <a:ext cx="8998816" cy="1354217"/>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Один із способів регулювання швидкості обертання АД ґрунтується на введенні в ротор додаткової ЕРС тієї ж частоти, що і ЕРС ротора </a:t>
            </a:r>
            <a:r>
              <a:rPr lang="uk-UA" sz="2200" dirty="0" err="1" smtClean="0">
                <a:latin typeface="Calibri" panose="020F0502020204030204" pitchFamily="34" charset="0"/>
                <a:ea typeface="Calibri" panose="020F0502020204030204" pitchFamily="34" charset="0"/>
                <a:cs typeface="Calibri" panose="020F0502020204030204" pitchFamily="34" charset="0"/>
              </a:rPr>
              <a:t>асинхрон-ної</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машини.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Тому </a:t>
            </a:r>
            <a:r>
              <a:rPr lang="uk-UA" sz="2200" dirty="0">
                <a:latin typeface="Calibri" panose="020F0502020204030204" pitchFamily="34" charset="0"/>
                <a:ea typeface="Calibri" panose="020F0502020204030204" pitchFamily="34" charset="0"/>
                <a:cs typeface="Calibri" panose="020F0502020204030204" pitchFamily="34" charset="0"/>
              </a:rPr>
              <a:t>цей спосіб можна застосувати тільки для АД з фазним ротором.</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79007" y="2222012"/>
            <a:ext cx="4471576" cy="1015663"/>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Розглянемо </a:t>
            </a:r>
            <a:r>
              <a:rPr lang="uk-UA" sz="2200" dirty="0">
                <a:latin typeface="Calibri" panose="020F0502020204030204" pitchFamily="34" charset="0"/>
                <a:ea typeface="Calibri" panose="020F0502020204030204" pitchFamily="34" charset="0"/>
                <a:cs typeface="Calibri" panose="020F0502020204030204" pitchFamily="34" charset="0"/>
              </a:rPr>
              <a:t>процес перетворення енергії в асинхронному двигуні  з фазним  ротором (</a:t>
            </a:r>
            <a:r>
              <a:rPr lang="uk-UA" sz="2200" dirty="0" smtClean="0">
                <a:latin typeface="Calibri" panose="020F0502020204030204" pitchFamily="34" charset="0"/>
                <a:ea typeface="Calibri" panose="020F0502020204030204" pitchFamily="34" charset="0"/>
                <a:cs typeface="Calibri" panose="020F0502020204030204" pitchFamily="34" charset="0"/>
              </a:rPr>
              <a:t>рис.).</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66746" y="3237675"/>
            <a:ext cx="4476765" cy="1015663"/>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Енергія </a:t>
            </a:r>
            <a:r>
              <a:rPr lang="uk-UA" sz="2200" dirty="0">
                <a:latin typeface="Calibri" panose="020F0502020204030204" pitchFamily="34" charset="0"/>
                <a:ea typeface="Calibri" panose="020F0502020204030204" pitchFamily="34" charset="0"/>
                <a:cs typeface="Calibri" panose="020F0502020204030204" pitchFamily="34" charset="0"/>
              </a:rPr>
              <a:t>ковзання у звичайній схемі включення </a:t>
            </a:r>
            <a:r>
              <a:rPr lang="uk-UA" sz="2200" dirty="0" smtClean="0">
                <a:latin typeface="Calibri" panose="020F0502020204030204" pitchFamily="34" charset="0"/>
                <a:ea typeface="Calibri" panose="020F0502020204030204" pitchFamily="34" charset="0"/>
                <a:cs typeface="Calibri" panose="020F0502020204030204" pitchFamily="34" charset="0"/>
              </a:rPr>
              <a:t>АД </a:t>
            </a:r>
            <a:r>
              <a:rPr lang="uk-UA" sz="2200" dirty="0">
                <a:latin typeface="Calibri" panose="020F0502020204030204" pitchFamily="34" charset="0"/>
                <a:ea typeface="Calibri" panose="020F0502020204030204" pitchFamily="34" charset="0"/>
                <a:cs typeface="Calibri" panose="020F0502020204030204" pitchFamily="34" charset="0"/>
              </a:rPr>
              <a:t>витрачається на втрати в обмотці ротора:</a:t>
            </a: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39053" y="425459"/>
            <a:ext cx="8808917" cy="461665"/>
          </a:xfrm>
          <a:prstGeom prst="rect">
            <a:avLst/>
          </a:prstGeom>
        </p:spPr>
        <p:txBody>
          <a:bodyPr wrap="square">
            <a:spAutoFit/>
          </a:bodyPr>
          <a:lstStyle/>
          <a:p>
            <a:r>
              <a:rPr lang="uk-UA" sz="2400" i="1" u="sng" dirty="0">
                <a:latin typeface="Times New Roman" panose="02020603050405020304" pitchFamily="18" charset="0"/>
                <a:ea typeface="Calibri" panose="020F0502020204030204" pitchFamily="34" charset="0"/>
              </a:rPr>
              <a:t>Регулювання швидкості введенням у коло ротора додаткової ЕРС</a:t>
            </a:r>
            <a:endParaRPr lang="uk-UA" sz="2400" u="sng"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2579120513"/>
              </p:ext>
            </p:extLst>
          </p:nvPr>
        </p:nvGraphicFramePr>
        <p:xfrm>
          <a:off x="4550583" y="2188253"/>
          <a:ext cx="4511673" cy="2594676"/>
        </p:xfrm>
        <a:graphic>
          <a:graphicData uri="http://schemas.openxmlformats.org/presentationml/2006/ole">
            <mc:AlternateContent xmlns:mc="http://schemas.openxmlformats.org/markup-compatibility/2006">
              <mc:Choice xmlns:v="urn:schemas-microsoft-com:vml" Requires="v">
                <p:oleObj spid="_x0000_s79930" name="Picture" r:id="rId4" imgW="2643963" imgH="1828800" progId="Word.Picture.8">
                  <p:embed/>
                </p:oleObj>
              </mc:Choice>
              <mc:Fallback>
                <p:oleObj name="Picture" r:id="rId4" imgW="2643963" imgH="1828800"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0583" y="2188253"/>
                        <a:ext cx="4511673" cy="2594676"/>
                      </a:xfrm>
                      <a:prstGeom prst="rect">
                        <a:avLst/>
                      </a:prstGeom>
                      <a:noFill/>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3566993539"/>
              </p:ext>
            </p:extLst>
          </p:nvPr>
        </p:nvGraphicFramePr>
        <p:xfrm>
          <a:off x="139052" y="4272016"/>
          <a:ext cx="4504956" cy="399902"/>
        </p:xfrm>
        <a:graphic>
          <a:graphicData uri="http://schemas.openxmlformats.org/presentationml/2006/ole">
            <mc:AlternateContent xmlns:mc="http://schemas.openxmlformats.org/markup-compatibility/2006">
              <mc:Choice xmlns:v="urn:schemas-microsoft-com:vml" Requires="v">
                <p:oleObj spid="_x0000_s79931" name="Уравнение" r:id="rId6" imgW="2476440" imgH="228600" progId="Equation.3">
                  <p:embed/>
                </p:oleObj>
              </mc:Choice>
              <mc:Fallback>
                <p:oleObj name="Уравнение" r:id="rId6" imgW="2476440" imgH="228600" progId="Equation.3">
                  <p:embed/>
                  <p:pic>
                    <p:nvPicPr>
                      <p:cNvPr id="0" name="Object 4"/>
                      <p:cNvPicPr>
                        <a:picLocks noChangeAspect="1" noChangeArrowheads="1"/>
                      </p:cNvPicPr>
                      <p:nvPr/>
                    </p:nvPicPr>
                    <p:blipFill>
                      <a:blip r:embed="rId7"/>
                      <a:srcRect/>
                      <a:stretch>
                        <a:fillRect/>
                      </a:stretch>
                    </p:blipFill>
                    <p:spPr bwMode="auto">
                      <a:xfrm>
                        <a:off x="139052" y="4272016"/>
                        <a:ext cx="4504956" cy="399902"/>
                      </a:xfrm>
                      <a:prstGeom prst="rect">
                        <a:avLst/>
                      </a:prstGeom>
                      <a:solidFill>
                        <a:srgbClr val="FFFF00"/>
                      </a:solidFill>
                      <a:ln>
                        <a:solidFill>
                          <a:srgbClr val="FF0000"/>
                        </a:solidFill>
                      </a:ln>
                    </p:spPr>
                  </p:pic>
                </p:oleObj>
              </mc:Fallback>
            </mc:AlternateContent>
          </a:graphicData>
        </a:graphic>
      </p:graphicFrame>
      <p:sp>
        <p:nvSpPr>
          <p:cNvPr id="11" name="Прямоугольник 10"/>
          <p:cNvSpPr>
            <a:spLocks noChangeArrowheads="1"/>
          </p:cNvSpPr>
          <p:nvPr/>
        </p:nvSpPr>
        <p:spPr bwMode="auto">
          <a:xfrm>
            <a:off x="73818" y="4779847"/>
            <a:ext cx="8988438" cy="338554"/>
          </a:xfrm>
          <a:prstGeom prst="rect">
            <a:avLst/>
          </a:prstGeom>
          <a:solidFill>
            <a:schemeClr val="bg1">
              <a:lumMod val="95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Струм в колі ротора  може бути визначений </a:t>
            </a:r>
            <a:r>
              <a:rPr lang="uk-UA" sz="2200" dirty="0" smtClean="0">
                <a:latin typeface="Calibri" panose="020F0502020204030204" pitchFamily="34" charset="0"/>
                <a:ea typeface="Calibri" panose="020F0502020204030204" pitchFamily="34" charset="0"/>
                <a:cs typeface="Calibri" panose="020F0502020204030204" pitchFamily="34" charset="0"/>
              </a:rPr>
              <a:t>з виразу:</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0" name="Объект 9"/>
          <p:cNvGraphicFramePr>
            <a:graphicFrameLocks noChangeAspect="1"/>
          </p:cNvGraphicFramePr>
          <p:nvPr>
            <p:extLst>
              <p:ext uri="{D42A27DB-BD31-4B8C-83A1-F6EECF244321}">
                <p14:modId xmlns:p14="http://schemas.microsoft.com/office/powerpoint/2010/main" val="2967419618"/>
              </p:ext>
            </p:extLst>
          </p:nvPr>
        </p:nvGraphicFramePr>
        <p:xfrm>
          <a:off x="7249950" y="4779847"/>
          <a:ext cx="1826357" cy="760551"/>
        </p:xfrm>
        <a:graphic>
          <a:graphicData uri="http://schemas.openxmlformats.org/presentationml/2006/ole">
            <mc:AlternateContent xmlns:mc="http://schemas.openxmlformats.org/markup-compatibility/2006">
              <mc:Choice xmlns:v="urn:schemas-microsoft-com:vml" Requires="v">
                <p:oleObj spid="_x0000_s79932" name="Уравнение" r:id="rId8" imgW="1117440" imgH="469800" progId="Equation.3">
                  <p:embed/>
                </p:oleObj>
              </mc:Choice>
              <mc:Fallback>
                <p:oleObj name="Уравнение" r:id="rId8" imgW="1117440" imgH="469800" progId="Equation.3">
                  <p:embed/>
                  <p:pic>
                    <p:nvPicPr>
                      <p:cNvPr id="0" name="Object 6"/>
                      <p:cNvPicPr>
                        <a:picLocks noChangeAspect="1" noChangeArrowheads="1"/>
                      </p:cNvPicPr>
                      <p:nvPr/>
                    </p:nvPicPr>
                    <p:blipFill>
                      <a:blip r:embed="rId9"/>
                      <a:srcRect/>
                      <a:stretch>
                        <a:fillRect/>
                      </a:stretch>
                    </p:blipFill>
                    <p:spPr bwMode="auto">
                      <a:xfrm>
                        <a:off x="7249950" y="4779847"/>
                        <a:ext cx="1826357" cy="760551"/>
                      </a:xfrm>
                      <a:prstGeom prst="rect">
                        <a:avLst/>
                      </a:prstGeom>
                      <a:solidFill>
                        <a:srgbClr val="FFFF00"/>
                      </a:solidFill>
                      <a:ln>
                        <a:solidFill>
                          <a:srgbClr val="FF0000"/>
                        </a:solidFill>
                      </a:ln>
                    </p:spPr>
                  </p:pic>
                </p:oleObj>
              </mc:Fallback>
            </mc:AlternateContent>
          </a:graphicData>
        </a:graphic>
      </p:graphicFrame>
      <p:sp>
        <p:nvSpPr>
          <p:cNvPr id="14" name="Прямоугольник 13"/>
          <p:cNvSpPr>
            <a:spLocks noChangeArrowheads="1"/>
          </p:cNvSpPr>
          <p:nvPr/>
        </p:nvSpPr>
        <p:spPr bwMode="auto">
          <a:xfrm>
            <a:off x="84196" y="5116146"/>
            <a:ext cx="7080092" cy="1015663"/>
          </a:xfrm>
          <a:prstGeom prst="rect">
            <a:avLst/>
          </a:prstGeom>
          <a:solidFill>
            <a:schemeClr val="tx2">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Якщо, не змінюючи моменту навантаження на валу двигуна (тобто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 </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const</a:t>
            </a:r>
            <a:r>
              <a:rPr lang="uk-UA" sz="2200" dirty="0">
                <a:latin typeface="Calibri" panose="020F0502020204030204" pitchFamily="34" charset="0"/>
                <a:ea typeface="Calibri" panose="020F0502020204030204" pitchFamily="34" charset="0"/>
                <a:cs typeface="Calibri" panose="020F0502020204030204" pitchFamily="34" charset="0"/>
              </a:rPr>
              <a:t>), ввести в ротор зустрічну ЕРС тієї ж частоти, то рівняння струму відповідно набуде </a:t>
            </a:r>
            <a:r>
              <a:rPr lang="uk-UA" sz="2200" dirty="0" smtClean="0">
                <a:latin typeface="Calibri" panose="020F0502020204030204" pitchFamily="34" charset="0"/>
                <a:ea typeface="Calibri" panose="020F0502020204030204" pitchFamily="34" charset="0"/>
                <a:cs typeface="Calibri" panose="020F0502020204030204" pitchFamily="34" charset="0"/>
              </a:rPr>
              <a:t>вигляду</a:t>
            </a:r>
            <a:r>
              <a:rPr lang="uk-UA" sz="2200" dirty="0">
                <a:latin typeface="Calibri" panose="020F0502020204030204" pitchFamily="34" charset="0"/>
                <a:ea typeface="Calibri" panose="020F0502020204030204" pitchFamily="34" charset="0"/>
                <a:cs typeface="Calibri" panose="020F0502020204030204" pitchFamily="34" charset="0"/>
              </a:rPr>
              <a:t>:</a:t>
            </a:r>
          </a:p>
        </p:txBody>
      </p:sp>
      <p:sp>
        <p:nvSpPr>
          <p:cNvPr id="18" name="Прямоугольник 17"/>
          <p:cNvSpPr>
            <a:spLocks noChangeArrowheads="1"/>
          </p:cNvSpPr>
          <p:nvPr/>
        </p:nvSpPr>
        <p:spPr bwMode="auto">
          <a:xfrm>
            <a:off x="98036" y="6080668"/>
            <a:ext cx="7858339" cy="677108"/>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Це означає, що для заданого навантаження при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введенні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E</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дод</a:t>
            </a:r>
            <a:r>
              <a:rPr lang="uk-UA" sz="2200" baseline="-25000" dirty="0">
                <a:latin typeface="Calibri" panose="020F0502020204030204" pitchFamily="34" charset="0"/>
                <a:ea typeface="Calibri" panose="020F0502020204030204" pitchFamily="34" charset="0"/>
                <a:cs typeface="Calibri" panose="020F0502020204030204" pitchFamily="34" charset="0"/>
              </a:rPr>
              <a:t> </a:t>
            </a:r>
            <a:r>
              <a:rPr lang="uk-UA" sz="2200" baseline="-25000" dirty="0" smtClean="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двигун </a:t>
            </a:r>
            <a:r>
              <a:rPr lang="uk-UA" sz="2200" dirty="0">
                <a:latin typeface="Calibri" panose="020F0502020204030204" pitchFamily="34" charset="0"/>
                <a:ea typeface="Calibri" panose="020F0502020204030204" pitchFamily="34" charset="0"/>
                <a:cs typeface="Calibri" panose="020F0502020204030204" pitchFamily="34" charset="0"/>
              </a:rPr>
              <a:t>буде працювати вже з іншим ковзанням.</a:t>
            </a:r>
          </a:p>
        </p:txBody>
      </p:sp>
      <p:graphicFrame>
        <p:nvGraphicFramePr>
          <p:cNvPr id="15" name="Объект 14"/>
          <p:cNvGraphicFramePr>
            <a:graphicFrameLocks noChangeAspect="1"/>
          </p:cNvGraphicFramePr>
          <p:nvPr>
            <p:extLst>
              <p:ext uri="{D42A27DB-BD31-4B8C-83A1-F6EECF244321}">
                <p14:modId xmlns:p14="http://schemas.microsoft.com/office/powerpoint/2010/main" val="975088290"/>
              </p:ext>
            </p:extLst>
          </p:nvPr>
        </p:nvGraphicFramePr>
        <p:xfrm>
          <a:off x="7208268" y="5551891"/>
          <a:ext cx="1853988" cy="768922"/>
        </p:xfrm>
        <a:graphic>
          <a:graphicData uri="http://schemas.openxmlformats.org/presentationml/2006/ole">
            <mc:AlternateContent xmlns:mc="http://schemas.openxmlformats.org/markup-compatibility/2006">
              <mc:Choice xmlns:v="urn:schemas-microsoft-com:vml" Requires="v">
                <p:oleObj spid="_x0000_s79933" name="Уравнение" r:id="rId10" imgW="1117440" imgH="469800" progId="Equation.3">
                  <p:embed/>
                </p:oleObj>
              </mc:Choice>
              <mc:Fallback>
                <p:oleObj name="Уравнение" r:id="rId10" imgW="1117440" imgH="469800" progId="Equation.3">
                  <p:embed/>
                  <p:pic>
                    <p:nvPicPr>
                      <p:cNvPr id="0" name="Object 8"/>
                      <p:cNvPicPr>
                        <a:picLocks noChangeAspect="1" noChangeArrowheads="1"/>
                      </p:cNvPicPr>
                      <p:nvPr/>
                    </p:nvPicPr>
                    <p:blipFill>
                      <a:blip r:embed="rId11"/>
                      <a:srcRect/>
                      <a:stretch>
                        <a:fillRect/>
                      </a:stretch>
                    </p:blipFill>
                    <p:spPr bwMode="auto">
                      <a:xfrm>
                        <a:off x="7208268" y="5551891"/>
                        <a:ext cx="1853988" cy="768922"/>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146206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1+#ppt_w/2"/>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7">
                                            <p:bg/>
                                          </p:spTgt>
                                        </p:tgtEl>
                                        <p:attrNameLst>
                                          <p:attrName>style.visibility</p:attrName>
                                        </p:attrNameLst>
                                      </p:cBhvr>
                                      <p:to>
                                        <p:strVal val="visible"/>
                                      </p:to>
                                    </p:set>
                                    <p:anim calcmode="lin" valueType="num">
                                      <p:cBhvr>
                                        <p:cTn id="36" dur="1000" fill="hold"/>
                                        <p:tgtEl>
                                          <p:spTgt spid="17">
                                            <p:bg/>
                                          </p:spTgt>
                                        </p:tgtEl>
                                        <p:attrNameLst>
                                          <p:attrName>ppt_w</p:attrName>
                                        </p:attrNameLst>
                                      </p:cBhvr>
                                      <p:tavLst>
                                        <p:tav tm="0">
                                          <p:val>
                                            <p:fltVal val="0"/>
                                          </p:val>
                                        </p:tav>
                                        <p:tav tm="100000">
                                          <p:val>
                                            <p:strVal val="#ppt_w"/>
                                          </p:val>
                                        </p:tav>
                                      </p:tavLst>
                                    </p:anim>
                                    <p:anim calcmode="lin" valueType="num">
                                      <p:cBhvr>
                                        <p:cTn id="37" dur="1000" fill="hold"/>
                                        <p:tgtEl>
                                          <p:spTgt spid="17">
                                            <p:bg/>
                                          </p:spTgt>
                                        </p:tgtEl>
                                        <p:attrNameLst>
                                          <p:attrName>ppt_h</p:attrName>
                                        </p:attrNameLst>
                                      </p:cBhvr>
                                      <p:tavLst>
                                        <p:tav tm="0">
                                          <p:val>
                                            <p:fltVal val="0"/>
                                          </p:val>
                                        </p:tav>
                                        <p:tav tm="100000">
                                          <p:val>
                                            <p:strVal val="#ppt_h"/>
                                          </p:val>
                                        </p:tav>
                                      </p:tavLst>
                                    </p:anim>
                                    <p:anim calcmode="lin" valueType="num">
                                      <p:cBhvr>
                                        <p:cTn id="38" dur="1000" fill="hold"/>
                                        <p:tgtEl>
                                          <p:spTgt spid="17">
                                            <p:bg/>
                                          </p:spTgt>
                                        </p:tgtEl>
                                        <p:attrNameLst>
                                          <p:attrName>style.rotation</p:attrName>
                                        </p:attrNameLst>
                                      </p:cBhvr>
                                      <p:tavLst>
                                        <p:tav tm="0">
                                          <p:val>
                                            <p:fltVal val="90"/>
                                          </p:val>
                                        </p:tav>
                                        <p:tav tm="100000">
                                          <p:val>
                                            <p:fltVal val="0"/>
                                          </p:val>
                                        </p:tav>
                                      </p:tavLst>
                                    </p:anim>
                                    <p:animEffect transition="in" filter="fade">
                                      <p:cBhvr>
                                        <p:cTn id="39" dur="1000"/>
                                        <p:tgtEl>
                                          <p:spTgt spid="17">
                                            <p:bg/>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 calcmode="lin" valueType="num">
                                      <p:cBhvr>
                                        <p:cTn id="42"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17">
                                            <p:txEl>
                                              <p:pRg st="0" end="0"/>
                                            </p:txEl>
                                          </p:spTgt>
                                        </p:tgtEl>
                                      </p:cBhvr>
                                    </p:animEffect>
                                  </p:childTnLst>
                                </p:cTn>
                              </p:par>
                            </p:childTnLst>
                          </p:cTn>
                        </p:par>
                        <p:par>
                          <p:cTn id="46" fill="hold">
                            <p:stCondLst>
                              <p:cond delay="1000"/>
                            </p:stCondLst>
                            <p:childTnLst>
                              <p:par>
                                <p:cTn id="47" presetID="26"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1">
                                            <p:bg/>
                                          </p:spTgt>
                                        </p:tgtEl>
                                        <p:attrNameLst>
                                          <p:attrName>style.visibility</p:attrName>
                                        </p:attrNameLst>
                                      </p:cBhvr>
                                      <p:to>
                                        <p:strVal val="visible"/>
                                      </p:to>
                                    </p:set>
                                    <p:anim calcmode="lin" valueType="num">
                                      <p:cBhvr>
                                        <p:cTn id="67" dur="1000" fill="hold"/>
                                        <p:tgtEl>
                                          <p:spTgt spid="11">
                                            <p:bg/>
                                          </p:spTgt>
                                        </p:tgtEl>
                                        <p:attrNameLst>
                                          <p:attrName>ppt_w</p:attrName>
                                        </p:attrNameLst>
                                      </p:cBhvr>
                                      <p:tavLst>
                                        <p:tav tm="0">
                                          <p:val>
                                            <p:fltVal val="0"/>
                                          </p:val>
                                        </p:tav>
                                        <p:tav tm="100000">
                                          <p:val>
                                            <p:strVal val="#ppt_w"/>
                                          </p:val>
                                        </p:tav>
                                      </p:tavLst>
                                    </p:anim>
                                    <p:anim calcmode="lin" valueType="num">
                                      <p:cBhvr>
                                        <p:cTn id="68" dur="1000" fill="hold"/>
                                        <p:tgtEl>
                                          <p:spTgt spid="11">
                                            <p:bg/>
                                          </p:spTgt>
                                        </p:tgtEl>
                                        <p:attrNameLst>
                                          <p:attrName>ppt_h</p:attrName>
                                        </p:attrNameLst>
                                      </p:cBhvr>
                                      <p:tavLst>
                                        <p:tav tm="0">
                                          <p:val>
                                            <p:fltVal val="0"/>
                                          </p:val>
                                        </p:tav>
                                        <p:tav tm="100000">
                                          <p:val>
                                            <p:strVal val="#ppt_h"/>
                                          </p:val>
                                        </p:tav>
                                      </p:tavLst>
                                    </p:anim>
                                    <p:anim calcmode="lin" valueType="num">
                                      <p:cBhvr>
                                        <p:cTn id="69" dur="1000" fill="hold"/>
                                        <p:tgtEl>
                                          <p:spTgt spid="11">
                                            <p:bg/>
                                          </p:spTgt>
                                        </p:tgtEl>
                                        <p:attrNameLst>
                                          <p:attrName>style.rotation</p:attrName>
                                        </p:attrNameLst>
                                      </p:cBhvr>
                                      <p:tavLst>
                                        <p:tav tm="0">
                                          <p:val>
                                            <p:fltVal val="90"/>
                                          </p:val>
                                        </p:tav>
                                        <p:tav tm="100000">
                                          <p:val>
                                            <p:fltVal val="0"/>
                                          </p:val>
                                        </p:tav>
                                      </p:tavLst>
                                    </p:anim>
                                    <p:animEffect transition="in" filter="fade">
                                      <p:cBhvr>
                                        <p:cTn id="70" dur="1000"/>
                                        <p:tgtEl>
                                          <p:spTgt spid="11">
                                            <p:bg/>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anim calcmode="lin" valueType="num">
                                      <p:cBhvr>
                                        <p:cTn id="73"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74"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75"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76" dur="1000"/>
                                        <p:tgtEl>
                                          <p:spTgt spid="11">
                                            <p:txEl>
                                              <p:pRg st="0" end="0"/>
                                            </p:txEl>
                                          </p:spTgt>
                                        </p:tgtEl>
                                      </p:cBhvr>
                                    </p:animEffect>
                                  </p:childTnLst>
                                </p:cTn>
                              </p:par>
                            </p:childTnLst>
                          </p:cTn>
                        </p:par>
                        <p:par>
                          <p:cTn id="77" fill="hold">
                            <p:stCondLst>
                              <p:cond delay="1000"/>
                            </p:stCondLst>
                            <p:childTnLst>
                              <p:par>
                                <p:cTn id="78" presetID="26" presetClass="entr" presetSubtype="0"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down)">
                                      <p:cBhvr>
                                        <p:cTn id="80" dur="580">
                                          <p:stCondLst>
                                            <p:cond delay="0"/>
                                          </p:stCondLst>
                                        </p:cTn>
                                        <p:tgtEl>
                                          <p:spTgt spid="10"/>
                                        </p:tgtEl>
                                      </p:cBhvr>
                                    </p:animEffect>
                                    <p:anim calcmode="lin" valueType="num">
                                      <p:cBhvr>
                                        <p:cTn id="8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6" dur="26">
                                          <p:stCondLst>
                                            <p:cond delay="650"/>
                                          </p:stCondLst>
                                        </p:cTn>
                                        <p:tgtEl>
                                          <p:spTgt spid="10"/>
                                        </p:tgtEl>
                                      </p:cBhvr>
                                      <p:to x="100000" y="60000"/>
                                    </p:animScale>
                                    <p:animScale>
                                      <p:cBhvr>
                                        <p:cTn id="87" dur="166" decel="50000">
                                          <p:stCondLst>
                                            <p:cond delay="676"/>
                                          </p:stCondLst>
                                        </p:cTn>
                                        <p:tgtEl>
                                          <p:spTgt spid="10"/>
                                        </p:tgtEl>
                                      </p:cBhvr>
                                      <p:to x="100000" y="100000"/>
                                    </p:animScale>
                                    <p:animScale>
                                      <p:cBhvr>
                                        <p:cTn id="88" dur="26">
                                          <p:stCondLst>
                                            <p:cond delay="1312"/>
                                          </p:stCondLst>
                                        </p:cTn>
                                        <p:tgtEl>
                                          <p:spTgt spid="10"/>
                                        </p:tgtEl>
                                      </p:cBhvr>
                                      <p:to x="100000" y="80000"/>
                                    </p:animScale>
                                    <p:animScale>
                                      <p:cBhvr>
                                        <p:cTn id="89" dur="166" decel="50000">
                                          <p:stCondLst>
                                            <p:cond delay="1338"/>
                                          </p:stCondLst>
                                        </p:cTn>
                                        <p:tgtEl>
                                          <p:spTgt spid="10"/>
                                        </p:tgtEl>
                                      </p:cBhvr>
                                      <p:to x="100000" y="100000"/>
                                    </p:animScale>
                                    <p:animScale>
                                      <p:cBhvr>
                                        <p:cTn id="90" dur="26">
                                          <p:stCondLst>
                                            <p:cond delay="1642"/>
                                          </p:stCondLst>
                                        </p:cTn>
                                        <p:tgtEl>
                                          <p:spTgt spid="10"/>
                                        </p:tgtEl>
                                      </p:cBhvr>
                                      <p:to x="100000" y="90000"/>
                                    </p:animScale>
                                    <p:animScale>
                                      <p:cBhvr>
                                        <p:cTn id="91" dur="166" decel="50000">
                                          <p:stCondLst>
                                            <p:cond delay="1668"/>
                                          </p:stCondLst>
                                        </p:cTn>
                                        <p:tgtEl>
                                          <p:spTgt spid="10"/>
                                        </p:tgtEl>
                                      </p:cBhvr>
                                      <p:to x="100000" y="100000"/>
                                    </p:animScale>
                                    <p:animScale>
                                      <p:cBhvr>
                                        <p:cTn id="92" dur="26">
                                          <p:stCondLst>
                                            <p:cond delay="1808"/>
                                          </p:stCondLst>
                                        </p:cTn>
                                        <p:tgtEl>
                                          <p:spTgt spid="10"/>
                                        </p:tgtEl>
                                      </p:cBhvr>
                                      <p:to x="100000" y="95000"/>
                                    </p:animScale>
                                    <p:animScale>
                                      <p:cBhvr>
                                        <p:cTn id="93" dur="166" decel="50000">
                                          <p:stCondLst>
                                            <p:cond delay="1834"/>
                                          </p:stCondLst>
                                        </p:cTn>
                                        <p:tgtEl>
                                          <p:spTgt spid="10"/>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14">
                                            <p:bg/>
                                          </p:spTgt>
                                        </p:tgtEl>
                                        <p:attrNameLst>
                                          <p:attrName>style.visibility</p:attrName>
                                        </p:attrNameLst>
                                      </p:cBhvr>
                                      <p:to>
                                        <p:strVal val="visible"/>
                                      </p:to>
                                    </p:set>
                                    <p:anim calcmode="lin" valueType="num">
                                      <p:cBhvr>
                                        <p:cTn id="98" dur="1000" fill="hold"/>
                                        <p:tgtEl>
                                          <p:spTgt spid="14">
                                            <p:bg/>
                                          </p:spTgt>
                                        </p:tgtEl>
                                        <p:attrNameLst>
                                          <p:attrName>ppt_w</p:attrName>
                                        </p:attrNameLst>
                                      </p:cBhvr>
                                      <p:tavLst>
                                        <p:tav tm="0">
                                          <p:val>
                                            <p:fltVal val="0"/>
                                          </p:val>
                                        </p:tav>
                                        <p:tav tm="100000">
                                          <p:val>
                                            <p:strVal val="#ppt_w"/>
                                          </p:val>
                                        </p:tav>
                                      </p:tavLst>
                                    </p:anim>
                                    <p:anim calcmode="lin" valueType="num">
                                      <p:cBhvr>
                                        <p:cTn id="99" dur="1000" fill="hold"/>
                                        <p:tgtEl>
                                          <p:spTgt spid="14">
                                            <p:bg/>
                                          </p:spTgt>
                                        </p:tgtEl>
                                        <p:attrNameLst>
                                          <p:attrName>ppt_h</p:attrName>
                                        </p:attrNameLst>
                                      </p:cBhvr>
                                      <p:tavLst>
                                        <p:tav tm="0">
                                          <p:val>
                                            <p:fltVal val="0"/>
                                          </p:val>
                                        </p:tav>
                                        <p:tav tm="100000">
                                          <p:val>
                                            <p:strVal val="#ppt_h"/>
                                          </p:val>
                                        </p:tav>
                                      </p:tavLst>
                                    </p:anim>
                                    <p:anim calcmode="lin" valueType="num">
                                      <p:cBhvr>
                                        <p:cTn id="100" dur="1000" fill="hold"/>
                                        <p:tgtEl>
                                          <p:spTgt spid="14">
                                            <p:bg/>
                                          </p:spTgt>
                                        </p:tgtEl>
                                        <p:attrNameLst>
                                          <p:attrName>style.rotation</p:attrName>
                                        </p:attrNameLst>
                                      </p:cBhvr>
                                      <p:tavLst>
                                        <p:tav tm="0">
                                          <p:val>
                                            <p:fltVal val="90"/>
                                          </p:val>
                                        </p:tav>
                                        <p:tav tm="100000">
                                          <p:val>
                                            <p:fltVal val="0"/>
                                          </p:val>
                                        </p:tav>
                                      </p:tavLst>
                                    </p:anim>
                                    <p:animEffect transition="in" filter="fade">
                                      <p:cBhvr>
                                        <p:cTn id="101" dur="1000"/>
                                        <p:tgtEl>
                                          <p:spTgt spid="14">
                                            <p:bg/>
                                          </p:spTgt>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4">
                                            <p:txEl>
                                              <p:pRg st="0" end="0"/>
                                            </p:txEl>
                                          </p:spTgt>
                                        </p:tgtEl>
                                        <p:attrNameLst>
                                          <p:attrName>style.visibility</p:attrName>
                                        </p:attrNameLst>
                                      </p:cBhvr>
                                      <p:to>
                                        <p:strVal val="visible"/>
                                      </p:to>
                                    </p:set>
                                    <p:anim calcmode="lin" valueType="num">
                                      <p:cBhvr>
                                        <p:cTn id="104"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05"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106"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07" dur="1000"/>
                                        <p:tgtEl>
                                          <p:spTgt spid="14">
                                            <p:txEl>
                                              <p:pRg st="0" end="0"/>
                                            </p:txEl>
                                          </p:spTgt>
                                        </p:tgtEl>
                                      </p:cBhvr>
                                    </p:animEffect>
                                  </p:childTnLst>
                                </p:cTn>
                              </p:par>
                            </p:childTnLst>
                          </p:cTn>
                        </p:par>
                        <p:par>
                          <p:cTn id="108" fill="hold">
                            <p:stCondLst>
                              <p:cond delay="1000"/>
                            </p:stCondLst>
                            <p:childTnLst>
                              <p:par>
                                <p:cTn id="109" presetID="26" presetClass="entr" presetSubtype="0" fill="hold" nodeType="after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wipe(down)">
                                      <p:cBhvr>
                                        <p:cTn id="111" dur="580">
                                          <p:stCondLst>
                                            <p:cond delay="0"/>
                                          </p:stCondLst>
                                        </p:cTn>
                                        <p:tgtEl>
                                          <p:spTgt spid="15"/>
                                        </p:tgtEl>
                                      </p:cBhvr>
                                    </p:animEffect>
                                    <p:anim calcmode="lin" valueType="num">
                                      <p:cBhvr>
                                        <p:cTn id="11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7" dur="26">
                                          <p:stCondLst>
                                            <p:cond delay="650"/>
                                          </p:stCondLst>
                                        </p:cTn>
                                        <p:tgtEl>
                                          <p:spTgt spid="15"/>
                                        </p:tgtEl>
                                      </p:cBhvr>
                                      <p:to x="100000" y="60000"/>
                                    </p:animScale>
                                    <p:animScale>
                                      <p:cBhvr>
                                        <p:cTn id="118" dur="166" decel="50000">
                                          <p:stCondLst>
                                            <p:cond delay="676"/>
                                          </p:stCondLst>
                                        </p:cTn>
                                        <p:tgtEl>
                                          <p:spTgt spid="15"/>
                                        </p:tgtEl>
                                      </p:cBhvr>
                                      <p:to x="100000" y="100000"/>
                                    </p:animScale>
                                    <p:animScale>
                                      <p:cBhvr>
                                        <p:cTn id="119" dur="26">
                                          <p:stCondLst>
                                            <p:cond delay="1312"/>
                                          </p:stCondLst>
                                        </p:cTn>
                                        <p:tgtEl>
                                          <p:spTgt spid="15"/>
                                        </p:tgtEl>
                                      </p:cBhvr>
                                      <p:to x="100000" y="80000"/>
                                    </p:animScale>
                                    <p:animScale>
                                      <p:cBhvr>
                                        <p:cTn id="120" dur="166" decel="50000">
                                          <p:stCondLst>
                                            <p:cond delay="1338"/>
                                          </p:stCondLst>
                                        </p:cTn>
                                        <p:tgtEl>
                                          <p:spTgt spid="15"/>
                                        </p:tgtEl>
                                      </p:cBhvr>
                                      <p:to x="100000" y="100000"/>
                                    </p:animScale>
                                    <p:animScale>
                                      <p:cBhvr>
                                        <p:cTn id="121" dur="26">
                                          <p:stCondLst>
                                            <p:cond delay="1642"/>
                                          </p:stCondLst>
                                        </p:cTn>
                                        <p:tgtEl>
                                          <p:spTgt spid="15"/>
                                        </p:tgtEl>
                                      </p:cBhvr>
                                      <p:to x="100000" y="90000"/>
                                    </p:animScale>
                                    <p:animScale>
                                      <p:cBhvr>
                                        <p:cTn id="122" dur="166" decel="50000">
                                          <p:stCondLst>
                                            <p:cond delay="1668"/>
                                          </p:stCondLst>
                                        </p:cTn>
                                        <p:tgtEl>
                                          <p:spTgt spid="15"/>
                                        </p:tgtEl>
                                      </p:cBhvr>
                                      <p:to x="100000" y="100000"/>
                                    </p:animScale>
                                    <p:animScale>
                                      <p:cBhvr>
                                        <p:cTn id="123" dur="26">
                                          <p:stCondLst>
                                            <p:cond delay="1808"/>
                                          </p:stCondLst>
                                        </p:cTn>
                                        <p:tgtEl>
                                          <p:spTgt spid="15"/>
                                        </p:tgtEl>
                                      </p:cBhvr>
                                      <p:to x="100000" y="95000"/>
                                    </p:animScale>
                                    <p:animScale>
                                      <p:cBhvr>
                                        <p:cTn id="124" dur="166" decel="50000">
                                          <p:stCondLst>
                                            <p:cond delay="1834"/>
                                          </p:stCondLst>
                                        </p:cTn>
                                        <p:tgtEl>
                                          <p:spTgt spid="15"/>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31" presetClass="entr" presetSubtype="0" fill="hold" grpId="0" nodeType="clickEffect">
                                  <p:stCondLst>
                                    <p:cond delay="0"/>
                                  </p:stCondLst>
                                  <p:childTnLst>
                                    <p:set>
                                      <p:cBhvr>
                                        <p:cTn id="128" dur="1" fill="hold">
                                          <p:stCondLst>
                                            <p:cond delay="0"/>
                                          </p:stCondLst>
                                        </p:cTn>
                                        <p:tgtEl>
                                          <p:spTgt spid="18">
                                            <p:bg/>
                                          </p:spTgt>
                                        </p:tgtEl>
                                        <p:attrNameLst>
                                          <p:attrName>style.visibility</p:attrName>
                                        </p:attrNameLst>
                                      </p:cBhvr>
                                      <p:to>
                                        <p:strVal val="visible"/>
                                      </p:to>
                                    </p:set>
                                    <p:anim calcmode="lin" valueType="num">
                                      <p:cBhvr>
                                        <p:cTn id="129" dur="1000" fill="hold"/>
                                        <p:tgtEl>
                                          <p:spTgt spid="18">
                                            <p:bg/>
                                          </p:spTgt>
                                        </p:tgtEl>
                                        <p:attrNameLst>
                                          <p:attrName>ppt_w</p:attrName>
                                        </p:attrNameLst>
                                      </p:cBhvr>
                                      <p:tavLst>
                                        <p:tav tm="0">
                                          <p:val>
                                            <p:fltVal val="0"/>
                                          </p:val>
                                        </p:tav>
                                        <p:tav tm="100000">
                                          <p:val>
                                            <p:strVal val="#ppt_w"/>
                                          </p:val>
                                        </p:tav>
                                      </p:tavLst>
                                    </p:anim>
                                    <p:anim calcmode="lin" valueType="num">
                                      <p:cBhvr>
                                        <p:cTn id="130" dur="1000" fill="hold"/>
                                        <p:tgtEl>
                                          <p:spTgt spid="18">
                                            <p:bg/>
                                          </p:spTgt>
                                        </p:tgtEl>
                                        <p:attrNameLst>
                                          <p:attrName>ppt_h</p:attrName>
                                        </p:attrNameLst>
                                      </p:cBhvr>
                                      <p:tavLst>
                                        <p:tav tm="0">
                                          <p:val>
                                            <p:fltVal val="0"/>
                                          </p:val>
                                        </p:tav>
                                        <p:tav tm="100000">
                                          <p:val>
                                            <p:strVal val="#ppt_h"/>
                                          </p:val>
                                        </p:tav>
                                      </p:tavLst>
                                    </p:anim>
                                    <p:anim calcmode="lin" valueType="num">
                                      <p:cBhvr>
                                        <p:cTn id="131" dur="1000" fill="hold"/>
                                        <p:tgtEl>
                                          <p:spTgt spid="18">
                                            <p:bg/>
                                          </p:spTgt>
                                        </p:tgtEl>
                                        <p:attrNameLst>
                                          <p:attrName>style.rotation</p:attrName>
                                        </p:attrNameLst>
                                      </p:cBhvr>
                                      <p:tavLst>
                                        <p:tav tm="0">
                                          <p:val>
                                            <p:fltVal val="90"/>
                                          </p:val>
                                        </p:tav>
                                        <p:tav tm="100000">
                                          <p:val>
                                            <p:fltVal val="0"/>
                                          </p:val>
                                        </p:tav>
                                      </p:tavLst>
                                    </p:anim>
                                    <p:animEffect transition="in" filter="fade">
                                      <p:cBhvr>
                                        <p:cTn id="132" dur="1000"/>
                                        <p:tgtEl>
                                          <p:spTgt spid="18">
                                            <p:bg/>
                                          </p:spTgt>
                                        </p:tgtEl>
                                      </p:cBhvr>
                                    </p:animEffect>
                                  </p:childTnLst>
                                </p:cTn>
                              </p:par>
                              <p:par>
                                <p:cTn id="133" presetID="31" presetClass="entr" presetSubtype="0" fill="hold" grpId="0" nodeType="withEffect">
                                  <p:stCondLst>
                                    <p:cond delay="0"/>
                                  </p:stCondLst>
                                  <p:childTnLst>
                                    <p:set>
                                      <p:cBhvr>
                                        <p:cTn id="134" dur="1" fill="hold">
                                          <p:stCondLst>
                                            <p:cond delay="0"/>
                                          </p:stCondLst>
                                        </p:cTn>
                                        <p:tgtEl>
                                          <p:spTgt spid="18">
                                            <p:txEl>
                                              <p:pRg st="0" end="0"/>
                                            </p:txEl>
                                          </p:spTgt>
                                        </p:tgtEl>
                                        <p:attrNameLst>
                                          <p:attrName>style.visibility</p:attrName>
                                        </p:attrNameLst>
                                      </p:cBhvr>
                                      <p:to>
                                        <p:strVal val="visible"/>
                                      </p:to>
                                    </p:set>
                                    <p:anim calcmode="lin" valueType="num">
                                      <p:cBhvr>
                                        <p:cTn id="135"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36"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137"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138" dur="1000"/>
                                        <p:tgtEl>
                                          <p:spTgt spid="18">
                                            <p:txEl>
                                              <p:pRg st="0" end="0"/>
                                            </p:txEl>
                                          </p:spTgt>
                                        </p:tgtEl>
                                      </p:cBhvr>
                                    </p:animEffect>
                                  </p:childTnLst>
                                </p:cTn>
                              </p:par>
                              <p:par>
                                <p:cTn id="139" presetID="31" presetClass="entr" presetSubtype="0" fill="hold" grpId="0" nodeType="withEffect">
                                  <p:stCondLst>
                                    <p:cond delay="0"/>
                                  </p:stCondLst>
                                  <p:childTnLst>
                                    <p:set>
                                      <p:cBhvr>
                                        <p:cTn id="140" dur="1" fill="hold">
                                          <p:stCondLst>
                                            <p:cond delay="0"/>
                                          </p:stCondLst>
                                        </p:cTn>
                                        <p:tgtEl>
                                          <p:spTgt spid="18">
                                            <p:txEl>
                                              <p:pRg st="1" end="1"/>
                                            </p:txEl>
                                          </p:spTgt>
                                        </p:tgtEl>
                                        <p:attrNameLst>
                                          <p:attrName>style.visibility</p:attrName>
                                        </p:attrNameLst>
                                      </p:cBhvr>
                                      <p:to>
                                        <p:strVal val="visible"/>
                                      </p:to>
                                    </p:set>
                                    <p:anim calcmode="lin" valueType="num">
                                      <p:cBhvr>
                                        <p:cTn id="141" dur="10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2" dur="1000" fill="hold"/>
                                        <p:tgtEl>
                                          <p:spTgt spid="18">
                                            <p:txEl>
                                              <p:pRg st="1" end="1"/>
                                            </p:txEl>
                                          </p:spTgt>
                                        </p:tgtEl>
                                        <p:attrNameLst>
                                          <p:attrName>ppt_h</p:attrName>
                                        </p:attrNameLst>
                                      </p:cBhvr>
                                      <p:tavLst>
                                        <p:tav tm="0">
                                          <p:val>
                                            <p:fltVal val="0"/>
                                          </p:val>
                                        </p:tav>
                                        <p:tav tm="100000">
                                          <p:val>
                                            <p:strVal val="#ppt_h"/>
                                          </p:val>
                                        </p:tav>
                                      </p:tavLst>
                                    </p:anim>
                                    <p:anim calcmode="lin" valueType="num">
                                      <p:cBhvr>
                                        <p:cTn id="143" dur="1000" fill="hold"/>
                                        <p:tgtEl>
                                          <p:spTgt spid="18">
                                            <p:txEl>
                                              <p:pRg st="1" end="1"/>
                                            </p:txEl>
                                          </p:spTgt>
                                        </p:tgtEl>
                                        <p:attrNameLst>
                                          <p:attrName>style.rotation</p:attrName>
                                        </p:attrNameLst>
                                      </p:cBhvr>
                                      <p:tavLst>
                                        <p:tav tm="0">
                                          <p:val>
                                            <p:fltVal val="90"/>
                                          </p:val>
                                        </p:tav>
                                        <p:tav tm="100000">
                                          <p:val>
                                            <p:fltVal val="0"/>
                                          </p:val>
                                        </p:tav>
                                      </p:tavLst>
                                    </p:anim>
                                    <p:animEffect transition="in" filter="fade">
                                      <p:cBhvr>
                                        <p:cTn id="144" dur="1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P spid="11" grpId="0" uiExpand="1" build="p" animBg="1" autoUpdateAnimBg="0"/>
      <p:bldP spid="14" grpId="0" uiExpand="1" build="p" animBg="1" autoUpdateAnimBg="0"/>
      <p:bldP spid="18" grpId="0" uiExpand="1" build="p"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52805" y="489530"/>
            <a:ext cx="4469693" cy="576312"/>
          </a:xfrm>
          <a:prstGeom prst="rect">
            <a:avLst/>
          </a:prstGeom>
          <a:solidFill>
            <a:srgbClr val="92D050"/>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Припустимо, що АД працює в рушійному режимі при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E</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дод</a:t>
            </a:r>
            <a:r>
              <a:rPr lang="uk-UA" sz="2200" dirty="0">
                <a:latin typeface="Calibri" panose="020F0502020204030204" pitchFamily="34" charset="0"/>
                <a:ea typeface="Calibri" panose="020F0502020204030204" pitchFamily="34" charset="0"/>
                <a:cs typeface="Calibri" panose="020F0502020204030204" pitchFamily="34" charset="0"/>
              </a:rPr>
              <a:t>= 0</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46191" y="1065842"/>
            <a:ext cx="4471576" cy="1151084"/>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Якщо до валу двигуна </a:t>
            </a:r>
            <a:r>
              <a:rPr lang="uk-UA" sz="2200" dirty="0" smtClean="0">
                <a:latin typeface="Calibri" panose="020F0502020204030204" pitchFamily="34" charset="0"/>
                <a:ea typeface="Calibri" panose="020F0502020204030204" pitchFamily="34" charset="0"/>
                <a:cs typeface="Calibri" panose="020F0502020204030204" pitchFamily="34" charset="0"/>
              </a:rPr>
              <a:t>прикладе-ний </a:t>
            </a:r>
            <a:r>
              <a:rPr lang="uk-UA" sz="2200" dirty="0">
                <a:latin typeface="Calibri" panose="020F0502020204030204" pitchFamily="34" charset="0"/>
                <a:ea typeface="Calibri" panose="020F0502020204030204" pitchFamily="34" charset="0"/>
                <a:cs typeface="Calibri" panose="020F0502020204030204" pitchFamily="34" charset="0"/>
              </a:rPr>
              <a:t>деякий момент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M</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c</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const</a:t>
            </a:r>
            <a:r>
              <a:rPr lang="uk-UA" sz="2200" dirty="0">
                <a:latin typeface="Calibri" panose="020F0502020204030204" pitchFamily="34" charset="0"/>
                <a:ea typeface="Calibri" panose="020F0502020204030204" pitchFamily="34" charset="0"/>
                <a:cs typeface="Calibri" panose="020F0502020204030204" pitchFamily="34" charset="0"/>
              </a:rPr>
              <a:t>, то робоча точка - точка 1 </a:t>
            </a:r>
            <a:r>
              <a:rPr lang="uk-UA" sz="2200" dirty="0" smtClean="0">
                <a:latin typeface="Calibri" panose="020F0502020204030204" pitchFamily="34" charset="0"/>
                <a:ea typeface="Calibri" panose="020F0502020204030204" pitchFamily="34" charset="0"/>
                <a:cs typeface="Calibri" panose="020F0502020204030204" pitchFamily="34" charset="0"/>
              </a:rPr>
              <a:t>і </a:t>
            </a:r>
            <a:r>
              <a:rPr lang="uk-UA" sz="2200" dirty="0" smtClean="0">
                <a:latin typeface="Calibri" panose="020F0502020204030204" pitchFamily="34" charset="0"/>
                <a:ea typeface="Calibri" panose="020F0502020204030204" pitchFamily="34" charset="0"/>
                <a:cs typeface="Calibri" panose="020F0502020204030204" pitchFamily="34" charset="0"/>
              </a:rPr>
              <a:t>струм</a:t>
            </a:r>
          </a:p>
          <a:p>
            <a:pPr>
              <a:lnSpc>
                <a:spcPct val="85000"/>
              </a:lnSpc>
            </a:pP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у роторі двигуна </a:t>
            </a:r>
            <a:r>
              <a:rPr lang="uk-UA" sz="2200" dirty="0" smtClean="0">
                <a:latin typeface="Calibri" panose="020F0502020204030204" pitchFamily="34" charset="0"/>
                <a:ea typeface="Calibri" panose="020F0502020204030204" pitchFamily="34" charset="0"/>
                <a:cs typeface="Calibri" panose="020F0502020204030204" pitchFamily="34" charset="0"/>
              </a:rPr>
              <a:t>буде рівним:</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37757" y="2241362"/>
            <a:ext cx="8995510" cy="1303434"/>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При введенні в коло ротора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i="1" dirty="0" err="1" smtClean="0">
                <a:latin typeface="Times New Roman" panose="02020603050405020304" pitchFamily="18" charset="0"/>
                <a:ea typeface="Calibri" panose="020F0502020204030204" pitchFamily="34" charset="0"/>
                <a:cs typeface="Times New Roman" panose="02020603050405020304" pitchFamily="18" charset="0"/>
              </a:rPr>
              <a:t>E</a:t>
            </a:r>
            <a:r>
              <a:rPr lang="uk-UA" sz="2200" i="1" baseline="-25000" dirty="0" err="1" smtClean="0">
                <a:latin typeface="Times New Roman" panose="02020603050405020304" pitchFamily="18" charset="0"/>
                <a:ea typeface="Calibri" panose="020F0502020204030204" pitchFamily="34" charset="0"/>
                <a:cs typeface="Times New Roman" panose="02020603050405020304" pitchFamily="18" charset="0"/>
              </a:rPr>
              <a:t>дод</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 Е</a:t>
            </a:r>
            <a:r>
              <a:rPr lang="uk-UA" sz="2200" i="1" baseline="-25000" dirty="0" smtClean="0">
                <a:latin typeface="Times New Roman" panose="02020603050405020304" pitchFamily="18" charset="0"/>
                <a:ea typeface="Calibri" panose="020F0502020204030204" pitchFamily="34" charset="0"/>
                <a:cs typeface="Times New Roman" panose="02020603050405020304" pitchFamily="18" charset="0"/>
              </a:rPr>
              <a:t>дод1</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частина енергії вже </a:t>
            </a:r>
            <a:r>
              <a:rPr lang="uk-UA" sz="2200" dirty="0" smtClean="0">
                <a:latin typeface="Calibri" panose="020F0502020204030204" pitchFamily="34" charset="0"/>
                <a:ea typeface="Calibri" panose="020F0502020204030204" pitchFamily="34" charset="0"/>
                <a:cs typeface="Calibri" panose="020F0502020204030204" pitchFamily="34" charset="0"/>
              </a:rPr>
              <a:t>буде</a:t>
            </a:r>
          </a:p>
          <a:p>
            <a:r>
              <a:rPr lang="uk-UA" sz="2200" dirty="0" smtClean="0">
                <a:latin typeface="Calibri" panose="020F0502020204030204" pitchFamily="34" charset="0"/>
                <a:ea typeface="Calibri" panose="020F0502020204030204" pitchFamily="34" charset="0"/>
                <a:cs typeface="Calibri" panose="020F0502020204030204" pitchFamily="34" charset="0"/>
              </a:rPr>
              <a:t>споживатися </a:t>
            </a:r>
            <a:r>
              <a:rPr lang="uk-UA" sz="2200" dirty="0">
                <a:latin typeface="Calibri" panose="020F0502020204030204" pitchFamily="34" charset="0"/>
                <a:ea typeface="Calibri" panose="020F0502020204030204" pitchFamily="34" charset="0"/>
                <a:cs typeface="Calibri" panose="020F0502020204030204" pitchFamily="34" charset="0"/>
              </a:rPr>
              <a:t>джерелом додаткової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ЕРС</a:t>
            </a:r>
            <a:r>
              <a:rPr lang="uk-UA" sz="2200" dirty="0">
                <a:latin typeface="Calibri" panose="020F0502020204030204" pitchFamily="34" charset="0"/>
                <a:ea typeface="Calibri" panose="020F0502020204030204" pitchFamily="34" charset="0"/>
                <a:cs typeface="Calibri" panose="020F0502020204030204" pitchFamily="34" charset="0"/>
              </a:rPr>
              <a:t>, а кількість енергії, що виділяється </a:t>
            </a:r>
            <a:r>
              <a:rPr lang="uk-UA" sz="2200" dirty="0" smtClean="0">
                <a:latin typeface="Calibri" panose="020F0502020204030204" pitchFamily="34" charset="0"/>
                <a:ea typeface="Calibri" panose="020F0502020204030204" pitchFamily="34" charset="0"/>
                <a:cs typeface="Calibri" panose="020F0502020204030204" pitchFamily="34" charset="0"/>
              </a:rPr>
              <a:t>у </a:t>
            </a:r>
            <a:r>
              <a:rPr lang="uk-UA" sz="2200" dirty="0">
                <a:latin typeface="Calibri" panose="020F0502020204030204" pitchFamily="34" charset="0"/>
                <a:ea typeface="Calibri" panose="020F0502020204030204" pitchFamily="34" charset="0"/>
                <a:cs typeface="Calibri" panose="020F0502020204030204" pitchFamily="34" charset="0"/>
              </a:rPr>
              <a:t>роторі зменшиться.</a:t>
            </a: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14" name="Прямоугольник 13"/>
          <p:cNvSpPr>
            <a:spLocks noChangeArrowheads="1"/>
          </p:cNvSpPr>
          <p:nvPr/>
        </p:nvSpPr>
        <p:spPr bwMode="auto">
          <a:xfrm>
            <a:off x="53085" y="3544796"/>
            <a:ext cx="8964854" cy="964880"/>
          </a:xfrm>
          <a:prstGeom prst="rect">
            <a:avLst/>
          </a:prstGeom>
          <a:solidFill>
            <a:schemeClr val="tx2">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Це призведе до того, що струм у колі ротора</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dirty="0">
              <a:latin typeface="Calibri" panose="020F0502020204030204" pitchFamily="34" charset="0"/>
              <a:ea typeface="Calibri" panose="020F0502020204030204" pitchFamily="34" charset="0"/>
              <a:cs typeface="Calibri" panose="020F0502020204030204" pitchFamily="34" charset="0"/>
            </a:endParaRPr>
          </a:p>
          <a:p>
            <a:r>
              <a:rPr lang="uk-UA" sz="2200" dirty="0">
                <a:latin typeface="Calibri" panose="020F0502020204030204" pitchFamily="34" charset="0"/>
                <a:ea typeface="Calibri" panose="020F0502020204030204" pitchFamily="34" charset="0"/>
                <a:cs typeface="Calibri" panose="020F0502020204030204" pitchFamily="34" charset="0"/>
              </a:rPr>
              <a:t>також зменшиться і, відповідно зменшиться </a:t>
            </a:r>
            <a:r>
              <a:rPr lang="uk-UA" sz="2200" dirty="0" err="1" smtClean="0">
                <a:latin typeface="Calibri" panose="020F0502020204030204" pitchFamily="34" charset="0"/>
                <a:ea typeface="Calibri" panose="020F0502020204030204" pitchFamily="34" charset="0"/>
                <a:cs typeface="Calibri" panose="020F0502020204030204" pitchFamily="34" charset="0"/>
              </a:rPr>
              <a:t>електро</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smtClean="0">
                <a:latin typeface="Calibri" panose="020F0502020204030204" pitchFamily="34" charset="0"/>
                <a:ea typeface="Calibri" panose="020F0502020204030204" pitchFamily="34" charset="0"/>
                <a:cs typeface="Calibri" panose="020F0502020204030204" pitchFamily="34" charset="0"/>
              </a:rPr>
              <a:t>магнітний </a:t>
            </a:r>
            <a:r>
              <a:rPr lang="uk-UA" sz="2200" dirty="0">
                <a:latin typeface="Calibri" panose="020F0502020204030204" pitchFamily="34" charset="0"/>
                <a:ea typeface="Calibri" panose="020F0502020204030204" pitchFamily="34" charset="0"/>
                <a:cs typeface="Calibri" panose="020F0502020204030204" pitchFamily="34" charset="0"/>
              </a:rPr>
              <a:t>момент двигуна.</a:t>
            </a:r>
            <a:endParaRPr lang="uk-UA" sz="2200" dirty="0" smtClean="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53085" y="4500889"/>
            <a:ext cx="8964854" cy="864083"/>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Отже, двигун почне сповільнюватися.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lnSpc>
                <a:spcPct val="85000"/>
              </a:lnSpc>
            </a:pPr>
            <a:r>
              <a:rPr lang="uk-UA" sz="2200" dirty="0" smtClean="0">
                <a:latin typeface="Calibri" panose="020F0502020204030204" pitchFamily="34" charset="0"/>
                <a:ea typeface="Calibri" panose="020F0502020204030204" pitchFamily="34" charset="0"/>
                <a:cs typeface="Calibri" panose="020F0502020204030204" pitchFamily="34" charset="0"/>
              </a:rPr>
              <a:t>Але </a:t>
            </a:r>
            <a:r>
              <a:rPr lang="uk-UA" sz="2200" dirty="0">
                <a:latin typeface="Calibri" panose="020F0502020204030204" pitchFamily="34" charset="0"/>
                <a:ea typeface="Calibri" panose="020F0502020204030204" pitchFamily="34" charset="0"/>
                <a:cs typeface="Calibri" panose="020F0502020204030204" pitchFamily="34" charset="0"/>
              </a:rPr>
              <a:t>при зменшенні частоти обертання АД в процесі уповільнення ковзання буде зростати, і відповідно буде збільшуватися ЕРС ротора (</a:t>
            </a:r>
            <a:r>
              <a:rPr lang="uk-UA" sz="2200" i="1" dirty="0">
                <a:latin typeface="Times New Roman" panose="02020603050405020304" pitchFamily="18" charset="0"/>
                <a:ea typeface="Calibri" panose="020F0502020204030204" pitchFamily="34" charset="0"/>
                <a:cs typeface="Times New Roman" panose="02020603050405020304" pitchFamily="18" charset="0"/>
              </a:rPr>
              <a:t>E</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2н</a:t>
            </a:r>
            <a:r>
              <a:rPr lang="uk-UA" sz="2200" i="1" dirty="0">
                <a:latin typeface="Times New Roman" panose="02020603050405020304" pitchFamily="18" charset="0"/>
                <a:ea typeface="Calibri" panose="020F0502020204030204" pitchFamily="34" charset="0"/>
                <a:cs typeface="Times New Roman" panose="02020603050405020304" pitchFamily="18" charset="0"/>
              </a:rPr>
              <a:t>s</a:t>
            </a:r>
            <a:r>
              <a:rPr lang="uk-UA" sz="2200" dirty="0">
                <a:latin typeface="Calibri" panose="020F0502020204030204" pitchFamily="34" charset="0"/>
                <a:ea typeface="Calibri" panose="020F0502020204030204" pitchFamily="34" charset="0"/>
                <a:cs typeface="Calibri" panose="020F0502020204030204" pitchFamily="34" charset="0"/>
              </a:rPr>
              <a:t>).</a:t>
            </a:r>
          </a:p>
        </p:txBody>
      </p:sp>
      <p:graphicFrame>
        <p:nvGraphicFramePr>
          <p:cNvPr id="6" name="Объект 5"/>
          <p:cNvGraphicFramePr>
            <a:graphicFrameLocks noChangeAspect="1"/>
          </p:cNvGraphicFramePr>
          <p:nvPr>
            <p:extLst>
              <p:ext uri="{D42A27DB-BD31-4B8C-83A1-F6EECF244321}">
                <p14:modId xmlns:p14="http://schemas.microsoft.com/office/powerpoint/2010/main" val="3210933208"/>
              </p:ext>
            </p:extLst>
          </p:nvPr>
        </p:nvGraphicFramePr>
        <p:xfrm>
          <a:off x="4553256" y="432687"/>
          <a:ext cx="4658359" cy="2780290"/>
        </p:xfrm>
        <a:graphic>
          <a:graphicData uri="http://schemas.openxmlformats.org/presentationml/2006/ole">
            <mc:AlternateContent xmlns:mc="http://schemas.openxmlformats.org/markup-compatibility/2006">
              <mc:Choice xmlns:v="urn:schemas-microsoft-com:vml" Requires="v">
                <p:oleObj spid="_x0000_s81963" name="Picture" r:id="rId4" imgW="2643963" imgH="1970567" progId="Word.Picture.8">
                  <p:embed/>
                </p:oleObj>
              </mc:Choice>
              <mc:Fallback>
                <p:oleObj name="Picture" r:id="rId4" imgW="2643963" imgH="1970567"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3256" y="432687"/>
                        <a:ext cx="4658359" cy="2780290"/>
                      </a:xfrm>
                      <a:prstGeom prst="rect">
                        <a:avLst/>
                      </a:prstGeom>
                      <a:noFill/>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1327615562"/>
              </p:ext>
            </p:extLst>
          </p:nvPr>
        </p:nvGraphicFramePr>
        <p:xfrm>
          <a:off x="3635896" y="1637689"/>
          <a:ext cx="1239662" cy="714493"/>
        </p:xfrm>
        <a:graphic>
          <a:graphicData uri="http://schemas.openxmlformats.org/presentationml/2006/ole">
            <mc:AlternateContent xmlns:mc="http://schemas.openxmlformats.org/markup-compatibility/2006">
              <mc:Choice xmlns:v="urn:schemas-microsoft-com:vml" Requires="v">
                <p:oleObj spid="_x0000_s81964" name="Уравнение" r:id="rId6" imgW="761760" imgH="393480" progId="Equation.3">
                  <p:embed/>
                </p:oleObj>
              </mc:Choice>
              <mc:Fallback>
                <p:oleObj name="Уравнение" r:id="rId6" imgW="761760" imgH="393480" progId="Equation.3">
                  <p:embed/>
                  <p:pic>
                    <p:nvPicPr>
                      <p:cNvPr id="0" name="Object 3"/>
                      <p:cNvPicPr>
                        <a:picLocks noChangeAspect="1" noChangeArrowheads="1"/>
                      </p:cNvPicPr>
                      <p:nvPr/>
                    </p:nvPicPr>
                    <p:blipFill>
                      <a:blip r:embed="rId7"/>
                      <a:srcRect/>
                      <a:stretch>
                        <a:fillRect/>
                      </a:stretch>
                    </p:blipFill>
                    <p:spPr bwMode="auto">
                      <a:xfrm>
                        <a:off x="3635896" y="1637689"/>
                        <a:ext cx="1239662" cy="714493"/>
                      </a:xfrm>
                      <a:prstGeom prst="rect">
                        <a:avLst/>
                      </a:prstGeom>
                      <a:solidFill>
                        <a:srgbClr val="FFFF00"/>
                      </a:solidFill>
                      <a:ln>
                        <a:solidFill>
                          <a:srgbClr val="FF0000"/>
                        </a:solidFill>
                      </a:ln>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390192050"/>
              </p:ext>
            </p:extLst>
          </p:nvPr>
        </p:nvGraphicFramePr>
        <p:xfrm>
          <a:off x="7090993" y="3569232"/>
          <a:ext cx="1971897" cy="718058"/>
        </p:xfrm>
        <a:graphic>
          <a:graphicData uri="http://schemas.openxmlformats.org/presentationml/2006/ole">
            <mc:AlternateContent xmlns:mc="http://schemas.openxmlformats.org/markup-compatibility/2006">
              <mc:Choice xmlns:v="urn:schemas-microsoft-com:vml" Requires="v">
                <p:oleObj spid="_x0000_s81965" name="Уравнение" r:id="rId8" imgW="1130040" imgH="393480" progId="Equation.3">
                  <p:embed/>
                </p:oleObj>
              </mc:Choice>
              <mc:Fallback>
                <p:oleObj name="Уравнение" r:id="rId8" imgW="1130040" imgH="393480" progId="Equation.3">
                  <p:embed/>
                  <p:pic>
                    <p:nvPicPr>
                      <p:cNvPr id="0" name="Object 5"/>
                      <p:cNvPicPr>
                        <a:picLocks noChangeAspect="1" noChangeArrowheads="1"/>
                      </p:cNvPicPr>
                      <p:nvPr/>
                    </p:nvPicPr>
                    <p:blipFill>
                      <a:blip r:embed="rId9"/>
                      <a:srcRect/>
                      <a:stretch>
                        <a:fillRect/>
                      </a:stretch>
                    </p:blipFill>
                    <p:spPr bwMode="auto">
                      <a:xfrm>
                        <a:off x="7090993" y="3569232"/>
                        <a:ext cx="1971897" cy="718058"/>
                      </a:xfrm>
                      <a:prstGeom prst="rect">
                        <a:avLst/>
                      </a:prstGeom>
                      <a:solidFill>
                        <a:srgbClr val="FFFF00"/>
                      </a:solidFill>
                      <a:ln>
                        <a:solidFill>
                          <a:srgbClr val="FF0000"/>
                        </a:solidFill>
                      </a:ln>
                    </p:spPr>
                  </p:pic>
                </p:oleObj>
              </mc:Fallback>
            </mc:AlternateContent>
          </a:graphicData>
        </a:graphic>
      </p:graphicFrame>
      <p:sp>
        <p:nvSpPr>
          <p:cNvPr id="20" name="Прямоугольник 19"/>
          <p:cNvSpPr>
            <a:spLocks noChangeArrowheads="1"/>
          </p:cNvSpPr>
          <p:nvPr/>
        </p:nvSpPr>
        <p:spPr bwMode="auto">
          <a:xfrm>
            <a:off x="68996" y="5369594"/>
            <a:ext cx="8964271" cy="578107"/>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Збільшення ЕРС ротора знову призведе до збільшення струму ротора і його моменту, але вже </a:t>
            </a:r>
            <a:r>
              <a:rPr lang="uk-UA" sz="2200" dirty="0" smtClean="0">
                <a:latin typeface="Calibri" panose="020F0502020204030204" pitchFamily="34" charset="0"/>
                <a:ea typeface="Calibri" panose="020F0502020204030204" pitchFamily="34" charset="0"/>
                <a:cs typeface="Calibri" panose="020F0502020204030204" pitchFamily="34" charset="0"/>
              </a:rPr>
              <a:t>за </a:t>
            </a:r>
            <a:r>
              <a:rPr lang="uk-UA" sz="2200" dirty="0">
                <a:latin typeface="Calibri" panose="020F0502020204030204" pitchFamily="34" charset="0"/>
                <a:ea typeface="Calibri" panose="020F0502020204030204" pitchFamily="34" charset="0"/>
                <a:cs typeface="Calibri" panose="020F0502020204030204" pitchFamily="34" charset="0"/>
              </a:rPr>
              <a:t>меншої частоти обертання.</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91090" y="5947701"/>
            <a:ext cx="8964271" cy="865878"/>
          </a:xfrm>
          <a:prstGeom prst="rect">
            <a:avLst/>
          </a:prstGeom>
          <a:solidFill>
            <a:schemeClr val="accent3">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Коли електромагнітний момент знову зрівняється зі статичним </a:t>
            </a:r>
            <a:r>
              <a:rPr lang="uk-UA" sz="2200" dirty="0" err="1" smtClean="0">
                <a:latin typeface="Calibri" panose="020F0502020204030204" pitchFamily="34" charset="0"/>
                <a:ea typeface="Calibri" panose="020F0502020204030204" pitchFamily="34" charset="0"/>
                <a:cs typeface="Calibri" panose="020F0502020204030204" pitchFamily="34" charset="0"/>
              </a:rPr>
              <a:t>момен</a:t>
            </a:r>
            <a:r>
              <a:rPr lang="uk-UA" sz="2200" dirty="0" smtClean="0">
                <a:latin typeface="Calibri" panose="020F0502020204030204" pitchFamily="34" charset="0"/>
                <a:ea typeface="Calibri" panose="020F0502020204030204" pitchFamily="34" charset="0"/>
                <a:cs typeface="Calibri" panose="020F0502020204030204" pitchFamily="34" charset="0"/>
              </a:rPr>
              <a:t>-том</a:t>
            </a:r>
            <a:r>
              <a:rPr lang="uk-UA" sz="2200" dirty="0">
                <a:latin typeface="Calibri" panose="020F0502020204030204" pitchFamily="34" charset="0"/>
                <a:ea typeface="Calibri" panose="020F0502020204030204" pitchFamily="34" charset="0"/>
                <a:cs typeface="Calibri" panose="020F0502020204030204" pitchFamily="34" charset="0"/>
              </a:rPr>
              <a:t>, настане новий усталений режим роботи (точка 2</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Таким чином, змінюючи величину </a:t>
            </a:r>
            <a:r>
              <a:rPr lang="uk-UA" sz="2200" dirty="0" err="1">
                <a:latin typeface="Calibri" panose="020F0502020204030204" pitchFamily="34" charset="0"/>
                <a:ea typeface="Calibri" panose="020F0502020204030204" pitchFamily="34" charset="0"/>
                <a:cs typeface="Calibri" panose="020F0502020204030204" pitchFamily="34" charset="0"/>
              </a:rPr>
              <a:t>E</a:t>
            </a:r>
            <a:r>
              <a:rPr lang="uk-UA" sz="2200" baseline="-25000" dirty="0" err="1">
                <a:latin typeface="Calibri" panose="020F0502020204030204" pitchFamily="34" charset="0"/>
                <a:ea typeface="Calibri" panose="020F0502020204030204" pitchFamily="34" charset="0"/>
                <a:cs typeface="Calibri" panose="020F0502020204030204" pitchFamily="34" charset="0"/>
              </a:rPr>
              <a:t>дод</a:t>
            </a:r>
            <a:r>
              <a:rPr lang="uk-UA" sz="2200" dirty="0">
                <a:latin typeface="Calibri" panose="020F0502020204030204" pitchFamily="34" charset="0"/>
                <a:ea typeface="Calibri" panose="020F0502020204030204" pitchFamily="34" charset="0"/>
                <a:cs typeface="Calibri" panose="020F0502020204030204" pitchFamily="34" charset="0"/>
              </a:rPr>
              <a:t>, можна регулювати швидкість обертання АД.</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7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6"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80">
                                          <p:stCondLst>
                                            <p:cond delay="0"/>
                                          </p:stCondLst>
                                        </p:cTn>
                                        <p:tgtEl>
                                          <p:spTgt spid="13"/>
                                        </p:tgtEl>
                                      </p:cBhvr>
                                    </p:animEffect>
                                    <p:anim calcmode="lin" valueType="num">
                                      <p:cBhvr>
                                        <p:cTn id="3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1" dur="26">
                                          <p:stCondLst>
                                            <p:cond delay="650"/>
                                          </p:stCondLst>
                                        </p:cTn>
                                        <p:tgtEl>
                                          <p:spTgt spid="13"/>
                                        </p:tgtEl>
                                      </p:cBhvr>
                                      <p:to x="100000" y="60000"/>
                                    </p:animScale>
                                    <p:animScale>
                                      <p:cBhvr>
                                        <p:cTn id="42" dur="166" decel="50000">
                                          <p:stCondLst>
                                            <p:cond delay="676"/>
                                          </p:stCondLst>
                                        </p:cTn>
                                        <p:tgtEl>
                                          <p:spTgt spid="13"/>
                                        </p:tgtEl>
                                      </p:cBhvr>
                                      <p:to x="100000" y="100000"/>
                                    </p:animScale>
                                    <p:animScale>
                                      <p:cBhvr>
                                        <p:cTn id="43" dur="26">
                                          <p:stCondLst>
                                            <p:cond delay="1312"/>
                                          </p:stCondLst>
                                        </p:cTn>
                                        <p:tgtEl>
                                          <p:spTgt spid="13"/>
                                        </p:tgtEl>
                                      </p:cBhvr>
                                      <p:to x="100000" y="80000"/>
                                    </p:animScale>
                                    <p:animScale>
                                      <p:cBhvr>
                                        <p:cTn id="44" dur="166" decel="50000">
                                          <p:stCondLst>
                                            <p:cond delay="1338"/>
                                          </p:stCondLst>
                                        </p:cTn>
                                        <p:tgtEl>
                                          <p:spTgt spid="13"/>
                                        </p:tgtEl>
                                      </p:cBhvr>
                                      <p:to x="100000" y="100000"/>
                                    </p:animScale>
                                    <p:animScale>
                                      <p:cBhvr>
                                        <p:cTn id="45" dur="26">
                                          <p:stCondLst>
                                            <p:cond delay="1642"/>
                                          </p:stCondLst>
                                        </p:cTn>
                                        <p:tgtEl>
                                          <p:spTgt spid="13"/>
                                        </p:tgtEl>
                                      </p:cBhvr>
                                      <p:to x="100000" y="90000"/>
                                    </p:animScale>
                                    <p:animScale>
                                      <p:cBhvr>
                                        <p:cTn id="46" dur="166" decel="50000">
                                          <p:stCondLst>
                                            <p:cond delay="1668"/>
                                          </p:stCondLst>
                                        </p:cTn>
                                        <p:tgtEl>
                                          <p:spTgt spid="13"/>
                                        </p:tgtEl>
                                      </p:cBhvr>
                                      <p:to x="100000" y="100000"/>
                                    </p:animScale>
                                    <p:animScale>
                                      <p:cBhvr>
                                        <p:cTn id="47" dur="26">
                                          <p:stCondLst>
                                            <p:cond delay="1808"/>
                                          </p:stCondLst>
                                        </p:cTn>
                                        <p:tgtEl>
                                          <p:spTgt spid="13"/>
                                        </p:tgtEl>
                                      </p:cBhvr>
                                      <p:to x="100000" y="95000"/>
                                    </p:animScale>
                                    <p:animScale>
                                      <p:cBhvr>
                                        <p:cTn id="48" dur="166" decel="50000">
                                          <p:stCondLst>
                                            <p:cond delay="1834"/>
                                          </p:stCondLst>
                                        </p:cTn>
                                        <p:tgtEl>
                                          <p:spTgt spid="13"/>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7">
                                            <p:bg/>
                                          </p:spTgt>
                                        </p:tgtEl>
                                        <p:attrNameLst>
                                          <p:attrName>style.visibility</p:attrName>
                                        </p:attrNameLst>
                                      </p:cBhvr>
                                      <p:to>
                                        <p:strVal val="visible"/>
                                      </p:to>
                                    </p:set>
                                    <p:anim calcmode="lin" valueType="num">
                                      <p:cBhvr>
                                        <p:cTn id="53" dur="1000" fill="hold"/>
                                        <p:tgtEl>
                                          <p:spTgt spid="17">
                                            <p:bg/>
                                          </p:spTgt>
                                        </p:tgtEl>
                                        <p:attrNameLst>
                                          <p:attrName>ppt_w</p:attrName>
                                        </p:attrNameLst>
                                      </p:cBhvr>
                                      <p:tavLst>
                                        <p:tav tm="0">
                                          <p:val>
                                            <p:fltVal val="0"/>
                                          </p:val>
                                        </p:tav>
                                        <p:tav tm="100000">
                                          <p:val>
                                            <p:strVal val="#ppt_w"/>
                                          </p:val>
                                        </p:tav>
                                      </p:tavLst>
                                    </p:anim>
                                    <p:anim calcmode="lin" valueType="num">
                                      <p:cBhvr>
                                        <p:cTn id="54" dur="1000" fill="hold"/>
                                        <p:tgtEl>
                                          <p:spTgt spid="17">
                                            <p:bg/>
                                          </p:spTgt>
                                        </p:tgtEl>
                                        <p:attrNameLst>
                                          <p:attrName>ppt_h</p:attrName>
                                        </p:attrNameLst>
                                      </p:cBhvr>
                                      <p:tavLst>
                                        <p:tav tm="0">
                                          <p:val>
                                            <p:fltVal val="0"/>
                                          </p:val>
                                        </p:tav>
                                        <p:tav tm="100000">
                                          <p:val>
                                            <p:strVal val="#ppt_h"/>
                                          </p:val>
                                        </p:tav>
                                      </p:tavLst>
                                    </p:anim>
                                    <p:anim calcmode="lin" valueType="num">
                                      <p:cBhvr>
                                        <p:cTn id="55" dur="1000" fill="hold"/>
                                        <p:tgtEl>
                                          <p:spTgt spid="17">
                                            <p:bg/>
                                          </p:spTgt>
                                        </p:tgtEl>
                                        <p:attrNameLst>
                                          <p:attrName>style.rotation</p:attrName>
                                        </p:attrNameLst>
                                      </p:cBhvr>
                                      <p:tavLst>
                                        <p:tav tm="0">
                                          <p:val>
                                            <p:fltVal val="90"/>
                                          </p:val>
                                        </p:tav>
                                        <p:tav tm="100000">
                                          <p:val>
                                            <p:fltVal val="0"/>
                                          </p:val>
                                        </p:tav>
                                      </p:tavLst>
                                    </p:anim>
                                    <p:animEffect transition="in" filter="fade">
                                      <p:cBhvr>
                                        <p:cTn id="56" dur="1000"/>
                                        <p:tgtEl>
                                          <p:spTgt spid="17">
                                            <p:bg/>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 calcmode="lin" valueType="num">
                                      <p:cBhvr>
                                        <p:cTn id="59"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62" dur="1000"/>
                                        <p:tgtEl>
                                          <p:spTgt spid="17">
                                            <p:txEl>
                                              <p:pRg st="0" end="0"/>
                                            </p:txEl>
                                          </p:spTgt>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7">
                                            <p:txEl>
                                              <p:pRg st="1" end="1"/>
                                            </p:txEl>
                                          </p:spTgt>
                                        </p:tgtEl>
                                        <p:attrNameLst>
                                          <p:attrName>style.visibility</p:attrName>
                                        </p:attrNameLst>
                                      </p:cBhvr>
                                      <p:to>
                                        <p:strVal val="visible"/>
                                      </p:to>
                                    </p:set>
                                    <p:anim calcmode="lin" valueType="num">
                                      <p:cBhvr>
                                        <p:cTn id="65"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66"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67"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68" dur="1000"/>
                                        <p:tgtEl>
                                          <p:spTgt spid="17">
                                            <p:txEl>
                                              <p:pRg st="1" end="1"/>
                                            </p:txEl>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7">
                                            <p:txEl>
                                              <p:pRg st="2" end="2"/>
                                            </p:txEl>
                                          </p:spTgt>
                                        </p:tgtEl>
                                        <p:attrNameLst>
                                          <p:attrName>style.visibility</p:attrName>
                                        </p:attrNameLst>
                                      </p:cBhvr>
                                      <p:to>
                                        <p:strVal val="visible"/>
                                      </p:to>
                                    </p:set>
                                    <p:anim calcmode="lin" valueType="num">
                                      <p:cBhvr>
                                        <p:cTn id="71"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72"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73"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74" dur="1000"/>
                                        <p:tgtEl>
                                          <p:spTgt spid="17">
                                            <p:txEl>
                                              <p:pRg st="2" end="2"/>
                                            </p:tx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17">
                                            <p:txEl>
                                              <p:pRg st="3" end="3"/>
                                            </p:txEl>
                                          </p:spTgt>
                                        </p:tgtEl>
                                        <p:attrNameLst>
                                          <p:attrName>style.visibility</p:attrName>
                                        </p:attrNameLst>
                                      </p:cBhvr>
                                      <p:to>
                                        <p:strVal val="visible"/>
                                      </p:to>
                                    </p:set>
                                    <p:anim calcmode="lin" valueType="num">
                                      <p:cBhvr>
                                        <p:cTn id="77" dur="10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78" dur="1000" fill="hold"/>
                                        <p:tgtEl>
                                          <p:spTgt spid="17">
                                            <p:txEl>
                                              <p:pRg st="3" end="3"/>
                                            </p:txEl>
                                          </p:spTgt>
                                        </p:tgtEl>
                                        <p:attrNameLst>
                                          <p:attrName>ppt_h</p:attrName>
                                        </p:attrNameLst>
                                      </p:cBhvr>
                                      <p:tavLst>
                                        <p:tav tm="0">
                                          <p:val>
                                            <p:fltVal val="0"/>
                                          </p:val>
                                        </p:tav>
                                        <p:tav tm="100000">
                                          <p:val>
                                            <p:strVal val="#ppt_h"/>
                                          </p:val>
                                        </p:tav>
                                      </p:tavLst>
                                    </p:anim>
                                    <p:anim calcmode="lin" valueType="num">
                                      <p:cBhvr>
                                        <p:cTn id="79" dur="1000" fill="hold"/>
                                        <p:tgtEl>
                                          <p:spTgt spid="17">
                                            <p:txEl>
                                              <p:pRg st="3" end="3"/>
                                            </p:txEl>
                                          </p:spTgt>
                                        </p:tgtEl>
                                        <p:attrNameLst>
                                          <p:attrName>style.rotation</p:attrName>
                                        </p:attrNameLst>
                                      </p:cBhvr>
                                      <p:tavLst>
                                        <p:tav tm="0">
                                          <p:val>
                                            <p:fltVal val="90"/>
                                          </p:val>
                                        </p:tav>
                                        <p:tav tm="100000">
                                          <p:val>
                                            <p:fltVal val="0"/>
                                          </p:val>
                                        </p:tav>
                                      </p:tavLst>
                                    </p:anim>
                                    <p:animEffect transition="in" filter="fade">
                                      <p:cBhvr>
                                        <p:cTn id="80" dur="1000"/>
                                        <p:tgtEl>
                                          <p:spTgt spid="17">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14">
                                            <p:bg/>
                                          </p:spTgt>
                                        </p:tgtEl>
                                        <p:attrNameLst>
                                          <p:attrName>style.visibility</p:attrName>
                                        </p:attrNameLst>
                                      </p:cBhvr>
                                      <p:to>
                                        <p:strVal val="visible"/>
                                      </p:to>
                                    </p:set>
                                    <p:anim calcmode="lin" valueType="num">
                                      <p:cBhvr>
                                        <p:cTn id="85" dur="1000" fill="hold"/>
                                        <p:tgtEl>
                                          <p:spTgt spid="14">
                                            <p:bg/>
                                          </p:spTgt>
                                        </p:tgtEl>
                                        <p:attrNameLst>
                                          <p:attrName>ppt_w</p:attrName>
                                        </p:attrNameLst>
                                      </p:cBhvr>
                                      <p:tavLst>
                                        <p:tav tm="0">
                                          <p:val>
                                            <p:fltVal val="0"/>
                                          </p:val>
                                        </p:tav>
                                        <p:tav tm="100000">
                                          <p:val>
                                            <p:strVal val="#ppt_w"/>
                                          </p:val>
                                        </p:tav>
                                      </p:tavLst>
                                    </p:anim>
                                    <p:anim calcmode="lin" valueType="num">
                                      <p:cBhvr>
                                        <p:cTn id="86" dur="1000" fill="hold"/>
                                        <p:tgtEl>
                                          <p:spTgt spid="14">
                                            <p:bg/>
                                          </p:spTgt>
                                        </p:tgtEl>
                                        <p:attrNameLst>
                                          <p:attrName>ppt_h</p:attrName>
                                        </p:attrNameLst>
                                      </p:cBhvr>
                                      <p:tavLst>
                                        <p:tav tm="0">
                                          <p:val>
                                            <p:fltVal val="0"/>
                                          </p:val>
                                        </p:tav>
                                        <p:tav tm="100000">
                                          <p:val>
                                            <p:strVal val="#ppt_h"/>
                                          </p:val>
                                        </p:tav>
                                      </p:tavLst>
                                    </p:anim>
                                    <p:anim calcmode="lin" valueType="num">
                                      <p:cBhvr>
                                        <p:cTn id="87" dur="1000" fill="hold"/>
                                        <p:tgtEl>
                                          <p:spTgt spid="14">
                                            <p:bg/>
                                          </p:spTgt>
                                        </p:tgtEl>
                                        <p:attrNameLst>
                                          <p:attrName>style.rotation</p:attrName>
                                        </p:attrNameLst>
                                      </p:cBhvr>
                                      <p:tavLst>
                                        <p:tav tm="0">
                                          <p:val>
                                            <p:fltVal val="90"/>
                                          </p:val>
                                        </p:tav>
                                        <p:tav tm="100000">
                                          <p:val>
                                            <p:fltVal val="0"/>
                                          </p:val>
                                        </p:tav>
                                      </p:tavLst>
                                    </p:anim>
                                    <p:animEffect transition="in" filter="fade">
                                      <p:cBhvr>
                                        <p:cTn id="88" dur="1000"/>
                                        <p:tgtEl>
                                          <p:spTgt spid="14">
                                            <p:bg/>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4">
                                            <p:txEl>
                                              <p:pRg st="0" end="0"/>
                                            </p:txEl>
                                          </p:spTgt>
                                        </p:tgtEl>
                                        <p:attrNameLst>
                                          <p:attrName>style.visibility</p:attrName>
                                        </p:attrNameLst>
                                      </p:cBhvr>
                                      <p:to>
                                        <p:strVal val="visible"/>
                                      </p:to>
                                    </p:set>
                                    <p:anim calcmode="lin" valueType="num">
                                      <p:cBhvr>
                                        <p:cTn id="91"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92"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3"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94" dur="1000"/>
                                        <p:tgtEl>
                                          <p:spTgt spid="14">
                                            <p:txEl>
                                              <p:pRg st="0" end="0"/>
                                            </p:txEl>
                                          </p:spTgt>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4">
                                            <p:txEl>
                                              <p:pRg st="1" end="1"/>
                                            </p:txEl>
                                          </p:spTgt>
                                        </p:tgtEl>
                                        <p:attrNameLst>
                                          <p:attrName>style.visibility</p:attrName>
                                        </p:attrNameLst>
                                      </p:cBhvr>
                                      <p:to>
                                        <p:strVal val="visible"/>
                                      </p:to>
                                    </p:set>
                                    <p:anim calcmode="lin" valueType="num">
                                      <p:cBhvr>
                                        <p:cTn id="97"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98"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99"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100" dur="1000"/>
                                        <p:tgtEl>
                                          <p:spTgt spid="14">
                                            <p:txEl>
                                              <p:pRg st="1" end="1"/>
                                            </p:txEl>
                                          </p:spTgt>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4">
                                            <p:txEl>
                                              <p:pRg st="2" end="2"/>
                                            </p:txEl>
                                          </p:spTgt>
                                        </p:tgtEl>
                                        <p:attrNameLst>
                                          <p:attrName>style.visibility</p:attrName>
                                        </p:attrNameLst>
                                      </p:cBhvr>
                                      <p:to>
                                        <p:strVal val="visible"/>
                                      </p:to>
                                    </p:set>
                                    <p:anim calcmode="lin" valueType="num">
                                      <p:cBhvr>
                                        <p:cTn id="103" dur="10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104" dur="1000" fill="hold"/>
                                        <p:tgtEl>
                                          <p:spTgt spid="14">
                                            <p:txEl>
                                              <p:pRg st="2" end="2"/>
                                            </p:txEl>
                                          </p:spTgt>
                                        </p:tgtEl>
                                        <p:attrNameLst>
                                          <p:attrName>ppt_h</p:attrName>
                                        </p:attrNameLst>
                                      </p:cBhvr>
                                      <p:tavLst>
                                        <p:tav tm="0">
                                          <p:val>
                                            <p:fltVal val="0"/>
                                          </p:val>
                                        </p:tav>
                                        <p:tav tm="100000">
                                          <p:val>
                                            <p:strVal val="#ppt_h"/>
                                          </p:val>
                                        </p:tav>
                                      </p:tavLst>
                                    </p:anim>
                                    <p:anim calcmode="lin" valueType="num">
                                      <p:cBhvr>
                                        <p:cTn id="105" dur="1000" fill="hold"/>
                                        <p:tgtEl>
                                          <p:spTgt spid="14">
                                            <p:txEl>
                                              <p:pRg st="2" end="2"/>
                                            </p:txEl>
                                          </p:spTgt>
                                        </p:tgtEl>
                                        <p:attrNameLst>
                                          <p:attrName>style.rotation</p:attrName>
                                        </p:attrNameLst>
                                      </p:cBhvr>
                                      <p:tavLst>
                                        <p:tav tm="0">
                                          <p:val>
                                            <p:fltVal val="90"/>
                                          </p:val>
                                        </p:tav>
                                        <p:tav tm="100000">
                                          <p:val>
                                            <p:fltVal val="0"/>
                                          </p:val>
                                        </p:tav>
                                      </p:tavLst>
                                    </p:anim>
                                    <p:animEffect transition="in" filter="fade">
                                      <p:cBhvr>
                                        <p:cTn id="106" dur="1000"/>
                                        <p:tgtEl>
                                          <p:spTgt spid="14">
                                            <p:txEl>
                                              <p:pRg st="2" end="2"/>
                                            </p:txEl>
                                          </p:spTgt>
                                        </p:tgtEl>
                                      </p:cBhvr>
                                    </p:animEffect>
                                  </p:childTnLst>
                                </p:cTn>
                              </p:par>
                            </p:childTnLst>
                          </p:cTn>
                        </p:par>
                        <p:par>
                          <p:cTn id="107" fill="hold">
                            <p:stCondLst>
                              <p:cond delay="1000"/>
                            </p:stCondLst>
                            <p:childTnLst>
                              <p:par>
                                <p:cTn id="108" presetID="26" presetClass="entr" presetSubtype="0" fill="hold" nodeType="after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wipe(down)">
                                      <p:cBhvr>
                                        <p:cTn id="110" dur="580">
                                          <p:stCondLst>
                                            <p:cond delay="0"/>
                                          </p:stCondLst>
                                        </p:cTn>
                                        <p:tgtEl>
                                          <p:spTgt spid="19"/>
                                        </p:tgtEl>
                                      </p:cBhvr>
                                    </p:animEffect>
                                    <p:anim calcmode="lin" valueType="num">
                                      <p:cBhvr>
                                        <p:cTn id="11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16" dur="26">
                                          <p:stCondLst>
                                            <p:cond delay="650"/>
                                          </p:stCondLst>
                                        </p:cTn>
                                        <p:tgtEl>
                                          <p:spTgt spid="19"/>
                                        </p:tgtEl>
                                      </p:cBhvr>
                                      <p:to x="100000" y="60000"/>
                                    </p:animScale>
                                    <p:animScale>
                                      <p:cBhvr>
                                        <p:cTn id="117" dur="166" decel="50000">
                                          <p:stCondLst>
                                            <p:cond delay="676"/>
                                          </p:stCondLst>
                                        </p:cTn>
                                        <p:tgtEl>
                                          <p:spTgt spid="19"/>
                                        </p:tgtEl>
                                      </p:cBhvr>
                                      <p:to x="100000" y="100000"/>
                                    </p:animScale>
                                    <p:animScale>
                                      <p:cBhvr>
                                        <p:cTn id="118" dur="26">
                                          <p:stCondLst>
                                            <p:cond delay="1312"/>
                                          </p:stCondLst>
                                        </p:cTn>
                                        <p:tgtEl>
                                          <p:spTgt spid="19"/>
                                        </p:tgtEl>
                                      </p:cBhvr>
                                      <p:to x="100000" y="80000"/>
                                    </p:animScale>
                                    <p:animScale>
                                      <p:cBhvr>
                                        <p:cTn id="119" dur="166" decel="50000">
                                          <p:stCondLst>
                                            <p:cond delay="1338"/>
                                          </p:stCondLst>
                                        </p:cTn>
                                        <p:tgtEl>
                                          <p:spTgt spid="19"/>
                                        </p:tgtEl>
                                      </p:cBhvr>
                                      <p:to x="100000" y="100000"/>
                                    </p:animScale>
                                    <p:animScale>
                                      <p:cBhvr>
                                        <p:cTn id="120" dur="26">
                                          <p:stCondLst>
                                            <p:cond delay="1642"/>
                                          </p:stCondLst>
                                        </p:cTn>
                                        <p:tgtEl>
                                          <p:spTgt spid="19"/>
                                        </p:tgtEl>
                                      </p:cBhvr>
                                      <p:to x="100000" y="90000"/>
                                    </p:animScale>
                                    <p:animScale>
                                      <p:cBhvr>
                                        <p:cTn id="121" dur="166" decel="50000">
                                          <p:stCondLst>
                                            <p:cond delay="1668"/>
                                          </p:stCondLst>
                                        </p:cTn>
                                        <p:tgtEl>
                                          <p:spTgt spid="19"/>
                                        </p:tgtEl>
                                      </p:cBhvr>
                                      <p:to x="100000" y="100000"/>
                                    </p:animScale>
                                    <p:animScale>
                                      <p:cBhvr>
                                        <p:cTn id="122" dur="26">
                                          <p:stCondLst>
                                            <p:cond delay="1808"/>
                                          </p:stCondLst>
                                        </p:cTn>
                                        <p:tgtEl>
                                          <p:spTgt spid="19"/>
                                        </p:tgtEl>
                                      </p:cBhvr>
                                      <p:to x="100000" y="95000"/>
                                    </p:animScale>
                                    <p:animScale>
                                      <p:cBhvr>
                                        <p:cTn id="123" dur="166" decel="50000">
                                          <p:stCondLst>
                                            <p:cond delay="1834"/>
                                          </p:stCondLst>
                                        </p:cTn>
                                        <p:tgtEl>
                                          <p:spTgt spid="19"/>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31" presetClass="entr" presetSubtype="0" fill="hold" grpId="0" nodeType="clickEffect">
                                  <p:stCondLst>
                                    <p:cond delay="0"/>
                                  </p:stCondLst>
                                  <p:childTnLst>
                                    <p:set>
                                      <p:cBhvr>
                                        <p:cTn id="127" dur="1" fill="hold">
                                          <p:stCondLst>
                                            <p:cond delay="0"/>
                                          </p:stCondLst>
                                        </p:cTn>
                                        <p:tgtEl>
                                          <p:spTgt spid="18">
                                            <p:bg/>
                                          </p:spTgt>
                                        </p:tgtEl>
                                        <p:attrNameLst>
                                          <p:attrName>style.visibility</p:attrName>
                                        </p:attrNameLst>
                                      </p:cBhvr>
                                      <p:to>
                                        <p:strVal val="visible"/>
                                      </p:to>
                                    </p:set>
                                    <p:anim calcmode="lin" valueType="num">
                                      <p:cBhvr>
                                        <p:cTn id="128" dur="1000" fill="hold"/>
                                        <p:tgtEl>
                                          <p:spTgt spid="18">
                                            <p:bg/>
                                          </p:spTgt>
                                        </p:tgtEl>
                                        <p:attrNameLst>
                                          <p:attrName>ppt_w</p:attrName>
                                        </p:attrNameLst>
                                      </p:cBhvr>
                                      <p:tavLst>
                                        <p:tav tm="0">
                                          <p:val>
                                            <p:fltVal val="0"/>
                                          </p:val>
                                        </p:tav>
                                        <p:tav tm="100000">
                                          <p:val>
                                            <p:strVal val="#ppt_w"/>
                                          </p:val>
                                        </p:tav>
                                      </p:tavLst>
                                    </p:anim>
                                    <p:anim calcmode="lin" valueType="num">
                                      <p:cBhvr>
                                        <p:cTn id="129" dur="1000" fill="hold"/>
                                        <p:tgtEl>
                                          <p:spTgt spid="18">
                                            <p:bg/>
                                          </p:spTgt>
                                        </p:tgtEl>
                                        <p:attrNameLst>
                                          <p:attrName>ppt_h</p:attrName>
                                        </p:attrNameLst>
                                      </p:cBhvr>
                                      <p:tavLst>
                                        <p:tav tm="0">
                                          <p:val>
                                            <p:fltVal val="0"/>
                                          </p:val>
                                        </p:tav>
                                        <p:tav tm="100000">
                                          <p:val>
                                            <p:strVal val="#ppt_h"/>
                                          </p:val>
                                        </p:tav>
                                      </p:tavLst>
                                    </p:anim>
                                    <p:anim calcmode="lin" valueType="num">
                                      <p:cBhvr>
                                        <p:cTn id="130" dur="1000" fill="hold"/>
                                        <p:tgtEl>
                                          <p:spTgt spid="18">
                                            <p:bg/>
                                          </p:spTgt>
                                        </p:tgtEl>
                                        <p:attrNameLst>
                                          <p:attrName>style.rotation</p:attrName>
                                        </p:attrNameLst>
                                      </p:cBhvr>
                                      <p:tavLst>
                                        <p:tav tm="0">
                                          <p:val>
                                            <p:fltVal val="90"/>
                                          </p:val>
                                        </p:tav>
                                        <p:tav tm="100000">
                                          <p:val>
                                            <p:fltVal val="0"/>
                                          </p:val>
                                        </p:tav>
                                      </p:tavLst>
                                    </p:anim>
                                    <p:animEffect transition="in" filter="fade">
                                      <p:cBhvr>
                                        <p:cTn id="131" dur="1000"/>
                                        <p:tgtEl>
                                          <p:spTgt spid="18">
                                            <p:bg/>
                                          </p:spTgt>
                                        </p:tgtEl>
                                      </p:cBhvr>
                                    </p:animEffect>
                                  </p:childTnLst>
                                </p:cTn>
                              </p:par>
                              <p:par>
                                <p:cTn id="132" presetID="31" presetClass="entr" presetSubtype="0" fill="hold" grpId="0" nodeType="withEffect">
                                  <p:stCondLst>
                                    <p:cond delay="0"/>
                                  </p:stCondLst>
                                  <p:childTnLst>
                                    <p:set>
                                      <p:cBhvr>
                                        <p:cTn id="133" dur="1" fill="hold">
                                          <p:stCondLst>
                                            <p:cond delay="0"/>
                                          </p:stCondLst>
                                        </p:cTn>
                                        <p:tgtEl>
                                          <p:spTgt spid="18">
                                            <p:txEl>
                                              <p:pRg st="0" end="0"/>
                                            </p:txEl>
                                          </p:spTgt>
                                        </p:tgtEl>
                                        <p:attrNameLst>
                                          <p:attrName>style.visibility</p:attrName>
                                        </p:attrNameLst>
                                      </p:cBhvr>
                                      <p:to>
                                        <p:strVal val="visible"/>
                                      </p:to>
                                    </p:set>
                                    <p:anim calcmode="lin" valueType="num">
                                      <p:cBhvr>
                                        <p:cTn id="134"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35"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136"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137" dur="1000"/>
                                        <p:tgtEl>
                                          <p:spTgt spid="18">
                                            <p:txEl>
                                              <p:pRg st="0" end="0"/>
                                            </p:txEl>
                                          </p:spTgt>
                                        </p:tgtEl>
                                      </p:cBhvr>
                                    </p:animEffect>
                                  </p:childTnLst>
                                </p:cTn>
                              </p:par>
                              <p:par>
                                <p:cTn id="138" presetID="31" presetClass="entr" presetSubtype="0" fill="hold" grpId="0" nodeType="withEffect">
                                  <p:stCondLst>
                                    <p:cond delay="0"/>
                                  </p:stCondLst>
                                  <p:childTnLst>
                                    <p:set>
                                      <p:cBhvr>
                                        <p:cTn id="139" dur="1" fill="hold">
                                          <p:stCondLst>
                                            <p:cond delay="0"/>
                                          </p:stCondLst>
                                        </p:cTn>
                                        <p:tgtEl>
                                          <p:spTgt spid="18">
                                            <p:txEl>
                                              <p:pRg st="1" end="1"/>
                                            </p:txEl>
                                          </p:spTgt>
                                        </p:tgtEl>
                                        <p:attrNameLst>
                                          <p:attrName>style.visibility</p:attrName>
                                        </p:attrNameLst>
                                      </p:cBhvr>
                                      <p:to>
                                        <p:strVal val="visible"/>
                                      </p:to>
                                    </p:set>
                                    <p:anim calcmode="lin" valueType="num">
                                      <p:cBhvr>
                                        <p:cTn id="140" dur="10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1" dur="1000" fill="hold"/>
                                        <p:tgtEl>
                                          <p:spTgt spid="18">
                                            <p:txEl>
                                              <p:pRg st="1" end="1"/>
                                            </p:txEl>
                                          </p:spTgt>
                                        </p:tgtEl>
                                        <p:attrNameLst>
                                          <p:attrName>ppt_h</p:attrName>
                                        </p:attrNameLst>
                                      </p:cBhvr>
                                      <p:tavLst>
                                        <p:tav tm="0">
                                          <p:val>
                                            <p:fltVal val="0"/>
                                          </p:val>
                                        </p:tav>
                                        <p:tav tm="100000">
                                          <p:val>
                                            <p:strVal val="#ppt_h"/>
                                          </p:val>
                                        </p:tav>
                                      </p:tavLst>
                                    </p:anim>
                                    <p:anim calcmode="lin" valueType="num">
                                      <p:cBhvr>
                                        <p:cTn id="142" dur="1000" fill="hold"/>
                                        <p:tgtEl>
                                          <p:spTgt spid="18">
                                            <p:txEl>
                                              <p:pRg st="1" end="1"/>
                                            </p:txEl>
                                          </p:spTgt>
                                        </p:tgtEl>
                                        <p:attrNameLst>
                                          <p:attrName>style.rotation</p:attrName>
                                        </p:attrNameLst>
                                      </p:cBhvr>
                                      <p:tavLst>
                                        <p:tav tm="0">
                                          <p:val>
                                            <p:fltVal val="90"/>
                                          </p:val>
                                        </p:tav>
                                        <p:tav tm="100000">
                                          <p:val>
                                            <p:fltVal val="0"/>
                                          </p:val>
                                        </p:tav>
                                      </p:tavLst>
                                    </p:anim>
                                    <p:animEffect transition="in" filter="fade">
                                      <p:cBhvr>
                                        <p:cTn id="143" dur="1000"/>
                                        <p:tgtEl>
                                          <p:spTgt spid="18">
                                            <p:txEl>
                                              <p:pRg st="1" end="1"/>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1000" fill="hold"/>
                                        <p:tgtEl>
                                          <p:spTgt spid="20"/>
                                        </p:tgtEl>
                                        <p:attrNameLst>
                                          <p:attrName>ppt_x</p:attrName>
                                        </p:attrNameLst>
                                      </p:cBhvr>
                                      <p:tavLst>
                                        <p:tav tm="0">
                                          <p:val>
                                            <p:strVal val="#ppt_x"/>
                                          </p:val>
                                        </p:tav>
                                        <p:tav tm="100000">
                                          <p:val>
                                            <p:strVal val="#ppt_x"/>
                                          </p:val>
                                        </p:tav>
                                      </p:tavLst>
                                    </p:anim>
                                    <p:anim calcmode="lin" valueType="num">
                                      <p:cBhvr additive="base">
                                        <p:cTn id="149"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grpId="0" nodeType="clickEffect">
                                  <p:stCondLst>
                                    <p:cond delay="0"/>
                                  </p:stCondLst>
                                  <p:childTnLst>
                                    <p:set>
                                      <p:cBhvr>
                                        <p:cTn id="153" dur="1" fill="hold">
                                          <p:stCondLst>
                                            <p:cond delay="0"/>
                                          </p:stCondLst>
                                        </p:cTn>
                                        <p:tgtEl>
                                          <p:spTgt spid="15"/>
                                        </p:tgtEl>
                                        <p:attrNameLst>
                                          <p:attrName>style.visibility</p:attrName>
                                        </p:attrNameLst>
                                      </p:cBhvr>
                                      <p:to>
                                        <p:strVal val="visible"/>
                                      </p:to>
                                    </p:set>
                                    <p:anim calcmode="lin" valueType="num">
                                      <p:cBhvr additive="base">
                                        <p:cTn id="154" dur="1000" fill="hold"/>
                                        <p:tgtEl>
                                          <p:spTgt spid="15"/>
                                        </p:tgtEl>
                                        <p:attrNameLst>
                                          <p:attrName>ppt_x</p:attrName>
                                        </p:attrNameLst>
                                      </p:cBhvr>
                                      <p:tavLst>
                                        <p:tav tm="0">
                                          <p:val>
                                            <p:strVal val="#ppt_x"/>
                                          </p:val>
                                        </p:tav>
                                        <p:tav tm="100000">
                                          <p:val>
                                            <p:strVal val="#ppt_x"/>
                                          </p:val>
                                        </p:tav>
                                      </p:tavLst>
                                    </p:anim>
                                    <p:anim calcmode="lin" valueType="num">
                                      <p:cBhvr additive="base">
                                        <p:cTn id="155"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P spid="14" grpId="0" uiExpand="1" build="p" animBg="1" autoUpdateAnimBg="0"/>
      <p:bldP spid="18" grpId="0" uiExpand="1" build="p" animBg="1" autoUpdateAnimBg="0"/>
      <p:bldP spid="20" grpId="0" animBg="1" autoUpdateAnimBg="0"/>
      <p:bldP spid="15"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83563" y="483419"/>
            <a:ext cx="5106894" cy="1692771"/>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Джерелом додаткової ЕРС можуть </a:t>
            </a:r>
            <a:r>
              <a:rPr lang="uk-UA" sz="2200" dirty="0" smtClean="0">
                <a:latin typeface="Calibri" panose="020F0502020204030204" pitchFamily="34" charset="0"/>
                <a:ea typeface="Calibri" panose="020F0502020204030204" pitchFamily="34" charset="0"/>
                <a:cs typeface="Calibri" panose="020F0502020204030204" pitchFamily="34" charset="0"/>
              </a:rPr>
              <a:t>виступати </a:t>
            </a:r>
            <a:r>
              <a:rPr lang="uk-UA" sz="2200" dirty="0">
                <a:latin typeface="Calibri" panose="020F0502020204030204" pitchFamily="34" charset="0"/>
                <a:ea typeface="Calibri" panose="020F0502020204030204" pitchFamily="34" charset="0"/>
                <a:cs typeface="Calibri" panose="020F0502020204030204" pitchFamily="34" charset="0"/>
              </a:rPr>
              <a:t>машини змінного чи постійного струму, або статичні вентильні </a:t>
            </a:r>
            <a:r>
              <a:rPr lang="uk-UA" sz="2200" dirty="0" err="1" smtClean="0">
                <a:latin typeface="Calibri" panose="020F0502020204030204" pitchFamily="34" charset="0"/>
                <a:ea typeface="Calibri" panose="020F0502020204030204" pitchFamily="34" charset="0"/>
                <a:cs typeface="Calibri" panose="020F0502020204030204" pitchFamily="34" charset="0"/>
              </a:rPr>
              <a:t>перетво-рювачі</a:t>
            </a:r>
            <a:r>
              <a:rPr lang="uk-UA" sz="2200" dirty="0">
                <a:latin typeface="Calibri" panose="020F0502020204030204" pitchFamily="34" charset="0"/>
                <a:ea typeface="Calibri" panose="020F0502020204030204" pitchFamily="34" charset="0"/>
                <a:cs typeface="Calibri" panose="020F0502020204030204" pitchFamily="34" charset="0"/>
              </a:rPr>
              <a:t>, що працюють у </a:t>
            </a:r>
            <a:r>
              <a:rPr lang="uk-UA" sz="2200" dirty="0" err="1">
                <a:latin typeface="Calibri" panose="020F0502020204030204" pitchFamily="34" charset="0"/>
                <a:ea typeface="Calibri" panose="020F0502020204030204" pitchFamily="34" charset="0"/>
                <a:cs typeface="Calibri" panose="020F0502020204030204" pitchFamily="34" charset="0"/>
              </a:rPr>
              <a:t>інверторному</a:t>
            </a:r>
            <a:r>
              <a:rPr lang="uk-UA" sz="2200" dirty="0">
                <a:latin typeface="Calibri" panose="020F0502020204030204" pitchFamily="34" charset="0"/>
                <a:ea typeface="Calibri" panose="020F0502020204030204" pitchFamily="34" charset="0"/>
                <a:cs typeface="Calibri" panose="020F0502020204030204" pitchFamily="34" charset="0"/>
              </a:rPr>
              <a:t> режимі.</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70855" y="2143189"/>
            <a:ext cx="5224143" cy="2031325"/>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Для </a:t>
            </a:r>
            <a:r>
              <a:rPr lang="uk-UA" sz="2200" dirty="0" smtClean="0">
                <a:latin typeface="Calibri" panose="020F0502020204030204" pitchFamily="34" charset="0"/>
                <a:ea typeface="Calibri" panose="020F0502020204030204" pitchFamily="34" charset="0"/>
                <a:cs typeface="Calibri" panose="020F0502020204030204" pitchFamily="34" charset="0"/>
              </a:rPr>
              <a:t>даної схеми </a:t>
            </a:r>
            <a:r>
              <a:rPr lang="uk-UA" sz="2200" dirty="0">
                <a:latin typeface="Calibri" panose="020F0502020204030204" pitchFamily="34" charset="0"/>
                <a:ea typeface="Calibri" panose="020F0502020204030204" pitchFamily="34" charset="0"/>
                <a:cs typeface="Calibri" panose="020F0502020204030204" pitchFamily="34" charset="0"/>
              </a:rPr>
              <a:t>струм може бути </a:t>
            </a:r>
            <a:r>
              <a:rPr lang="uk-UA" sz="2200" dirty="0" smtClean="0">
                <a:latin typeface="Calibri" panose="020F0502020204030204" pitchFamily="34" charset="0"/>
                <a:ea typeface="Calibri" panose="020F0502020204030204" pitchFamily="34" charset="0"/>
                <a:cs typeface="Calibri" panose="020F0502020204030204" pitchFamily="34" charset="0"/>
              </a:rPr>
              <a:t>визначений:</a:t>
            </a:r>
          </a:p>
          <a:p>
            <a:r>
              <a:rPr lang="uk-UA" sz="2200" dirty="0" smtClean="0">
                <a:latin typeface="Calibri" panose="020F0502020204030204" pitchFamily="34" charset="0"/>
                <a:ea typeface="Calibri" panose="020F0502020204030204" pitchFamily="34" charset="0"/>
                <a:cs typeface="Calibri" panose="020F0502020204030204" pitchFamily="34" charset="0"/>
              </a:rPr>
              <a:t>де </a:t>
            </a:r>
            <a:r>
              <a:rPr lang="en-US" sz="2200" dirty="0">
                <a:latin typeface="Calibri" panose="020F0502020204030204" pitchFamily="34" charset="0"/>
                <a:ea typeface="Calibri" panose="020F0502020204030204" pitchFamily="34" charset="0"/>
                <a:cs typeface="Calibri" panose="020F0502020204030204" pitchFamily="34" charset="0"/>
              </a:rPr>
              <a:t>R</a:t>
            </a:r>
            <a:r>
              <a:rPr lang="uk-UA" sz="2200" baseline="-25000" dirty="0" err="1">
                <a:latin typeface="Calibri" panose="020F0502020204030204" pitchFamily="34" charset="0"/>
                <a:ea typeface="Calibri" panose="020F0502020204030204" pitchFamily="34" charset="0"/>
                <a:cs typeface="Calibri" panose="020F0502020204030204" pitchFamily="34" charset="0"/>
              </a:rPr>
              <a:t>екв</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 при</a:t>
            </a:r>
          </a:p>
          <a:p>
            <a:r>
              <a:rPr lang="uk-UA" sz="2200" dirty="0" smtClean="0">
                <a:latin typeface="Calibri" panose="020F0502020204030204" pitchFamily="34" charset="0"/>
                <a:ea typeface="Calibri" panose="020F0502020204030204" pitchFamily="34" charset="0"/>
                <a:cs typeface="Calibri" panose="020F0502020204030204" pitchFamily="34" charset="0"/>
              </a:rPr>
              <a:t>ведений </a:t>
            </a:r>
            <a:r>
              <a:rPr lang="uk-UA" sz="2200" dirty="0">
                <a:latin typeface="Calibri" panose="020F0502020204030204" pitchFamily="34" charset="0"/>
                <a:ea typeface="Calibri" panose="020F0502020204030204" pitchFamily="34" charset="0"/>
                <a:cs typeface="Calibri" panose="020F0502020204030204" pitchFamily="34" charset="0"/>
              </a:rPr>
              <a:t>до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кола постійного </a:t>
            </a:r>
            <a:r>
              <a:rPr lang="uk-UA" sz="2200" dirty="0">
                <a:latin typeface="Calibri" panose="020F0502020204030204" pitchFamily="34" charset="0"/>
                <a:ea typeface="Calibri" panose="020F0502020204030204" pitchFamily="34" charset="0"/>
                <a:cs typeface="Calibri" panose="020F0502020204030204" pitchFamily="34" charset="0"/>
              </a:rPr>
              <a:t>струму сумарний опір </a:t>
            </a:r>
            <a:r>
              <a:rPr lang="uk-UA" sz="2200" dirty="0" smtClean="0">
                <a:latin typeface="Calibri" panose="020F0502020204030204" pitchFamily="34" charset="0"/>
                <a:ea typeface="Calibri" panose="020F0502020204030204" pitchFamily="34" charset="0"/>
                <a:cs typeface="Calibri" panose="020F0502020204030204" pitchFamily="34" charset="0"/>
              </a:rPr>
              <a:t>АД </a:t>
            </a:r>
            <a:r>
              <a:rPr lang="uk-UA" sz="2200" dirty="0">
                <a:latin typeface="Calibri" panose="020F0502020204030204" pitchFamily="34" charset="0"/>
                <a:ea typeface="Calibri" panose="020F0502020204030204" pitchFamily="34" charset="0"/>
                <a:cs typeface="Calibri" panose="020F0502020204030204" pitchFamily="34" charset="0"/>
              </a:rPr>
              <a:t>і двигуна постійного струму.</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42227" y="4174285"/>
            <a:ext cx="5252771" cy="1692771"/>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Отримані </a:t>
            </a:r>
            <a:r>
              <a:rPr lang="uk-UA" sz="2200" dirty="0">
                <a:latin typeface="Calibri" panose="020F0502020204030204" pitchFamily="34" charset="0"/>
                <a:ea typeface="Calibri" panose="020F0502020204030204" pitchFamily="34" charset="0"/>
                <a:cs typeface="Calibri" panose="020F0502020204030204" pitchFamily="34" charset="0"/>
              </a:rPr>
              <a:t>цим способом </a:t>
            </a:r>
            <a:r>
              <a:rPr lang="uk-UA" sz="2200" dirty="0" smtClean="0">
                <a:latin typeface="Calibri" panose="020F0502020204030204" pitchFamily="34" charset="0"/>
                <a:ea typeface="Calibri" panose="020F0502020204030204" pitchFamily="34" charset="0"/>
                <a:cs typeface="Calibri" panose="020F0502020204030204" pitchFamily="34" charset="0"/>
              </a:rPr>
              <a:t>механічні </a:t>
            </a:r>
            <a:r>
              <a:rPr lang="uk-UA" sz="2200" dirty="0" err="1" smtClean="0">
                <a:latin typeface="Calibri" panose="020F0502020204030204" pitchFamily="34" charset="0"/>
                <a:ea typeface="Calibri" panose="020F0502020204030204" pitchFamily="34" charset="0"/>
                <a:cs typeface="Calibri" panose="020F0502020204030204" pitchFamily="34" charset="0"/>
              </a:rPr>
              <a:t>хара-ктеристики</a:t>
            </a:r>
            <a:r>
              <a:rPr lang="uk-UA" sz="2200" dirty="0" smtClean="0">
                <a:latin typeface="Calibri" panose="020F0502020204030204" pitchFamily="34" charset="0"/>
                <a:ea typeface="Calibri" panose="020F0502020204030204" pitchFamily="34" charset="0"/>
                <a:cs typeface="Calibri" panose="020F0502020204030204" pitchFamily="34" charset="0"/>
              </a:rPr>
              <a:t> мають </a:t>
            </a:r>
            <a:r>
              <a:rPr lang="uk-UA" sz="2200" dirty="0">
                <a:latin typeface="Calibri" panose="020F0502020204030204" pitchFamily="34" charset="0"/>
                <a:ea typeface="Calibri" panose="020F0502020204030204" pitchFamily="34" charset="0"/>
                <a:cs typeface="Calibri" panose="020F0502020204030204" pitchFamily="34" charset="0"/>
              </a:rPr>
              <a:t>майже незмінну </a:t>
            </a:r>
            <a:r>
              <a:rPr lang="uk-UA" sz="2200" dirty="0" err="1" smtClean="0">
                <a:latin typeface="Calibri" panose="020F0502020204030204" pitchFamily="34" charset="0"/>
                <a:ea typeface="Calibri" panose="020F0502020204030204" pitchFamily="34" charset="0"/>
                <a:cs typeface="Calibri" panose="020F0502020204030204" pitchFamily="34" charset="0"/>
              </a:rPr>
              <a:t>жорст</a:t>
            </a:r>
            <a:r>
              <a:rPr lang="uk-UA" sz="2200" dirty="0" smtClean="0">
                <a:latin typeface="Calibri" panose="020F0502020204030204" pitchFamily="34" charset="0"/>
                <a:ea typeface="Calibri" panose="020F0502020204030204" pitchFamily="34" charset="0"/>
                <a:cs typeface="Calibri" panose="020F0502020204030204" pitchFamily="34" charset="0"/>
              </a:rPr>
              <a:t>-кість</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яка </a:t>
            </a:r>
            <a:r>
              <a:rPr lang="uk-UA" sz="2200" dirty="0">
                <a:latin typeface="Calibri" panose="020F0502020204030204" pitchFamily="34" charset="0"/>
                <a:ea typeface="Calibri" panose="020F0502020204030204" pitchFamily="34" charset="0"/>
                <a:cs typeface="Calibri" panose="020F0502020204030204" pitchFamily="34" charset="0"/>
              </a:rPr>
              <a:t>дещо менша, ніж у звичайної схеми включення і постійний за величиною критичний момент.</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ФР</a:t>
            </a:r>
            <a:endParaRPr lang="uk-UA" sz="2400" b="1" i="1" u="sng" dirty="0">
              <a:latin typeface="Times New Roman" panose="02020603050405020304" pitchFamily="18" charset="0"/>
              <a:cs typeface="Times New Roman" panose="02020603050405020304" pitchFamily="18" charset="0"/>
            </a:endParaRPr>
          </a:p>
        </p:txBody>
      </p:sp>
      <p:sp>
        <p:nvSpPr>
          <p:cNvPr id="20" name="Прямоугольник 19"/>
          <p:cNvSpPr>
            <a:spLocks noChangeArrowheads="1"/>
          </p:cNvSpPr>
          <p:nvPr/>
        </p:nvSpPr>
        <p:spPr bwMode="auto">
          <a:xfrm>
            <a:off x="70855" y="5867681"/>
            <a:ext cx="5224143" cy="914096"/>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Регулювання швидкості здійснюється вниз від основної, а енергія ковзання </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P</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s</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повертається </a:t>
            </a:r>
            <a:r>
              <a:rPr lang="uk-UA" sz="2200" dirty="0" smtClean="0">
                <a:latin typeface="Calibri" panose="020F0502020204030204" pitchFamily="34" charset="0"/>
                <a:ea typeface="Calibri" panose="020F0502020204030204" pitchFamily="34" charset="0"/>
                <a:cs typeface="Calibri" panose="020F0502020204030204" pitchFamily="34" charset="0"/>
              </a:rPr>
              <a:t>у </a:t>
            </a:r>
            <a:r>
              <a:rPr lang="uk-UA" sz="2200" dirty="0">
                <a:latin typeface="Calibri" panose="020F0502020204030204" pitchFamily="34" charset="0"/>
                <a:ea typeface="Calibri" panose="020F0502020204030204" pitchFamily="34" charset="0"/>
                <a:cs typeface="Calibri" panose="020F0502020204030204" pitchFamily="34" charset="0"/>
              </a:rPr>
              <a:t>мережу.</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5294998" y="465028"/>
            <a:ext cx="3851484" cy="3709257"/>
            <a:chOff x="5294998" y="465028"/>
            <a:chExt cx="3851484" cy="3654719"/>
          </a:xfrm>
        </p:grpSpPr>
        <p:graphicFrame>
          <p:nvGraphicFramePr>
            <p:cNvPr id="5" name="Объект 4"/>
            <p:cNvGraphicFramePr>
              <a:graphicFrameLocks noChangeAspect="1"/>
            </p:cNvGraphicFramePr>
            <p:nvPr>
              <p:extLst>
                <p:ext uri="{D42A27DB-BD31-4B8C-83A1-F6EECF244321}">
                  <p14:modId xmlns:p14="http://schemas.microsoft.com/office/powerpoint/2010/main" val="1356301461"/>
                </p:ext>
              </p:extLst>
            </p:nvPr>
          </p:nvGraphicFramePr>
          <p:xfrm>
            <a:off x="5294998" y="465028"/>
            <a:ext cx="3851484" cy="2845656"/>
          </p:xfrm>
          <a:graphic>
            <a:graphicData uri="http://schemas.openxmlformats.org/presentationml/2006/ole">
              <mc:AlternateContent xmlns:mc="http://schemas.openxmlformats.org/markup-compatibility/2006">
                <mc:Choice xmlns:v="urn:schemas-microsoft-com:vml" Requires="v">
                  <p:oleObj spid="_x0000_s82978" name="Picture" r:id="rId4" imgW="2996418" imgH="2658794" progId="Word.Picture.8">
                    <p:embed/>
                  </p:oleObj>
                </mc:Choice>
                <mc:Fallback>
                  <p:oleObj name="Picture" r:id="rId4" imgW="2996418" imgH="2658794"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998" y="465028"/>
                          <a:ext cx="3851484" cy="2845656"/>
                        </a:xfrm>
                        <a:prstGeom prst="rect">
                          <a:avLst/>
                        </a:prstGeom>
                        <a:noFill/>
                      </p:spPr>
                    </p:pic>
                  </p:oleObj>
                </mc:Fallback>
              </mc:AlternateContent>
            </a:graphicData>
          </a:graphic>
        </p:graphicFrame>
        <p:sp>
          <p:nvSpPr>
            <p:cNvPr id="6" name="Прямоугольник 5"/>
            <p:cNvSpPr/>
            <p:nvPr/>
          </p:nvSpPr>
          <p:spPr>
            <a:xfrm>
              <a:off x="5294998" y="3242584"/>
              <a:ext cx="3742739" cy="877163"/>
            </a:xfrm>
            <a:prstGeom prst="rect">
              <a:avLst/>
            </a:prstGeom>
            <a:solidFill>
              <a:srgbClr val="FFFF00"/>
            </a:solidFill>
          </p:spPr>
          <p:txBody>
            <a:bodyPr wrap="square">
              <a:spAutoFit/>
            </a:bodyPr>
            <a:lstStyle/>
            <a:p>
              <a:pPr algn="ctr">
                <a:lnSpc>
                  <a:spcPct val="85000"/>
                </a:lnSpc>
              </a:pPr>
              <a:r>
                <a:rPr lang="uk-UA" sz="2000" i="1" dirty="0">
                  <a:latin typeface="Times New Roman" panose="02020603050405020304" pitchFamily="18" charset="0"/>
                  <a:ea typeface="Calibri" panose="020F0502020204030204" pitchFamily="34" charset="0"/>
                  <a:cs typeface="Times New Roman" panose="02020603050405020304" pitchFamily="18" charset="0"/>
                </a:rPr>
                <a:t>Схема для регулювання </a:t>
              </a:r>
              <a:r>
                <a:rPr lang="uk-UA" sz="2000" i="1" dirty="0" err="1" smtClean="0">
                  <a:latin typeface="Times New Roman" panose="02020603050405020304" pitchFamily="18" charset="0"/>
                  <a:ea typeface="Calibri" panose="020F0502020204030204" pitchFamily="34" charset="0"/>
                  <a:cs typeface="Times New Roman" panose="02020603050405020304" pitchFamily="18" charset="0"/>
                </a:rPr>
                <a:t>швид</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-кості </a:t>
              </a:r>
              <a:r>
                <a:rPr lang="uk-UA" sz="2000" i="1" dirty="0">
                  <a:latin typeface="Times New Roman" panose="02020603050405020304" pitchFamily="18" charset="0"/>
                  <a:ea typeface="Calibri" panose="020F0502020204030204" pitchFamily="34" charset="0"/>
                  <a:cs typeface="Times New Roman" panose="02020603050405020304" pitchFamily="18" charset="0"/>
                </a:rPr>
                <a:t>АД введенням додаткової ЕРС у коло ротора</a:t>
              </a:r>
              <a:endParaRPr lang="uk-UA" sz="2000" i="1" dirty="0">
                <a:latin typeface="Times New Roman" panose="02020603050405020304" pitchFamily="18" charset="0"/>
                <a:cs typeface="Times New Roman" panose="02020603050405020304" pitchFamily="18" charset="0"/>
              </a:endParaRPr>
            </a:p>
          </p:txBody>
        </p:sp>
      </p:grpSp>
      <p:graphicFrame>
        <p:nvGraphicFramePr>
          <p:cNvPr id="10" name="Объект 9"/>
          <p:cNvGraphicFramePr>
            <a:graphicFrameLocks noChangeAspect="1"/>
          </p:cNvGraphicFramePr>
          <p:nvPr>
            <p:extLst>
              <p:ext uri="{D42A27DB-BD31-4B8C-83A1-F6EECF244321}">
                <p14:modId xmlns:p14="http://schemas.microsoft.com/office/powerpoint/2010/main" val="2737097781"/>
              </p:ext>
            </p:extLst>
          </p:nvPr>
        </p:nvGraphicFramePr>
        <p:xfrm>
          <a:off x="1688865" y="2451283"/>
          <a:ext cx="3553863" cy="859402"/>
        </p:xfrm>
        <a:graphic>
          <a:graphicData uri="http://schemas.openxmlformats.org/presentationml/2006/ole">
            <mc:AlternateContent xmlns:mc="http://schemas.openxmlformats.org/markup-compatibility/2006">
              <mc:Choice xmlns:v="urn:schemas-microsoft-com:vml" Requires="v">
                <p:oleObj spid="_x0000_s82979" name="Уравнение" r:id="rId6" imgW="1993680" imgH="431640" progId="Equation.3">
                  <p:embed/>
                </p:oleObj>
              </mc:Choice>
              <mc:Fallback>
                <p:oleObj name="Уравнение" r:id="rId6" imgW="1993680" imgH="431640" progId="Equation.3">
                  <p:embed/>
                  <p:pic>
                    <p:nvPicPr>
                      <p:cNvPr id="0" name="Object 4"/>
                      <p:cNvPicPr>
                        <a:picLocks noChangeAspect="1" noChangeArrowheads="1"/>
                      </p:cNvPicPr>
                      <p:nvPr/>
                    </p:nvPicPr>
                    <p:blipFill>
                      <a:blip r:embed="rId7"/>
                      <a:srcRect/>
                      <a:stretch>
                        <a:fillRect/>
                      </a:stretch>
                    </p:blipFill>
                    <p:spPr bwMode="auto">
                      <a:xfrm>
                        <a:off x="1688865" y="2451283"/>
                        <a:ext cx="3553863" cy="859402"/>
                      </a:xfrm>
                      <a:prstGeom prst="rect">
                        <a:avLst/>
                      </a:prstGeom>
                      <a:solidFill>
                        <a:srgbClr val="FFFF00"/>
                      </a:solidFill>
                      <a:ln>
                        <a:solidFill>
                          <a:srgbClr val="FF0000"/>
                        </a:solidFill>
                      </a:ln>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3592539237"/>
              </p:ext>
            </p:extLst>
          </p:nvPr>
        </p:nvGraphicFramePr>
        <p:xfrm>
          <a:off x="5294998" y="4170020"/>
          <a:ext cx="3797112" cy="2499340"/>
        </p:xfrm>
        <a:graphic>
          <a:graphicData uri="http://schemas.openxmlformats.org/presentationml/2006/ole">
            <mc:AlternateContent xmlns:mc="http://schemas.openxmlformats.org/markup-compatibility/2006">
              <mc:Choice xmlns:v="urn:schemas-microsoft-com:vml" Requires="v">
                <p:oleObj spid="_x0000_s82980" name="Picture" r:id="rId8" imgW="2757377" imgH="1963479" progId="Word.Picture.8">
                  <p:embed/>
                </p:oleObj>
              </mc:Choice>
              <mc:Fallback>
                <p:oleObj name="Picture" r:id="rId8" imgW="2757377" imgH="1963479" progId="Word.Picture.8">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4998" y="4170020"/>
                        <a:ext cx="3797112" cy="2499340"/>
                      </a:xfrm>
                      <a:prstGeom prst="rect">
                        <a:avLst/>
                      </a:prstGeom>
                      <a:noFill/>
                    </p:spPr>
                  </p:pic>
                </p:oleObj>
              </mc:Fallback>
            </mc:AlternateContent>
          </a:graphicData>
        </a:graphic>
      </p:graphicFrame>
    </p:spTree>
    <p:extLst>
      <p:ext uri="{BB962C8B-B14F-4D97-AF65-F5344CB8AC3E}">
        <p14:creationId xmlns:p14="http://schemas.microsoft.com/office/powerpoint/2010/main" val="98750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6"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7">
                                            <p:bg/>
                                          </p:spTgt>
                                        </p:tgtEl>
                                        <p:attrNameLst>
                                          <p:attrName>style.visibility</p:attrName>
                                        </p:attrNameLst>
                                      </p:cBhvr>
                                      <p:to>
                                        <p:strVal val="visible"/>
                                      </p:to>
                                    </p:set>
                                    <p:anim calcmode="lin" valueType="num">
                                      <p:cBhvr>
                                        <p:cTn id="53" dur="1000" fill="hold"/>
                                        <p:tgtEl>
                                          <p:spTgt spid="17">
                                            <p:bg/>
                                          </p:spTgt>
                                        </p:tgtEl>
                                        <p:attrNameLst>
                                          <p:attrName>ppt_w</p:attrName>
                                        </p:attrNameLst>
                                      </p:cBhvr>
                                      <p:tavLst>
                                        <p:tav tm="0">
                                          <p:val>
                                            <p:fltVal val="0"/>
                                          </p:val>
                                        </p:tav>
                                        <p:tav tm="100000">
                                          <p:val>
                                            <p:strVal val="#ppt_w"/>
                                          </p:val>
                                        </p:tav>
                                      </p:tavLst>
                                    </p:anim>
                                    <p:anim calcmode="lin" valueType="num">
                                      <p:cBhvr>
                                        <p:cTn id="54" dur="1000" fill="hold"/>
                                        <p:tgtEl>
                                          <p:spTgt spid="17">
                                            <p:bg/>
                                          </p:spTgt>
                                        </p:tgtEl>
                                        <p:attrNameLst>
                                          <p:attrName>ppt_h</p:attrName>
                                        </p:attrNameLst>
                                      </p:cBhvr>
                                      <p:tavLst>
                                        <p:tav tm="0">
                                          <p:val>
                                            <p:fltVal val="0"/>
                                          </p:val>
                                        </p:tav>
                                        <p:tav tm="100000">
                                          <p:val>
                                            <p:strVal val="#ppt_h"/>
                                          </p:val>
                                        </p:tav>
                                      </p:tavLst>
                                    </p:anim>
                                    <p:anim calcmode="lin" valueType="num">
                                      <p:cBhvr>
                                        <p:cTn id="55" dur="1000" fill="hold"/>
                                        <p:tgtEl>
                                          <p:spTgt spid="17">
                                            <p:bg/>
                                          </p:spTgt>
                                        </p:tgtEl>
                                        <p:attrNameLst>
                                          <p:attrName>style.rotation</p:attrName>
                                        </p:attrNameLst>
                                      </p:cBhvr>
                                      <p:tavLst>
                                        <p:tav tm="0">
                                          <p:val>
                                            <p:fltVal val="90"/>
                                          </p:val>
                                        </p:tav>
                                        <p:tav tm="100000">
                                          <p:val>
                                            <p:fltVal val="0"/>
                                          </p:val>
                                        </p:tav>
                                      </p:tavLst>
                                    </p:anim>
                                    <p:animEffect transition="in" filter="fade">
                                      <p:cBhvr>
                                        <p:cTn id="56" dur="1000"/>
                                        <p:tgtEl>
                                          <p:spTgt spid="17">
                                            <p:bg/>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 calcmode="lin" valueType="num">
                                      <p:cBhvr>
                                        <p:cTn id="59"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62" dur="1000"/>
                                        <p:tgtEl>
                                          <p:spTgt spid="17">
                                            <p:txEl>
                                              <p:pRg st="0" end="0"/>
                                            </p:txEl>
                                          </p:spTgt>
                                        </p:tgtEl>
                                      </p:cBhvr>
                                    </p:animEffect>
                                  </p:childTnLst>
                                </p:cTn>
                              </p:par>
                            </p:childTnLst>
                          </p:cTn>
                        </p:par>
                        <p:par>
                          <p:cTn id="63" fill="hold">
                            <p:stCondLst>
                              <p:cond delay="1000"/>
                            </p:stCondLst>
                            <p:childTnLst>
                              <p:par>
                                <p:cTn id="64" presetID="26" presetClass="entr" presetSubtype="0"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80">
                                          <p:stCondLst>
                                            <p:cond delay="0"/>
                                          </p:stCondLst>
                                        </p:cTn>
                                        <p:tgtEl>
                                          <p:spTgt spid="13"/>
                                        </p:tgtEl>
                                      </p:cBhvr>
                                    </p:animEffect>
                                    <p:anim calcmode="lin" valueType="num">
                                      <p:cBhvr>
                                        <p:cTn id="6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2" dur="26">
                                          <p:stCondLst>
                                            <p:cond delay="650"/>
                                          </p:stCondLst>
                                        </p:cTn>
                                        <p:tgtEl>
                                          <p:spTgt spid="13"/>
                                        </p:tgtEl>
                                      </p:cBhvr>
                                      <p:to x="100000" y="60000"/>
                                    </p:animScale>
                                    <p:animScale>
                                      <p:cBhvr>
                                        <p:cTn id="73" dur="166" decel="50000">
                                          <p:stCondLst>
                                            <p:cond delay="676"/>
                                          </p:stCondLst>
                                        </p:cTn>
                                        <p:tgtEl>
                                          <p:spTgt spid="13"/>
                                        </p:tgtEl>
                                      </p:cBhvr>
                                      <p:to x="100000" y="100000"/>
                                    </p:animScale>
                                    <p:animScale>
                                      <p:cBhvr>
                                        <p:cTn id="74" dur="26">
                                          <p:stCondLst>
                                            <p:cond delay="1312"/>
                                          </p:stCondLst>
                                        </p:cTn>
                                        <p:tgtEl>
                                          <p:spTgt spid="13"/>
                                        </p:tgtEl>
                                      </p:cBhvr>
                                      <p:to x="100000" y="80000"/>
                                    </p:animScale>
                                    <p:animScale>
                                      <p:cBhvr>
                                        <p:cTn id="75" dur="166" decel="50000">
                                          <p:stCondLst>
                                            <p:cond delay="1338"/>
                                          </p:stCondLst>
                                        </p:cTn>
                                        <p:tgtEl>
                                          <p:spTgt spid="13"/>
                                        </p:tgtEl>
                                      </p:cBhvr>
                                      <p:to x="100000" y="100000"/>
                                    </p:animScale>
                                    <p:animScale>
                                      <p:cBhvr>
                                        <p:cTn id="76" dur="26">
                                          <p:stCondLst>
                                            <p:cond delay="1642"/>
                                          </p:stCondLst>
                                        </p:cTn>
                                        <p:tgtEl>
                                          <p:spTgt spid="13"/>
                                        </p:tgtEl>
                                      </p:cBhvr>
                                      <p:to x="100000" y="90000"/>
                                    </p:animScale>
                                    <p:animScale>
                                      <p:cBhvr>
                                        <p:cTn id="77" dur="166" decel="50000">
                                          <p:stCondLst>
                                            <p:cond delay="1668"/>
                                          </p:stCondLst>
                                        </p:cTn>
                                        <p:tgtEl>
                                          <p:spTgt spid="13"/>
                                        </p:tgtEl>
                                      </p:cBhvr>
                                      <p:to x="100000" y="100000"/>
                                    </p:animScale>
                                    <p:animScale>
                                      <p:cBhvr>
                                        <p:cTn id="78" dur="26">
                                          <p:stCondLst>
                                            <p:cond delay="1808"/>
                                          </p:stCondLst>
                                        </p:cTn>
                                        <p:tgtEl>
                                          <p:spTgt spid="13"/>
                                        </p:tgtEl>
                                      </p:cBhvr>
                                      <p:to x="100000" y="95000"/>
                                    </p:animScale>
                                    <p:animScale>
                                      <p:cBhvr>
                                        <p:cTn id="79" dur="166" decel="50000">
                                          <p:stCondLst>
                                            <p:cond delay="1834"/>
                                          </p:stCondLst>
                                        </p:cTn>
                                        <p:tgtEl>
                                          <p:spTgt spid="13"/>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1000" fill="hold"/>
                                        <p:tgtEl>
                                          <p:spTgt spid="20"/>
                                        </p:tgtEl>
                                        <p:attrNameLst>
                                          <p:attrName>ppt_x</p:attrName>
                                        </p:attrNameLst>
                                      </p:cBhvr>
                                      <p:tavLst>
                                        <p:tav tm="0">
                                          <p:val>
                                            <p:strVal val="#ppt_x"/>
                                          </p:val>
                                        </p:tav>
                                        <p:tav tm="100000">
                                          <p:val>
                                            <p:strVal val="#ppt_x"/>
                                          </p:val>
                                        </p:tav>
                                      </p:tavLst>
                                    </p:anim>
                                    <p:anim calcmode="lin" valueType="num">
                                      <p:cBhvr additive="base">
                                        <p:cTn id="85"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P spid="20"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7380" y="544974"/>
            <a:ext cx="8995510" cy="865878"/>
          </a:xfrm>
          <a:prstGeom prst="rect">
            <a:avLst/>
          </a:prstGeom>
          <a:solidFill>
            <a:srgbClr val="92D050"/>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В даний час АД з к. з. ротором різноманітного конструктивного </a:t>
            </a:r>
            <a:r>
              <a:rPr lang="uk-UA" sz="2200" dirty="0" smtClean="0">
                <a:latin typeface="Calibri" panose="020F0502020204030204" pitchFamily="34" charset="0"/>
                <a:ea typeface="Calibri" panose="020F0502020204030204" pitchFamily="34" charset="0"/>
                <a:cs typeface="Calibri" panose="020F0502020204030204" pitchFamily="34" charset="0"/>
              </a:rPr>
              <a:t>вико-</a:t>
            </a:r>
            <a:r>
              <a:rPr lang="uk-UA" sz="2200" dirty="0" err="1" smtClean="0">
                <a:latin typeface="Calibri" panose="020F0502020204030204" pitchFamily="34" charset="0"/>
                <a:ea typeface="Calibri" panose="020F0502020204030204" pitchFamily="34" charset="0"/>
                <a:cs typeface="Calibri" panose="020F0502020204030204" pitchFamily="34" charset="0"/>
              </a:rPr>
              <a:t>нання</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випускаються в широкому діапазоні </a:t>
            </a:r>
            <a:r>
              <a:rPr lang="uk-UA" sz="2200" dirty="0" err="1">
                <a:latin typeface="Calibri" panose="020F0502020204030204" pitchFamily="34" charset="0"/>
                <a:ea typeface="Calibri" panose="020F0502020204030204" pitchFamily="34" charset="0"/>
                <a:cs typeface="Calibri" panose="020F0502020204030204" pitchFamily="34" charset="0"/>
              </a:rPr>
              <a:t>потужностей</a:t>
            </a:r>
            <a:r>
              <a:rPr lang="uk-UA" sz="2200" dirty="0">
                <a:latin typeface="Calibri" panose="020F0502020204030204" pitchFamily="34" charset="0"/>
                <a:ea typeface="Calibri" panose="020F0502020204030204" pitchFamily="34" charset="0"/>
                <a:cs typeface="Calibri" panose="020F0502020204030204" pitchFamily="34" charset="0"/>
              </a:rPr>
              <a:t> від 0,01 кВт - в асинхронних мікродвигунах до 3,5 тис. кВт і вище.</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75364" y="1411218"/>
            <a:ext cx="8987526" cy="2016962"/>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Основні промислові серії АД з к. з. ротором:</a:t>
            </a:r>
          </a:p>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err="1">
                <a:latin typeface="Calibri" panose="020F0502020204030204" pitchFamily="34" charset="0"/>
                <a:ea typeface="Calibri" panose="020F0502020204030204" pitchFamily="34" charset="0"/>
                <a:cs typeface="Calibri" panose="020F0502020204030204" pitchFamily="34" charset="0"/>
              </a:rPr>
              <a:t>краново</a:t>
            </a:r>
            <a:r>
              <a:rPr lang="uk-UA" sz="2200" dirty="0">
                <a:latin typeface="Calibri" panose="020F0502020204030204" pitchFamily="34" charset="0"/>
                <a:ea typeface="Calibri" panose="020F0502020204030204" pitchFamily="34" charset="0"/>
                <a:cs typeface="Calibri" panose="020F0502020204030204" pitchFamily="34" charset="0"/>
              </a:rPr>
              <a:t>-металургійні (МТК) - до 30 кВт;</a:t>
            </a:r>
          </a:p>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 з підвищеним ковзанням (АС) - до 100 кВт;</a:t>
            </a:r>
          </a:p>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 з підвищеним пусковим моментом (АП) - до 100 кВт;</a:t>
            </a:r>
          </a:p>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 з ротором номінального виконання (А, 4А, АИ) - до 100 кВт;</a:t>
            </a:r>
          </a:p>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 з подвійною кліткою ротора (ДАМСО)- 140..1250 кВт;</a:t>
            </a:r>
          </a:p>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 з глибоким пазом (ГАМ).</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67147" y="3437075"/>
            <a:ext cx="8995510" cy="1441420"/>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Двигуни серії А - загальнопромислового застосування. Обмотка ротора з глибоким пазом, виконана литтям з алюмінієвого сплаву. Мають </a:t>
            </a:r>
            <a:r>
              <a:rPr lang="uk-UA" sz="2200" dirty="0" smtClean="0">
                <a:latin typeface="Calibri" panose="020F0502020204030204" pitchFamily="34" charset="0"/>
                <a:ea typeface="Calibri" panose="020F0502020204030204" pitchFamily="34" charset="0"/>
                <a:cs typeface="Calibri" panose="020F0502020204030204" pitchFamily="34" charset="0"/>
              </a:rPr>
              <a:t>най-нижчий </a:t>
            </a:r>
            <a:r>
              <a:rPr lang="uk-UA" sz="2200" dirty="0">
                <a:latin typeface="Calibri" panose="020F0502020204030204" pitchFamily="34" charset="0"/>
                <a:ea typeface="Calibri" panose="020F0502020204030204" pitchFamily="34" charset="0"/>
                <a:cs typeface="Calibri" panose="020F0502020204030204" pitchFamily="34" charset="0"/>
              </a:rPr>
              <a:t>критичний пусковий момент, великий пусковий струм і </a:t>
            </a:r>
            <a:r>
              <a:rPr lang="uk-UA" sz="2200" dirty="0" err="1" smtClean="0">
                <a:latin typeface="Calibri" panose="020F0502020204030204" pitchFamily="34" charset="0"/>
                <a:ea typeface="Calibri" panose="020F0502020204030204" pitchFamily="34" charset="0"/>
                <a:cs typeface="Calibri" panose="020F0502020204030204" pitchFamily="34" charset="0"/>
              </a:rPr>
              <a:t>застосову-ються</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для ЕП тривалого режиму, що не потребують значних пускових моментів (верстати, вентилятори, насоси і т. д.).</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Особливості роботи </a:t>
            </a:r>
            <a:r>
              <a:rPr lang="uk-UA" sz="2800" b="1" i="1" u="sng" dirty="0" smtClean="0">
                <a:latin typeface="Times New Roman" panose="02020603050405020304" pitchFamily="18" charset="0"/>
                <a:cs typeface="Times New Roman" panose="02020603050405020304" pitchFamily="18" charset="0"/>
              </a:rPr>
              <a:t>АД </a:t>
            </a:r>
            <a:r>
              <a:rPr lang="uk-UA" sz="2800" b="1" i="1" u="sng" dirty="0">
                <a:latin typeface="Times New Roman" panose="02020603050405020304" pitchFamily="18" charset="0"/>
                <a:cs typeface="Times New Roman" panose="02020603050405020304" pitchFamily="18" charset="0"/>
              </a:rPr>
              <a:t>з короткозамкненим ротором</a:t>
            </a:r>
            <a:endParaRPr lang="uk-UA" sz="2800" b="1" i="1" u="sng" dirty="0">
              <a:latin typeface="Times New Roman" panose="02020603050405020304" pitchFamily="18" charset="0"/>
              <a:cs typeface="Times New Roman" panose="02020603050405020304" pitchFamily="18" charset="0"/>
            </a:endParaRPr>
          </a:p>
        </p:txBody>
      </p:sp>
      <p:sp>
        <p:nvSpPr>
          <p:cNvPr id="20" name="Прямоугольник 19"/>
          <p:cNvSpPr>
            <a:spLocks noChangeArrowheads="1"/>
          </p:cNvSpPr>
          <p:nvPr/>
        </p:nvSpPr>
        <p:spPr bwMode="auto">
          <a:xfrm>
            <a:off x="58757" y="4901477"/>
            <a:ext cx="9012289" cy="1828193"/>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Двигуни серії АП - із підвищеним пусковим моментом (до 100 кВт, 500 В). Ротори двигунів малої потужності мають глибокі пази, а великої </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err="1" smtClean="0">
                <a:latin typeface="Calibri" panose="020F0502020204030204" pitchFamily="34" charset="0"/>
                <a:ea typeface="Calibri" panose="020F0502020204030204" pitchFamily="34" charset="0"/>
                <a:cs typeface="Calibri" panose="020F0502020204030204" pitchFamily="34" charset="0"/>
              </a:rPr>
              <a:t>под</a:t>
            </a:r>
            <a:r>
              <a:rPr lang="uk-UA" sz="2200" dirty="0" smtClean="0">
                <a:latin typeface="Calibri" panose="020F0502020204030204" pitchFamily="34" charset="0"/>
                <a:ea typeface="Calibri" panose="020F0502020204030204" pitchFamily="34" charset="0"/>
                <a:cs typeface="Calibri" panose="020F0502020204030204" pitchFamily="34" charset="0"/>
              </a:rPr>
              <a:t>-війну </a:t>
            </a:r>
            <a:r>
              <a:rPr lang="uk-UA" sz="2200" dirty="0">
                <a:latin typeface="Calibri" panose="020F0502020204030204" pitchFamily="34" charset="0"/>
                <a:ea typeface="Calibri" panose="020F0502020204030204" pitchFamily="34" charset="0"/>
                <a:cs typeface="Calibri" panose="020F0502020204030204" pitchFamily="34" charset="0"/>
              </a:rPr>
              <a:t>клітку. Мають великий пусковий і критичний моменти, найбільший пусковий струм, і найменше ковзання. Застосовують у ЕП тривалого режиму роботи для механізмів, що мають великий статичний момент зрушення (дробарки, млини і т. д.).</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875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1+#ppt_w/2"/>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7">
                                            <p:bg/>
                                          </p:spTgt>
                                        </p:tgtEl>
                                        <p:attrNameLst>
                                          <p:attrName>style.visibility</p:attrName>
                                        </p:attrNameLst>
                                      </p:cBhvr>
                                      <p:to>
                                        <p:strVal val="visible"/>
                                      </p:to>
                                    </p:set>
                                    <p:anim calcmode="lin" valueType="num">
                                      <p:cBhvr>
                                        <p:cTn id="19" dur="1000" fill="hold"/>
                                        <p:tgtEl>
                                          <p:spTgt spid="17">
                                            <p:bg/>
                                          </p:spTgt>
                                        </p:tgtEl>
                                        <p:attrNameLst>
                                          <p:attrName>ppt_w</p:attrName>
                                        </p:attrNameLst>
                                      </p:cBhvr>
                                      <p:tavLst>
                                        <p:tav tm="0">
                                          <p:val>
                                            <p:fltVal val="0"/>
                                          </p:val>
                                        </p:tav>
                                        <p:tav tm="100000">
                                          <p:val>
                                            <p:strVal val="#ppt_w"/>
                                          </p:val>
                                        </p:tav>
                                      </p:tavLst>
                                    </p:anim>
                                    <p:anim calcmode="lin" valueType="num">
                                      <p:cBhvr>
                                        <p:cTn id="20" dur="1000" fill="hold"/>
                                        <p:tgtEl>
                                          <p:spTgt spid="17">
                                            <p:bg/>
                                          </p:spTgt>
                                        </p:tgtEl>
                                        <p:attrNameLst>
                                          <p:attrName>ppt_h</p:attrName>
                                        </p:attrNameLst>
                                      </p:cBhvr>
                                      <p:tavLst>
                                        <p:tav tm="0">
                                          <p:val>
                                            <p:fltVal val="0"/>
                                          </p:val>
                                        </p:tav>
                                        <p:tav tm="100000">
                                          <p:val>
                                            <p:strVal val="#ppt_h"/>
                                          </p:val>
                                        </p:tav>
                                      </p:tavLst>
                                    </p:anim>
                                    <p:anim calcmode="lin" valueType="num">
                                      <p:cBhvr>
                                        <p:cTn id="21" dur="1000" fill="hold"/>
                                        <p:tgtEl>
                                          <p:spTgt spid="17">
                                            <p:bg/>
                                          </p:spTgt>
                                        </p:tgtEl>
                                        <p:attrNameLst>
                                          <p:attrName>style.rotation</p:attrName>
                                        </p:attrNameLst>
                                      </p:cBhvr>
                                      <p:tavLst>
                                        <p:tav tm="0">
                                          <p:val>
                                            <p:fltVal val="90"/>
                                          </p:val>
                                        </p:tav>
                                        <p:tav tm="100000">
                                          <p:val>
                                            <p:fltVal val="0"/>
                                          </p:val>
                                        </p:tav>
                                      </p:tavLst>
                                    </p:anim>
                                    <p:animEffect transition="in" filter="fade">
                                      <p:cBhvr>
                                        <p:cTn id="22" dur="1000"/>
                                        <p:tgtEl>
                                          <p:spTgt spid="17">
                                            <p:bg/>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p:cTn id="25"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1000" fill="hold"/>
                                        <p:tgtEl>
                                          <p:spTgt spid="20"/>
                                        </p:tgtEl>
                                        <p:attrNameLst>
                                          <p:attrName>ppt_x</p:attrName>
                                        </p:attrNameLst>
                                      </p:cBhvr>
                                      <p:tavLst>
                                        <p:tav tm="0">
                                          <p:val>
                                            <p:strVal val="#ppt_x"/>
                                          </p:val>
                                        </p:tav>
                                        <p:tav tm="100000">
                                          <p:val>
                                            <p:strVal val="#ppt_x"/>
                                          </p:val>
                                        </p:tav>
                                      </p:tavLst>
                                    </p:anim>
                                    <p:anim calcmode="lin" valueType="num">
                                      <p:cBhvr additive="base">
                                        <p:cTn id="34"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P spid="20"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7380" y="544974"/>
            <a:ext cx="8995510" cy="2031325"/>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Двигуни серії АС - із підвищеним ковзанням(100 кВт, 500 В). Ротор має менш глибокий паз, ніж у двигунах серії А. Обмотка виготовляється з </a:t>
            </a:r>
            <a:r>
              <a:rPr lang="uk-UA" sz="2200" dirty="0" err="1" smtClean="0">
                <a:latin typeface="Calibri" panose="020F0502020204030204" pitchFamily="34" charset="0"/>
                <a:ea typeface="Calibri" panose="020F0502020204030204" pitchFamily="34" charset="0"/>
                <a:cs typeface="Calibri" panose="020F0502020204030204" pitchFamily="34" charset="0"/>
              </a:rPr>
              <a:t>алю-мінієвого</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сплаву підвищеного опору, що заливається в пази під тиском. Мають ще більший пусковий момент та менший пусковий струм і велике номінальне ковзання (від 0,1 - 0,16). Застосовують у ЕП короткочасного режиму, з ударним навантаженням (молоти, преси і т. д.).</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67380" y="2576299"/>
            <a:ext cx="8987526" cy="2031325"/>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Двигуни серії МТК - </a:t>
            </a:r>
            <a:r>
              <a:rPr lang="uk-UA" sz="2200" dirty="0" err="1">
                <a:latin typeface="Calibri" panose="020F0502020204030204" pitchFamily="34" charset="0"/>
                <a:ea typeface="Calibri" panose="020F0502020204030204" pitchFamily="34" charset="0"/>
                <a:cs typeface="Calibri" panose="020F0502020204030204" pitchFamily="34" charset="0"/>
              </a:rPr>
              <a:t>краново</a:t>
            </a:r>
            <a:r>
              <a:rPr lang="uk-UA" sz="2200" dirty="0">
                <a:latin typeface="Calibri" panose="020F0502020204030204" pitchFamily="34" charset="0"/>
                <a:ea typeface="Calibri" panose="020F0502020204030204" pitchFamily="34" charset="0"/>
                <a:cs typeface="Calibri" panose="020F0502020204030204" pitchFamily="34" charset="0"/>
              </a:rPr>
              <a:t>-металургійні. Розраховані для роботи в повторно-короткочасному режимі з частими пусками. Мають підвищений пусковий момент і порівняно невеликий пусковий струм (за рахунок </a:t>
            </a:r>
            <a:r>
              <a:rPr lang="uk-UA" sz="2200" dirty="0" err="1" smtClean="0">
                <a:latin typeface="Calibri" panose="020F0502020204030204" pitchFamily="34" charset="0"/>
                <a:ea typeface="Calibri" panose="020F0502020204030204" pitchFamily="34" charset="0"/>
                <a:cs typeface="Calibri" panose="020F0502020204030204" pitchFamily="34" charset="0"/>
              </a:rPr>
              <a:t>збіль-шеного</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опору стержнів ротора). Підвищене ковзання для цих двигунів (0,03-0,11) не є істотним недоліком, оскільки вони не призначені для тривалого режиму роботи. Роторна обмотка - із латунних стержнів.</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75471" y="4607624"/>
            <a:ext cx="8995510" cy="2031325"/>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Двигуни серії ДАМСО - із подвійною кліткою ротора (до 1250 кВт і вище на 3000 і 6000 В). Ці двигуни мають майже такі ж кратності пускового і критичного моментів, пускового струму, номінального ковзання, як і двигуни серії А.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Ці </a:t>
            </a:r>
            <a:r>
              <a:rPr lang="uk-UA" sz="2200" dirty="0">
                <a:latin typeface="Calibri" panose="020F0502020204030204" pitchFamily="34" charset="0"/>
                <a:ea typeface="Calibri" panose="020F0502020204030204" pitchFamily="34" charset="0"/>
                <a:cs typeface="Calibri" panose="020F0502020204030204" pitchFamily="34" charset="0"/>
              </a:rPr>
              <a:t>двигуни продовжують серію А и призначені для тривалого режиму роботи.</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Особливості роботи </a:t>
            </a:r>
            <a:r>
              <a:rPr lang="uk-UA" sz="2800" b="1" i="1" u="sng" dirty="0" smtClean="0">
                <a:latin typeface="Times New Roman" panose="02020603050405020304" pitchFamily="18" charset="0"/>
                <a:cs typeface="Times New Roman" panose="02020603050405020304" pitchFamily="18" charset="0"/>
              </a:rPr>
              <a:t>АД </a:t>
            </a:r>
            <a:r>
              <a:rPr lang="uk-UA" sz="2800" b="1" i="1" u="sng" dirty="0">
                <a:latin typeface="Times New Roman" panose="02020603050405020304" pitchFamily="18" charset="0"/>
                <a:cs typeface="Times New Roman" panose="02020603050405020304" pitchFamily="18" charset="0"/>
              </a:rPr>
              <a:t>з короткозамкненим ротором</a:t>
            </a:r>
            <a:endParaRPr lang="uk-UA" sz="28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18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1+#ppt_w/2"/>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7">
                                            <p:bg/>
                                          </p:spTgt>
                                        </p:tgtEl>
                                        <p:attrNameLst>
                                          <p:attrName>style.visibility</p:attrName>
                                        </p:attrNameLst>
                                      </p:cBhvr>
                                      <p:to>
                                        <p:strVal val="visible"/>
                                      </p:to>
                                    </p:set>
                                    <p:anim calcmode="lin" valueType="num">
                                      <p:cBhvr>
                                        <p:cTn id="19" dur="1000" fill="hold"/>
                                        <p:tgtEl>
                                          <p:spTgt spid="17">
                                            <p:bg/>
                                          </p:spTgt>
                                        </p:tgtEl>
                                        <p:attrNameLst>
                                          <p:attrName>ppt_w</p:attrName>
                                        </p:attrNameLst>
                                      </p:cBhvr>
                                      <p:tavLst>
                                        <p:tav tm="0">
                                          <p:val>
                                            <p:fltVal val="0"/>
                                          </p:val>
                                        </p:tav>
                                        <p:tav tm="100000">
                                          <p:val>
                                            <p:strVal val="#ppt_w"/>
                                          </p:val>
                                        </p:tav>
                                      </p:tavLst>
                                    </p:anim>
                                    <p:anim calcmode="lin" valueType="num">
                                      <p:cBhvr>
                                        <p:cTn id="20" dur="1000" fill="hold"/>
                                        <p:tgtEl>
                                          <p:spTgt spid="17">
                                            <p:bg/>
                                          </p:spTgt>
                                        </p:tgtEl>
                                        <p:attrNameLst>
                                          <p:attrName>ppt_h</p:attrName>
                                        </p:attrNameLst>
                                      </p:cBhvr>
                                      <p:tavLst>
                                        <p:tav tm="0">
                                          <p:val>
                                            <p:fltVal val="0"/>
                                          </p:val>
                                        </p:tav>
                                        <p:tav tm="100000">
                                          <p:val>
                                            <p:strVal val="#ppt_h"/>
                                          </p:val>
                                        </p:tav>
                                      </p:tavLst>
                                    </p:anim>
                                    <p:anim calcmode="lin" valueType="num">
                                      <p:cBhvr>
                                        <p:cTn id="21" dur="1000" fill="hold"/>
                                        <p:tgtEl>
                                          <p:spTgt spid="17">
                                            <p:bg/>
                                          </p:spTgt>
                                        </p:tgtEl>
                                        <p:attrNameLst>
                                          <p:attrName>style.rotation</p:attrName>
                                        </p:attrNameLst>
                                      </p:cBhvr>
                                      <p:tavLst>
                                        <p:tav tm="0">
                                          <p:val>
                                            <p:fltVal val="90"/>
                                          </p:val>
                                        </p:tav>
                                        <p:tav tm="100000">
                                          <p:val>
                                            <p:fltVal val="0"/>
                                          </p:val>
                                        </p:tav>
                                      </p:tavLst>
                                    </p:anim>
                                    <p:animEffect transition="in" filter="fade">
                                      <p:cBhvr>
                                        <p:cTn id="22" dur="1000"/>
                                        <p:tgtEl>
                                          <p:spTgt spid="17">
                                            <p:bg/>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p:cTn id="25"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17">
                                            <p:txEl>
                                              <p:pRg st="0" end="0"/>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p:cTn id="31"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a:spLocks noChangeArrowheads="1"/>
          </p:cNvSpPr>
          <p:nvPr/>
        </p:nvSpPr>
        <p:spPr bwMode="auto">
          <a:xfrm>
            <a:off x="78237" y="562000"/>
            <a:ext cx="2947860" cy="3724096"/>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Обмотка </a:t>
            </a:r>
            <a:r>
              <a:rPr lang="uk-UA" sz="2200" dirty="0">
                <a:latin typeface="Calibri" panose="020F0502020204030204" pitchFamily="34" charset="0"/>
                <a:ea typeface="Calibri" panose="020F0502020204030204" pitchFamily="34" charset="0"/>
                <a:cs typeface="Calibri" panose="020F0502020204030204" pitchFamily="34" charset="0"/>
              </a:rPr>
              <a:t>статора в АД з </a:t>
            </a:r>
            <a:r>
              <a:rPr lang="uk-UA" sz="2200" dirty="0" smtClean="0">
                <a:latin typeface="Calibri" panose="020F0502020204030204" pitchFamily="34" charset="0"/>
                <a:ea typeface="Calibri" panose="020F0502020204030204" pitchFamily="34" charset="0"/>
                <a:cs typeface="Calibri" panose="020F0502020204030204" pitchFamily="34" charset="0"/>
              </a:rPr>
              <a:t>к. з. </a:t>
            </a:r>
            <a:r>
              <a:rPr lang="uk-UA" sz="2200" dirty="0">
                <a:latin typeface="Calibri" panose="020F0502020204030204" pitchFamily="34" charset="0"/>
                <a:ea typeface="Calibri" panose="020F0502020204030204" pitchFamily="34" charset="0"/>
                <a:cs typeface="Calibri" panose="020F0502020204030204" pitchFamily="34" charset="0"/>
              </a:rPr>
              <a:t>ротором </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не відрізняється від </a:t>
            </a:r>
            <a:r>
              <a:rPr lang="uk-UA" sz="2200" dirty="0" err="1" smtClean="0">
                <a:latin typeface="Calibri" panose="020F0502020204030204" pitchFamily="34" charset="0"/>
                <a:ea typeface="Calibri" panose="020F0502020204030204" pitchFamily="34" charset="0"/>
                <a:cs typeface="Calibri" panose="020F0502020204030204" pitchFamily="34" charset="0"/>
              </a:rPr>
              <a:t>обмот-ки</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статора АД з фазним ротором, </a:t>
            </a:r>
            <a:r>
              <a:rPr lang="uk-UA" sz="2200" dirty="0" smtClean="0">
                <a:latin typeface="Calibri" panose="020F0502020204030204" pitchFamily="34" charset="0"/>
                <a:ea typeface="Calibri" panose="020F0502020204030204" pitchFamily="34" charset="0"/>
                <a:cs typeface="Calibri" panose="020F0502020204030204" pitchFamily="34" charset="0"/>
              </a:rPr>
              <a:t>обмотка </a:t>
            </a:r>
            <a:r>
              <a:rPr lang="uk-UA" sz="2200" dirty="0" err="1" smtClean="0">
                <a:latin typeface="Calibri" panose="020F0502020204030204" pitchFamily="34" charset="0"/>
                <a:ea typeface="Calibri" panose="020F0502020204030204" pitchFamily="34" charset="0"/>
                <a:cs typeface="Calibri" panose="020F0502020204030204" pitchFamily="34" charset="0"/>
              </a:rPr>
              <a:t>рото</a:t>
            </a:r>
            <a:r>
              <a:rPr lang="uk-UA" sz="2200" dirty="0" smtClean="0">
                <a:latin typeface="Calibri" panose="020F0502020204030204" pitchFamily="34" charset="0"/>
                <a:ea typeface="Calibri" panose="020F0502020204030204" pitchFamily="34" charset="0"/>
                <a:cs typeface="Calibri" panose="020F0502020204030204" pitchFamily="34" charset="0"/>
              </a:rPr>
              <a:t>-ра </a:t>
            </a:r>
            <a:r>
              <a:rPr lang="uk-UA" sz="2200" dirty="0">
                <a:latin typeface="Calibri" panose="020F0502020204030204" pitchFamily="34" charset="0"/>
                <a:ea typeface="Calibri" panose="020F0502020204030204" pitchFamily="34" charset="0"/>
                <a:cs typeface="Calibri" panose="020F0502020204030204" pitchFamily="34" charset="0"/>
              </a:rPr>
              <a:t>виконується у формі жорстких стержнів з алюмінію або міді, кінці яких припаяні до </a:t>
            </a:r>
            <a:r>
              <a:rPr lang="uk-UA" sz="2200" dirty="0" err="1" smtClean="0">
                <a:latin typeface="Calibri" panose="020F0502020204030204" pitchFamily="34" charset="0"/>
                <a:ea typeface="Calibri" panose="020F0502020204030204" pitchFamily="34" charset="0"/>
                <a:cs typeface="Calibri" panose="020F0502020204030204" pitchFamily="34" charset="0"/>
              </a:rPr>
              <a:t>корот-козамкнених</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кінців (</a:t>
            </a:r>
            <a:r>
              <a:rPr lang="uk-UA" sz="2200" dirty="0" err="1">
                <a:latin typeface="Calibri" panose="020F0502020204030204" pitchFamily="34" charset="0"/>
                <a:ea typeface="Calibri" panose="020F0502020204030204" pitchFamily="34" charset="0"/>
                <a:cs typeface="Calibri" panose="020F0502020204030204" pitchFamily="34" charset="0"/>
              </a:rPr>
              <a:t>т.зв</a:t>
            </a:r>
            <a:r>
              <a:rPr lang="uk-UA" sz="2200" dirty="0">
                <a:latin typeface="Calibri" panose="020F0502020204030204" pitchFamily="34" charset="0"/>
                <a:ea typeface="Calibri" panose="020F0502020204030204" pitchFamily="34" charset="0"/>
                <a:cs typeface="Calibri" panose="020F0502020204030204" pitchFamily="34" charset="0"/>
              </a:rPr>
              <a:t>. “біляча клітка”).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39163" y="4286096"/>
            <a:ext cx="8995510" cy="1354217"/>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АД з </a:t>
            </a:r>
            <a:r>
              <a:rPr lang="uk-UA" sz="2200" dirty="0">
                <a:latin typeface="Calibri" panose="020F0502020204030204" pitchFamily="34" charset="0"/>
                <a:ea typeface="Calibri" panose="020F0502020204030204" pitchFamily="34" charset="0"/>
                <a:cs typeface="Calibri" panose="020F0502020204030204" pitchFamily="34" charset="0"/>
              </a:rPr>
              <a:t>к. з. ротором </a:t>
            </a:r>
            <a:r>
              <a:rPr lang="uk-UA" sz="2200" dirty="0" err="1" smtClean="0">
                <a:latin typeface="Calibri" panose="020F0502020204030204" pitchFamily="34" charset="0"/>
                <a:ea typeface="Calibri" panose="020F0502020204030204" pitchFamily="34" charset="0"/>
                <a:cs typeface="Calibri" panose="020F0502020204030204" pitchFamily="34" charset="0"/>
              </a:rPr>
              <a:t>ма</a:t>
            </a:r>
            <a:r>
              <a:rPr lang="en-US"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err="1" smtClean="0">
                <a:latin typeface="Calibri" panose="020F0502020204030204" pitchFamily="34" charset="0"/>
                <a:ea typeface="Calibri" panose="020F0502020204030204" pitchFamily="34" charset="0"/>
                <a:cs typeface="Calibri" panose="020F0502020204030204" pitchFamily="34" charset="0"/>
              </a:rPr>
              <a:t>ють</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порівняно невеликий опір </a:t>
            </a:r>
            <a:r>
              <a:rPr lang="en-US" sz="2200" dirty="0">
                <a:latin typeface="Calibri" panose="020F0502020204030204" pitchFamily="34" charset="0"/>
                <a:ea typeface="Calibri" panose="020F0502020204030204" pitchFamily="34" charset="0"/>
                <a:cs typeface="Calibri" panose="020F0502020204030204" pitchFamily="34" charset="0"/>
              </a:rPr>
              <a:t>R</a:t>
            </a:r>
            <a:r>
              <a:rPr lang="uk-UA" sz="2200" baseline="-25000" dirty="0">
                <a:latin typeface="Calibri" panose="020F0502020204030204" pitchFamily="34" charset="0"/>
                <a:ea typeface="Calibri" panose="020F0502020204030204" pitchFamily="34" charset="0"/>
                <a:cs typeface="Calibri" panose="020F0502020204030204" pitchFamily="34" charset="0"/>
              </a:rPr>
              <a:t>2</a:t>
            </a:r>
            <a:r>
              <a:rPr lang="uk-UA" sz="2200" dirty="0">
                <a:latin typeface="Calibri" panose="020F0502020204030204" pitchFamily="34" charset="0"/>
                <a:ea typeface="Calibri" panose="020F0502020204030204" pitchFamily="34" charset="0"/>
                <a:cs typeface="Calibri" panose="020F0502020204030204" pitchFamily="34" charset="0"/>
              </a:rPr>
              <a:t>, а, отже, при однаковій потужності і числі полюсів вони зазвичай мають  менше номінальне і критичне ковзання (із ростом потужності ці параметри зменшуються).</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Особливості роботи </a:t>
            </a:r>
            <a:r>
              <a:rPr lang="uk-UA" sz="2800" b="1" i="1" u="sng" dirty="0" smtClean="0">
                <a:latin typeface="Times New Roman" panose="02020603050405020304" pitchFamily="18" charset="0"/>
                <a:cs typeface="Times New Roman" panose="02020603050405020304" pitchFamily="18" charset="0"/>
              </a:rPr>
              <a:t>АД </a:t>
            </a:r>
            <a:r>
              <a:rPr lang="uk-UA" sz="2800" b="1" i="1" u="sng" dirty="0">
                <a:latin typeface="Times New Roman" panose="02020603050405020304" pitchFamily="18" charset="0"/>
                <a:cs typeface="Times New Roman" panose="02020603050405020304" pitchFamily="18" charset="0"/>
              </a:rPr>
              <a:t>з короткозамкненим ротором</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pSp>
        <p:nvGrpSpPr>
          <p:cNvPr id="6" name="Группа 5"/>
          <p:cNvGrpSpPr/>
          <p:nvPr/>
        </p:nvGrpSpPr>
        <p:grpSpPr>
          <a:xfrm>
            <a:off x="3026097" y="638397"/>
            <a:ext cx="6036793" cy="3989475"/>
            <a:chOff x="3026097" y="638397"/>
            <a:chExt cx="6036793" cy="3598339"/>
          </a:xfrm>
        </p:grpSpPr>
        <p:graphicFrame>
          <p:nvGraphicFramePr>
            <p:cNvPr id="3" name="Объект 2"/>
            <p:cNvGraphicFramePr>
              <a:graphicFrameLocks noChangeAspect="1"/>
            </p:cNvGraphicFramePr>
            <p:nvPr>
              <p:extLst>
                <p:ext uri="{D42A27DB-BD31-4B8C-83A1-F6EECF244321}">
                  <p14:modId xmlns:p14="http://schemas.microsoft.com/office/powerpoint/2010/main" val="2609775432"/>
                </p:ext>
              </p:extLst>
            </p:nvPr>
          </p:nvGraphicFramePr>
          <p:xfrm>
            <a:off x="3026097" y="638397"/>
            <a:ext cx="6036793" cy="3047486"/>
          </p:xfrm>
          <a:graphic>
            <a:graphicData uri="http://schemas.openxmlformats.org/presentationml/2006/ole">
              <mc:AlternateContent xmlns:mc="http://schemas.openxmlformats.org/markup-compatibility/2006">
                <mc:Choice xmlns:v="urn:schemas-microsoft-com:vml" Requires="v">
                  <p:oleObj spid="_x0000_s85005" name="Picture" r:id="rId4" imgW="5605272" imgH="2828544" progId="Word.Picture.8">
                    <p:embed/>
                  </p:oleObj>
                </mc:Choice>
                <mc:Fallback>
                  <p:oleObj name="Picture" r:id="rId4" imgW="5605272" imgH="2828544" progId="Word.Picture.8">
                    <p:embed/>
                    <p:pic>
                      <p:nvPicPr>
                        <p:cNvPr id="3" name="Объект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097" y="638397"/>
                          <a:ext cx="6036793" cy="3047486"/>
                        </a:xfrm>
                        <a:prstGeom prst="rect">
                          <a:avLst/>
                        </a:prstGeom>
                        <a:noFill/>
                      </p:spPr>
                    </p:pic>
                  </p:oleObj>
                </mc:Fallback>
              </mc:AlternateContent>
            </a:graphicData>
          </a:graphic>
        </p:graphicFrame>
        <p:sp>
          <p:nvSpPr>
            <p:cNvPr id="5" name="Прямоугольник 4"/>
            <p:cNvSpPr/>
            <p:nvPr/>
          </p:nvSpPr>
          <p:spPr>
            <a:xfrm>
              <a:off x="3060510" y="3681533"/>
              <a:ext cx="6002380" cy="555203"/>
            </a:xfrm>
            <a:prstGeom prst="rect">
              <a:avLst/>
            </a:prstGeom>
            <a:solidFill>
              <a:srgbClr val="FFFF00"/>
            </a:solidFill>
          </p:spPr>
          <p:txBody>
            <a:bodyPr wrap="square">
              <a:spAutoFit/>
            </a:bodyPr>
            <a:lstStyle/>
            <a:p>
              <a:pPr algn="ctr">
                <a:lnSpc>
                  <a:spcPct val="85000"/>
                </a:lnSpc>
              </a:pPr>
              <a:r>
                <a:rPr lang="uk-UA" sz="2000" i="1" dirty="0">
                  <a:latin typeface="Times New Roman" panose="02020603050405020304" pitchFamily="18" charset="0"/>
                  <a:ea typeface="Calibri" panose="020F0502020204030204" pitchFamily="34" charset="0"/>
                </a:rPr>
                <a:t>Механічні характеристики АД з короткозамкненим ротором різноманітних серій</a:t>
              </a:r>
              <a:endParaRPr lang="uk-UA" sz="2000" i="1" dirty="0"/>
            </a:p>
          </p:txBody>
        </p:sp>
      </p:grpSp>
      <p:sp>
        <p:nvSpPr>
          <p:cNvPr id="14" name="Прямоугольник 13"/>
          <p:cNvSpPr>
            <a:spLocks noChangeArrowheads="1"/>
          </p:cNvSpPr>
          <p:nvPr/>
        </p:nvSpPr>
        <p:spPr bwMode="auto">
          <a:xfrm>
            <a:off x="39163" y="5640313"/>
            <a:ext cx="8995510" cy="1015663"/>
          </a:xfrm>
          <a:prstGeom prst="rect">
            <a:avLst/>
          </a:prstGeom>
          <a:solidFill>
            <a:schemeClr val="bg1">
              <a:lumMod val="95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Головною </a:t>
            </a:r>
            <a:r>
              <a:rPr lang="uk-UA" sz="2200" dirty="0">
                <a:latin typeface="Calibri" panose="020F0502020204030204" pitchFamily="34" charset="0"/>
                <a:ea typeface="Calibri" panose="020F0502020204030204" pitchFamily="34" charset="0"/>
                <a:cs typeface="Calibri" panose="020F0502020204030204" pitchFamily="34" charset="0"/>
              </a:rPr>
              <a:t>особливістю АД з </a:t>
            </a:r>
            <a:r>
              <a:rPr lang="uk-UA" sz="2200" dirty="0">
                <a:latin typeface="Calibri" panose="020F0502020204030204" pitchFamily="34" charset="0"/>
                <a:ea typeface="Calibri" panose="020F0502020204030204" pitchFamily="34" charset="0"/>
                <a:cs typeface="Calibri" panose="020F0502020204030204" pitchFamily="34" charset="0"/>
              </a:rPr>
              <a:t>к. з.</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ротором є те, що величина </a:t>
            </a:r>
            <a:r>
              <a:rPr lang="en-US" sz="2200" dirty="0">
                <a:latin typeface="Calibri" panose="020F0502020204030204" pitchFamily="34" charset="0"/>
                <a:ea typeface="Calibri" panose="020F0502020204030204" pitchFamily="34" charset="0"/>
                <a:cs typeface="Calibri" panose="020F0502020204030204" pitchFamily="34" charset="0"/>
              </a:rPr>
              <a:t>R</a:t>
            </a:r>
            <a:r>
              <a:rPr lang="uk-UA" sz="2200" baseline="-25000" dirty="0">
                <a:latin typeface="Calibri" panose="020F0502020204030204" pitchFamily="34" charset="0"/>
                <a:ea typeface="Calibri" panose="020F0502020204030204" pitchFamily="34" charset="0"/>
                <a:cs typeface="Calibri" panose="020F0502020204030204" pitchFamily="34" charset="0"/>
              </a:rPr>
              <a:t>2 </a:t>
            </a:r>
            <a:r>
              <a:rPr lang="uk-UA" sz="2200" dirty="0">
                <a:latin typeface="Calibri" panose="020F0502020204030204" pitchFamily="34" charset="0"/>
                <a:ea typeface="Calibri" panose="020F0502020204030204" pitchFamily="34" charset="0"/>
                <a:cs typeface="Calibri" panose="020F0502020204030204" pitchFamily="34" charset="0"/>
              </a:rPr>
              <a:t>значно змінюється в залежності від величини ковзання (тобто для різних </a:t>
            </a:r>
            <a:r>
              <a:rPr lang="uk-UA" sz="2200" dirty="0" err="1" smtClean="0">
                <a:latin typeface="Calibri" panose="020F0502020204030204" pitchFamily="34" charset="0"/>
                <a:ea typeface="Calibri" panose="020F0502020204030204" pitchFamily="34" charset="0"/>
                <a:cs typeface="Calibri" panose="020F0502020204030204" pitchFamily="34" charset="0"/>
              </a:rPr>
              <a:t>швид</a:t>
            </a:r>
            <a:r>
              <a:rPr lang="uk-UA" sz="2200" dirty="0" smtClean="0">
                <a:latin typeface="Calibri" panose="020F0502020204030204" pitchFamily="34" charset="0"/>
                <a:ea typeface="Calibri" panose="020F0502020204030204" pitchFamily="34" charset="0"/>
                <a:cs typeface="Calibri" panose="020F0502020204030204" pitchFamily="34" charset="0"/>
              </a:rPr>
              <a:t>-костей</a:t>
            </a:r>
            <a:r>
              <a:rPr lang="uk-UA" sz="2200" dirty="0">
                <a:latin typeface="Calibri" panose="020F0502020204030204" pitchFamily="34" charset="0"/>
                <a:ea typeface="Calibri" panose="020F0502020204030204" pitchFamily="34" charset="0"/>
                <a:cs typeface="Calibri" panose="020F0502020204030204" pitchFamily="34" charset="0"/>
              </a:rPr>
              <a:t>) внаслідок явища витіснення струму на поверхню провідника.</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998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7">
                                            <p:bg/>
                                          </p:spTgt>
                                        </p:tgtEl>
                                        <p:attrNameLst>
                                          <p:attrName>style.visibility</p:attrName>
                                        </p:attrNameLst>
                                      </p:cBhvr>
                                      <p:to>
                                        <p:strVal val="visible"/>
                                      </p:to>
                                    </p:set>
                                    <p:anim calcmode="lin" valueType="num">
                                      <p:cBhvr>
                                        <p:cTn id="30" dur="1000" fill="hold"/>
                                        <p:tgtEl>
                                          <p:spTgt spid="17">
                                            <p:bg/>
                                          </p:spTgt>
                                        </p:tgtEl>
                                        <p:attrNameLst>
                                          <p:attrName>ppt_w</p:attrName>
                                        </p:attrNameLst>
                                      </p:cBhvr>
                                      <p:tavLst>
                                        <p:tav tm="0">
                                          <p:val>
                                            <p:fltVal val="0"/>
                                          </p:val>
                                        </p:tav>
                                        <p:tav tm="100000">
                                          <p:val>
                                            <p:strVal val="#ppt_w"/>
                                          </p:val>
                                        </p:tav>
                                      </p:tavLst>
                                    </p:anim>
                                    <p:anim calcmode="lin" valueType="num">
                                      <p:cBhvr>
                                        <p:cTn id="31" dur="1000" fill="hold"/>
                                        <p:tgtEl>
                                          <p:spTgt spid="17">
                                            <p:bg/>
                                          </p:spTgt>
                                        </p:tgtEl>
                                        <p:attrNameLst>
                                          <p:attrName>ppt_h</p:attrName>
                                        </p:attrNameLst>
                                      </p:cBhvr>
                                      <p:tavLst>
                                        <p:tav tm="0">
                                          <p:val>
                                            <p:fltVal val="0"/>
                                          </p:val>
                                        </p:tav>
                                        <p:tav tm="100000">
                                          <p:val>
                                            <p:strVal val="#ppt_h"/>
                                          </p:val>
                                        </p:tav>
                                      </p:tavLst>
                                    </p:anim>
                                    <p:anim calcmode="lin" valueType="num">
                                      <p:cBhvr>
                                        <p:cTn id="32" dur="1000" fill="hold"/>
                                        <p:tgtEl>
                                          <p:spTgt spid="17">
                                            <p:bg/>
                                          </p:spTgt>
                                        </p:tgtEl>
                                        <p:attrNameLst>
                                          <p:attrName>style.rotation</p:attrName>
                                        </p:attrNameLst>
                                      </p:cBhvr>
                                      <p:tavLst>
                                        <p:tav tm="0">
                                          <p:val>
                                            <p:fltVal val="90"/>
                                          </p:val>
                                        </p:tav>
                                        <p:tav tm="100000">
                                          <p:val>
                                            <p:fltVal val="0"/>
                                          </p:val>
                                        </p:tav>
                                      </p:tavLst>
                                    </p:anim>
                                    <p:animEffect transition="in" filter="fade">
                                      <p:cBhvr>
                                        <p:cTn id="33" dur="1000"/>
                                        <p:tgtEl>
                                          <p:spTgt spid="17">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p:cTn id="36"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7">
                                            <p:txEl>
                                              <p:pRg st="0" end="0"/>
                                            </p:txEl>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 calcmode="lin" valueType="num">
                                      <p:cBhvr>
                                        <p:cTn id="42"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44"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45" dur="1000"/>
                                        <p:tgtEl>
                                          <p:spTgt spid="1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4">
                                            <p:bg/>
                                          </p:spTgt>
                                        </p:tgtEl>
                                        <p:attrNameLst>
                                          <p:attrName>style.visibility</p:attrName>
                                        </p:attrNameLst>
                                      </p:cBhvr>
                                      <p:to>
                                        <p:strVal val="visible"/>
                                      </p:to>
                                    </p:set>
                                    <p:anim calcmode="lin" valueType="num">
                                      <p:cBhvr>
                                        <p:cTn id="50" dur="1000" fill="hold"/>
                                        <p:tgtEl>
                                          <p:spTgt spid="14">
                                            <p:bg/>
                                          </p:spTgt>
                                        </p:tgtEl>
                                        <p:attrNameLst>
                                          <p:attrName>ppt_w</p:attrName>
                                        </p:attrNameLst>
                                      </p:cBhvr>
                                      <p:tavLst>
                                        <p:tav tm="0">
                                          <p:val>
                                            <p:fltVal val="0"/>
                                          </p:val>
                                        </p:tav>
                                        <p:tav tm="100000">
                                          <p:val>
                                            <p:strVal val="#ppt_w"/>
                                          </p:val>
                                        </p:tav>
                                      </p:tavLst>
                                    </p:anim>
                                    <p:anim calcmode="lin" valueType="num">
                                      <p:cBhvr>
                                        <p:cTn id="51" dur="1000" fill="hold"/>
                                        <p:tgtEl>
                                          <p:spTgt spid="14">
                                            <p:bg/>
                                          </p:spTgt>
                                        </p:tgtEl>
                                        <p:attrNameLst>
                                          <p:attrName>ppt_h</p:attrName>
                                        </p:attrNameLst>
                                      </p:cBhvr>
                                      <p:tavLst>
                                        <p:tav tm="0">
                                          <p:val>
                                            <p:fltVal val="0"/>
                                          </p:val>
                                        </p:tav>
                                        <p:tav tm="100000">
                                          <p:val>
                                            <p:strVal val="#ppt_h"/>
                                          </p:val>
                                        </p:tav>
                                      </p:tavLst>
                                    </p:anim>
                                    <p:anim calcmode="lin" valueType="num">
                                      <p:cBhvr>
                                        <p:cTn id="52" dur="1000" fill="hold"/>
                                        <p:tgtEl>
                                          <p:spTgt spid="14">
                                            <p:bg/>
                                          </p:spTgt>
                                        </p:tgtEl>
                                        <p:attrNameLst>
                                          <p:attrName>style.rotation</p:attrName>
                                        </p:attrNameLst>
                                      </p:cBhvr>
                                      <p:tavLst>
                                        <p:tav tm="0">
                                          <p:val>
                                            <p:fltVal val="90"/>
                                          </p:val>
                                        </p:tav>
                                        <p:tav tm="100000">
                                          <p:val>
                                            <p:fltVal val="0"/>
                                          </p:val>
                                        </p:tav>
                                      </p:tavLst>
                                    </p:anim>
                                    <p:animEffect transition="in" filter="fade">
                                      <p:cBhvr>
                                        <p:cTn id="53" dur="1000"/>
                                        <p:tgtEl>
                                          <p:spTgt spid="14">
                                            <p:bg/>
                                          </p:spTgt>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 calcmode="lin" valueType="num">
                                      <p:cBhvr>
                                        <p:cTn id="56"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58"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59"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7" grpId="0" uiExpand="1" build="p" animBg="1" autoUpdateAnimBg="0"/>
      <p:bldP spid="14" grpId="0" uiExpand="1" build="p"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7380" y="544974"/>
            <a:ext cx="8995510" cy="1015663"/>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Тому отримані раніше залежності, що описують механічні й </a:t>
            </a:r>
            <a:r>
              <a:rPr lang="uk-UA" sz="2200" dirty="0" err="1" smtClean="0">
                <a:latin typeface="Calibri" panose="020F0502020204030204" pitchFamily="34" charset="0"/>
                <a:ea typeface="Calibri" panose="020F0502020204030204" pitchFamily="34" charset="0"/>
                <a:cs typeface="Calibri" panose="020F0502020204030204" pitchFamily="34" charset="0"/>
              </a:rPr>
              <a:t>електро</a:t>
            </a:r>
            <a:r>
              <a:rPr lang="uk-UA" sz="2200" dirty="0" smtClean="0">
                <a:latin typeface="Calibri" panose="020F0502020204030204" pitchFamily="34" charset="0"/>
                <a:ea typeface="Calibri" panose="020F0502020204030204" pitchFamily="34" charset="0"/>
                <a:cs typeface="Calibri" panose="020F0502020204030204" pitchFamily="34" charset="0"/>
              </a:rPr>
              <a:t>-механічні </a:t>
            </a:r>
            <a:r>
              <a:rPr lang="uk-UA" sz="2200" dirty="0">
                <a:latin typeface="Calibri" panose="020F0502020204030204" pitchFamily="34" charset="0"/>
                <a:ea typeface="Calibri" panose="020F0502020204030204" pitchFamily="34" charset="0"/>
                <a:cs typeface="Calibri" panose="020F0502020204030204" pitchFamily="34" charset="0"/>
              </a:rPr>
              <a:t>властивості АД з фазним ротором непридатні для розрахунків характеристик АД з к. з. ротором.</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75364" y="1554568"/>
            <a:ext cx="8987526" cy="2031325"/>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Оскільки ефект витіснення струму виявляється найбільш сильно для великих ковзань, то використовувати залежності, що описують механічні характеристики АД з фазним ротором, для АД з </a:t>
            </a:r>
            <a:r>
              <a:rPr lang="uk-UA" sz="2200" dirty="0">
                <a:latin typeface="Calibri" panose="020F0502020204030204" pitchFamily="34" charset="0"/>
                <a:ea typeface="Calibri" panose="020F0502020204030204" pitchFamily="34" charset="0"/>
                <a:cs typeface="Calibri" panose="020F0502020204030204" pitchFamily="34" charset="0"/>
              </a:rPr>
              <a:t>к. з.</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ротором можна без великої похибки тільки для малих ковзань (менше ±</a:t>
            </a:r>
            <a:r>
              <a:rPr lang="en-US" sz="2200" dirty="0" err="1">
                <a:latin typeface="Calibri" panose="020F0502020204030204" pitchFamily="34" charset="0"/>
                <a:ea typeface="Calibri" panose="020F0502020204030204" pitchFamily="34" charset="0"/>
                <a:cs typeface="Calibri" panose="020F0502020204030204" pitchFamily="34" charset="0"/>
              </a:rPr>
              <a:t>S</a:t>
            </a:r>
            <a:r>
              <a:rPr lang="en-US" sz="2200" baseline="-25000" dirty="0" err="1">
                <a:latin typeface="Calibri" panose="020F0502020204030204" pitchFamily="34" charset="0"/>
                <a:ea typeface="Calibri" panose="020F0502020204030204" pitchFamily="34" charset="0"/>
                <a:cs typeface="Calibri" panose="020F0502020204030204" pitchFamily="34" charset="0"/>
              </a:rPr>
              <a:t>kp</a:t>
            </a:r>
            <a:r>
              <a:rPr lang="uk-UA" sz="2200" dirty="0">
                <a:latin typeface="Calibri" panose="020F0502020204030204" pitchFamily="34" charset="0"/>
                <a:ea typeface="Calibri" panose="020F0502020204030204" pitchFamily="34" charset="0"/>
                <a:cs typeface="Calibri" panose="020F0502020204030204" pitchFamily="34" charset="0"/>
              </a:rPr>
              <a:t>). </a:t>
            </a:r>
            <a:endParaRPr lang="en-US"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Для </a:t>
            </a:r>
            <a:r>
              <a:rPr lang="uk-UA" sz="2200" dirty="0">
                <a:latin typeface="Calibri" panose="020F0502020204030204" pitchFamily="34" charset="0"/>
                <a:ea typeface="Calibri" panose="020F0502020204030204" pitchFamily="34" charset="0"/>
                <a:cs typeface="Calibri" panose="020F0502020204030204" pitchFamily="34" charset="0"/>
              </a:rPr>
              <a:t>розрахунку характеристик у повному діапазоні варто </a:t>
            </a:r>
            <a:r>
              <a:rPr lang="uk-UA" sz="2200" dirty="0" err="1" smtClean="0">
                <a:latin typeface="Calibri" panose="020F0502020204030204" pitchFamily="34" charset="0"/>
                <a:ea typeface="Calibri" panose="020F0502020204030204" pitchFamily="34" charset="0"/>
                <a:cs typeface="Calibri" panose="020F0502020204030204" pitchFamily="34" charset="0"/>
              </a:rPr>
              <a:t>користувати</a:t>
            </a:r>
            <a:r>
              <a:rPr lang="uk-UA" sz="2200" dirty="0" smtClean="0">
                <a:latin typeface="Calibri" panose="020F0502020204030204" pitchFamily="34" charset="0"/>
                <a:ea typeface="Calibri" panose="020F0502020204030204" pitchFamily="34" charset="0"/>
                <a:cs typeface="Calibri" panose="020F0502020204030204" pitchFamily="34" charset="0"/>
              </a:rPr>
              <a:t>-ся </a:t>
            </a:r>
            <a:r>
              <a:rPr lang="uk-UA" sz="2200" dirty="0">
                <a:latin typeface="Calibri" panose="020F0502020204030204" pitchFamily="34" charset="0"/>
                <a:ea typeface="Calibri" panose="020F0502020204030204" pitchFamily="34" charset="0"/>
                <a:cs typeface="Calibri" panose="020F0502020204030204" pitchFamily="34" charset="0"/>
              </a:rPr>
              <a:t>експериментальними кривими, які наводяться в технічній </a:t>
            </a:r>
            <a:r>
              <a:rPr lang="uk-UA" sz="2200" dirty="0" smtClean="0">
                <a:latin typeface="Calibri" panose="020F0502020204030204" pitchFamily="34" charset="0"/>
                <a:ea typeface="Calibri" panose="020F0502020204030204" pitchFamily="34" charset="0"/>
                <a:cs typeface="Calibri" panose="020F0502020204030204" pitchFamily="34" charset="0"/>
              </a:rPr>
              <a:t>документації.</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74245" y="3608430"/>
            <a:ext cx="8995510" cy="1692771"/>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Пусковий момент для АД з </a:t>
            </a:r>
            <a:r>
              <a:rPr lang="uk-UA" sz="2200" dirty="0">
                <a:latin typeface="Calibri" panose="020F0502020204030204" pitchFamily="34" charset="0"/>
                <a:ea typeface="Calibri" panose="020F0502020204030204" pitchFamily="34" charset="0"/>
                <a:cs typeface="Calibri" panose="020F0502020204030204" pitchFamily="34" charset="0"/>
              </a:rPr>
              <a:t>к. з.</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ротором є характерним і важливим експлуатаційним параметром.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Відносне </a:t>
            </a:r>
            <a:r>
              <a:rPr lang="uk-UA" sz="2200" dirty="0">
                <a:latin typeface="Calibri" panose="020F0502020204030204" pitchFamily="34" charset="0"/>
                <a:ea typeface="Calibri" panose="020F0502020204030204" pitchFamily="34" charset="0"/>
                <a:cs typeface="Calibri" panose="020F0502020204030204" pitchFamily="34" charset="0"/>
              </a:rPr>
              <a:t>значення пускового моменту до номінального є характерним параметром  (</a:t>
            </a:r>
            <a:r>
              <a:rPr lang="uk-UA" sz="2200" dirty="0" err="1">
                <a:latin typeface="Calibri" panose="020F0502020204030204" pitchFamily="34" charset="0"/>
                <a:ea typeface="Calibri" panose="020F0502020204030204" pitchFamily="34" charset="0"/>
                <a:cs typeface="Calibri" panose="020F0502020204030204" pitchFamily="34" charset="0"/>
              </a:rPr>
              <a:t>М</a:t>
            </a:r>
            <a:r>
              <a:rPr lang="uk-UA" sz="2200" baseline="-25000" dirty="0" err="1">
                <a:latin typeface="Calibri" panose="020F0502020204030204" pitchFamily="34" charset="0"/>
                <a:ea typeface="Calibri" panose="020F0502020204030204" pitchFamily="34" charset="0"/>
                <a:cs typeface="Calibri" panose="020F0502020204030204" pitchFamily="34" charset="0"/>
              </a:rPr>
              <a:t>п</a:t>
            </a:r>
            <a:r>
              <a:rPr lang="uk-UA" sz="2200" dirty="0">
                <a:latin typeface="Calibri" panose="020F0502020204030204" pitchFamily="34" charset="0"/>
                <a:ea typeface="Calibri" panose="020F0502020204030204" pitchFamily="34" charset="0"/>
                <a:cs typeface="Calibri" panose="020F0502020204030204" pitchFamily="34" charset="0"/>
              </a:rPr>
              <a:t>/М</a:t>
            </a:r>
            <a:r>
              <a:rPr lang="uk-UA" sz="2200" baseline="-25000" dirty="0">
                <a:latin typeface="Calibri" panose="020F0502020204030204" pitchFamily="34" charset="0"/>
                <a:ea typeface="Calibri" panose="020F0502020204030204" pitchFamily="34" charset="0"/>
                <a:cs typeface="Calibri" panose="020F0502020204030204" pitchFamily="34" charset="0"/>
              </a:rPr>
              <a:t>н</a:t>
            </a:r>
            <a:r>
              <a:rPr lang="uk-UA" sz="2200" dirty="0">
                <a:latin typeface="Calibri" panose="020F0502020204030204" pitchFamily="34" charset="0"/>
                <a:ea typeface="Calibri" panose="020F0502020204030204" pitchFamily="34" charset="0"/>
                <a:cs typeface="Calibri" panose="020F0502020204030204" pitchFamily="34" charset="0"/>
              </a:rPr>
              <a:t> = 0.8 - 2.0),  причому, для тихохідних двигунів, цей показник менший.</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Особливості роботи </a:t>
            </a:r>
            <a:r>
              <a:rPr lang="uk-UA" sz="2800" b="1" i="1" u="sng" dirty="0" smtClean="0">
                <a:latin typeface="Times New Roman" panose="02020603050405020304" pitchFamily="18" charset="0"/>
                <a:cs typeface="Times New Roman" panose="02020603050405020304" pitchFamily="18" charset="0"/>
              </a:rPr>
              <a:t>АД </a:t>
            </a:r>
            <a:r>
              <a:rPr lang="uk-UA" sz="2800" b="1" i="1" u="sng" dirty="0">
                <a:latin typeface="Times New Roman" panose="02020603050405020304" pitchFamily="18" charset="0"/>
                <a:cs typeface="Times New Roman" panose="02020603050405020304" pitchFamily="18" charset="0"/>
              </a:rPr>
              <a:t>з короткозамкненим ротором</a:t>
            </a:r>
            <a:endParaRPr lang="uk-UA" sz="2800" b="1" i="1" u="sng" dirty="0">
              <a:latin typeface="Times New Roman" panose="02020603050405020304" pitchFamily="18" charset="0"/>
              <a:cs typeface="Times New Roman" panose="02020603050405020304" pitchFamily="18" charset="0"/>
            </a:endParaRPr>
          </a:p>
        </p:txBody>
      </p:sp>
      <p:sp>
        <p:nvSpPr>
          <p:cNvPr id="20" name="Прямоугольник 19"/>
          <p:cNvSpPr>
            <a:spLocks noChangeArrowheads="1"/>
          </p:cNvSpPr>
          <p:nvPr/>
        </p:nvSpPr>
        <p:spPr bwMode="auto">
          <a:xfrm>
            <a:off x="74245" y="5301201"/>
            <a:ext cx="9012289" cy="1015663"/>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В </a:t>
            </a:r>
            <a:r>
              <a:rPr lang="uk-UA" sz="2200" dirty="0">
                <a:latin typeface="Calibri" panose="020F0502020204030204" pitchFamily="34" charset="0"/>
                <a:ea typeface="Calibri" panose="020F0502020204030204" pitchFamily="34" charset="0"/>
                <a:cs typeface="Calibri" panose="020F0502020204030204" pitchFamily="34" charset="0"/>
              </a:rPr>
              <a:t>АД з к. з.</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ротором цей показник не завжди є найменшим значенням </a:t>
            </a:r>
            <a:r>
              <a:rPr lang="uk-UA" sz="2200" dirty="0" smtClean="0">
                <a:latin typeface="Calibri" panose="020F0502020204030204" pitchFamily="34" charset="0"/>
                <a:ea typeface="Calibri" panose="020F0502020204030204" pitchFamily="34" charset="0"/>
                <a:cs typeface="Calibri" panose="020F0502020204030204" pitchFamily="34" charset="0"/>
              </a:rPr>
              <a:t>у </a:t>
            </a:r>
            <a:r>
              <a:rPr lang="uk-UA" sz="2200" dirty="0">
                <a:latin typeface="Calibri" panose="020F0502020204030204" pitchFamily="34" charset="0"/>
                <a:ea typeface="Calibri" panose="020F0502020204030204" pitchFamily="34" charset="0"/>
                <a:cs typeface="Calibri" panose="020F0502020204030204" pitchFamily="34" charset="0"/>
              </a:rPr>
              <a:t>області </a:t>
            </a:r>
            <a:r>
              <a:rPr lang="uk-UA" sz="2200" dirty="0" smtClean="0">
                <a:latin typeface="Calibri" panose="020F0502020204030204" pitchFamily="34" charset="0"/>
                <a:ea typeface="Calibri" panose="020F0502020204030204" pitchFamily="34" charset="0"/>
                <a:cs typeface="Calibri" panose="020F0502020204030204" pitchFamily="34" charset="0"/>
              </a:rPr>
              <a:t>рушійного </a:t>
            </a:r>
            <a:r>
              <a:rPr lang="uk-UA" sz="2200" dirty="0">
                <a:latin typeface="Calibri" panose="020F0502020204030204" pitchFamily="34" charset="0"/>
                <a:ea typeface="Calibri" panose="020F0502020204030204" pitchFamily="34" charset="0"/>
                <a:cs typeface="Calibri" panose="020F0502020204030204" pitchFamily="34" charset="0"/>
              </a:rPr>
              <a:t>режиму, оскільки дійсна характеристика в області ковзань, близьких до одиниці, відрізняється від теоретичної.</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Tree>
    <p:extLst>
      <p:ext uri="{BB962C8B-B14F-4D97-AF65-F5344CB8AC3E}">
        <p14:creationId xmlns:p14="http://schemas.microsoft.com/office/powerpoint/2010/main" val="393402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1+#ppt_w/2"/>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7">
                                            <p:bg/>
                                          </p:spTgt>
                                        </p:tgtEl>
                                        <p:attrNameLst>
                                          <p:attrName>style.visibility</p:attrName>
                                        </p:attrNameLst>
                                      </p:cBhvr>
                                      <p:to>
                                        <p:strVal val="visible"/>
                                      </p:to>
                                    </p:set>
                                    <p:anim calcmode="lin" valueType="num">
                                      <p:cBhvr>
                                        <p:cTn id="19" dur="1000" fill="hold"/>
                                        <p:tgtEl>
                                          <p:spTgt spid="17">
                                            <p:bg/>
                                          </p:spTgt>
                                        </p:tgtEl>
                                        <p:attrNameLst>
                                          <p:attrName>ppt_w</p:attrName>
                                        </p:attrNameLst>
                                      </p:cBhvr>
                                      <p:tavLst>
                                        <p:tav tm="0">
                                          <p:val>
                                            <p:fltVal val="0"/>
                                          </p:val>
                                        </p:tav>
                                        <p:tav tm="100000">
                                          <p:val>
                                            <p:strVal val="#ppt_w"/>
                                          </p:val>
                                        </p:tav>
                                      </p:tavLst>
                                    </p:anim>
                                    <p:anim calcmode="lin" valueType="num">
                                      <p:cBhvr>
                                        <p:cTn id="20" dur="1000" fill="hold"/>
                                        <p:tgtEl>
                                          <p:spTgt spid="17">
                                            <p:bg/>
                                          </p:spTgt>
                                        </p:tgtEl>
                                        <p:attrNameLst>
                                          <p:attrName>ppt_h</p:attrName>
                                        </p:attrNameLst>
                                      </p:cBhvr>
                                      <p:tavLst>
                                        <p:tav tm="0">
                                          <p:val>
                                            <p:fltVal val="0"/>
                                          </p:val>
                                        </p:tav>
                                        <p:tav tm="100000">
                                          <p:val>
                                            <p:strVal val="#ppt_h"/>
                                          </p:val>
                                        </p:tav>
                                      </p:tavLst>
                                    </p:anim>
                                    <p:anim calcmode="lin" valueType="num">
                                      <p:cBhvr>
                                        <p:cTn id="21" dur="1000" fill="hold"/>
                                        <p:tgtEl>
                                          <p:spTgt spid="17">
                                            <p:bg/>
                                          </p:spTgt>
                                        </p:tgtEl>
                                        <p:attrNameLst>
                                          <p:attrName>style.rotation</p:attrName>
                                        </p:attrNameLst>
                                      </p:cBhvr>
                                      <p:tavLst>
                                        <p:tav tm="0">
                                          <p:val>
                                            <p:fltVal val="90"/>
                                          </p:val>
                                        </p:tav>
                                        <p:tav tm="100000">
                                          <p:val>
                                            <p:fltVal val="0"/>
                                          </p:val>
                                        </p:tav>
                                      </p:tavLst>
                                    </p:anim>
                                    <p:animEffect transition="in" filter="fade">
                                      <p:cBhvr>
                                        <p:cTn id="22" dur="1000"/>
                                        <p:tgtEl>
                                          <p:spTgt spid="17">
                                            <p:bg/>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p:cTn id="25"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17">
                                            <p:txEl>
                                              <p:pRg st="0" end="0"/>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p:cTn id="31"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1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ppt_x"/>
                                          </p:val>
                                        </p:tav>
                                        <p:tav tm="100000">
                                          <p:val>
                                            <p:strVal val="#ppt_x"/>
                                          </p:val>
                                        </p:tav>
                                      </p:tavLst>
                                    </p:anim>
                                    <p:anim calcmode="lin" valueType="num">
                                      <p:cBhvr additive="base">
                                        <p:cTn id="40"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P spid="2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2094" y="492995"/>
            <a:ext cx="5734042" cy="2369880"/>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Позначення, прийняті в схемі заміщення: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i="1" dirty="0" err="1" smtClean="0">
                <a:latin typeface="Times New Roman" panose="02020603050405020304" pitchFamily="18" charset="0"/>
                <a:ea typeface="Calibri" panose="020F0502020204030204" pitchFamily="34" charset="0"/>
                <a:cs typeface="Times New Roman" panose="02020603050405020304" pitchFamily="18" charset="0"/>
              </a:rPr>
              <a:t>U</a:t>
            </a:r>
            <a:r>
              <a:rPr lang="uk-UA" sz="2200" i="1" baseline="-25000" dirty="0" err="1" smtClean="0">
                <a:latin typeface="Times New Roman" panose="02020603050405020304" pitchFamily="18" charset="0"/>
                <a:ea typeface="Calibri" panose="020F0502020204030204" pitchFamily="34" charset="0"/>
                <a:cs typeface="Times New Roman" panose="02020603050405020304" pitchFamily="18" charset="0"/>
              </a:rPr>
              <a:t>ф</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фазна напруга на статорі, В;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I</a:t>
            </a:r>
            <a:r>
              <a:rPr lang="uk-UA" sz="2200" i="1" baseline="-25000" dirty="0" smtClean="0">
                <a:latin typeface="Times New Roman" panose="02020603050405020304" pitchFamily="18" charset="0"/>
                <a:ea typeface="Calibri" panose="020F0502020204030204" pitchFamily="34" charset="0"/>
                <a:cs typeface="Times New Roman" panose="02020603050405020304" pitchFamily="18" charset="0"/>
              </a:rPr>
              <a:t>1</a:t>
            </a:r>
            <a:r>
              <a:rPr lang="uk-UA" sz="2200" i="1" dirty="0">
                <a:latin typeface="Times New Roman" panose="02020603050405020304" pitchFamily="18" charset="0"/>
                <a:ea typeface="Calibri" panose="020F0502020204030204" pitchFamily="34" charset="0"/>
                <a:cs typeface="Times New Roman" panose="02020603050405020304" pitchFamily="18" charset="0"/>
              </a:rPr>
              <a:t>, 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 I</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baseline="-25000"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 відповідно струм фази статора, приведений до статорної обмотки струм ротора, струм намагнічування А;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X</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індуктивний опір контуру намагнічування, </a:t>
            </a:r>
            <a:r>
              <a:rPr lang="uk-UA" sz="2200" dirty="0" err="1">
                <a:latin typeface="Calibri" panose="020F0502020204030204" pitchFamily="34" charset="0"/>
                <a:ea typeface="Calibri" panose="020F0502020204030204" pitchFamily="34" charset="0"/>
                <a:cs typeface="Calibri" panose="020F0502020204030204" pitchFamily="34" charset="0"/>
              </a:rPr>
              <a:t>Ом</a:t>
            </a:r>
            <a:r>
              <a:rPr lang="uk-UA" sz="2200" dirty="0">
                <a:latin typeface="Calibri" panose="020F0502020204030204" pitchFamily="34" charset="0"/>
                <a:ea typeface="Calibri" panose="020F0502020204030204" pitchFamily="34" charset="0"/>
                <a:cs typeface="Calibri" panose="020F0502020204030204" pitchFamily="34" charset="0"/>
              </a:rPr>
              <a:t>; </a:t>
            </a:r>
          </a:p>
        </p:txBody>
      </p:sp>
      <p:sp>
        <p:nvSpPr>
          <p:cNvPr id="5" name="Прямокутник 10"/>
          <p:cNvSpPr/>
          <p:nvPr/>
        </p:nvSpPr>
        <p:spPr>
          <a:xfrm>
            <a:off x="47461" y="4278593"/>
            <a:ext cx="8974402" cy="35086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lIns="0" tIns="0" rIns="0" bIns="0">
            <a:spAutoFit/>
          </a:bodyPr>
          <a:lstStyle/>
          <a:p>
            <a:pPr indent="360363">
              <a:lnSpc>
                <a:spcPct val="95000"/>
              </a:lnSpc>
              <a:defRPr/>
            </a:pP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400" i="1" dirty="0">
                <a:latin typeface="Times New Roman" panose="02020603050405020304" pitchFamily="18" charset="0"/>
                <a:ea typeface="Calibri" panose="020F0502020204030204" pitchFamily="34" charset="0"/>
                <a:cs typeface="Times New Roman" panose="02020603050405020304" pitchFamily="18" charset="0"/>
              </a:rPr>
              <a:t>s</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ковзання двигуна, що визначається </a:t>
            </a:r>
            <a:r>
              <a:rPr lang="uk-UA" sz="2200" dirty="0" smtClean="0">
                <a:latin typeface="Calibri" panose="020F0502020204030204" pitchFamily="34" charset="0"/>
                <a:ea typeface="Calibri" panose="020F0502020204030204" pitchFamily="34" charset="0"/>
                <a:cs typeface="Calibri" panose="020F0502020204030204" pitchFamily="34" charset="0"/>
              </a:rPr>
              <a:t>як:</a:t>
            </a:r>
            <a:endParaRPr lang="uk-UA" sz="2200" i="1" spc="-20" dirty="0">
              <a:latin typeface="Calibri" panose="020F0502020204030204" pitchFamily="34" charset="0"/>
              <a:ea typeface="Calibri" panose="020F0502020204030204" pitchFamily="34" charset="0"/>
              <a:cs typeface="Calibri" panose="020F0502020204030204" pitchFamily="34" charset="0"/>
            </a:endParaRPr>
          </a:p>
        </p:txBody>
      </p:sp>
      <p:sp>
        <p:nvSpPr>
          <p:cNvPr id="6" name="Прямокутник 12"/>
          <p:cNvSpPr/>
          <p:nvPr/>
        </p:nvSpPr>
        <p:spPr>
          <a:xfrm>
            <a:off x="62094" y="2856855"/>
            <a:ext cx="8974402" cy="1354217"/>
          </a:xfrm>
          <a:prstGeom prst="rect">
            <a:avLst/>
          </a:prstGeom>
          <a:solidFill>
            <a:schemeClr val="accent4">
              <a:lumMod val="40000"/>
              <a:lumOff val="60000"/>
            </a:schemeClr>
          </a:solidFill>
          <a:ln w="19050">
            <a:solidFill>
              <a:schemeClr val="accent1"/>
            </a:solidFill>
          </a:ln>
        </p:spPr>
        <p:txBody>
          <a:bodyPr wrap="square" lIns="0" tIns="0" rIns="0" bIns="0">
            <a:spAutoFit/>
          </a:bodyPr>
          <a:lstStyle/>
          <a:p>
            <a:pPr indent="360363">
              <a:defRPr/>
            </a:pP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R</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i="1" dirty="0">
                <a:latin typeface="Times New Roman" panose="02020603050405020304" pitchFamily="18" charset="0"/>
                <a:ea typeface="Calibri" panose="020F0502020204030204" pitchFamily="34" charset="0"/>
                <a:cs typeface="Times New Roman" panose="02020603050405020304" pitchFamily="18" charset="0"/>
              </a:rPr>
              <a:t>, R</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 активний опір фази статора і приведений до статорної обмотки опір фази ротора, </a:t>
            </a:r>
            <a:r>
              <a:rPr lang="uk-UA" sz="2200" dirty="0" err="1">
                <a:latin typeface="Calibri" panose="020F0502020204030204" pitchFamily="34" charset="0"/>
                <a:ea typeface="Calibri" panose="020F0502020204030204" pitchFamily="34" charset="0"/>
                <a:cs typeface="Calibri" panose="020F0502020204030204" pitchFamily="34" charset="0"/>
              </a:rPr>
              <a:t>Ом</a:t>
            </a:r>
            <a:r>
              <a:rPr lang="uk-UA" sz="2200" dirty="0">
                <a:latin typeface="Calibri" panose="020F0502020204030204" pitchFamily="34" charset="0"/>
                <a:ea typeface="Calibri" panose="020F0502020204030204" pitchFamily="34" charset="0"/>
                <a:cs typeface="Calibri" panose="020F0502020204030204" pitchFamily="34" charset="0"/>
              </a:rPr>
              <a:t>;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defRPr/>
            </a:pPr>
            <a:r>
              <a:rPr lang="uk-UA" sz="2200" i="1" dirty="0" smtClean="0">
                <a:latin typeface="Calibri" panose="020F0502020204030204" pitchFamily="34" charset="0"/>
                <a:ea typeface="Calibri" panose="020F0502020204030204" pitchFamily="34" charset="0"/>
                <a:cs typeface="Calibri" panose="020F0502020204030204" pitchFamily="34" charset="0"/>
              </a:rPr>
              <a:t>X</a:t>
            </a:r>
            <a:r>
              <a:rPr lang="uk-UA" sz="2200" i="1" baseline="-25000" dirty="0" smtClean="0">
                <a:latin typeface="Calibri" panose="020F0502020204030204" pitchFamily="34" charset="0"/>
                <a:ea typeface="Calibri" panose="020F0502020204030204" pitchFamily="34" charset="0"/>
                <a:cs typeface="Calibri" panose="020F0502020204030204" pitchFamily="34" charset="0"/>
              </a:rPr>
              <a:t>1</a:t>
            </a:r>
            <a:r>
              <a:rPr lang="uk-UA" sz="2200" i="1" dirty="0">
                <a:latin typeface="Calibri" panose="020F0502020204030204" pitchFamily="34" charset="0"/>
                <a:ea typeface="Calibri" panose="020F0502020204030204" pitchFamily="34" charset="0"/>
                <a:cs typeface="Calibri" panose="020F0502020204030204" pitchFamily="34" charset="0"/>
              </a:rPr>
              <a:t>, X</a:t>
            </a:r>
            <a:r>
              <a:rPr lang="uk-UA" sz="2200" i="1" baseline="-25000" dirty="0">
                <a:latin typeface="Calibri" panose="020F0502020204030204" pitchFamily="34" charset="0"/>
                <a:ea typeface="Calibri" panose="020F0502020204030204" pitchFamily="34" charset="0"/>
                <a:cs typeface="Calibri" panose="020F0502020204030204" pitchFamily="34" charset="0"/>
              </a:rPr>
              <a:t>2</a:t>
            </a:r>
            <a:r>
              <a:rPr lang="uk-UA" sz="2200" i="1"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 індуктивний фазний опір обмотки статора і приведений до статорної обмотки індуктивний опір ротора, </a:t>
            </a:r>
            <a:r>
              <a:rPr lang="uk-UA" sz="2200" dirty="0" err="1">
                <a:latin typeface="Calibri" panose="020F0502020204030204" pitchFamily="34" charset="0"/>
                <a:ea typeface="Calibri" panose="020F0502020204030204" pitchFamily="34" charset="0"/>
                <a:cs typeface="Calibri" panose="020F0502020204030204" pitchFamily="34" charset="0"/>
              </a:rPr>
              <a:t>Ом</a:t>
            </a:r>
            <a:r>
              <a:rPr lang="uk-UA" sz="2200" dirty="0">
                <a:latin typeface="Calibri" panose="020F0502020204030204" pitchFamily="34" charset="0"/>
                <a:ea typeface="Calibri" panose="020F0502020204030204" pitchFamily="34" charset="0"/>
                <a:cs typeface="Calibri" panose="020F0502020204030204" pitchFamily="34" charset="0"/>
              </a:rPr>
              <a:t>;</a:t>
            </a:r>
          </a:p>
        </p:txBody>
      </p:sp>
      <p:sp>
        <p:nvSpPr>
          <p:cNvPr id="9" name="Прямокутник 10"/>
          <p:cNvSpPr/>
          <p:nvPr/>
        </p:nvSpPr>
        <p:spPr>
          <a:xfrm>
            <a:off x="47461" y="4719964"/>
            <a:ext cx="8968723" cy="643253"/>
          </a:xfrm>
          <a:prstGeom prst="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wrap="square" lIns="0" tIns="0" rIns="0" bIns="0">
            <a:spAutoFit/>
          </a:bodyPr>
          <a:lstStyle/>
          <a:p>
            <a:pPr>
              <a:lnSpc>
                <a:spcPct val="95000"/>
              </a:lnSpc>
              <a:defRPr/>
            </a:pPr>
            <a:r>
              <a:rPr lang="uk-UA" sz="2200" dirty="0">
                <a:latin typeface="Calibri" panose="020F0502020204030204" pitchFamily="34" charset="0"/>
                <a:ea typeface="Calibri" panose="020F0502020204030204" pitchFamily="34" charset="0"/>
                <a:cs typeface="Calibri" panose="020F0502020204030204" pitchFamily="34" charset="0"/>
              </a:rPr>
              <a:t> де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0</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 кутова швидкість обертання поля статора АД, що називається </a:t>
            </a:r>
            <a:r>
              <a:rPr lang="uk-UA" sz="2200" dirty="0" smtClean="0">
                <a:latin typeface="Calibri" panose="020F0502020204030204" pitchFamily="34" charset="0"/>
                <a:ea typeface="Calibri" panose="020F0502020204030204" pitchFamily="34" charset="0"/>
                <a:cs typeface="Calibri" panose="020F0502020204030204" pitchFamily="34" charset="0"/>
              </a:rPr>
              <a:t>син-</a:t>
            </a:r>
            <a:r>
              <a:rPr lang="uk-UA" sz="2200" dirty="0" err="1" smtClean="0">
                <a:latin typeface="Calibri" panose="020F0502020204030204" pitchFamily="34" charset="0"/>
                <a:ea typeface="Calibri" panose="020F0502020204030204" pitchFamily="34" charset="0"/>
                <a:cs typeface="Calibri" panose="020F0502020204030204" pitchFamily="34" charset="0"/>
              </a:rPr>
              <a:t>хронною</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швидкістю обертання або швидкістю ідеального холостого ходу.</a:t>
            </a:r>
            <a:endParaRPr lang="uk-UA" sz="2200" dirty="0" smtClean="0">
              <a:latin typeface="Calibri" panose="020F0502020204030204" pitchFamily="34" charset="0"/>
              <a:ea typeface="Calibri" panose="020F0502020204030204" pitchFamily="34" charset="0"/>
              <a:cs typeface="Calibri" panose="020F0502020204030204" pitchFamily="34" charset="0"/>
            </a:endParaRPr>
          </a:p>
        </p:txBody>
      </p:sp>
      <p:sp>
        <p:nvSpPr>
          <p:cNvPr id="10" name="Прямокутник 3"/>
          <p:cNvSpPr>
            <a:spLocks noChangeArrowheads="1"/>
          </p:cNvSpPr>
          <p:nvPr/>
        </p:nvSpPr>
        <p:spPr bwMode="auto">
          <a:xfrm>
            <a:off x="67773" y="0"/>
            <a:ext cx="892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uk-UA" sz="2800" b="1" i="1" u="sng" dirty="0">
                <a:latin typeface="Times New Roman" panose="02020603050405020304" pitchFamily="18" charset="0"/>
                <a:cs typeface="Times New Roman" panose="02020603050405020304" pitchFamily="18" charset="0"/>
              </a:rPr>
              <a:t>Схема заміщення асинхронного двигуна</a:t>
            </a:r>
            <a:endParaRPr lang="uk-UA" sz="2800" b="1" i="1" u="sng" dirty="0">
              <a:solidFill>
                <a:schemeClr val="tx2"/>
              </a:solidFill>
              <a:latin typeface="Times New Roman" panose="02020603050405020304" pitchFamily="18" charset="0"/>
              <a:cs typeface="Times New Roman" panose="02020603050405020304" pitchFamily="18"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2939938709"/>
              </p:ext>
            </p:extLst>
          </p:nvPr>
        </p:nvGraphicFramePr>
        <p:xfrm>
          <a:off x="5796136" y="424589"/>
          <a:ext cx="3307865" cy="2438286"/>
        </p:xfrm>
        <a:graphic>
          <a:graphicData uri="http://schemas.openxmlformats.org/presentationml/2006/ole">
            <mc:AlternateContent xmlns:mc="http://schemas.openxmlformats.org/markup-compatibility/2006">
              <mc:Choice xmlns:v="urn:schemas-microsoft-com:vml" Requires="v">
                <p:oleObj spid="_x0000_s7359" name="Picture" r:id="rId3" imgW="2911522" imgH="1191904" progId="Word.Picture.8">
                  <p:embed/>
                </p:oleObj>
              </mc:Choice>
              <mc:Fallback>
                <p:oleObj name="Picture" r:id="rId3" imgW="2911522" imgH="1191904" progId="Word.Picture.8">
                  <p:embed/>
                  <p:pic>
                    <p:nvPicPr>
                      <p:cNvPr id="0" name="Object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24589"/>
                        <a:ext cx="3307865" cy="2438286"/>
                      </a:xfrm>
                      <a:prstGeom prst="rect">
                        <a:avLst/>
                      </a:prstGeom>
                      <a:noFill/>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873652340"/>
              </p:ext>
            </p:extLst>
          </p:nvPr>
        </p:nvGraphicFramePr>
        <p:xfrm>
          <a:off x="6732240" y="4067153"/>
          <a:ext cx="1025426" cy="640053"/>
        </p:xfrm>
        <a:graphic>
          <a:graphicData uri="http://schemas.openxmlformats.org/presentationml/2006/ole">
            <mc:AlternateContent xmlns:mc="http://schemas.openxmlformats.org/markup-compatibility/2006">
              <mc:Choice xmlns:v="urn:schemas-microsoft-com:vml" Requires="v">
                <p:oleObj spid="_x0000_s7360" name="Уравнение" r:id="rId5" imgW="685800" imgH="431640" progId="Equation.3">
                  <p:embed/>
                </p:oleObj>
              </mc:Choice>
              <mc:Fallback>
                <p:oleObj name="Уравнение" r:id="rId5" imgW="685800" imgH="431640" progId="Equation.3">
                  <p:embed/>
                  <p:pic>
                    <p:nvPicPr>
                      <p:cNvPr id="0" name="Object 112"/>
                      <p:cNvPicPr>
                        <a:picLocks noChangeAspect="1" noChangeArrowheads="1"/>
                      </p:cNvPicPr>
                      <p:nvPr/>
                    </p:nvPicPr>
                    <p:blipFill>
                      <a:blip r:embed="rId6"/>
                      <a:srcRect/>
                      <a:stretch>
                        <a:fillRect/>
                      </a:stretch>
                    </p:blipFill>
                    <p:spPr bwMode="auto">
                      <a:xfrm>
                        <a:off x="6732240" y="4067153"/>
                        <a:ext cx="1025426" cy="640053"/>
                      </a:xfrm>
                      <a:prstGeom prst="rect">
                        <a:avLst/>
                      </a:prstGeom>
                      <a:solidFill>
                        <a:srgbClr val="FFFF00"/>
                      </a:solidFill>
                      <a:ln>
                        <a:solidFill>
                          <a:srgbClr val="FF0000"/>
                        </a:solidFill>
                      </a:ln>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3405281342"/>
              </p:ext>
            </p:extLst>
          </p:nvPr>
        </p:nvGraphicFramePr>
        <p:xfrm>
          <a:off x="70802" y="5436472"/>
          <a:ext cx="1080120" cy="660756"/>
        </p:xfrm>
        <a:graphic>
          <a:graphicData uri="http://schemas.openxmlformats.org/presentationml/2006/ole">
            <mc:AlternateContent xmlns:mc="http://schemas.openxmlformats.org/markup-compatibility/2006">
              <mc:Choice xmlns:v="urn:schemas-microsoft-com:vml" Requires="v">
                <p:oleObj spid="_x0000_s7361" name="Уравнение" r:id="rId7" imgW="647640" imgH="419040" progId="Equation.3">
                  <p:embed/>
                </p:oleObj>
              </mc:Choice>
              <mc:Fallback>
                <p:oleObj name="Уравнение" r:id="rId7" imgW="647640" imgH="419040" progId="Equation.3">
                  <p:embed/>
                  <p:pic>
                    <p:nvPicPr>
                      <p:cNvPr id="0" name="Object 114"/>
                      <p:cNvPicPr>
                        <a:picLocks noChangeAspect="1" noChangeArrowheads="1"/>
                      </p:cNvPicPr>
                      <p:nvPr/>
                    </p:nvPicPr>
                    <p:blipFill>
                      <a:blip r:embed="rId8"/>
                      <a:srcRect/>
                      <a:stretch>
                        <a:fillRect/>
                      </a:stretch>
                    </p:blipFill>
                    <p:spPr bwMode="auto">
                      <a:xfrm>
                        <a:off x="70802" y="5436472"/>
                        <a:ext cx="1080120" cy="660756"/>
                      </a:xfrm>
                      <a:prstGeom prst="rect">
                        <a:avLst/>
                      </a:prstGeom>
                      <a:solidFill>
                        <a:srgbClr val="FFFF00"/>
                      </a:solidFill>
                      <a:ln>
                        <a:solidFill>
                          <a:srgbClr val="FF0000"/>
                        </a:solidFill>
                      </a:ln>
                    </p:spPr>
                  </p:pic>
                </p:oleObj>
              </mc:Fallback>
            </mc:AlternateContent>
          </a:graphicData>
        </a:graphic>
      </p:graphicFrame>
      <p:sp>
        <p:nvSpPr>
          <p:cNvPr id="17" name="Прямокутник 10"/>
          <p:cNvSpPr/>
          <p:nvPr/>
        </p:nvSpPr>
        <p:spPr>
          <a:xfrm>
            <a:off x="1179646" y="5445224"/>
            <a:ext cx="7856849" cy="643253"/>
          </a:xfrm>
          <a:prstGeom prst="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wrap="square" lIns="0" tIns="0" rIns="0" bIns="0">
            <a:spAutoFit/>
          </a:bodyPr>
          <a:lstStyle/>
          <a:p>
            <a:pPr>
              <a:lnSpc>
                <a:spcPct val="95000"/>
              </a:lnSpc>
              <a:defRPr/>
            </a:pP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f</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c</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 частота напруги живлення мережі, </a:t>
            </a:r>
            <a:r>
              <a:rPr lang="uk-UA" sz="2200" dirty="0" err="1">
                <a:latin typeface="Calibri" panose="020F0502020204030204" pitchFamily="34" charset="0"/>
                <a:ea typeface="Calibri" panose="020F0502020204030204" pitchFamily="34" charset="0"/>
                <a:cs typeface="Calibri" panose="020F0502020204030204" pitchFamily="34" charset="0"/>
              </a:rPr>
              <a:t>Гц</a:t>
            </a:r>
            <a:r>
              <a:rPr lang="uk-UA" sz="2200" dirty="0">
                <a:latin typeface="Calibri" panose="020F0502020204030204" pitchFamily="34" charset="0"/>
                <a:ea typeface="Calibri" panose="020F0502020204030204" pitchFamily="34" charset="0"/>
                <a:cs typeface="Calibri" panose="020F0502020204030204" pitchFamily="34" charset="0"/>
              </a:rPr>
              <a:t>;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a:lnSpc>
                <a:spcPct val="95000"/>
              </a:lnSpc>
              <a:defRPr/>
            </a:pP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p</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 число пар полюсів АД.</a:t>
            </a:r>
            <a:endParaRPr lang="uk-UA" sz="2200" dirty="0" smtClean="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кутник 10"/>
          <p:cNvSpPr/>
          <p:nvPr/>
        </p:nvSpPr>
        <p:spPr>
          <a:xfrm>
            <a:off x="62093" y="6163603"/>
            <a:ext cx="8974402" cy="643253"/>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lIns="0" tIns="0" rIns="0" bIns="0">
            <a:spAutoFit/>
          </a:bodyPr>
          <a:lstStyle/>
          <a:p>
            <a:pPr indent="360363">
              <a:lnSpc>
                <a:spcPct val="95000"/>
              </a:lnSpc>
              <a:defRPr/>
            </a:pPr>
            <a:r>
              <a:rPr lang="uk-UA" sz="2200" dirty="0">
                <a:latin typeface="Calibri" panose="020F0502020204030204" pitchFamily="34" charset="0"/>
                <a:ea typeface="Calibri" panose="020F0502020204030204" pitchFamily="34" charset="0"/>
                <a:cs typeface="Calibri" panose="020F0502020204030204" pitchFamily="34" charset="0"/>
              </a:rPr>
              <a:t>Для машин загальнопромислового виконання характерні визначені співвідношення між опорами схеми заміщення.</a:t>
            </a:r>
            <a:endParaRPr lang="uk-UA" sz="2200" i="1" spc="-2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99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par>
                          <p:cTn id="35" fill="hold">
                            <p:stCondLst>
                              <p:cond delay="1000"/>
                            </p:stCondLst>
                            <p:childTnLst>
                              <p:par>
                                <p:cTn id="36" presetID="26"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80">
                                          <p:stCondLst>
                                            <p:cond delay="0"/>
                                          </p:stCondLst>
                                        </p:cTn>
                                        <p:tgtEl>
                                          <p:spTgt spid="3"/>
                                        </p:tgtEl>
                                      </p:cBhvr>
                                    </p:animEffect>
                                    <p:anim calcmode="lin" valueType="num">
                                      <p:cBhvr>
                                        <p:cTn id="3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gtEl>
                                      </p:cBhvr>
                                      <p:to x="100000" y="60000"/>
                                    </p:animScale>
                                    <p:animScale>
                                      <p:cBhvr>
                                        <p:cTn id="45" dur="166" decel="50000">
                                          <p:stCondLst>
                                            <p:cond delay="676"/>
                                          </p:stCondLst>
                                        </p:cTn>
                                        <p:tgtEl>
                                          <p:spTgt spid="3"/>
                                        </p:tgtEl>
                                      </p:cBhvr>
                                      <p:to x="100000" y="100000"/>
                                    </p:animScale>
                                    <p:animScale>
                                      <p:cBhvr>
                                        <p:cTn id="46" dur="26">
                                          <p:stCondLst>
                                            <p:cond delay="1312"/>
                                          </p:stCondLst>
                                        </p:cTn>
                                        <p:tgtEl>
                                          <p:spTgt spid="3"/>
                                        </p:tgtEl>
                                      </p:cBhvr>
                                      <p:to x="100000" y="80000"/>
                                    </p:animScale>
                                    <p:animScale>
                                      <p:cBhvr>
                                        <p:cTn id="47" dur="166" decel="50000">
                                          <p:stCondLst>
                                            <p:cond delay="1338"/>
                                          </p:stCondLst>
                                        </p:cTn>
                                        <p:tgtEl>
                                          <p:spTgt spid="3"/>
                                        </p:tgtEl>
                                      </p:cBhvr>
                                      <p:to x="100000" y="100000"/>
                                    </p:animScale>
                                    <p:animScale>
                                      <p:cBhvr>
                                        <p:cTn id="48" dur="26">
                                          <p:stCondLst>
                                            <p:cond delay="1642"/>
                                          </p:stCondLst>
                                        </p:cTn>
                                        <p:tgtEl>
                                          <p:spTgt spid="3"/>
                                        </p:tgtEl>
                                      </p:cBhvr>
                                      <p:to x="100000" y="90000"/>
                                    </p:animScale>
                                    <p:animScale>
                                      <p:cBhvr>
                                        <p:cTn id="49" dur="166" decel="50000">
                                          <p:stCondLst>
                                            <p:cond delay="1668"/>
                                          </p:stCondLst>
                                        </p:cTn>
                                        <p:tgtEl>
                                          <p:spTgt spid="3"/>
                                        </p:tgtEl>
                                      </p:cBhvr>
                                      <p:to x="100000" y="100000"/>
                                    </p:animScale>
                                    <p:animScale>
                                      <p:cBhvr>
                                        <p:cTn id="50" dur="26">
                                          <p:stCondLst>
                                            <p:cond delay="1808"/>
                                          </p:stCondLst>
                                        </p:cTn>
                                        <p:tgtEl>
                                          <p:spTgt spid="3"/>
                                        </p:tgtEl>
                                      </p:cBhvr>
                                      <p:to x="100000" y="95000"/>
                                    </p:animScale>
                                    <p:animScale>
                                      <p:cBhvr>
                                        <p:cTn id="51" dur="166" decel="50000">
                                          <p:stCondLst>
                                            <p:cond delay="1834"/>
                                          </p:stCondLst>
                                        </p:cTn>
                                        <p:tgtEl>
                                          <p:spTgt spid="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 presetClass="entr" presetSubtype="12"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1000" fill="hold"/>
                                        <p:tgtEl>
                                          <p:spTgt spid="6"/>
                                        </p:tgtEl>
                                        <p:attrNameLst>
                                          <p:attrName>ppt_x</p:attrName>
                                        </p:attrNameLst>
                                      </p:cBhvr>
                                      <p:tavLst>
                                        <p:tav tm="0">
                                          <p:val>
                                            <p:strVal val="0-#ppt_w/2"/>
                                          </p:val>
                                        </p:tav>
                                        <p:tav tm="100000">
                                          <p:val>
                                            <p:strVal val="#ppt_x"/>
                                          </p:val>
                                        </p:tav>
                                      </p:tavLst>
                                    </p:anim>
                                    <p:anim calcmode="lin" valueType="num">
                                      <p:cBhvr additive="base">
                                        <p:cTn id="5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6"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1000" fill="hold"/>
                                        <p:tgtEl>
                                          <p:spTgt spid="5"/>
                                        </p:tgtEl>
                                        <p:attrNameLst>
                                          <p:attrName>ppt_x</p:attrName>
                                        </p:attrNameLst>
                                      </p:cBhvr>
                                      <p:tavLst>
                                        <p:tav tm="0">
                                          <p:val>
                                            <p:strVal val="1+#ppt_w/2"/>
                                          </p:val>
                                        </p:tav>
                                        <p:tav tm="100000">
                                          <p:val>
                                            <p:strVal val="#ppt_x"/>
                                          </p:val>
                                        </p:tav>
                                      </p:tavLst>
                                    </p:anim>
                                    <p:anim calcmode="lin" valueType="num">
                                      <p:cBhvr additive="base">
                                        <p:cTn id="63" dur="1000" fill="hold"/>
                                        <p:tgtEl>
                                          <p:spTgt spid="5"/>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26" presetClass="entr" presetSubtype="0"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80">
                                          <p:stCondLst>
                                            <p:cond delay="0"/>
                                          </p:stCondLst>
                                        </p:cTn>
                                        <p:tgtEl>
                                          <p:spTgt spid="13"/>
                                        </p:tgtEl>
                                      </p:cBhvr>
                                    </p:animEffect>
                                    <p:anim calcmode="lin" valueType="num">
                                      <p:cBhvr>
                                        <p:cTn id="6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3" dur="26">
                                          <p:stCondLst>
                                            <p:cond delay="650"/>
                                          </p:stCondLst>
                                        </p:cTn>
                                        <p:tgtEl>
                                          <p:spTgt spid="13"/>
                                        </p:tgtEl>
                                      </p:cBhvr>
                                      <p:to x="100000" y="60000"/>
                                    </p:animScale>
                                    <p:animScale>
                                      <p:cBhvr>
                                        <p:cTn id="74" dur="166" decel="50000">
                                          <p:stCondLst>
                                            <p:cond delay="676"/>
                                          </p:stCondLst>
                                        </p:cTn>
                                        <p:tgtEl>
                                          <p:spTgt spid="13"/>
                                        </p:tgtEl>
                                      </p:cBhvr>
                                      <p:to x="100000" y="100000"/>
                                    </p:animScale>
                                    <p:animScale>
                                      <p:cBhvr>
                                        <p:cTn id="75" dur="26">
                                          <p:stCondLst>
                                            <p:cond delay="1312"/>
                                          </p:stCondLst>
                                        </p:cTn>
                                        <p:tgtEl>
                                          <p:spTgt spid="13"/>
                                        </p:tgtEl>
                                      </p:cBhvr>
                                      <p:to x="100000" y="80000"/>
                                    </p:animScale>
                                    <p:animScale>
                                      <p:cBhvr>
                                        <p:cTn id="76" dur="166" decel="50000">
                                          <p:stCondLst>
                                            <p:cond delay="1338"/>
                                          </p:stCondLst>
                                        </p:cTn>
                                        <p:tgtEl>
                                          <p:spTgt spid="13"/>
                                        </p:tgtEl>
                                      </p:cBhvr>
                                      <p:to x="100000" y="100000"/>
                                    </p:animScale>
                                    <p:animScale>
                                      <p:cBhvr>
                                        <p:cTn id="77" dur="26">
                                          <p:stCondLst>
                                            <p:cond delay="1642"/>
                                          </p:stCondLst>
                                        </p:cTn>
                                        <p:tgtEl>
                                          <p:spTgt spid="13"/>
                                        </p:tgtEl>
                                      </p:cBhvr>
                                      <p:to x="100000" y="90000"/>
                                    </p:animScale>
                                    <p:animScale>
                                      <p:cBhvr>
                                        <p:cTn id="78" dur="166" decel="50000">
                                          <p:stCondLst>
                                            <p:cond delay="1668"/>
                                          </p:stCondLst>
                                        </p:cTn>
                                        <p:tgtEl>
                                          <p:spTgt spid="13"/>
                                        </p:tgtEl>
                                      </p:cBhvr>
                                      <p:to x="100000" y="100000"/>
                                    </p:animScale>
                                    <p:animScale>
                                      <p:cBhvr>
                                        <p:cTn id="79" dur="26">
                                          <p:stCondLst>
                                            <p:cond delay="1808"/>
                                          </p:stCondLst>
                                        </p:cTn>
                                        <p:tgtEl>
                                          <p:spTgt spid="13"/>
                                        </p:tgtEl>
                                      </p:cBhvr>
                                      <p:to x="100000" y="95000"/>
                                    </p:animScale>
                                    <p:animScale>
                                      <p:cBhvr>
                                        <p:cTn id="80" dur="166" decel="50000">
                                          <p:stCondLst>
                                            <p:cond delay="1834"/>
                                          </p:stCondLst>
                                        </p:cTn>
                                        <p:tgtEl>
                                          <p:spTgt spid="13"/>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1000" fill="hold"/>
                                        <p:tgtEl>
                                          <p:spTgt spid="9"/>
                                        </p:tgtEl>
                                        <p:attrNameLst>
                                          <p:attrName>ppt_x</p:attrName>
                                        </p:attrNameLst>
                                      </p:cBhvr>
                                      <p:tavLst>
                                        <p:tav tm="0">
                                          <p:val>
                                            <p:strVal val="#ppt_x"/>
                                          </p:val>
                                        </p:tav>
                                        <p:tav tm="100000">
                                          <p:val>
                                            <p:strVal val="#ppt_x"/>
                                          </p:val>
                                        </p:tav>
                                      </p:tavLst>
                                    </p:anim>
                                    <p:anim calcmode="lin" valueType="num">
                                      <p:cBhvr additive="base">
                                        <p:cTn id="86" dur="1000" fill="hold"/>
                                        <p:tgtEl>
                                          <p:spTgt spid="9"/>
                                        </p:tgtEl>
                                        <p:attrNameLst>
                                          <p:attrName>ppt_y</p:attrName>
                                        </p:attrNameLst>
                                      </p:cBhvr>
                                      <p:tavLst>
                                        <p:tav tm="0">
                                          <p:val>
                                            <p:strVal val="1+#ppt_h/2"/>
                                          </p:val>
                                        </p:tav>
                                        <p:tav tm="100000">
                                          <p:val>
                                            <p:strVal val="#ppt_y"/>
                                          </p:val>
                                        </p:tav>
                                      </p:tavLst>
                                    </p:anim>
                                  </p:childTnLst>
                                </p:cTn>
                              </p:par>
                            </p:childTnLst>
                          </p:cTn>
                        </p:par>
                        <p:par>
                          <p:cTn id="87" fill="hold">
                            <p:stCondLst>
                              <p:cond delay="1000"/>
                            </p:stCondLst>
                            <p:childTnLst>
                              <p:par>
                                <p:cTn id="88" presetID="26" presetClass="entr" presetSubtype="0" fill="hold"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down)">
                                      <p:cBhvr>
                                        <p:cTn id="90" dur="580">
                                          <p:stCondLst>
                                            <p:cond delay="0"/>
                                          </p:stCondLst>
                                        </p:cTn>
                                        <p:tgtEl>
                                          <p:spTgt spid="15"/>
                                        </p:tgtEl>
                                      </p:cBhvr>
                                    </p:animEffect>
                                    <p:anim calcmode="lin" valueType="num">
                                      <p:cBhvr>
                                        <p:cTn id="9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6" dur="26">
                                          <p:stCondLst>
                                            <p:cond delay="650"/>
                                          </p:stCondLst>
                                        </p:cTn>
                                        <p:tgtEl>
                                          <p:spTgt spid="15"/>
                                        </p:tgtEl>
                                      </p:cBhvr>
                                      <p:to x="100000" y="60000"/>
                                    </p:animScale>
                                    <p:animScale>
                                      <p:cBhvr>
                                        <p:cTn id="97" dur="166" decel="50000">
                                          <p:stCondLst>
                                            <p:cond delay="676"/>
                                          </p:stCondLst>
                                        </p:cTn>
                                        <p:tgtEl>
                                          <p:spTgt spid="15"/>
                                        </p:tgtEl>
                                      </p:cBhvr>
                                      <p:to x="100000" y="100000"/>
                                    </p:animScale>
                                    <p:animScale>
                                      <p:cBhvr>
                                        <p:cTn id="98" dur="26">
                                          <p:stCondLst>
                                            <p:cond delay="1312"/>
                                          </p:stCondLst>
                                        </p:cTn>
                                        <p:tgtEl>
                                          <p:spTgt spid="15"/>
                                        </p:tgtEl>
                                      </p:cBhvr>
                                      <p:to x="100000" y="80000"/>
                                    </p:animScale>
                                    <p:animScale>
                                      <p:cBhvr>
                                        <p:cTn id="99" dur="166" decel="50000">
                                          <p:stCondLst>
                                            <p:cond delay="1338"/>
                                          </p:stCondLst>
                                        </p:cTn>
                                        <p:tgtEl>
                                          <p:spTgt spid="15"/>
                                        </p:tgtEl>
                                      </p:cBhvr>
                                      <p:to x="100000" y="100000"/>
                                    </p:animScale>
                                    <p:animScale>
                                      <p:cBhvr>
                                        <p:cTn id="100" dur="26">
                                          <p:stCondLst>
                                            <p:cond delay="1642"/>
                                          </p:stCondLst>
                                        </p:cTn>
                                        <p:tgtEl>
                                          <p:spTgt spid="15"/>
                                        </p:tgtEl>
                                      </p:cBhvr>
                                      <p:to x="100000" y="90000"/>
                                    </p:animScale>
                                    <p:animScale>
                                      <p:cBhvr>
                                        <p:cTn id="101" dur="166" decel="50000">
                                          <p:stCondLst>
                                            <p:cond delay="1668"/>
                                          </p:stCondLst>
                                        </p:cTn>
                                        <p:tgtEl>
                                          <p:spTgt spid="15"/>
                                        </p:tgtEl>
                                      </p:cBhvr>
                                      <p:to x="100000" y="100000"/>
                                    </p:animScale>
                                    <p:animScale>
                                      <p:cBhvr>
                                        <p:cTn id="102" dur="26">
                                          <p:stCondLst>
                                            <p:cond delay="1808"/>
                                          </p:stCondLst>
                                        </p:cTn>
                                        <p:tgtEl>
                                          <p:spTgt spid="15"/>
                                        </p:tgtEl>
                                      </p:cBhvr>
                                      <p:to x="100000" y="95000"/>
                                    </p:animScale>
                                    <p:animScale>
                                      <p:cBhvr>
                                        <p:cTn id="103" dur="166" decel="50000">
                                          <p:stCondLst>
                                            <p:cond delay="1834"/>
                                          </p:stCondLst>
                                        </p:cTn>
                                        <p:tgtEl>
                                          <p:spTgt spid="15"/>
                                        </p:tgtEl>
                                      </p:cBhvr>
                                      <p:to x="100000" y="100000"/>
                                    </p:animScale>
                                  </p:childTnLst>
                                </p:cTn>
                              </p:par>
                            </p:childTnLst>
                          </p:cTn>
                        </p:par>
                        <p:par>
                          <p:cTn id="104" fill="hold">
                            <p:stCondLst>
                              <p:cond delay="3000"/>
                            </p:stCondLst>
                            <p:childTnLst>
                              <p:par>
                                <p:cTn id="105" presetID="2" presetClass="entr" presetSubtype="4"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1000" fill="hold"/>
                                        <p:tgtEl>
                                          <p:spTgt spid="17"/>
                                        </p:tgtEl>
                                        <p:attrNameLst>
                                          <p:attrName>ppt_x</p:attrName>
                                        </p:attrNameLst>
                                      </p:cBhvr>
                                      <p:tavLst>
                                        <p:tav tm="0">
                                          <p:val>
                                            <p:strVal val="#ppt_x"/>
                                          </p:val>
                                        </p:tav>
                                        <p:tav tm="100000">
                                          <p:val>
                                            <p:strVal val="#ppt_x"/>
                                          </p:val>
                                        </p:tav>
                                      </p:tavLst>
                                    </p:anim>
                                    <p:anim calcmode="lin" valueType="num">
                                      <p:cBhvr additive="base">
                                        <p:cTn id="10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6" fill="hold" grpId="0" nodeType="click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additive="base">
                                        <p:cTn id="113" dur="1000" fill="hold"/>
                                        <p:tgtEl>
                                          <p:spTgt spid="18"/>
                                        </p:tgtEl>
                                        <p:attrNameLst>
                                          <p:attrName>ppt_x</p:attrName>
                                        </p:attrNameLst>
                                      </p:cBhvr>
                                      <p:tavLst>
                                        <p:tav tm="0">
                                          <p:val>
                                            <p:strVal val="1+#ppt_w/2"/>
                                          </p:val>
                                        </p:tav>
                                        <p:tav tm="100000">
                                          <p:val>
                                            <p:strVal val="#ppt_x"/>
                                          </p:val>
                                        </p:tav>
                                      </p:tavLst>
                                    </p:anim>
                                    <p:anim calcmode="lin" valueType="num">
                                      <p:cBhvr additive="base">
                                        <p:cTn id="114"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autoUpdateAnimBg="0"/>
      <p:bldP spid="5" grpId="0" animBg="1" autoUpdateAnimBg="0"/>
      <p:bldP spid="6" grpId="0" animBg="1" autoUpdateAnimBg="0"/>
      <p:bldP spid="9" grpId="0" animBg="1" autoUpdateAnimBg="0"/>
      <p:bldP spid="17" grpId="0" animBg="1" autoUpdateAnimBg="0"/>
      <p:bldP spid="18"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7380" y="544974"/>
            <a:ext cx="5512732" cy="1692771"/>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Причиною цього явища є додаткові моменти, зумовлені вищими </a:t>
            </a:r>
            <a:r>
              <a:rPr lang="uk-UA" sz="2200" dirty="0" err="1">
                <a:latin typeface="Calibri" panose="020F0502020204030204" pitchFamily="34" charset="0"/>
                <a:ea typeface="Calibri" panose="020F0502020204030204" pitchFamily="34" charset="0"/>
                <a:cs typeface="Calibri" panose="020F0502020204030204" pitchFamily="34" charset="0"/>
              </a:rPr>
              <a:t>гармоніками</a:t>
            </a:r>
            <a:r>
              <a:rPr lang="uk-UA" sz="2200" dirty="0">
                <a:latin typeface="Calibri" panose="020F0502020204030204" pitchFamily="34" charset="0"/>
                <a:ea typeface="Calibri" panose="020F0502020204030204" pitchFamily="34" charset="0"/>
                <a:cs typeface="Calibri" panose="020F0502020204030204" pitchFamily="34" charset="0"/>
              </a:rPr>
              <a:t>, ефектом витіснення струму в пазах, що не враховані в теоретичних </a:t>
            </a:r>
            <a:r>
              <a:rPr lang="uk-UA" sz="2200" dirty="0" err="1">
                <a:latin typeface="Calibri" panose="020F0502020204030204" pitchFamily="34" charset="0"/>
                <a:ea typeface="Calibri" panose="020F0502020204030204" pitchFamily="34" charset="0"/>
                <a:cs typeface="Calibri" panose="020F0502020204030204" pitchFamily="34" charset="0"/>
              </a:rPr>
              <a:t>залежностях</a:t>
            </a:r>
            <a:r>
              <a:rPr lang="uk-UA" sz="2200" dirty="0">
                <a:latin typeface="Calibri" panose="020F0502020204030204" pitchFamily="34" charset="0"/>
                <a:ea typeface="Calibri" panose="020F0502020204030204" pitchFamily="34" charset="0"/>
                <a:cs typeface="Calibri" panose="020F0502020204030204" pitchFamily="34" charset="0"/>
              </a:rPr>
              <a:t> для механічної характеристики.</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11"/>
          <p:cNvSpPr>
            <a:spLocks noChangeArrowheads="1"/>
          </p:cNvSpPr>
          <p:nvPr/>
        </p:nvSpPr>
        <p:spPr bwMode="auto">
          <a:xfrm>
            <a:off x="67380" y="2237745"/>
            <a:ext cx="5512732" cy="1015663"/>
          </a:xfrm>
          <a:prstGeom prst="rect">
            <a:avLst/>
          </a:prstGeom>
          <a:solidFill>
            <a:schemeClr val="accent4">
              <a:lumMod val="60000"/>
              <a:lumOff val="4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Тому в реальній характеристиці (рис</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іноді має місце “провал” (крива 1 - дійсна характеристика; крива 2 - теоретична).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67380" y="3253408"/>
            <a:ext cx="8995510" cy="1354217"/>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К</a:t>
            </a:r>
            <a:r>
              <a:rPr lang="uk-UA" sz="2200" dirty="0" smtClean="0">
                <a:latin typeface="Calibri" panose="020F0502020204030204" pitchFamily="34" charset="0"/>
                <a:ea typeface="Calibri" panose="020F0502020204030204" pitchFamily="34" charset="0"/>
                <a:cs typeface="Calibri" panose="020F0502020204030204" pitchFamily="34" charset="0"/>
              </a:rPr>
              <a:t>оли </a:t>
            </a:r>
            <a:r>
              <a:rPr lang="uk-UA" sz="2200" dirty="0">
                <a:latin typeface="Calibri" panose="020F0502020204030204" pitchFamily="34" charset="0"/>
                <a:ea typeface="Calibri" panose="020F0502020204030204" pitchFamily="34" charset="0"/>
                <a:cs typeface="Calibri" panose="020F0502020204030204" pitchFamily="34" charset="0"/>
              </a:rPr>
              <a:t>момент опору при пуску великий, а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a:t>
            </a:r>
            <a:r>
              <a:rPr lang="uk-UA" sz="2200" dirty="0">
                <a:latin typeface="Calibri" panose="020F0502020204030204" pitchFamily="34" charset="0"/>
                <a:ea typeface="Calibri" panose="020F0502020204030204" pitchFamily="34" charset="0"/>
                <a:cs typeface="Calibri" panose="020F0502020204030204" pitchFamily="34" charset="0"/>
              </a:rPr>
              <a:t>провал» достатньо глибокий, це може </a:t>
            </a:r>
            <a:r>
              <a:rPr lang="uk-UA" sz="2200" dirty="0" err="1" smtClean="0">
                <a:latin typeface="Calibri" panose="020F0502020204030204" pitchFamily="34" charset="0"/>
                <a:ea typeface="Calibri" panose="020F0502020204030204" pitchFamily="34" charset="0"/>
                <a:cs typeface="Calibri" panose="020F0502020204030204" pitchFamily="34" charset="0"/>
              </a:rPr>
              <a:t>вик</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smtClean="0">
                <a:latin typeface="Calibri" panose="020F0502020204030204" pitchFamily="34" charset="0"/>
                <a:ea typeface="Calibri" panose="020F0502020204030204" pitchFamily="34" charset="0"/>
                <a:cs typeface="Calibri" panose="020F0502020204030204" pitchFamily="34" charset="0"/>
              </a:rPr>
              <a:t>ликати </a:t>
            </a:r>
            <a:r>
              <a:rPr lang="uk-UA" sz="2200" dirty="0">
                <a:latin typeface="Calibri" panose="020F0502020204030204" pitchFamily="34" charset="0"/>
                <a:ea typeface="Calibri" panose="020F0502020204030204" pitchFamily="34" charset="0"/>
                <a:cs typeface="Calibri" panose="020F0502020204030204" pitchFamily="34" charset="0"/>
              </a:rPr>
              <a:t>«</a:t>
            </a:r>
            <a:r>
              <a:rPr lang="uk-UA" sz="2200" dirty="0" err="1">
                <a:latin typeface="Calibri" panose="020F0502020204030204" pitchFamily="34" charset="0"/>
                <a:ea typeface="Calibri" panose="020F0502020204030204" pitchFamily="34" charset="0"/>
                <a:cs typeface="Calibri" panose="020F0502020204030204" pitchFamily="34" charset="0"/>
              </a:rPr>
              <a:t>застрягання</a:t>
            </a:r>
            <a:r>
              <a:rPr lang="uk-UA" sz="2200" dirty="0">
                <a:latin typeface="Calibri" panose="020F0502020204030204" pitchFamily="34" charset="0"/>
                <a:ea typeface="Calibri" panose="020F0502020204030204" pitchFamily="34" charset="0"/>
                <a:cs typeface="Calibri" panose="020F0502020204030204" pitchFamily="34" charset="0"/>
              </a:rPr>
              <a:t>» двигуна на малій </a:t>
            </a:r>
            <a:r>
              <a:rPr lang="uk-UA" sz="2200" dirty="0" smtClean="0">
                <a:latin typeface="Calibri" panose="020F0502020204030204" pitchFamily="34" charset="0"/>
                <a:ea typeface="Calibri" panose="020F0502020204030204" pitchFamily="34" charset="0"/>
                <a:cs typeface="Calibri" panose="020F0502020204030204" pitchFamily="34" charset="0"/>
              </a:rPr>
              <a:t>швидкості та неприпустимий </a:t>
            </a:r>
            <a:r>
              <a:rPr lang="uk-UA" sz="2200" dirty="0">
                <a:latin typeface="Calibri" panose="020F0502020204030204" pitchFamily="34" charset="0"/>
                <a:ea typeface="Calibri" panose="020F0502020204030204" pitchFamily="34" charset="0"/>
                <a:cs typeface="Calibri" panose="020F0502020204030204" pitchFamily="34" charset="0"/>
              </a:rPr>
              <a:t>перегрів обмоток, що призводить до виходу двигуна з ладу.</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Особливості роботи </a:t>
            </a:r>
            <a:r>
              <a:rPr lang="uk-UA" sz="2800" b="1" i="1" u="sng" dirty="0" smtClean="0">
                <a:latin typeface="Times New Roman" panose="02020603050405020304" pitchFamily="18" charset="0"/>
                <a:cs typeface="Times New Roman" panose="02020603050405020304" pitchFamily="18" charset="0"/>
              </a:rPr>
              <a:t>АД </a:t>
            </a:r>
            <a:r>
              <a:rPr lang="uk-UA" sz="2800" b="1" i="1" u="sng" dirty="0">
                <a:latin typeface="Times New Roman" panose="02020603050405020304" pitchFamily="18" charset="0"/>
                <a:cs typeface="Times New Roman" panose="02020603050405020304" pitchFamily="18" charset="0"/>
              </a:rPr>
              <a:t>з короткозамкненим ротором</a:t>
            </a:r>
            <a:endParaRPr lang="uk-UA" sz="2800" b="1" i="1" u="sng" dirty="0">
              <a:latin typeface="Times New Roman" panose="02020603050405020304" pitchFamily="18" charset="0"/>
              <a:cs typeface="Times New Roman" panose="02020603050405020304" pitchFamily="18" charset="0"/>
            </a:endParaRPr>
          </a:p>
        </p:txBody>
      </p:sp>
      <p:sp>
        <p:nvSpPr>
          <p:cNvPr id="20" name="Прямоугольник 19"/>
          <p:cNvSpPr>
            <a:spLocks noChangeArrowheads="1"/>
          </p:cNvSpPr>
          <p:nvPr/>
        </p:nvSpPr>
        <p:spPr bwMode="auto">
          <a:xfrm>
            <a:off x="50601" y="4607625"/>
            <a:ext cx="9012289" cy="1015663"/>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Другою важливою величиною для АД з </a:t>
            </a:r>
            <a:r>
              <a:rPr lang="uk-UA" sz="2200" dirty="0" err="1" smtClean="0">
                <a:latin typeface="Calibri" panose="020F0502020204030204" pitchFamily="34" charset="0"/>
                <a:ea typeface="Calibri" panose="020F0502020204030204" pitchFamily="34" charset="0"/>
                <a:cs typeface="Calibri" panose="020F0502020204030204" pitchFamily="34" charset="0"/>
              </a:rPr>
              <a:t>к.з</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ротором є пусковий струм</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Кратність </a:t>
            </a:r>
            <a:r>
              <a:rPr lang="uk-UA" sz="2200" dirty="0">
                <a:latin typeface="Calibri" panose="020F0502020204030204" pitchFamily="34" charset="0"/>
                <a:ea typeface="Calibri" panose="020F0502020204030204" pitchFamily="34" charset="0"/>
                <a:cs typeface="Calibri" panose="020F0502020204030204" pitchFamily="34" charset="0"/>
              </a:rPr>
              <a:t>пускового струму (</a:t>
            </a:r>
            <a:r>
              <a:rPr lang="uk-UA" sz="2200" dirty="0" err="1">
                <a:latin typeface="Calibri" panose="020F0502020204030204" pitchFamily="34" charset="0"/>
                <a:ea typeface="Calibri" panose="020F0502020204030204" pitchFamily="34" charset="0"/>
                <a:cs typeface="Calibri" panose="020F0502020204030204" pitchFamily="34" charset="0"/>
              </a:rPr>
              <a:t>I</a:t>
            </a:r>
            <a:r>
              <a:rPr lang="uk-UA" sz="2200" baseline="-25000" dirty="0" err="1">
                <a:latin typeface="Calibri" panose="020F0502020204030204" pitchFamily="34" charset="0"/>
                <a:ea typeface="Calibri" panose="020F0502020204030204" pitchFamily="34" charset="0"/>
                <a:cs typeface="Calibri" panose="020F0502020204030204" pitchFamily="34" charset="0"/>
              </a:rPr>
              <a:t>п</a:t>
            </a:r>
            <a:r>
              <a:rPr lang="uk-UA" sz="2200" dirty="0">
                <a:latin typeface="Calibri" panose="020F0502020204030204" pitchFamily="34" charset="0"/>
                <a:ea typeface="Calibri" panose="020F0502020204030204" pitchFamily="34" charset="0"/>
                <a:cs typeface="Calibri" panose="020F0502020204030204" pitchFamily="34" charset="0"/>
              </a:rPr>
              <a:t>/</a:t>
            </a:r>
            <a:r>
              <a:rPr lang="uk-UA" sz="2200" dirty="0" err="1">
                <a:latin typeface="Calibri" panose="020F0502020204030204" pitchFamily="34" charset="0"/>
                <a:ea typeface="Calibri" panose="020F0502020204030204" pitchFamily="34" charset="0"/>
                <a:cs typeface="Calibri" panose="020F0502020204030204" pitchFamily="34" charset="0"/>
              </a:rPr>
              <a:t>I</a:t>
            </a:r>
            <a:r>
              <a:rPr lang="uk-UA" sz="2200" baseline="-25000" dirty="0" err="1">
                <a:latin typeface="Calibri" panose="020F0502020204030204" pitchFamily="34" charset="0"/>
                <a:ea typeface="Calibri" panose="020F0502020204030204" pitchFamily="34" charset="0"/>
                <a:cs typeface="Calibri" panose="020F0502020204030204" pitchFamily="34" charset="0"/>
              </a:rPr>
              <a:t>н</a:t>
            </a:r>
            <a:r>
              <a:rPr lang="uk-UA" sz="2200" baseline="-25000"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err="1">
                <a:latin typeface="Calibri" panose="020F0502020204030204" pitchFamily="34" charset="0"/>
                <a:ea typeface="Calibri" panose="020F0502020204030204" pitchFamily="34" charset="0"/>
                <a:cs typeface="Calibri" panose="020F0502020204030204" pitchFamily="34" charset="0"/>
              </a:rPr>
              <a:t>λ</a:t>
            </a:r>
            <a:r>
              <a:rPr lang="uk-UA" sz="2200" baseline="-25000" dirty="0" err="1">
                <a:latin typeface="Calibri" panose="020F0502020204030204" pitchFamily="34" charset="0"/>
                <a:ea typeface="Calibri" panose="020F0502020204030204" pitchFamily="34" charset="0"/>
                <a:cs typeface="Calibri" panose="020F0502020204030204" pitchFamily="34" charset="0"/>
              </a:rPr>
              <a:t>і</a:t>
            </a:r>
            <a:r>
              <a:rPr lang="uk-UA" sz="2200" dirty="0">
                <a:latin typeface="Calibri" panose="020F0502020204030204" pitchFamily="34" charset="0"/>
                <a:ea typeface="Calibri" panose="020F0502020204030204" pitchFamily="34" charset="0"/>
                <a:cs typeface="Calibri" panose="020F0502020204030204" pitchFamily="34" charset="0"/>
              </a:rPr>
              <a:t> = 4-7) збільшується </a:t>
            </a:r>
            <a:r>
              <a:rPr lang="uk-UA" sz="2200" dirty="0" smtClean="0">
                <a:latin typeface="Calibri" panose="020F0502020204030204" pitchFamily="34" charset="0"/>
                <a:ea typeface="Calibri" panose="020F0502020204030204" pitchFamily="34" charset="0"/>
                <a:cs typeface="Calibri" panose="020F0502020204030204" pitchFamily="34" charset="0"/>
              </a:rPr>
              <a:t>зі </a:t>
            </a:r>
            <a:r>
              <a:rPr lang="uk-UA" sz="2200" dirty="0">
                <a:latin typeface="Calibri" panose="020F0502020204030204" pitchFamily="34" charset="0"/>
                <a:ea typeface="Calibri" panose="020F0502020204030204" pitchFamily="34" charset="0"/>
                <a:cs typeface="Calibri" panose="020F0502020204030204" pitchFamily="34" charset="0"/>
              </a:rPr>
              <a:t>збільшенням номінальної потужності двигуна і пропорційна номінальній швидкості.</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5" name="Объект 4"/>
          <p:cNvGraphicFramePr>
            <a:graphicFrameLocks noChangeAspect="1"/>
          </p:cNvGraphicFramePr>
          <p:nvPr>
            <p:extLst>
              <p:ext uri="{D42A27DB-BD31-4B8C-83A1-F6EECF244321}">
                <p14:modId xmlns:p14="http://schemas.microsoft.com/office/powerpoint/2010/main" val="1214258103"/>
              </p:ext>
            </p:extLst>
          </p:nvPr>
        </p:nvGraphicFramePr>
        <p:xfrm>
          <a:off x="5436096" y="538905"/>
          <a:ext cx="3642977" cy="3466159"/>
        </p:xfrm>
        <a:graphic>
          <a:graphicData uri="http://schemas.openxmlformats.org/presentationml/2006/ole">
            <mc:AlternateContent xmlns:mc="http://schemas.openxmlformats.org/markup-compatibility/2006">
              <mc:Choice xmlns:v="urn:schemas-microsoft-com:vml" Requires="v">
                <p:oleObj spid="_x0000_s87052" name="Picture" r:id="rId4" imgW="1911927" imgH="2286000" progId="Word.Picture.8">
                  <p:embed/>
                </p:oleObj>
              </mc:Choice>
              <mc:Fallback>
                <p:oleObj name="Picture" r:id="rId4" imgW="1911927" imgH="2286000"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538905"/>
                        <a:ext cx="3642977" cy="3466159"/>
                      </a:xfrm>
                      <a:prstGeom prst="rect">
                        <a:avLst/>
                      </a:prstGeom>
                      <a:noFill/>
                    </p:spPr>
                  </p:pic>
                </p:oleObj>
              </mc:Fallback>
            </mc:AlternateContent>
          </a:graphicData>
        </a:graphic>
      </p:graphicFrame>
      <p:sp>
        <p:nvSpPr>
          <p:cNvPr id="10" name="Прямоугольник 9"/>
          <p:cNvSpPr>
            <a:spLocks noChangeArrowheads="1"/>
          </p:cNvSpPr>
          <p:nvPr/>
        </p:nvSpPr>
        <p:spPr bwMode="auto">
          <a:xfrm>
            <a:off x="58990" y="5623288"/>
            <a:ext cx="9012289" cy="1153649"/>
          </a:xfrm>
          <a:prstGeom prst="rect">
            <a:avLst/>
          </a:prstGeom>
          <a:solidFill>
            <a:schemeClr val="bg1">
              <a:lumMod val="95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Таким чином, АД з </a:t>
            </a:r>
            <a:r>
              <a:rPr lang="uk-UA" sz="2200" dirty="0">
                <a:latin typeface="Calibri" panose="020F0502020204030204" pitchFamily="34" charset="0"/>
                <a:ea typeface="Calibri" panose="020F0502020204030204" pitchFamily="34" charset="0"/>
                <a:cs typeface="Calibri" panose="020F0502020204030204" pitchFamily="34" charset="0"/>
              </a:rPr>
              <a:t>к</a:t>
            </a:r>
            <a:r>
              <a:rPr lang="uk-UA" sz="2200" dirty="0" smtClean="0">
                <a:latin typeface="Calibri" panose="020F0502020204030204" pitchFamily="34" charset="0"/>
                <a:ea typeface="Calibri" panose="020F0502020204030204" pitchFamily="34" charset="0"/>
                <a:cs typeface="Calibri" panose="020F0502020204030204" pitchFamily="34" charset="0"/>
              </a:rPr>
              <a:t>. з</a:t>
            </a:r>
            <a:r>
              <a:rPr lang="uk-UA" sz="2200" dirty="0">
                <a:latin typeface="Calibri" panose="020F0502020204030204" pitchFamily="34" charset="0"/>
                <a:ea typeface="Calibri" panose="020F0502020204030204" pitchFamily="34" charset="0"/>
                <a:cs typeface="Calibri" panose="020F0502020204030204" pitchFamily="34" charset="0"/>
              </a:rPr>
              <a:t>.</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ротором нормального виконання має </a:t>
            </a:r>
            <a:r>
              <a:rPr lang="uk-UA" sz="2200" dirty="0" err="1" smtClean="0">
                <a:latin typeface="Calibri" panose="020F0502020204030204" pitchFamily="34" charset="0"/>
                <a:ea typeface="Calibri" panose="020F0502020204030204" pitchFamily="34" charset="0"/>
                <a:cs typeface="Calibri" panose="020F0502020204030204" pitchFamily="34" charset="0"/>
              </a:rPr>
              <a:t>незадові-льні</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пускові параметри</a:t>
            </a:r>
            <a:r>
              <a:rPr lang="uk-UA" sz="2200" dirty="0" smtClean="0">
                <a:latin typeface="Calibri" panose="020F0502020204030204" pitchFamily="34" charset="0"/>
                <a:ea typeface="Calibri" panose="020F0502020204030204" pitchFamily="34" charset="0"/>
                <a:cs typeface="Calibri" panose="020F0502020204030204" pitchFamily="34" charset="0"/>
              </a:rPr>
              <a:t>. Поліпшення </a:t>
            </a:r>
            <a:r>
              <a:rPr lang="uk-UA" sz="2200" dirty="0">
                <a:latin typeface="Calibri" panose="020F0502020204030204" pitchFamily="34" charset="0"/>
                <a:ea typeface="Calibri" panose="020F0502020204030204" pitchFamily="34" charset="0"/>
                <a:cs typeface="Calibri" panose="020F0502020204030204" pitchFamily="34" charset="0"/>
              </a:rPr>
              <a:t>пускових властивостей АД з </a:t>
            </a:r>
            <a:r>
              <a:rPr lang="uk-UA" sz="2200" dirty="0">
                <a:latin typeface="Calibri" panose="020F0502020204030204" pitchFamily="34" charset="0"/>
                <a:ea typeface="Calibri" panose="020F0502020204030204" pitchFamily="34" charset="0"/>
                <a:cs typeface="Calibri" panose="020F0502020204030204" pitchFamily="34" charset="0"/>
              </a:rPr>
              <a:t>к</a:t>
            </a:r>
            <a:r>
              <a:rPr lang="uk-UA" sz="2200" dirty="0" smtClean="0">
                <a:latin typeface="Calibri" panose="020F0502020204030204" pitchFamily="34" charset="0"/>
                <a:ea typeface="Calibri" panose="020F0502020204030204" pitchFamily="34" charset="0"/>
                <a:cs typeface="Calibri" panose="020F0502020204030204" pitchFamily="34" charset="0"/>
              </a:rPr>
              <a:t>. з</a:t>
            </a:r>
            <a:r>
              <a:rPr lang="uk-UA" sz="2200" dirty="0">
                <a:latin typeface="Calibri" panose="020F0502020204030204" pitchFamily="34" charset="0"/>
                <a:ea typeface="Calibri" panose="020F0502020204030204" pitchFamily="34" charset="0"/>
                <a:cs typeface="Calibri" panose="020F0502020204030204" pitchFamily="34" charset="0"/>
              </a:rPr>
              <a:t>.</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ротором досягається застосуванням спеціальних конструкцій обмоток </a:t>
            </a:r>
            <a:r>
              <a:rPr lang="uk-UA" sz="2200" dirty="0" smtClean="0">
                <a:latin typeface="Calibri" panose="020F0502020204030204" pitchFamily="34" charset="0"/>
                <a:ea typeface="Calibri" panose="020F0502020204030204" pitchFamily="34" charset="0"/>
                <a:cs typeface="Calibri" panose="020F0502020204030204" pitchFamily="34" charset="0"/>
              </a:rPr>
              <a:t>ротора.</a:t>
            </a:r>
            <a:endParaRPr lang="uk-UA" sz="2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06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1+#ppt_w/2"/>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7">
                                            <p:bg/>
                                          </p:spTgt>
                                        </p:tgtEl>
                                        <p:attrNameLst>
                                          <p:attrName>style.visibility</p:attrName>
                                        </p:attrNameLst>
                                      </p:cBhvr>
                                      <p:to>
                                        <p:strVal val="visible"/>
                                      </p:to>
                                    </p:set>
                                    <p:anim calcmode="lin" valueType="num">
                                      <p:cBhvr>
                                        <p:cTn id="36" dur="1000" fill="hold"/>
                                        <p:tgtEl>
                                          <p:spTgt spid="17">
                                            <p:bg/>
                                          </p:spTgt>
                                        </p:tgtEl>
                                        <p:attrNameLst>
                                          <p:attrName>ppt_w</p:attrName>
                                        </p:attrNameLst>
                                      </p:cBhvr>
                                      <p:tavLst>
                                        <p:tav tm="0">
                                          <p:val>
                                            <p:fltVal val="0"/>
                                          </p:val>
                                        </p:tav>
                                        <p:tav tm="100000">
                                          <p:val>
                                            <p:strVal val="#ppt_w"/>
                                          </p:val>
                                        </p:tav>
                                      </p:tavLst>
                                    </p:anim>
                                    <p:anim calcmode="lin" valueType="num">
                                      <p:cBhvr>
                                        <p:cTn id="37" dur="1000" fill="hold"/>
                                        <p:tgtEl>
                                          <p:spTgt spid="17">
                                            <p:bg/>
                                          </p:spTgt>
                                        </p:tgtEl>
                                        <p:attrNameLst>
                                          <p:attrName>ppt_h</p:attrName>
                                        </p:attrNameLst>
                                      </p:cBhvr>
                                      <p:tavLst>
                                        <p:tav tm="0">
                                          <p:val>
                                            <p:fltVal val="0"/>
                                          </p:val>
                                        </p:tav>
                                        <p:tav tm="100000">
                                          <p:val>
                                            <p:strVal val="#ppt_h"/>
                                          </p:val>
                                        </p:tav>
                                      </p:tavLst>
                                    </p:anim>
                                    <p:anim calcmode="lin" valueType="num">
                                      <p:cBhvr>
                                        <p:cTn id="38" dur="1000" fill="hold"/>
                                        <p:tgtEl>
                                          <p:spTgt spid="17">
                                            <p:bg/>
                                          </p:spTgt>
                                        </p:tgtEl>
                                        <p:attrNameLst>
                                          <p:attrName>style.rotation</p:attrName>
                                        </p:attrNameLst>
                                      </p:cBhvr>
                                      <p:tavLst>
                                        <p:tav tm="0">
                                          <p:val>
                                            <p:fltVal val="90"/>
                                          </p:val>
                                        </p:tav>
                                        <p:tav tm="100000">
                                          <p:val>
                                            <p:fltVal val="0"/>
                                          </p:val>
                                        </p:tav>
                                      </p:tavLst>
                                    </p:anim>
                                    <p:animEffect transition="in" filter="fade">
                                      <p:cBhvr>
                                        <p:cTn id="39" dur="1000"/>
                                        <p:tgtEl>
                                          <p:spTgt spid="17">
                                            <p:bg/>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 calcmode="lin" valueType="num">
                                      <p:cBhvr>
                                        <p:cTn id="42"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17">
                                            <p:txEl>
                                              <p:pRg st="0" end="0"/>
                                            </p:txEl>
                                          </p:spTgt>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7">
                                            <p:txEl>
                                              <p:pRg st="1" end="1"/>
                                            </p:txEl>
                                          </p:spTgt>
                                        </p:tgtEl>
                                        <p:attrNameLst>
                                          <p:attrName>style.visibility</p:attrName>
                                        </p:attrNameLst>
                                      </p:cBhvr>
                                      <p:to>
                                        <p:strVal val="visible"/>
                                      </p:to>
                                    </p:set>
                                    <p:anim calcmode="lin" valueType="num">
                                      <p:cBhvr>
                                        <p:cTn id="48"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49"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50"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51" dur="1000"/>
                                        <p:tgtEl>
                                          <p:spTgt spid="17">
                                            <p:txEl>
                                              <p:pRg st="1" end="1"/>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7">
                                            <p:txEl>
                                              <p:pRg st="2" end="2"/>
                                            </p:txEl>
                                          </p:spTgt>
                                        </p:tgtEl>
                                        <p:attrNameLst>
                                          <p:attrName>style.visibility</p:attrName>
                                        </p:attrNameLst>
                                      </p:cBhvr>
                                      <p:to>
                                        <p:strVal val="visible"/>
                                      </p:to>
                                    </p:set>
                                    <p:anim calcmode="lin" valueType="num">
                                      <p:cBhvr>
                                        <p:cTn id="54"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55"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56"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57" dur="1000"/>
                                        <p:tgtEl>
                                          <p:spTgt spid="1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1000" fill="hold"/>
                                        <p:tgtEl>
                                          <p:spTgt spid="20"/>
                                        </p:tgtEl>
                                        <p:attrNameLst>
                                          <p:attrName>ppt_x</p:attrName>
                                        </p:attrNameLst>
                                      </p:cBhvr>
                                      <p:tavLst>
                                        <p:tav tm="0">
                                          <p:val>
                                            <p:strVal val="1+#ppt_w/2"/>
                                          </p:val>
                                        </p:tav>
                                        <p:tav tm="100000">
                                          <p:val>
                                            <p:strVal val="#ppt_x"/>
                                          </p:val>
                                        </p:tav>
                                      </p:tavLst>
                                    </p:anim>
                                    <p:anim calcmode="lin" valueType="num">
                                      <p:cBhvr additive="base">
                                        <p:cTn id="63"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1000" fill="hold"/>
                                        <p:tgtEl>
                                          <p:spTgt spid="10"/>
                                        </p:tgtEl>
                                        <p:attrNameLst>
                                          <p:attrName>ppt_x</p:attrName>
                                        </p:attrNameLst>
                                      </p:cBhvr>
                                      <p:tavLst>
                                        <p:tav tm="0">
                                          <p:val>
                                            <p:strVal val="#ppt_x"/>
                                          </p:val>
                                        </p:tav>
                                        <p:tav tm="100000">
                                          <p:val>
                                            <p:strVal val="#ppt_x"/>
                                          </p:val>
                                        </p:tav>
                                      </p:tavLst>
                                    </p:anim>
                                    <p:anim calcmode="lin" valueType="num">
                                      <p:cBhvr additive="base">
                                        <p:cTn id="6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17" grpId="0" uiExpand="1" build="p" animBg="1" autoUpdateAnimBg="0"/>
      <p:bldP spid="20" grpId="0" animBg="1" autoUpdateAnimBg="0"/>
      <p:bldP spid="10"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7380" y="544974"/>
            <a:ext cx="4792652" cy="3385542"/>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Наприклад</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застосовують обмотки із </a:t>
            </a:r>
            <a:r>
              <a:rPr lang="uk-UA" sz="2200" dirty="0">
                <a:latin typeface="Calibri" panose="020F0502020204030204" pitchFamily="34" charset="0"/>
                <a:ea typeface="Calibri" panose="020F0502020204030204" pitchFamily="34" charset="0"/>
                <a:cs typeface="Calibri" panose="020F0502020204030204" pitchFamily="34" charset="0"/>
              </a:rPr>
              <a:t>глибокими і вузькими пазами і </a:t>
            </a:r>
            <a:r>
              <a:rPr lang="uk-UA" sz="2200" dirty="0" err="1" smtClean="0">
                <a:latin typeface="Calibri" panose="020F0502020204030204" pitchFamily="34" charset="0"/>
                <a:ea typeface="Calibri" panose="020F0502020204030204" pitchFamily="34" charset="0"/>
                <a:cs typeface="Calibri" panose="020F0502020204030204" pitchFamily="34" charset="0"/>
              </a:rPr>
              <a:t>вузьки</a:t>
            </a:r>
            <a:r>
              <a:rPr lang="uk-UA" sz="2200" dirty="0" smtClean="0">
                <a:latin typeface="Calibri" panose="020F0502020204030204" pitchFamily="34" charset="0"/>
                <a:ea typeface="Calibri" panose="020F0502020204030204" pitchFamily="34" charset="0"/>
                <a:cs typeface="Calibri" panose="020F0502020204030204" pitchFamily="34" charset="0"/>
              </a:rPr>
              <a:t>-ми </a:t>
            </a:r>
            <a:r>
              <a:rPr lang="uk-UA" sz="2200" dirty="0">
                <a:latin typeface="Calibri" panose="020F0502020204030204" pitchFamily="34" charset="0"/>
                <a:ea typeface="Calibri" panose="020F0502020204030204" pitchFamily="34" charset="0"/>
                <a:cs typeface="Calibri" panose="020F0502020204030204" pitchFamily="34" charset="0"/>
              </a:rPr>
              <a:t>високими стержнями, або у вигляді подвійної “білячої клітки</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При </a:t>
            </a:r>
            <a:r>
              <a:rPr lang="uk-UA" sz="2200" dirty="0">
                <a:latin typeface="Calibri" panose="020F0502020204030204" pitchFamily="34" charset="0"/>
                <a:ea typeface="Calibri" panose="020F0502020204030204" pitchFamily="34" charset="0"/>
                <a:cs typeface="Calibri" panose="020F0502020204030204" pitchFamily="34" charset="0"/>
              </a:rPr>
              <a:t>цьому внаслідок явища </a:t>
            </a:r>
            <a:r>
              <a:rPr lang="uk-UA" sz="2200" dirty="0" smtClean="0">
                <a:latin typeface="Calibri" panose="020F0502020204030204" pitchFamily="34" charset="0"/>
                <a:ea typeface="Calibri" panose="020F0502020204030204" pitchFamily="34" charset="0"/>
                <a:cs typeface="Calibri" panose="020F0502020204030204" pitchFamily="34" charset="0"/>
              </a:rPr>
              <a:t>поверх-</a:t>
            </a:r>
            <a:r>
              <a:rPr lang="uk-UA" sz="2200" dirty="0" err="1" smtClean="0">
                <a:latin typeface="Calibri" panose="020F0502020204030204" pitchFamily="34" charset="0"/>
                <a:ea typeface="Calibri" panose="020F0502020204030204" pitchFamily="34" charset="0"/>
                <a:cs typeface="Calibri" panose="020F0502020204030204" pitchFamily="34" charset="0"/>
              </a:rPr>
              <a:t>невого</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ефекту активний опір ротора цих двигунів зростає зі збільшенням ковзання, що призводить до </a:t>
            </a:r>
            <a:r>
              <a:rPr lang="uk-UA" sz="2200" dirty="0" err="1" smtClean="0">
                <a:latin typeface="Calibri" panose="020F0502020204030204" pitchFamily="34" charset="0"/>
                <a:ea typeface="Calibri" panose="020F0502020204030204" pitchFamily="34" charset="0"/>
                <a:cs typeface="Calibri" panose="020F0502020204030204" pitchFamily="34" charset="0"/>
              </a:rPr>
              <a:t>збільшен</a:t>
            </a:r>
            <a:r>
              <a:rPr lang="uk-UA" sz="2200" dirty="0" smtClean="0">
                <a:latin typeface="Calibri" panose="020F0502020204030204" pitchFamily="34" charset="0"/>
                <a:ea typeface="Calibri" panose="020F0502020204030204" pitchFamily="34" charset="0"/>
                <a:cs typeface="Calibri" panose="020F0502020204030204" pitchFamily="34" charset="0"/>
              </a:rPr>
              <a:t>-ня </a:t>
            </a:r>
            <a:r>
              <a:rPr lang="uk-UA" sz="2200" dirty="0">
                <a:latin typeface="Calibri" panose="020F0502020204030204" pitchFamily="34" charset="0"/>
                <a:ea typeface="Calibri" panose="020F0502020204030204" pitchFamily="34" charset="0"/>
                <a:cs typeface="Calibri" panose="020F0502020204030204" pitchFamily="34" charset="0"/>
              </a:rPr>
              <a:t>значення моменту і підйому вітки механічної характеристики </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1683909" y="3930516"/>
            <a:ext cx="7378748" cy="2708434"/>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Підвищення пускового</a:t>
            </a:r>
          </a:p>
          <a:p>
            <a:r>
              <a:rPr lang="uk-UA" sz="2200" dirty="0" smtClean="0">
                <a:latin typeface="Calibri" panose="020F0502020204030204" pitchFamily="34" charset="0"/>
                <a:ea typeface="Calibri" panose="020F0502020204030204" pitchFamily="34" charset="0"/>
                <a:cs typeface="Calibri" panose="020F0502020204030204" pitchFamily="34" charset="0"/>
              </a:rPr>
              <a:t>моменту </a:t>
            </a:r>
            <a:r>
              <a:rPr lang="uk-UA" sz="2200" dirty="0">
                <a:latin typeface="Calibri" panose="020F0502020204030204" pitchFamily="34" charset="0"/>
                <a:ea typeface="Calibri" panose="020F0502020204030204" pitchFamily="34" charset="0"/>
                <a:cs typeface="Calibri" panose="020F0502020204030204" pitchFamily="34" charset="0"/>
              </a:rPr>
              <a:t>АД з </a:t>
            </a:r>
            <a:r>
              <a:rPr lang="uk-UA" sz="2200" dirty="0" err="1" smtClean="0">
                <a:latin typeface="Calibri" panose="020F0502020204030204" pitchFamily="34" charset="0"/>
                <a:ea typeface="Calibri" panose="020F0502020204030204" pitchFamily="34" charset="0"/>
                <a:cs typeface="Calibri" panose="020F0502020204030204" pitchFamily="34" charset="0"/>
              </a:rPr>
              <a:t>к.з</a:t>
            </a:r>
            <a:r>
              <a:rPr lang="uk-UA" sz="2200" dirty="0" smtClean="0">
                <a:latin typeface="Calibri" panose="020F0502020204030204" pitchFamily="34" charset="0"/>
                <a:ea typeface="Calibri" panose="020F0502020204030204" pitchFamily="34" charset="0"/>
                <a:cs typeface="Calibri" panose="020F0502020204030204" pitchFamily="34" charset="0"/>
              </a:rPr>
              <a:t>. ротором</a:t>
            </a:r>
          </a:p>
          <a:p>
            <a:r>
              <a:rPr lang="uk-UA" sz="2200" dirty="0" smtClean="0">
                <a:latin typeface="Calibri" panose="020F0502020204030204" pitchFamily="34" charset="0"/>
                <a:ea typeface="Calibri" panose="020F0502020204030204" pitchFamily="34" charset="0"/>
                <a:cs typeface="Calibri" panose="020F0502020204030204" pitchFamily="34" charset="0"/>
              </a:rPr>
              <a:t>із </a:t>
            </a:r>
            <a:r>
              <a:rPr lang="uk-UA" sz="2200" dirty="0">
                <a:latin typeface="Calibri" panose="020F0502020204030204" pitchFamily="34" charset="0"/>
                <a:ea typeface="Calibri" panose="020F0502020204030204" pitchFamily="34" charset="0"/>
                <a:cs typeface="Calibri" panose="020F0502020204030204" pitchFamily="34" charset="0"/>
              </a:rPr>
              <a:t>глибокими пазами, </a:t>
            </a:r>
            <a:r>
              <a:rPr lang="uk-UA" sz="2200" dirty="0" smtClean="0">
                <a:latin typeface="Calibri" panose="020F0502020204030204" pitchFamily="34" charset="0"/>
                <a:ea typeface="Calibri" panose="020F0502020204030204" pitchFamily="34" charset="0"/>
                <a:cs typeface="Calibri" panose="020F0502020204030204" pitchFamily="34" charset="0"/>
              </a:rPr>
              <a:t>від-</a:t>
            </a:r>
          </a:p>
          <a:p>
            <a:r>
              <a:rPr lang="uk-UA" sz="2200" dirty="0" err="1" smtClean="0">
                <a:latin typeface="Calibri" panose="020F0502020204030204" pitchFamily="34" charset="0"/>
                <a:ea typeface="Calibri" panose="020F0502020204030204" pitchFamily="34" charset="0"/>
                <a:cs typeface="Calibri" panose="020F0502020204030204" pitchFamily="34" charset="0"/>
              </a:rPr>
              <a:t>бувається</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тому, що при </a:t>
            </a:r>
            <a:r>
              <a:rPr lang="uk-UA" sz="2200" dirty="0" err="1" smtClean="0">
                <a:latin typeface="Calibri" panose="020F0502020204030204" pitchFamily="34" charset="0"/>
                <a:ea typeface="Calibri" panose="020F0502020204030204" pitchFamily="34" charset="0"/>
                <a:cs typeface="Calibri" panose="020F0502020204030204" pitchFamily="34" charset="0"/>
              </a:rPr>
              <a:t>пу</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err="1" smtClean="0">
                <a:latin typeface="Calibri" panose="020F0502020204030204" pitchFamily="34" charset="0"/>
                <a:ea typeface="Calibri" panose="020F0502020204030204" pitchFamily="34" charset="0"/>
                <a:cs typeface="Calibri" panose="020F0502020204030204" pitchFamily="34" charset="0"/>
              </a:rPr>
              <a:t>ску</a:t>
            </a:r>
            <a:r>
              <a:rPr lang="uk-UA" sz="2200" dirty="0">
                <a:latin typeface="Calibri" panose="020F0502020204030204" pitchFamily="34" charset="0"/>
                <a:ea typeface="Calibri" panose="020F0502020204030204" pitchFamily="34" charset="0"/>
                <a:cs typeface="Calibri" panose="020F0502020204030204" pitchFamily="34" charset="0"/>
              </a:rPr>
              <a:t>, коли частота струму ротора близька до частоти мережі, ЕРС самоіндукції, що наводиться магнітним потоком </a:t>
            </a:r>
            <a:r>
              <a:rPr lang="uk-UA" sz="2200" dirty="0" smtClean="0">
                <a:latin typeface="Calibri" panose="020F0502020204030204" pitchFamily="34" charset="0"/>
                <a:ea typeface="Calibri" panose="020F0502020204030204" pitchFamily="34" charset="0"/>
                <a:cs typeface="Calibri" panose="020F0502020204030204" pitchFamily="34" charset="0"/>
              </a:rPr>
              <a:t>розсію-</a:t>
            </a:r>
            <a:r>
              <a:rPr lang="uk-UA" sz="2200" dirty="0" err="1" smtClean="0">
                <a:latin typeface="Calibri" panose="020F0502020204030204" pitchFamily="34" charset="0"/>
                <a:ea typeface="Calibri" panose="020F0502020204030204" pitchFamily="34" charset="0"/>
                <a:cs typeface="Calibri" panose="020F0502020204030204" pitchFamily="34" charset="0"/>
              </a:rPr>
              <a:t>вання</a:t>
            </a:r>
            <a:r>
              <a:rPr lang="uk-UA" sz="2200" dirty="0">
                <a:latin typeface="Calibri" panose="020F0502020204030204" pitchFamily="34" charset="0"/>
                <a:ea typeface="Calibri" panose="020F0502020204030204" pitchFamily="34" charset="0"/>
                <a:cs typeface="Calibri" panose="020F0502020204030204" pitchFamily="34" charset="0"/>
              </a:rPr>
              <a:t>, а, отже, </a:t>
            </a:r>
            <a:r>
              <a:rPr lang="uk-UA" sz="2200" dirty="0" smtClean="0">
                <a:latin typeface="Calibri" panose="020F0502020204030204" pitchFamily="34" charset="0"/>
                <a:ea typeface="Calibri" panose="020F0502020204030204" pitchFamily="34" charset="0"/>
                <a:cs typeface="Calibri" panose="020F0502020204030204" pitchFamily="34" charset="0"/>
              </a:rPr>
              <a:t>індуктивний </a:t>
            </a:r>
            <a:r>
              <a:rPr lang="uk-UA" sz="2200" dirty="0">
                <a:latin typeface="Calibri" panose="020F0502020204030204" pitchFamily="34" charset="0"/>
                <a:ea typeface="Calibri" panose="020F0502020204030204" pitchFamily="34" charset="0"/>
                <a:cs typeface="Calibri" panose="020F0502020204030204" pitchFamily="34" charset="0"/>
              </a:rPr>
              <a:t>опір провідників в нижній </a:t>
            </a:r>
            <a:r>
              <a:rPr lang="uk-UA" sz="2200" dirty="0" smtClean="0">
                <a:latin typeface="Calibri" panose="020F0502020204030204" pitchFamily="34" charset="0"/>
                <a:ea typeface="Calibri" panose="020F0502020204030204" pitchFamily="34" charset="0"/>
                <a:cs typeface="Calibri" panose="020F0502020204030204" pitchFamily="34" charset="0"/>
              </a:rPr>
              <a:t>час-тині </a:t>
            </a:r>
            <a:r>
              <a:rPr lang="uk-UA" sz="2200" dirty="0">
                <a:latin typeface="Calibri" panose="020F0502020204030204" pitchFamily="34" charset="0"/>
                <a:ea typeface="Calibri" panose="020F0502020204030204" pitchFamily="34" charset="0"/>
                <a:cs typeface="Calibri" panose="020F0502020204030204" pitchFamily="34" charset="0"/>
              </a:rPr>
              <a:t>паза, виявляється значно більшим, ніж в верхній.</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Особливості роботи </a:t>
            </a:r>
            <a:r>
              <a:rPr lang="uk-UA" sz="2800" b="1" i="1" u="sng" dirty="0" smtClean="0">
                <a:latin typeface="Times New Roman" panose="02020603050405020304" pitchFamily="18" charset="0"/>
                <a:cs typeface="Times New Roman" panose="02020603050405020304" pitchFamily="18" charset="0"/>
              </a:rPr>
              <a:t>АД </a:t>
            </a:r>
            <a:r>
              <a:rPr lang="uk-UA" sz="2800" b="1" i="1" u="sng" dirty="0">
                <a:latin typeface="Times New Roman" panose="02020603050405020304" pitchFamily="18" charset="0"/>
                <a:cs typeface="Times New Roman" panose="02020603050405020304" pitchFamily="18" charset="0"/>
              </a:rPr>
              <a:t>з короткозамкненим ротором</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pSp>
        <p:nvGrpSpPr>
          <p:cNvPr id="7" name="Группа 6"/>
          <p:cNvGrpSpPr/>
          <p:nvPr/>
        </p:nvGrpSpPr>
        <p:grpSpPr>
          <a:xfrm>
            <a:off x="4774490" y="526632"/>
            <a:ext cx="4359018" cy="4825825"/>
            <a:chOff x="4774490" y="526632"/>
            <a:chExt cx="4359018" cy="4825825"/>
          </a:xfrm>
        </p:grpSpPr>
        <p:graphicFrame>
          <p:nvGraphicFramePr>
            <p:cNvPr id="5" name="Объект 4"/>
            <p:cNvGraphicFramePr>
              <a:graphicFrameLocks noChangeAspect="1"/>
            </p:cNvGraphicFramePr>
            <p:nvPr>
              <p:extLst>
                <p:ext uri="{D42A27DB-BD31-4B8C-83A1-F6EECF244321}">
                  <p14:modId xmlns:p14="http://schemas.microsoft.com/office/powerpoint/2010/main" val="1418205174"/>
                </p:ext>
              </p:extLst>
            </p:nvPr>
          </p:nvGraphicFramePr>
          <p:xfrm>
            <a:off x="4774490" y="526632"/>
            <a:ext cx="4312044" cy="3190400"/>
          </p:xfrm>
          <a:graphic>
            <a:graphicData uri="http://schemas.openxmlformats.org/presentationml/2006/ole">
              <mc:AlternateContent xmlns:mc="http://schemas.openxmlformats.org/markup-compatibility/2006">
                <mc:Choice xmlns:v="urn:schemas-microsoft-com:vml" Requires="v">
                  <p:oleObj spid="_x0000_s86027" name="Picture" r:id="rId4" imgW="2353056" imgH="1743456" progId="Word.Picture.8">
                    <p:embed/>
                  </p:oleObj>
                </mc:Choice>
                <mc:Fallback>
                  <p:oleObj name="Picture" r:id="rId4" imgW="2353056" imgH="1743456"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4490" y="526632"/>
                          <a:ext cx="4312044" cy="3190400"/>
                        </a:xfrm>
                        <a:prstGeom prst="rect">
                          <a:avLst/>
                        </a:prstGeom>
                        <a:noFill/>
                      </p:spPr>
                    </p:pic>
                  </p:oleObj>
                </mc:Fallback>
              </mc:AlternateContent>
            </a:graphicData>
          </a:graphic>
        </p:graphicFrame>
        <p:sp>
          <p:nvSpPr>
            <p:cNvPr id="6" name="Прямоугольник 5"/>
            <p:cNvSpPr/>
            <p:nvPr/>
          </p:nvSpPr>
          <p:spPr>
            <a:xfrm>
              <a:off x="4860031" y="3690464"/>
              <a:ext cx="4273477" cy="1661993"/>
            </a:xfrm>
            <a:prstGeom prst="rect">
              <a:avLst/>
            </a:prstGeom>
            <a:solidFill>
              <a:srgbClr val="FFFF00"/>
            </a:solidFill>
          </p:spPr>
          <p:txBody>
            <a:bodyPr wrap="square">
              <a:spAutoFit/>
            </a:bodyPr>
            <a:lstStyle/>
            <a:p>
              <a:pPr algn="ctr">
                <a:lnSpc>
                  <a:spcPct val="85000"/>
                </a:lnSpc>
              </a:pPr>
              <a:r>
                <a:rPr lang="uk-UA" sz="2000" i="1" dirty="0">
                  <a:latin typeface="Times New Roman" panose="02020603050405020304" pitchFamily="18" charset="0"/>
                  <a:ea typeface="Calibri" panose="020F0502020204030204" pitchFamily="34" charset="0"/>
                </a:rPr>
                <a:t>Пускові </a:t>
              </a:r>
              <a:r>
                <a:rPr lang="uk-UA" sz="2000" i="1" dirty="0" smtClean="0">
                  <a:latin typeface="Times New Roman" panose="02020603050405020304" pitchFamily="18" charset="0"/>
                  <a:ea typeface="Calibri" panose="020F0502020204030204" pitchFamily="34" charset="0"/>
                </a:rPr>
                <a:t>характеристики </a:t>
              </a:r>
              <a:r>
                <a:rPr lang="uk-UA" sz="2000" i="1" dirty="0">
                  <a:latin typeface="Times New Roman" panose="02020603050405020304" pitchFamily="18" charset="0"/>
                  <a:ea typeface="Calibri" panose="020F0502020204030204" pitchFamily="34" charset="0"/>
                </a:rPr>
                <a:t>АД з </a:t>
              </a:r>
              <a:r>
                <a:rPr lang="uk-UA" sz="2000" i="1" dirty="0" smtClean="0">
                  <a:latin typeface="Times New Roman" panose="02020603050405020304" pitchFamily="18" charset="0"/>
                  <a:ea typeface="Calibri" panose="020F0502020204030204" pitchFamily="34" charset="0"/>
                </a:rPr>
                <a:t>к. з. </a:t>
              </a:r>
              <a:r>
                <a:rPr lang="uk-UA" sz="2000" i="1" dirty="0">
                  <a:latin typeface="Times New Roman" panose="02020603050405020304" pitchFamily="18" charset="0"/>
                  <a:ea typeface="Calibri" panose="020F0502020204030204" pitchFamily="34" charset="0"/>
                </a:rPr>
                <a:t>ротором спеціальних конструкцій: </a:t>
              </a:r>
              <a:endParaRPr lang="uk-UA" sz="2000" i="1" dirty="0" smtClean="0">
                <a:latin typeface="Times New Roman" panose="02020603050405020304" pitchFamily="18" charset="0"/>
                <a:ea typeface="Calibri" panose="020F0502020204030204" pitchFamily="34" charset="0"/>
              </a:endParaRPr>
            </a:p>
            <a:p>
              <a:pPr algn="ctr">
                <a:lnSpc>
                  <a:spcPct val="85000"/>
                </a:lnSpc>
              </a:pPr>
              <a:r>
                <a:rPr lang="uk-UA" sz="2000" i="1" dirty="0" smtClean="0">
                  <a:latin typeface="Times New Roman" panose="02020603050405020304" pitchFamily="18" charset="0"/>
                  <a:ea typeface="Calibri" panose="020F0502020204030204" pitchFamily="34" charset="0"/>
                </a:rPr>
                <a:t>1 </a:t>
              </a:r>
              <a:r>
                <a:rPr lang="uk-UA" sz="2000" i="1" dirty="0">
                  <a:latin typeface="Times New Roman" panose="02020603050405020304" pitchFamily="18" charset="0"/>
                  <a:ea typeface="Calibri" panose="020F0502020204030204" pitchFamily="34" charset="0"/>
                </a:rPr>
                <a:t>- ротор зі звичайними круглими </a:t>
              </a:r>
              <a:r>
                <a:rPr lang="uk-UA" sz="2000" i="1" dirty="0" smtClean="0">
                  <a:latin typeface="Times New Roman" panose="02020603050405020304" pitchFamily="18" charset="0"/>
                  <a:ea typeface="Calibri" panose="020F0502020204030204" pitchFamily="34" charset="0"/>
                </a:rPr>
                <a:t>па-зами</a:t>
              </a:r>
              <a:r>
                <a:rPr lang="uk-UA" sz="2000" i="1" dirty="0">
                  <a:latin typeface="Times New Roman" panose="02020603050405020304" pitchFamily="18" charset="0"/>
                  <a:ea typeface="Calibri" panose="020F0502020204030204" pitchFamily="34" charset="0"/>
                </a:rPr>
                <a:t>; 2 - ротор із глибокими пазами; 3 - ротор із подвійною кліткою; </a:t>
              </a:r>
              <a:endParaRPr lang="uk-UA" sz="2000" i="1" dirty="0" smtClean="0">
                <a:latin typeface="Times New Roman" panose="02020603050405020304" pitchFamily="18" charset="0"/>
                <a:ea typeface="Calibri" panose="020F0502020204030204" pitchFamily="34" charset="0"/>
              </a:endParaRPr>
            </a:p>
            <a:p>
              <a:pPr algn="ctr">
                <a:lnSpc>
                  <a:spcPct val="85000"/>
                </a:lnSpc>
              </a:pPr>
              <a:r>
                <a:rPr lang="uk-UA" sz="2000" i="1" dirty="0" smtClean="0">
                  <a:latin typeface="Times New Roman" panose="02020603050405020304" pitchFamily="18" charset="0"/>
                  <a:ea typeface="Calibri" panose="020F0502020204030204" pitchFamily="34" charset="0"/>
                </a:rPr>
                <a:t>4 </a:t>
              </a:r>
              <a:r>
                <a:rPr lang="uk-UA" sz="2000" i="1" dirty="0">
                  <a:latin typeface="Times New Roman" panose="02020603050405020304" pitchFamily="18" charset="0"/>
                  <a:ea typeface="Calibri" panose="020F0502020204030204" pitchFamily="34" charset="0"/>
                </a:rPr>
                <a:t>- масивний сталевий ротор</a:t>
              </a:r>
              <a:endParaRPr lang="uk-UA" sz="2000" i="1" dirty="0"/>
            </a:p>
          </p:txBody>
        </p:sp>
      </p:grpSp>
      <p:grpSp>
        <p:nvGrpSpPr>
          <p:cNvPr id="10" name="Группа 9"/>
          <p:cNvGrpSpPr/>
          <p:nvPr/>
        </p:nvGrpSpPr>
        <p:grpSpPr>
          <a:xfrm>
            <a:off x="48038" y="3948858"/>
            <a:ext cx="1635872" cy="2772147"/>
            <a:chOff x="48037" y="3948858"/>
            <a:chExt cx="1715651" cy="2772147"/>
          </a:xfrm>
        </p:grpSpPr>
        <p:pic>
          <p:nvPicPr>
            <p:cNvPr id="13" name="Рисунок 12"/>
            <p:cNvPicPr/>
            <p:nvPr/>
          </p:nvPicPr>
          <p:blipFill>
            <a:blip r:embed="rId6">
              <a:extLst>
                <a:ext uri="{28A0092B-C50C-407E-A947-70E740481C1C}">
                  <a14:useLocalDpi xmlns:a14="http://schemas.microsoft.com/office/drawing/2010/main" val="0"/>
                </a:ext>
              </a:extLst>
            </a:blip>
            <a:srcRect/>
            <a:stretch>
              <a:fillRect/>
            </a:stretch>
          </p:blipFill>
          <p:spPr bwMode="auto">
            <a:xfrm>
              <a:off x="83563" y="3948858"/>
              <a:ext cx="1680125" cy="1876642"/>
            </a:xfrm>
            <a:prstGeom prst="rect">
              <a:avLst/>
            </a:prstGeom>
            <a:noFill/>
            <a:ln>
              <a:noFill/>
            </a:ln>
          </p:spPr>
        </p:pic>
        <p:sp>
          <p:nvSpPr>
            <p:cNvPr id="8" name="Прямоугольник 7"/>
            <p:cNvSpPr/>
            <p:nvPr/>
          </p:nvSpPr>
          <p:spPr>
            <a:xfrm>
              <a:off x="48037" y="5843842"/>
              <a:ext cx="1715651" cy="877163"/>
            </a:xfrm>
            <a:prstGeom prst="rect">
              <a:avLst/>
            </a:prstGeom>
            <a:solidFill>
              <a:srgbClr val="FFFF00"/>
            </a:solidFill>
          </p:spPr>
          <p:txBody>
            <a:bodyPr wrap="square">
              <a:spAutoFit/>
            </a:bodyPr>
            <a:lstStyle/>
            <a:p>
              <a:pPr algn="ctr">
                <a:lnSpc>
                  <a:spcPct val="85000"/>
                </a:lnSpc>
              </a:pPr>
              <a:r>
                <a:rPr lang="uk-UA" sz="2000" i="1" dirty="0">
                  <a:latin typeface="Times New Roman" panose="02020603050405020304" pitchFamily="18" charset="0"/>
                  <a:ea typeface="Calibri" panose="020F0502020204030204" pitchFamily="34" charset="0"/>
                </a:rPr>
                <a:t>Картина </a:t>
              </a:r>
              <a:r>
                <a:rPr lang="uk-UA" sz="2000" i="1" dirty="0" smtClean="0">
                  <a:latin typeface="Times New Roman" panose="02020603050405020304" pitchFamily="18" charset="0"/>
                  <a:ea typeface="Calibri" panose="020F0502020204030204" pitchFamily="34" charset="0"/>
                </a:rPr>
                <a:t>по-току </a:t>
              </a:r>
              <a:r>
                <a:rPr lang="uk-UA" sz="2000" i="1" dirty="0">
                  <a:latin typeface="Times New Roman" panose="02020603050405020304" pitchFamily="18" charset="0"/>
                  <a:ea typeface="Calibri" panose="020F0502020204030204" pitchFamily="34" charset="0"/>
                </a:rPr>
                <a:t>в </a:t>
              </a:r>
              <a:r>
                <a:rPr lang="uk-UA" sz="2000" i="1" dirty="0" smtClean="0">
                  <a:latin typeface="Times New Roman" panose="02020603050405020304" pitchFamily="18" charset="0"/>
                  <a:ea typeface="Calibri" panose="020F0502020204030204" pitchFamily="34" charset="0"/>
                </a:rPr>
                <a:t>глибо-кому </a:t>
              </a:r>
              <a:r>
                <a:rPr lang="uk-UA" sz="2000" i="1" dirty="0">
                  <a:latin typeface="Times New Roman" panose="02020603050405020304" pitchFamily="18" charset="0"/>
                  <a:ea typeface="Calibri" panose="020F0502020204030204" pitchFamily="34" charset="0"/>
                </a:rPr>
                <a:t>пазу</a:t>
              </a:r>
              <a:endParaRPr lang="uk-UA" sz="2000" i="1" dirty="0"/>
            </a:p>
          </p:txBody>
        </p:sp>
      </p:grpSp>
    </p:spTree>
    <p:extLst>
      <p:ext uri="{BB962C8B-B14F-4D97-AF65-F5344CB8AC3E}">
        <p14:creationId xmlns:p14="http://schemas.microsoft.com/office/powerpoint/2010/main" val="416653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7">
                                            <p:bg/>
                                          </p:spTgt>
                                        </p:tgtEl>
                                        <p:attrNameLst>
                                          <p:attrName>style.visibility</p:attrName>
                                        </p:attrNameLst>
                                      </p:cBhvr>
                                      <p:to>
                                        <p:strVal val="visible"/>
                                      </p:to>
                                    </p:set>
                                    <p:anim calcmode="lin" valueType="num">
                                      <p:cBhvr>
                                        <p:cTn id="30" dur="1000" fill="hold"/>
                                        <p:tgtEl>
                                          <p:spTgt spid="17">
                                            <p:bg/>
                                          </p:spTgt>
                                        </p:tgtEl>
                                        <p:attrNameLst>
                                          <p:attrName>ppt_w</p:attrName>
                                        </p:attrNameLst>
                                      </p:cBhvr>
                                      <p:tavLst>
                                        <p:tav tm="0">
                                          <p:val>
                                            <p:fltVal val="0"/>
                                          </p:val>
                                        </p:tav>
                                        <p:tav tm="100000">
                                          <p:val>
                                            <p:strVal val="#ppt_w"/>
                                          </p:val>
                                        </p:tav>
                                      </p:tavLst>
                                    </p:anim>
                                    <p:anim calcmode="lin" valueType="num">
                                      <p:cBhvr>
                                        <p:cTn id="31" dur="1000" fill="hold"/>
                                        <p:tgtEl>
                                          <p:spTgt spid="17">
                                            <p:bg/>
                                          </p:spTgt>
                                        </p:tgtEl>
                                        <p:attrNameLst>
                                          <p:attrName>ppt_h</p:attrName>
                                        </p:attrNameLst>
                                      </p:cBhvr>
                                      <p:tavLst>
                                        <p:tav tm="0">
                                          <p:val>
                                            <p:fltVal val="0"/>
                                          </p:val>
                                        </p:tav>
                                        <p:tav tm="100000">
                                          <p:val>
                                            <p:strVal val="#ppt_h"/>
                                          </p:val>
                                        </p:tav>
                                      </p:tavLst>
                                    </p:anim>
                                    <p:anim calcmode="lin" valueType="num">
                                      <p:cBhvr>
                                        <p:cTn id="32" dur="1000" fill="hold"/>
                                        <p:tgtEl>
                                          <p:spTgt spid="17">
                                            <p:bg/>
                                          </p:spTgt>
                                        </p:tgtEl>
                                        <p:attrNameLst>
                                          <p:attrName>style.rotation</p:attrName>
                                        </p:attrNameLst>
                                      </p:cBhvr>
                                      <p:tavLst>
                                        <p:tav tm="0">
                                          <p:val>
                                            <p:fltVal val="90"/>
                                          </p:val>
                                        </p:tav>
                                        <p:tav tm="100000">
                                          <p:val>
                                            <p:fltVal val="0"/>
                                          </p:val>
                                        </p:tav>
                                      </p:tavLst>
                                    </p:anim>
                                    <p:animEffect transition="in" filter="fade">
                                      <p:cBhvr>
                                        <p:cTn id="33" dur="1000"/>
                                        <p:tgtEl>
                                          <p:spTgt spid="17">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p:cTn id="36"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7">
                                            <p:txEl>
                                              <p:pRg st="0" end="0"/>
                                            </p:txEl>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 calcmode="lin" valueType="num">
                                      <p:cBhvr>
                                        <p:cTn id="42"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44"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45" dur="1000"/>
                                        <p:tgtEl>
                                          <p:spTgt spid="17">
                                            <p:txEl>
                                              <p:pRg st="1" end="1"/>
                                            </p:txEl>
                                          </p:spTgt>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7">
                                            <p:txEl>
                                              <p:pRg st="2" end="2"/>
                                            </p:txEl>
                                          </p:spTgt>
                                        </p:tgtEl>
                                        <p:attrNameLst>
                                          <p:attrName>style.visibility</p:attrName>
                                        </p:attrNameLst>
                                      </p:cBhvr>
                                      <p:to>
                                        <p:strVal val="visible"/>
                                      </p:to>
                                    </p:set>
                                    <p:anim calcmode="lin" valueType="num">
                                      <p:cBhvr>
                                        <p:cTn id="48"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49"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50"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51" dur="1000"/>
                                        <p:tgtEl>
                                          <p:spTgt spid="17">
                                            <p:txEl>
                                              <p:pRg st="2" end="2"/>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7">
                                            <p:txEl>
                                              <p:pRg st="3" end="3"/>
                                            </p:txEl>
                                          </p:spTgt>
                                        </p:tgtEl>
                                        <p:attrNameLst>
                                          <p:attrName>style.visibility</p:attrName>
                                        </p:attrNameLst>
                                      </p:cBhvr>
                                      <p:to>
                                        <p:strVal val="visible"/>
                                      </p:to>
                                    </p:set>
                                    <p:anim calcmode="lin" valueType="num">
                                      <p:cBhvr>
                                        <p:cTn id="54" dur="10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55" dur="1000" fill="hold"/>
                                        <p:tgtEl>
                                          <p:spTgt spid="17">
                                            <p:txEl>
                                              <p:pRg st="3" end="3"/>
                                            </p:txEl>
                                          </p:spTgt>
                                        </p:tgtEl>
                                        <p:attrNameLst>
                                          <p:attrName>ppt_h</p:attrName>
                                        </p:attrNameLst>
                                      </p:cBhvr>
                                      <p:tavLst>
                                        <p:tav tm="0">
                                          <p:val>
                                            <p:fltVal val="0"/>
                                          </p:val>
                                        </p:tav>
                                        <p:tav tm="100000">
                                          <p:val>
                                            <p:strVal val="#ppt_h"/>
                                          </p:val>
                                        </p:tav>
                                      </p:tavLst>
                                    </p:anim>
                                    <p:anim calcmode="lin" valueType="num">
                                      <p:cBhvr>
                                        <p:cTn id="56" dur="1000" fill="hold"/>
                                        <p:tgtEl>
                                          <p:spTgt spid="17">
                                            <p:txEl>
                                              <p:pRg st="3" end="3"/>
                                            </p:txEl>
                                          </p:spTgt>
                                        </p:tgtEl>
                                        <p:attrNameLst>
                                          <p:attrName>style.rotation</p:attrName>
                                        </p:attrNameLst>
                                      </p:cBhvr>
                                      <p:tavLst>
                                        <p:tav tm="0">
                                          <p:val>
                                            <p:fltVal val="90"/>
                                          </p:val>
                                        </p:tav>
                                        <p:tav tm="100000">
                                          <p:val>
                                            <p:fltVal val="0"/>
                                          </p:val>
                                        </p:tav>
                                      </p:tavLst>
                                    </p:anim>
                                    <p:animEffect transition="in" filter="fade">
                                      <p:cBhvr>
                                        <p:cTn id="57" dur="1000"/>
                                        <p:tgtEl>
                                          <p:spTgt spid="17">
                                            <p:txEl>
                                              <p:pRg st="3" end="3"/>
                                            </p:txEl>
                                          </p:spTgt>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7">
                                            <p:txEl>
                                              <p:pRg st="4" end="4"/>
                                            </p:txEl>
                                          </p:spTgt>
                                        </p:tgtEl>
                                        <p:attrNameLst>
                                          <p:attrName>style.visibility</p:attrName>
                                        </p:attrNameLst>
                                      </p:cBhvr>
                                      <p:to>
                                        <p:strVal val="visible"/>
                                      </p:to>
                                    </p:set>
                                    <p:anim calcmode="lin" valueType="num">
                                      <p:cBhvr>
                                        <p:cTn id="60" dur="10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61" dur="1000" fill="hold"/>
                                        <p:tgtEl>
                                          <p:spTgt spid="17">
                                            <p:txEl>
                                              <p:pRg st="4" end="4"/>
                                            </p:txEl>
                                          </p:spTgt>
                                        </p:tgtEl>
                                        <p:attrNameLst>
                                          <p:attrName>ppt_h</p:attrName>
                                        </p:attrNameLst>
                                      </p:cBhvr>
                                      <p:tavLst>
                                        <p:tav tm="0">
                                          <p:val>
                                            <p:fltVal val="0"/>
                                          </p:val>
                                        </p:tav>
                                        <p:tav tm="100000">
                                          <p:val>
                                            <p:strVal val="#ppt_h"/>
                                          </p:val>
                                        </p:tav>
                                      </p:tavLst>
                                    </p:anim>
                                    <p:anim calcmode="lin" valueType="num">
                                      <p:cBhvr>
                                        <p:cTn id="62" dur="1000" fill="hold"/>
                                        <p:tgtEl>
                                          <p:spTgt spid="17">
                                            <p:txEl>
                                              <p:pRg st="4" end="4"/>
                                            </p:txEl>
                                          </p:spTgt>
                                        </p:tgtEl>
                                        <p:attrNameLst>
                                          <p:attrName>style.rotation</p:attrName>
                                        </p:attrNameLst>
                                      </p:cBhvr>
                                      <p:tavLst>
                                        <p:tav tm="0">
                                          <p:val>
                                            <p:fltVal val="90"/>
                                          </p:val>
                                        </p:tav>
                                        <p:tav tm="100000">
                                          <p:val>
                                            <p:fltVal val="0"/>
                                          </p:val>
                                        </p:tav>
                                      </p:tavLst>
                                    </p:anim>
                                    <p:animEffect transition="in" filter="fade">
                                      <p:cBhvr>
                                        <p:cTn id="63" dur="1000"/>
                                        <p:tgtEl>
                                          <p:spTgt spid="17">
                                            <p:txEl>
                                              <p:pRg st="4" end="4"/>
                                            </p:txEl>
                                          </p:spTgt>
                                        </p:tgtEl>
                                      </p:cBhvr>
                                    </p:animEffect>
                                  </p:childTnLst>
                                </p:cTn>
                              </p:par>
                            </p:childTnLst>
                          </p:cTn>
                        </p:par>
                        <p:par>
                          <p:cTn id="64" fill="hold">
                            <p:stCondLst>
                              <p:cond delay="1000"/>
                            </p:stCondLst>
                            <p:childTnLst>
                              <p:par>
                                <p:cTn id="65" presetID="26" presetClass="entr" presetSubtype="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80">
                                          <p:stCondLst>
                                            <p:cond delay="0"/>
                                          </p:stCondLst>
                                        </p:cTn>
                                        <p:tgtEl>
                                          <p:spTgt spid="10"/>
                                        </p:tgtEl>
                                      </p:cBhvr>
                                    </p:animEffect>
                                    <p:anim calcmode="lin" valueType="num">
                                      <p:cBhvr>
                                        <p:cTn id="6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3" dur="26">
                                          <p:stCondLst>
                                            <p:cond delay="650"/>
                                          </p:stCondLst>
                                        </p:cTn>
                                        <p:tgtEl>
                                          <p:spTgt spid="10"/>
                                        </p:tgtEl>
                                      </p:cBhvr>
                                      <p:to x="100000" y="60000"/>
                                    </p:animScale>
                                    <p:animScale>
                                      <p:cBhvr>
                                        <p:cTn id="74" dur="166" decel="50000">
                                          <p:stCondLst>
                                            <p:cond delay="676"/>
                                          </p:stCondLst>
                                        </p:cTn>
                                        <p:tgtEl>
                                          <p:spTgt spid="10"/>
                                        </p:tgtEl>
                                      </p:cBhvr>
                                      <p:to x="100000" y="100000"/>
                                    </p:animScale>
                                    <p:animScale>
                                      <p:cBhvr>
                                        <p:cTn id="75" dur="26">
                                          <p:stCondLst>
                                            <p:cond delay="1312"/>
                                          </p:stCondLst>
                                        </p:cTn>
                                        <p:tgtEl>
                                          <p:spTgt spid="10"/>
                                        </p:tgtEl>
                                      </p:cBhvr>
                                      <p:to x="100000" y="80000"/>
                                    </p:animScale>
                                    <p:animScale>
                                      <p:cBhvr>
                                        <p:cTn id="76" dur="166" decel="50000">
                                          <p:stCondLst>
                                            <p:cond delay="1338"/>
                                          </p:stCondLst>
                                        </p:cTn>
                                        <p:tgtEl>
                                          <p:spTgt spid="10"/>
                                        </p:tgtEl>
                                      </p:cBhvr>
                                      <p:to x="100000" y="100000"/>
                                    </p:animScale>
                                    <p:animScale>
                                      <p:cBhvr>
                                        <p:cTn id="77" dur="26">
                                          <p:stCondLst>
                                            <p:cond delay="1642"/>
                                          </p:stCondLst>
                                        </p:cTn>
                                        <p:tgtEl>
                                          <p:spTgt spid="10"/>
                                        </p:tgtEl>
                                      </p:cBhvr>
                                      <p:to x="100000" y="90000"/>
                                    </p:animScale>
                                    <p:animScale>
                                      <p:cBhvr>
                                        <p:cTn id="78" dur="166" decel="50000">
                                          <p:stCondLst>
                                            <p:cond delay="1668"/>
                                          </p:stCondLst>
                                        </p:cTn>
                                        <p:tgtEl>
                                          <p:spTgt spid="10"/>
                                        </p:tgtEl>
                                      </p:cBhvr>
                                      <p:to x="100000" y="100000"/>
                                    </p:animScale>
                                    <p:animScale>
                                      <p:cBhvr>
                                        <p:cTn id="79" dur="26">
                                          <p:stCondLst>
                                            <p:cond delay="1808"/>
                                          </p:stCondLst>
                                        </p:cTn>
                                        <p:tgtEl>
                                          <p:spTgt spid="10"/>
                                        </p:tgtEl>
                                      </p:cBhvr>
                                      <p:to x="100000" y="95000"/>
                                    </p:animScale>
                                    <p:animScale>
                                      <p:cBhvr>
                                        <p:cTn id="8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7379" y="544974"/>
            <a:ext cx="8995277" cy="2031325"/>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Тому більша частина пускового струму буде проходити верхньою </a:t>
            </a:r>
            <a:r>
              <a:rPr lang="uk-UA" sz="2200" dirty="0" smtClean="0">
                <a:latin typeface="Calibri" panose="020F0502020204030204" pitchFamily="34" charset="0"/>
                <a:ea typeface="Calibri" panose="020F0502020204030204" pitchFamily="34" charset="0"/>
                <a:cs typeface="Calibri" panose="020F0502020204030204" pitchFamily="34" charset="0"/>
              </a:rPr>
              <a:t>час-</a:t>
            </a:r>
            <a:r>
              <a:rPr lang="uk-UA" sz="2200" dirty="0" err="1" smtClean="0">
                <a:latin typeface="Calibri" panose="020F0502020204030204" pitchFamily="34" charset="0"/>
                <a:ea typeface="Calibri" panose="020F0502020204030204" pitchFamily="34" charset="0"/>
                <a:cs typeface="Calibri" panose="020F0502020204030204" pitchFamily="34" charset="0"/>
              </a:rPr>
              <a:t>тиною</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провідника.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Загальне </a:t>
            </a:r>
            <a:r>
              <a:rPr lang="uk-UA" sz="2200" dirty="0">
                <a:latin typeface="Calibri" panose="020F0502020204030204" pitchFamily="34" charset="0"/>
                <a:ea typeface="Calibri" panose="020F0502020204030204" pitchFamily="34" charset="0"/>
                <a:cs typeface="Calibri" panose="020F0502020204030204" pitchFamily="34" charset="0"/>
              </a:rPr>
              <a:t>зміщення </a:t>
            </a:r>
            <a:r>
              <a:rPr lang="uk-UA" sz="2200" dirty="0" smtClean="0">
                <a:latin typeface="Calibri" panose="020F0502020204030204" pitchFamily="34" charset="0"/>
                <a:ea typeface="Calibri" panose="020F0502020204030204" pitchFamily="34" charset="0"/>
                <a:cs typeface="Calibri" panose="020F0502020204030204" pitchFamily="34" charset="0"/>
              </a:rPr>
              <a:t>струму </a:t>
            </a:r>
            <a:r>
              <a:rPr lang="uk-UA" sz="2200" dirty="0">
                <a:latin typeface="Calibri" panose="020F0502020204030204" pitchFamily="34" charset="0"/>
                <a:ea typeface="Calibri" panose="020F0502020204030204" pitchFamily="34" charset="0"/>
                <a:cs typeface="Calibri" panose="020F0502020204030204" pitchFamily="34" charset="0"/>
              </a:rPr>
              <a:t>буде використовуватися не повністю і це призведе до збільшення активного опору, </a:t>
            </a:r>
            <a:r>
              <a:rPr lang="uk-UA" sz="2200" dirty="0" smtClean="0">
                <a:latin typeface="Calibri" panose="020F0502020204030204" pitchFamily="34" charset="0"/>
                <a:ea typeface="Calibri" panose="020F0502020204030204" pitchFamily="34" charset="0"/>
                <a:cs typeface="Calibri" panose="020F0502020204030204" pitchFamily="34" charset="0"/>
              </a:rPr>
              <a:t>і </a:t>
            </a:r>
            <a:r>
              <a:rPr lang="uk-UA" sz="2200" dirty="0">
                <a:latin typeface="Calibri" panose="020F0502020204030204" pitchFamily="34" charset="0"/>
                <a:ea typeface="Calibri" panose="020F0502020204030204" pitchFamily="34" charset="0"/>
                <a:cs typeface="Calibri" panose="020F0502020204030204" pitchFamily="34" charset="0"/>
              </a:rPr>
              <a:t>пускового моменту двигуна</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pPr indent="360363"/>
            <a:r>
              <a:rPr lang="uk-UA" sz="2200" dirty="0">
                <a:latin typeface="Calibri" panose="020F0502020204030204" pitchFamily="34" charset="0"/>
                <a:ea typeface="Calibri" panose="020F0502020204030204" pitchFamily="34" charset="0"/>
                <a:cs typeface="Calibri" panose="020F0502020204030204" pitchFamily="34" charset="0"/>
              </a:rPr>
              <a:t>Після розгону </a:t>
            </a:r>
            <a:r>
              <a:rPr lang="uk-UA" sz="2200" dirty="0" smtClean="0">
                <a:latin typeface="Calibri" panose="020F0502020204030204" pitchFamily="34" charset="0"/>
                <a:ea typeface="Calibri" panose="020F0502020204030204" pitchFamily="34" charset="0"/>
                <a:cs typeface="Calibri" panose="020F0502020204030204" pitchFamily="34" charset="0"/>
              </a:rPr>
              <a:t>двигуна, </a:t>
            </a:r>
            <a:r>
              <a:rPr lang="uk-UA" sz="2200" dirty="0">
                <a:latin typeface="Calibri" panose="020F0502020204030204" pitchFamily="34" charset="0"/>
                <a:ea typeface="Calibri" panose="020F0502020204030204" pitchFamily="34" charset="0"/>
                <a:cs typeface="Calibri" panose="020F0502020204030204" pitchFamily="34" charset="0"/>
              </a:rPr>
              <a:t>частота струму ротора знижується і струм протікає через весь переріз обмотки.</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67145" y="2576299"/>
            <a:ext cx="6665095" cy="1354217"/>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Ще більш </a:t>
            </a:r>
            <a:r>
              <a:rPr lang="uk-UA" sz="2200" dirty="0" smtClean="0">
                <a:latin typeface="Calibri" panose="020F0502020204030204" pitchFamily="34" charset="0"/>
                <a:ea typeface="Calibri" panose="020F0502020204030204" pitchFamily="34" charset="0"/>
                <a:cs typeface="Calibri" panose="020F0502020204030204" pitchFamily="34" charset="0"/>
              </a:rPr>
              <a:t>поширена конструкція АД </a:t>
            </a:r>
            <a:r>
              <a:rPr lang="uk-UA" sz="2200" dirty="0">
                <a:latin typeface="Calibri" panose="020F0502020204030204" pitchFamily="34" charset="0"/>
                <a:ea typeface="Calibri" panose="020F0502020204030204" pitchFamily="34" charset="0"/>
                <a:cs typeface="Calibri" panose="020F0502020204030204" pitchFamily="34" charset="0"/>
              </a:rPr>
              <a:t>з </a:t>
            </a:r>
            <a:r>
              <a:rPr lang="uk-UA" sz="2200" dirty="0" smtClean="0">
                <a:latin typeface="Calibri" panose="020F0502020204030204" pitchFamily="34" charset="0"/>
                <a:ea typeface="Calibri" panose="020F0502020204030204" pitchFamily="34" charset="0"/>
                <a:cs typeface="Calibri" panose="020F0502020204030204" pitchFamily="34" charset="0"/>
              </a:rPr>
              <a:t>к. з.  </a:t>
            </a:r>
            <a:r>
              <a:rPr lang="uk-UA" sz="2200" dirty="0">
                <a:latin typeface="Calibri" panose="020F0502020204030204" pitchFamily="34" charset="0"/>
                <a:ea typeface="Calibri" panose="020F0502020204030204" pitchFamily="34" charset="0"/>
                <a:cs typeface="Calibri" panose="020F0502020204030204" pitchFamily="34" charset="0"/>
              </a:rPr>
              <a:t>ротором, є двигуни з подвійною </a:t>
            </a:r>
            <a:r>
              <a:rPr lang="uk-UA" sz="2200" dirty="0" smtClean="0">
                <a:latin typeface="Calibri" panose="020F0502020204030204" pitchFamily="34" charset="0"/>
                <a:ea typeface="Calibri" panose="020F0502020204030204" pitchFamily="34" charset="0"/>
                <a:cs typeface="Calibri" panose="020F0502020204030204" pitchFamily="34" charset="0"/>
              </a:rPr>
              <a:t>кліткою, </a:t>
            </a:r>
            <a:r>
              <a:rPr lang="uk-UA" sz="2200" dirty="0">
                <a:latin typeface="Calibri" panose="020F0502020204030204" pitchFamily="34" charset="0"/>
                <a:ea typeface="Calibri" panose="020F0502020204030204" pitchFamily="34" charset="0"/>
                <a:cs typeface="Calibri" panose="020F0502020204030204" pitchFamily="34" charset="0"/>
              </a:rPr>
              <a:t>у яких одна обмотка (пускова) має менший переріз і, отже, більший опір і меншу індуктивність </a:t>
            </a:r>
            <a:r>
              <a:rPr lang="uk-UA" sz="2200" dirty="0" smtClean="0">
                <a:latin typeface="Calibri" panose="020F0502020204030204" pitchFamily="34" charset="0"/>
                <a:ea typeface="Calibri" panose="020F0502020204030204" pitchFamily="34" charset="0"/>
                <a:cs typeface="Calibri" panose="020F0502020204030204" pitchFamily="34" charset="0"/>
              </a:rPr>
              <a:t>порівняно </a:t>
            </a:r>
            <a:r>
              <a:rPr lang="uk-UA" sz="2200" dirty="0">
                <a:latin typeface="Calibri" panose="020F0502020204030204" pitchFamily="34" charset="0"/>
                <a:ea typeface="Calibri" panose="020F0502020204030204" pitchFamily="34" charset="0"/>
                <a:cs typeface="Calibri" panose="020F0502020204030204" pitchFamily="34" charset="0"/>
              </a:rPr>
              <a:t>з </a:t>
            </a:r>
            <a:r>
              <a:rPr lang="uk-UA" sz="2200" dirty="0" smtClean="0">
                <a:latin typeface="Calibri" panose="020F0502020204030204" pitchFamily="34" charset="0"/>
                <a:ea typeface="Calibri" panose="020F0502020204030204" pitchFamily="34" charset="0"/>
                <a:cs typeface="Calibri" panose="020F0502020204030204" pitchFamily="34" charset="0"/>
              </a:rPr>
              <a:t>робочою </a:t>
            </a:r>
            <a:r>
              <a:rPr lang="uk-UA" sz="2200" dirty="0">
                <a:latin typeface="Calibri" panose="020F0502020204030204" pitchFamily="34" charset="0"/>
                <a:ea typeface="Calibri" panose="020F0502020204030204" pitchFamily="34" charset="0"/>
                <a:cs typeface="Calibri" panose="020F0502020204030204" pitchFamily="34" charset="0"/>
              </a:rPr>
              <a:t>обмоткою.</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Особливості роботи </a:t>
            </a:r>
            <a:r>
              <a:rPr lang="uk-UA" sz="2800" b="1" i="1" u="sng" dirty="0" smtClean="0">
                <a:latin typeface="Times New Roman" panose="02020603050405020304" pitchFamily="18" charset="0"/>
                <a:cs typeface="Times New Roman" panose="02020603050405020304" pitchFamily="18" charset="0"/>
              </a:rPr>
              <a:t>АД </a:t>
            </a:r>
            <a:r>
              <a:rPr lang="uk-UA" sz="2800" b="1" i="1" u="sng" dirty="0">
                <a:latin typeface="Times New Roman" panose="02020603050405020304" pitchFamily="18" charset="0"/>
                <a:cs typeface="Times New Roman" panose="02020603050405020304" pitchFamily="18" charset="0"/>
              </a:rPr>
              <a:t>з короткозамкненим ротором</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12" name="Рисунок 11"/>
          <p:cNvPicPr/>
          <p:nvPr/>
        </p:nvPicPr>
        <p:blipFill rotWithShape="1">
          <a:blip r:embed="rId3" cstate="print">
            <a:extLst>
              <a:ext uri="{28A0092B-C50C-407E-A947-70E740481C1C}">
                <a14:useLocalDpi xmlns:a14="http://schemas.microsoft.com/office/drawing/2010/main" val="0"/>
              </a:ext>
            </a:extLst>
          </a:blip>
          <a:srcRect l="-2" r="64099" b="11502"/>
          <a:stretch/>
        </p:blipFill>
        <p:spPr bwMode="auto">
          <a:xfrm>
            <a:off x="6660233" y="2348880"/>
            <a:ext cx="2402424" cy="3023055"/>
          </a:xfrm>
          <a:prstGeom prst="rect">
            <a:avLst/>
          </a:prstGeom>
          <a:noFill/>
          <a:ln>
            <a:noFill/>
          </a:ln>
          <a:extLst>
            <a:ext uri="{53640926-AAD7-44D8-BBD7-CCE9431645EC}">
              <a14:shadowObscured xmlns:a14="http://schemas.microsoft.com/office/drawing/2010/main"/>
            </a:ext>
          </a:extLst>
        </p:spPr>
      </p:pic>
      <p:sp>
        <p:nvSpPr>
          <p:cNvPr id="14" name="Прямоугольник 13"/>
          <p:cNvSpPr>
            <a:spLocks noChangeArrowheads="1"/>
          </p:cNvSpPr>
          <p:nvPr/>
        </p:nvSpPr>
        <p:spPr bwMode="auto">
          <a:xfrm>
            <a:off x="83564" y="3930515"/>
            <a:ext cx="6576670" cy="1441420"/>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При пуску індуктивний опір робочої обмотки </a:t>
            </a:r>
            <a:r>
              <a:rPr lang="uk-UA" sz="2200" dirty="0" err="1" smtClean="0">
                <a:latin typeface="Calibri" panose="020F0502020204030204" pitchFamily="34" charset="0"/>
                <a:ea typeface="Calibri" panose="020F0502020204030204" pitchFamily="34" charset="0"/>
                <a:cs typeface="Calibri" panose="020F0502020204030204" pitchFamily="34" charset="0"/>
              </a:rPr>
              <a:t>наба-гато</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вищий і струм проходить через пускову обмотку, а в процесі розгону зі зменшенням частоти струму ротора, </a:t>
            </a:r>
            <a:r>
              <a:rPr lang="uk-UA" sz="2200" dirty="0">
                <a:latin typeface="Calibri" panose="020F0502020204030204" pitchFamily="34" charset="0"/>
                <a:ea typeface="Calibri" panose="020F0502020204030204" pitchFamily="34" charset="0"/>
                <a:cs typeface="Calibri" panose="020F0502020204030204" pitchFamily="34" charset="0"/>
              </a:rPr>
              <a:t>її </a:t>
            </a:r>
            <a:r>
              <a:rPr lang="uk-UA" sz="2200" dirty="0" smtClean="0">
                <a:latin typeface="Calibri" panose="020F0502020204030204" pitchFamily="34" charset="0"/>
                <a:ea typeface="Calibri" panose="020F0502020204030204" pitchFamily="34" charset="0"/>
                <a:cs typeface="Calibri" panose="020F0502020204030204" pitchFamily="34" charset="0"/>
              </a:rPr>
              <a:t>індуктивний </a:t>
            </a:r>
            <a:r>
              <a:rPr lang="uk-UA" sz="2200" dirty="0">
                <a:latin typeface="Calibri" panose="020F0502020204030204" pitchFamily="34" charset="0"/>
                <a:ea typeface="Calibri" panose="020F0502020204030204" pitchFamily="34" charset="0"/>
                <a:cs typeface="Calibri" panose="020F0502020204030204" pitchFamily="34" charset="0"/>
              </a:rPr>
              <a:t>опір </a:t>
            </a:r>
            <a:r>
              <a:rPr lang="uk-UA" sz="2200" dirty="0" smtClean="0">
                <a:latin typeface="Calibri" panose="020F0502020204030204" pitchFamily="34" charset="0"/>
                <a:ea typeface="Calibri" panose="020F0502020204030204" pitchFamily="34" charset="0"/>
                <a:cs typeface="Calibri" panose="020F0502020204030204" pitchFamily="34" charset="0"/>
              </a:rPr>
              <a:t>знижується</a:t>
            </a:r>
            <a:r>
              <a:rPr lang="uk-UA" sz="2200" dirty="0">
                <a:latin typeface="Calibri" panose="020F0502020204030204" pitchFamily="34" charset="0"/>
                <a:ea typeface="Calibri" panose="020F0502020204030204" pitchFamily="34" charset="0"/>
                <a:cs typeface="Calibri" panose="020F0502020204030204" pitchFamily="34" charset="0"/>
              </a:rPr>
              <a:t>, і струм </a:t>
            </a:r>
            <a:r>
              <a:rPr lang="uk-UA" sz="2200" dirty="0" err="1" smtClean="0">
                <a:latin typeface="Calibri" panose="020F0502020204030204" pitchFamily="34" charset="0"/>
                <a:ea typeface="Calibri" panose="020F0502020204030204" pitchFamily="34" charset="0"/>
                <a:cs typeface="Calibri" panose="020F0502020204030204" pitchFamily="34" charset="0"/>
              </a:rPr>
              <a:t>розпо-діляється</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між двома обмотками </a:t>
            </a:r>
            <a:r>
              <a:rPr lang="uk-UA" sz="2200" dirty="0" smtClean="0">
                <a:latin typeface="Calibri" panose="020F0502020204030204" pitchFamily="34" charset="0"/>
                <a:ea typeface="Calibri" panose="020F0502020204030204" pitchFamily="34" charset="0"/>
                <a:cs typeface="Calibri" panose="020F0502020204030204" pitchFamily="34" charset="0"/>
              </a:rPr>
              <a:t>рівномірно.</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a:spLocks noChangeArrowheads="1"/>
          </p:cNvSpPr>
          <p:nvPr/>
        </p:nvSpPr>
        <p:spPr bwMode="auto">
          <a:xfrm>
            <a:off x="83563" y="5371935"/>
            <a:ext cx="8995511" cy="677108"/>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Оскільки переріз робочої обмотки більший, тобто її опір менший, то практично весь струм за малих ковзань проходить через неї.</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88966" y="6064567"/>
            <a:ext cx="8995511" cy="677108"/>
          </a:xfrm>
          <a:prstGeom prst="rect">
            <a:avLst/>
          </a:prstGeom>
          <a:solidFill>
            <a:schemeClr val="accent6">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Сучасні </a:t>
            </a:r>
            <a:r>
              <a:rPr lang="uk-UA" sz="2200" dirty="0">
                <a:latin typeface="Calibri" panose="020F0502020204030204" pitchFamily="34" charset="0"/>
                <a:ea typeface="Calibri" panose="020F0502020204030204" pitchFamily="34" charset="0"/>
                <a:cs typeface="Calibri" panose="020F0502020204030204" pitchFamily="34" charset="0"/>
              </a:rPr>
              <a:t>способи регулювання швидкості і можливості пуску дозволять повністю витіснити </a:t>
            </a:r>
            <a:r>
              <a:rPr lang="uk-UA" sz="2200" dirty="0" smtClean="0">
                <a:latin typeface="Calibri" panose="020F0502020204030204" pitchFamily="34" charset="0"/>
                <a:ea typeface="Calibri" panose="020F0502020204030204" pitchFamily="34" charset="0"/>
                <a:cs typeface="Calibri" panose="020F0502020204030204" pitchFamily="34" charset="0"/>
              </a:rPr>
              <a:t>менш надійні АД </a:t>
            </a:r>
            <a:r>
              <a:rPr lang="uk-UA" sz="2200" dirty="0">
                <a:latin typeface="Calibri" panose="020F0502020204030204" pitchFamily="34" charset="0"/>
                <a:ea typeface="Calibri" panose="020F0502020204030204" pitchFamily="34" charset="0"/>
                <a:cs typeface="Calibri" panose="020F0502020204030204" pitchFamily="34" charset="0"/>
              </a:rPr>
              <a:t>з фазним </a:t>
            </a:r>
            <a:r>
              <a:rPr lang="uk-UA" sz="2200" dirty="0" smtClean="0">
                <a:latin typeface="Calibri" panose="020F0502020204030204" pitchFamily="34" charset="0"/>
                <a:ea typeface="Calibri" panose="020F0502020204030204" pitchFamily="34" charset="0"/>
                <a:cs typeface="Calibri" panose="020F0502020204030204" pitchFamily="34" charset="0"/>
              </a:rPr>
              <a:t>ротором.</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832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7">
                                            <p:bg/>
                                          </p:spTgt>
                                        </p:tgtEl>
                                        <p:attrNameLst>
                                          <p:attrName>style.visibility</p:attrName>
                                        </p:attrNameLst>
                                      </p:cBhvr>
                                      <p:to>
                                        <p:strVal val="visible"/>
                                      </p:to>
                                    </p:set>
                                    <p:anim calcmode="lin" valueType="num">
                                      <p:cBhvr>
                                        <p:cTn id="13" dur="1000" fill="hold"/>
                                        <p:tgtEl>
                                          <p:spTgt spid="17">
                                            <p:bg/>
                                          </p:spTgt>
                                        </p:tgtEl>
                                        <p:attrNameLst>
                                          <p:attrName>ppt_w</p:attrName>
                                        </p:attrNameLst>
                                      </p:cBhvr>
                                      <p:tavLst>
                                        <p:tav tm="0">
                                          <p:val>
                                            <p:fltVal val="0"/>
                                          </p:val>
                                        </p:tav>
                                        <p:tav tm="100000">
                                          <p:val>
                                            <p:strVal val="#ppt_w"/>
                                          </p:val>
                                        </p:tav>
                                      </p:tavLst>
                                    </p:anim>
                                    <p:anim calcmode="lin" valueType="num">
                                      <p:cBhvr>
                                        <p:cTn id="14" dur="1000" fill="hold"/>
                                        <p:tgtEl>
                                          <p:spTgt spid="17">
                                            <p:bg/>
                                          </p:spTgt>
                                        </p:tgtEl>
                                        <p:attrNameLst>
                                          <p:attrName>ppt_h</p:attrName>
                                        </p:attrNameLst>
                                      </p:cBhvr>
                                      <p:tavLst>
                                        <p:tav tm="0">
                                          <p:val>
                                            <p:fltVal val="0"/>
                                          </p:val>
                                        </p:tav>
                                        <p:tav tm="100000">
                                          <p:val>
                                            <p:strVal val="#ppt_h"/>
                                          </p:val>
                                        </p:tav>
                                      </p:tavLst>
                                    </p:anim>
                                    <p:anim calcmode="lin" valueType="num">
                                      <p:cBhvr>
                                        <p:cTn id="15" dur="1000" fill="hold"/>
                                        <p:tgtEl>
                                          <p:spTgt spid="17">
                                            <p:bg/>
                                          </p:spTgt>
                                        </p:tgtEl>
                                        <p:attrNameLst>
                                          <p:attrName>style.rotation</p:attrName>
                                        </p:attrNameLst>
                                      </p:cBhvr>
                                      <p:tavLst>
                                        <p:tav tm="0">
                                          <p:val>
                                            <p:fltVal val="90"/>
                                          </p:val>
                                        </p:tav>
                                        <p:tav tm="100000">
                                          <p:val>
                                            <p:fltVal val="0"/>
                                          </p:val>
                                        </p:tav>
                                      </p:tavLst>
                                    </p:anim>
                                    <p:animEffect transition="in" filter="fade">
                                      <p:cBhvr>
                                        <p:cTn id="16" dur="1000"/>
                                        <p:tgtEl>
                                          <p:spTgt spid="17">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p:cTn id="19"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7">
                                            <p:txEl>
                                              <p:pRg st="0" end="0"/>
                                            </p:txEl>
                                          </p:spTgt>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80">
                                          <p:stCondLst>
                                            <p:cond delay="0"/>
                                          </p:stCondLst>
                                        </p:cTn>
                                        <p:tgtEl>
                                          <p:spTgt spid="12"/>
                                        </p:tgtEl>
                                      </p:cBhvr>
                                    </p:animEffect>
                                    <p:anim calcmode="lin" valueType="num">
                                      <p:cBhvr>
                                        <p:cTn id="2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2" dur="26">
                                          <p:stCondLst>
                                            <p:cond delay="650"/>
                                          </p:stCondLst>
                                        </p:cTn>
                                        <p:tgtEl>
                                          <p:spTgt spid="12"/>
                                        </p:tgtEl>
                                      </p:cBhvr>
                                      <p:to x="100000" y="60000"/>
                                    </p:animScale>
                                    <p:animScale>
                                      <p:cBhvr>
                                        <p:cTn id="33" dur="166" decel="50000">
                                          <p:stCondLst>
                                            <p:cond delay="676"/>
                                          </p:stCondLst>
                                        </p:cTn>
                                        <p:tgtEl>
                                          <p:spTgt spid="12"/>
                                        </p:tgtEl>
                                      </p:cBhvr>
                                      <p:to x="100000" y="100000"/>
                                    </p:animScale>
                                    <p:animScale>
                                      <p:cBhvr>
                                        <p:cTn id="34" dur="26">
                                          <p:stCondLst>
                                            <p:cond delay="1312"/>
                                          </p:stCondLst>
                                        </p:cTn>
                                        <p:tgtEl>
                                          <p:spTgt spid="12"/>
                                        </p:tgtEl>
                                      </p:cBhvr>
                                      <p:to x="100000" y="80000"/>
                                    </p:animScale>
                                    <p:animScale>
                                      <p:cBhvr>
                                        <p:cTn id="35" dur="166" decel="50000">
                                          <p:stCondLst>
                                            <p:cond delay="1338"/>
                                          </p:stCondLst>
                                        </p:cTn>
                                        <p:tgtEl>
                                          <p:spTgt spid="12"/>
                                        </p:tgtEl>
                                      </p:cBhvr>
                                      <p:to x="100000" y="100000"/>
                                    </p:animScale>
                                    <p:animScale>
                                      <p:cBhvr>
                                        <p:cTn id="36" dur="26">
                                          <p:stCondLst>
                                            <p:cond delay="1642"/>
                                          </p:stCondLst>
                                        </p:cTn>
                                        <p:tgtEl>
                                          <p:spTgt spid="12"/>
                                        </p:tgtEl>
                                      </p:cBhvr>
                                      <p:to x="100000" y="90000"/>
                                    </p:animScale>
                                    <p:animScale>
                                      <p:cBhvr>
                                        <p:cTn id="37" dur="166" decel="50000">
                                          <p:stCondLst>
                                            <p:cond delay="1668"/>
                                          </p:stCondLst>
                                        </p:cTn>
                                        <p:tgtEl>
                                          <p:spTgt spid="12"/>
                                        </p:tgtEl>
                                      </p:cBhvr>
                                      <p:to x="100000" y="100000"/>
                                    </p:animScale>
                                    <p:animScale>
                                      <p:cBhvr>
                                        <p:cTn id="38" dur="26">
                                          <p:stCondLst>
                                            <p:cond delay="1808"/>
                                          </p:stCondLst>
                                        </p:cTn>
                                        <p:tgtEl>
                                          <p:spTgt spid="12"/>
                                        </p:tgtEl>
                                      </p:cBhvr>
                                      <p:to x="100000" y="95000"/>
                                    </p:animScale>
                                    <p:animScale>
                                      <p:cBhvr>
                                        <p:cTn id="39" dur="166" decel="50000">
                                          <p:stCondLst>
                                            <p:cond delay="1834"/>
                                          </p:stCondLst>
                                        </p:cTn>
                                        <p:tgtEl>
                                          <p:spTgt spid="12"/>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4">
                                            <p:bg/>
                                          </p:spTgt>
                                        </p:tgtEl>
                                        <p:attrNameLst>
                                          <p:attrName>style.visibility</p:attrName>
                                        </p:attrNameLst>
                                      </p:cBhvr>
                                      <p:to>
                                        <p:strVal val="visible"/>
                                      </p:to>
                                    </p:set>
                                    <p:anim calcmode="lin" valueType="num">
                                      <p:cBhvr>
                                        <p:cTn id="44" dur="1000" fill="hold"/>
                                        <p:tgtEl>
                                          <p:spTgt spid="14">
                                            <p:bg/>
                                          </p:spTgt>
                                        </p:tgtEl>
                                        <p:attrNameLst>
                                          <p:attrName>ppt_w</p:attrName>
                                        </p:attrNameLst>
                                      </p:cBhvr>
                                      <p:tavLst>
                                        <p:tav tm="0">
                                          <p:val>
                                            <p:fltVal val="0"/>
                                          </p:val>
                                        </p:tav>
                                        <p:tav tm="100000">
                                          <p:val>
                                            <p:strVal val="#ppt_w"/>
                                          </p:val>
                                        </p:tav>
                                      </p:tavLst>
                                    </p:anim>
                                    <p:anim calcmode="lin" valueType="num">
                                      <p:cBhvr>
                                        <p:cTn id="45" dur="1000" fill="hold"/>
                                        <p:tgtEl>
                                          <p:spTgt spid="14">
                                            <p:bg/>
                                          </p:spTgt>
                                        </p:tgtEl>
                                        <p:attrNameLst>
                                          <p:attrName>ppt_h</p:attrName>
                                        </p:attrNameLst>
                                      </p:cBhvr>
                                      <p:tavLst>
                                        <p:tav tm="0">
                                          <p:val>
                                            <p:fltVal val="0"/>
                                          </p:val>
                                        </p:tav>
                                        <p:tav tm="100000">
                                          <p:val>
                                            <p:strVal val="#ppt_h"/>
                                          </p:val>
                                        </p:tav>
                                      </p:tavLst>
                                    </p:anim>
                                    <p:anim calcmode="lin" valueType="num">
                                      <p:cBhvr>
                                        <p:cTn id="46" dur="1000" fill="hold"/>
                                        <p:tgtEl>
                                          <p:spTgt spid="14">
                                            <p:bg/>
                                          </p:spTgt>
                                        </p:tgtEl>
                                        <p:attrNameLst>
                                          <p:attrName>style.rotation</p:attrName>
                                        </p:attrNameLst>
                                      </p:cBhvr>
                                      <p:tavLst>
                                        <p:tav tm="0">
                                          <p:val>
                                            <p:fltVal val="90"/>
                                          </p:val>
                                        </p:tav>
                                        <p:tav tm="100000">
                                          <p:val>
                                            <p:fltVal val="0"/>
                                          </p:val>
                                        </p:tav>
                                      </p:tavLst>
                                    </p:anim>
                                    <p:animEffect transition="in" filter="fade">
                                      <p:cBhvr>
                                        <p:cTn id="47" dur="1000"/>
                                        <p:tgtEl>
                                          <p:spTgt spid="14">
                                            <p:bg/>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 calcmode="lin" valueType="num">
                                      <p:cBhvr>
                                        <p:cTn id="50"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1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Effect transition="in" filter="fade">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6">
                                            <p:bg/>
                                          </p:spTgt>
                                        </p:tgtEl>
                                        <p:attrNameLst>
                                          <p:attrName>style.visibility</p:attrName>
                                        </p:attrNameLst>
                                      </p:cBhvr>
                                      <p:to>
                                        <p:strVal val="visible"/>
                                      </p:to>
                                    </p:set>
                                    <p:anim calcmode="lin" valueType="num">
                                      <p:cBhvr>
                                        <p:cTn id="65" dur="1000" fill="hold"/>
                                        <p:tgtEl>
                                          <p:spTgt spid="16">
                                            <p:bg/>
                                          </p:spTgt>
                                        </p:tgtEl>
                                        <p:attrNameLst>
                                          <p:attrName>ppt_w</p:attrName>
                                        </p:attrNameLst>
                                      </p:cBhvr>
                                      <p:tavLst>
                                        <p:tav tm="0">
                                          <p:val>
                                            <p:fltVal val="0"/>
                                          </p:val>
                                        </p:tav>
                                        <p:tav tm="100000">
                                          <p:val>
                                            <p:strVal val="#ppt_w"/>
                                          </p:val>
                                        </p:tav>
                                      </p:tavLst>
                                    </p:anim>
                                    <p:anim calcmode="lin" valueType="num">
                                      <p:cBhvr>
                                        <p:cTn id="66" dur="1000" fill="hold"/>
                                        <p:tgtEl>
                                          <p:spTgt spid="16">
                                            <p:bg/>
                                          </p:spTgt>
                                        </p:tgtEl>
                                        <p:attrNameLst>
                                          <p:attrName>ppt_h</p:attrName>
                                        </p:attrNameLst>
                                      </p:cBhvr>
                                      <p:tavLst>
                                        <p:tav tm="0">
                                          <p:val>
                                            <p:fltVal val="0"/>
                                          </p:val>
                                        </p:tav>
                                        <p:tav tm="100000">
                                          <p:val>
                                            <p:strVal val="#ppt_h"/>
                                          </p:val>
                                        </p:tav>
                                      </p:tavLst>
                                    </p:anim>
                                    <p:anim calcmode="lin" valueType="num">
                                      <p:cBhvr>
                                        <p:cTn id="67" dur="1000" fill="hold"/>
                                        <p:tgtEl>
                                          <p:spTgt spid="16">
                                            <p:bg/>
                                          </p:spTgt>
                                        </p:tgtEl>
                                        <p:attrNameLst>
                                          <p:attrName>style.rotation</p:attrName>
                                        </p:attrNameLst>
                                      </p:cBhvr>
                                      <p:tavLst>
                                        <p:tav tm="0">
                                          <p:val>
                                            <p:fltVal val="90"/>
                                          </p:val>
                                        </p:tav>
                                        <p:tav tm="100000">
                                          <p:val>
                                            <p:fltVal val="0"/>
                                          </p:val>
                                        </p:tav>
                                      </p:tavLst>
                                    </p:anim>
                                    <p:animEffect transition="in" filter="fade">
                                      <p:cBhvr>
                                        <p:cTn id="68" dur="1000"/>
                                        <p:tgtEl>
                                          <p:spTgt spid="16">
                                            <p:bg/>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anim calcmode="lin" valueType="num">
                                      <p:cBhvr>
                                        <p:cTn id="71"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72"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73"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7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4" grpId="0" uiExpand="1" build="p" animBg="1" autoUpdateAnimBg="0"/>
      <p:bldP spid="15" grpId="0" animBg="1"/>
      <p:bldP spid="16" grpId="0" uiExpand="1" build="p"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7379" y="544974"/>
            <a:ext cx="8995277" cy="1354217"/>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У зв'язку з тим, що опір кола АД з </a:t>
            </a:r>
            <a:r>
              <a:rPr lang="uk-UA" sz="2200" dirty="0" smtClean="0">
                <a:latin typeface="Calibri" panose="020F0502020204030204" pitchFamily="34" charset="0"/>
                <a:ea typeface="Calibri" panose="020F0502020204030204" pitchFamily="34" charset="0"/>
                <a:cs typeface="Calibri" panose="020F0502020204030204" pitchFamily="34" charset="0"/>
              </a:rPr>
              <a:t>к. з. </a:t>
            </a:r>
            <a:r>
              <a:rPr lang="uk-UA" sz="2200" dirty="0">
                <a:latin typeface="Calibri" panose="020F0502020204030204" pitchFamily="34" charset="0"/>
                <a:ea typeface="Calibri" panose="020F0502020204030204" pitchFamily="34" charset="0"/>
                <a:cs typeface="Calibri" panose="020F0502020204030204" pitchFamily="34" charset="0"/>
              </a:rPr>
              <a:t>ротором змінюється </a:t>
            </a:r>
            <a:r>
              <a:rPr lang="uk-UA" sz="2200" dirty="0" smtClean="0">
                <a:latin typeface="Calibri" panose="020F0502020204030204" pitchFamily="34" charset="0"/>
                <a:ea typeface="Calibri" panose="020F0502020204030204" pitchFamily="34" charset="0"/>
                <a:cs typeface="Calibri" panose="020F0502020204030204" pitchFamily="34" charset="0"/>
              </a:rPr>
              <a:t>у </a:t>
            </a:r>
            <a:r>
              <a:rPr lang="uk-UA" sz="2200" dirty="0">
                <a:latin typeface="Calibri" panose="020F0502020204030204" pitchFamily="34" charset="0"/>
                <a:ea typeface="Calibri" panose="020F0502020204030204" pitchFamily="34" charset="0"/>
                <a:cs typeface="Calibri" panose="020F0502020204030204" pitchFamily="34" charset="0"/>
              </a:rPr>
              <a:t>достатньо широких межах, розрахунок механічної характеристики цього двигуна при використанні загальної формули для електромагнітного моменту </a:t>
            </a:r>
            <a:r>
              <a:rPr lang="uk-UA" sz="2200" dirty="0" smtClean="0">
                <a:latin typeface="Calibri" panose="020F0502020204030204" pitchFamily="34" charset="0"/>
                <a:ea typeface="Calibri" panose="020F0502020204030204" pitchFamily="34" charset="0"/>
                <a:cs typeface="Calibri" panose="020F0502020204030204" pitchFamily="34" charset="0"/>
              </a:rPr>
              <a:t>не </a:t>
            </a:r>
            <a:r>
              <a:rPr lang="uk-UA" sz="2200" dirty="0">
                <a:latin typeface="Calibri" panose="020F0502020204030204" pitchFamily="34" charset="0"/>
                <a:ea typeface="Calibri" panose="020F0502020204030204" pitchFamily="34" charset="0"/>
                <a:cs typeface="Calibri" panose="020F0502020204030204" pitchFamily="34" charset="0"/>
              </a:rPr>
              <a:t>дає достатньо точних результатів.</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64781" y="1899191"/>
            <a:ext cx="8997875" cy="677108"/>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До того ж, </a:t>
            </a:r>
            <a:r>
              <a:rPr lang="uk-UA" sz="2200" dirty="0" smtClean="0">
                <a:latin typeface="Calibri" panose="020F0502020204030204" pitchFamily="34" charset="0"/>
                <a:ea typeface="Calibri" panose="020F0502020204030204" pitchFamily="34" charset="0"/>
                <a:cs typeface="Calibri" panose="020F0502020204030204" pitchFamily="34" charset="0"/>
              </a:rPr>
              <a:t>параметри                , що </a:t>
            </a:r>
            <a:r>
              <a:rPr lang="uk-UA" sz="2200" dirty="0">
                <a:latin typeface="Calibri" panose="020F0502020204030204" pitchFamily="34" charset="0"/>
                <a:ea typeface="Calibri" panose="020F0502020204030204" pitchFamily="34" charset="0"/>
                <a:cs typeface="Calibri" panose="020F0502020204030204" pitchFamily="34" charset="0"/>
              </a:rPr>
              <a:t>входять до цієї формули, у каталогах, як правило, не наводяться.</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Розрахунок механічних характеристик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к. з. </a:t>
            </a:r>
            <a:r>
              <a:rPr lang="uk-UA" sz="2400" b="1" i="1" u="sng" dirty="0">
                <a:latin typeface="Times New Roman" panose="02020603050405020304" pitchFamily="18" charset="0"/>
                <a:cs typeface="Times New Roman" panose="02020603050405020304" pitchFamily="18" charset="0"/>
              </a:rPr>
              <a:t>ротором</a:t>
            </a:r>
            <a:endParaRPr lang="uk-UA" sz="24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5" name="Прямоугольник 14"/>
          <p:cNvSpPr>
            <a:spLocks noChangeArrowheads="1"/>
          </p:cNvSpPr>
          <p:nvPr/>
        </p:nvSpPr>
        <p:spPr bwMode="auto">
          <a:xfrm>
            <a:off x="88966" y="2576299"/>
            <a:ext cx="8995511" cy="677108"/>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Зазвичай для АД з короткозамкненим ротором у паспортних даних вказуються: </a:t>
            </a:r>
            <a:r>
              <a:rPr lang="uk-UA" sz="2200" dirty="0" err="1">
                <a:latin typeface="Calibri" panose="020F0502020204030204" pitchFamily="34" charset="0"/>
                <a:ea typeface="Calibri" panose="020F0502020204030204" pitchFamily="34" charset="0"/>
                <a:cs typeface="Calibri" panose="020F0502020204030204" pitchFamily="34" charset="0"/>
              </a:rPr>
              <a:t>P</a:t>
            </a:r>
            <a:r>
              <a:rPr lang="uk-UA" sz="2200" baseline="-25000" dirty="0" err="1">
                <a:latin typeface="Calibri" panose="020F0502020204030204" pitchFamily="34" charset="0"/>
                <a:ea typeface="Calibri" panose="020F0502020204030204" pitchFamily="34" charset="0"/>
                <a:cs typeface="Calibri" panose="020F0502020204030204" pitchFamily="34" charset="0"/>
              </a:rPr>
              <a:t>ном</a:t>
            </a:r>
            <a:r>
              <a:rPr lang="uk-UA" sz="2200" dirty="0">
                <a:latin typeface="Calibri" panose="020F0502020204030204" pitchFamily="34" charset="0"/>
                <a:ea typeface="Calibri" panose="020F0502020204030204" pitchFamily="34" charset="0"/>
                <a:cs typeface="Calibri" panose="020F0502020204030204" pitchFamily="34" charset="0"/>
              </a:rPr>
              <a:t>, </a:t>
            </a:r>
            <a:r>
              <a:rPr lang="en-US" sz="2200" dirty="0">
                <a:latin typeface="Calibri" panose="020F0502020204030204" pitchFamily="34" charset="0"/>
                <a:ea typeface="Calibri" panose="020F0502020204030204" pitchFamily="34" charset="0"/>
                <a:cs typeface="Calibri" panose="020F0502020204030204" pitchFamily="34" charset="0"/>
              </a:rPr>
              <a:t>n</a:t>
            </a:r>
            <a:r>
              <a:rPr lang="uk-UA" sz="2200" baseline="-25000" dirty="0" err="1">
                <a:latin typeface="Calibri" panose="020F0502020204030204" pitchFamily="34" charset="0"/>
                <a:ea typeface="Calibri" panose="020F0502020204030204" pitchFamily="34" charset="0"/>
                <a:cs typeface="Calibri" panose="020F0502020204030204" pitchFamily="34" charset="0"/>
              </a:rPr>
              <a:t>ном</a:t>
            </a:r>
            <a:r>
              <a:rPr lang="uk-UA" sz="2200" dirty="0" smtClean="0">
                <a:latin typeface="Calibri" panose="020F0502020204030204" pitchFamily="34" charset="0"/>
                <a:ea typeface="Calibri" panose="020F0502020204030204" pitchFamily="34" charset="0"/>
                <a:cs typeface="Calibri" panose="020F0502020204030204" pitchFamily="34" charset="0"/>
              </a:rPr>
              <a:t>,</a:t>
            </a:r>
            <a:r>
              <a:rPr lang="en-US"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 </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64781" y="3622998"/>
            <a:ext cx="8995511" cy="1015663"/>
          </a:xfrm>
          <a:prstGeom prst="rect">
            <a:avLst/>
          </a:prstGeom>
          <a:solidFill>
            <a:schemeClr val="accent6">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У цьому випадку для розрахунку механічної характеристики двигуна для повного діапазону зміни ковзання користуються уточненою формулою Клосса</a:t>
            </a:r>
            <a:r>
              <a:rPr lang="uk-UA" sz="2200" dirty="0" smtClean="0">
                <a:latin typeface="Calibri" panose="020F0502020204030204" pitchFamily="34" charset="0"/>
                <a:ea typeface="Calibri" panose="020F0502020204030204" pitchFamily="34" charset="0"/>
                <a:cs typeface="Calibri" panose="020F0502020204030204" pitchFamily="34" charset="0"/>
              </a:rPr>
              <a:t>:</a:t>
            </a:r>
            <a:r>
              <a:rPr lang="en-US"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де </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1776645040"/>
              </p:ext>
            </p:extLst>
          </p:nvPr>
        </p:nvGraphicFramePr>
        <p:xfrm>
          <a:off x="3059831" y="1915183"/>
          <a:ext cx="1074583" cy="361689"/>
        </p:xfrm>
        <a:graphic>
          <a:graphicData uri="http://schemas.openxmlformats.org/presentationml/2006/ole">
            <mc:AlternateContent xmlns:mc="http://schemas.openxmlformats.org/markup-compatibility/2006">
              <mc:Choice xmlns:v="urn:schemas-microsoft-com:vml" Requires="v">
                <p:oleObj spid="_x0000_s89186" name="Уравнение" r:id="rId4" imgW="647640" imgH="215640" progId="Equation.3">
                  <p:embed/>
                </p:oleObj>
              </mc:Choice>
              <mc:Fallback>
                <p:oleObj name="Уравнение" r:id="rId4" imgW="647640" imgH="215640" progId="Equation.3">
                  <p:embed/>
                  <p:pic>
                    <p:nvPicPr>
                      <p:cNvPr id="0" name="Object 1"/>
                      <p:cNvPicPr>
                        <a:picLocks noChangeAspect="1" noChangeArrowheads="1"/>
                      </p:cNvPicPr>
                      <p:nvPr/>
                    </p:nvPicPr>
                    <p:blipFill>
                      <a:blip r:embed="rId5"/>
                      <a:srcRect/>
                      <a:stretch>
                        <a:fillRect/>
                      </a:stretch>
                    </p:blipFill>
                    <p:spPr bwMode="auto">
                      <a:xfrm>
                        <a:off x="3059831" y="1915183"/>
                        <a:ext cx="1074583" cy="361689"/>
                      </a:xfrm>
                      <a:prstGeom prst="rect">
                        <a:avLst/>
                      </a:prstGeom>
                      <a:solidFill>
                        <a:srgbClr val="FFFF00"/>
                      </a:solidFill>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22706770"/>
              </p:ext>
            </p:extLst>
          </p:nvPr>
        </p:nvGraphicFramePr>
        <p:xfrm>
          <a:off x="2789677" y="2859498"/>
          <a:ext cx="1410890" cy="738004"/>
        </p:xfrm>
        <a:graphic>
          <a:graphicData uri="http://schemas.openxmlformats.org/presentationml/2006/ole">
            <mc:AlternateContent xmlns:mc="http://schemas.openxmlformats.org/markup-compatibility/2006">
              <mc:Choice xmlns:v="urn:schemas-microsoft-com:vml" Requires="v">
                <p:oleObj spid="_x0000_s89187" name="Уравнение" r:id="rId6" imgW="825480" imgH="431640" progId="Equation.3">
                  <p:embed/>
                </p:oleObj>
              </mc:Choice>
              <mc:Fallback>
                <p:oleObj name="Уравнение" r:id="rId6" imgW="825480" imgH="431640" progId="Equation.3">
                  <p:embed/>
                  <p:pic>
                    <p:nvPicPr>
                      <p:cNvPr id="0" name="Object 8"/>
                      <p:cNvPicPr>
                        <a:picLocks noChangeAspect="1" noChangeArrowheads="1"/>
                      </p:cNvPicPr>
                      <p:nvPr/>
                    </p:nvPicPr>
                    <p:blipFill>
                      <a:blip r:embed="rId7"/>
                      <a:srcRect/>
                      <a:stretch>
                        <a:fillRect/>
                      </a:stretch>
                    </p:blipFill>
                    <p:spPr bwMode="auto">
                      <a:xfrm>
                        <a:off x="2789677" y="2859498"/>
                        <a:ext cx="1410890" cy="738004"/>
                      </a:xfrm>
                      <a:prstGeom prst="rect">
                        <a:avLst/>
                      </a:prstGeom>
                      <a:solidFill>
                        <a:srgbClr val="FFFF00"/>
                      </a:solidFill>
                      <a:ln>
                        <a:solidFill>
                          <a:srgbClr val="FF0000"/>
                        </a:solidFill>
                      </a:ln>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3390954968"/>
              </p:ext>
            </p:extLst>
          </p:nvPr>
        </p:nvGraphicFramePr>
        <p:xfrm>
          <a:off x="4275586" y="2889789"/>
          <a:ext cx="944486" cy="707713"/>
        </p:xfrm>
        <a:graphic>
          <a:graphicData uri="http://schemas.openxmlformats.org/presentationml/2006/ole">
            <mc:AlternateContent xmlns:mc="http://schemas.openxmlformats.org/markup-compatibility/2006">
              <mc:Choice xmlns:v="urn:schemas-microsoft-com:vml" Requires="v">
                <p:oleObj spid="_x0000_s89188" name="Уравнение" r:id="rId8" imgW="583920" imgH="431640" progId="Equation.3">
                  <p:embed/>
                </p:oleObj>
              </mc:Choice>
              <mc:Fallback>
                <p:oleObj name="Уравнение" r:id="rId8" imgW="583920" imgH="431640" progId="Equation.3">
                  <p:embed/>
                  <p:pic>
                    <p:nvPicPr>
                      <p:cNvPr id="0" name="Object 7"/>
                      <p:cNvPicPr>
                        <a:picLocks noChangeAspect="1" noChangeArrowheads="1"/>
                      </p:cNvPicPr>
                      <p:nvPr/>
                    </p:nvPicPr>
                    <p:blipFill>
                      <a:blip r:embed="rId9"/>
                      <a:srcRect/>
                      <a:stretch>
                        <a:fillRect/>
                      </a:stretch>
                    </p:blipFill>
                    <p:spPr bwMode="auto">
                      <a:xfrm>
                        <a:off x="4275586" y="2889789"/>
                        <a:ext cx="944486" cy="707713"/>
                      </a:xfrm>
                      <a:prstGeom prst="rect">
                        <a:avLst/>
                      </a:prstGeom>
                      <a:solidFill>
                        <a:srgbClr val="FFFF00"/>
                      </a:solidFill>
                      <a:ln>
                        <a:solidFill>
                          <a:srgbClr val="FF0000"/>
                        </a:solidFill>
                      </a:ln>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1564803257"/>
              </p:ext>
            </p:extLst>
          </p:nvPr>
        </p:nvGraphicFramePr>
        <p:xfrm>
          <a:off x="5324890" y="2859498"/>
          <a:ext cx="1203142" cy="693336"/>
        </p:xfrm>
        <a:graphic>
          <a:graphicData uri="http://schemas.openxmlformats.org/presentationml/2006/ole">
            <mc:AlternateContent xmlns:mc="http://schemas.openxmlformats.org/markup-compatibility/2006">
              <mc:Choice xmlns:v="urn:schemas-microsoft-com:vml" Requires="v">
                <p:oleObj spid="_x0000_s89189" name="Уравнение" r:id="rId10" imgW="749160" imgH="431640" progId="Equation.3">
                  <p:embed/>
                </p:oleObj>
              </mc:Choice>
              <mc:Fallback>
                <p:oleObj name="Уравнение" r:id="rId10" imgW="749160" imgH="431640" progId="Equation.3">
                  <p:embed/>
                  <p:pic>
                    <p:nvPicPr>
                      <p:cNvPr id="0" name="Object 6"/>
                      <p:cNvPicPr>
                        <a:picLocks noChangeAspect="1" noChangeArrowheads="1"/>
                      </p:cNvPicPr>
                      <p:nvPr/>
                    </p:nvPicPr>
                    <p:blipFill>
                      <a:blip r:embed="rId11"/>
                      <a:srcRect/>
                      <a:stretch>
                        <a:fillRect/>
                      </a:stretch>
                    </p:blipFill>
                    <p:spPr bwMode="auto">
                      <a:xfrm>
                        <a:off x="5324890" y="2859498"/>
                        <a:ext cx="1203142" cy="693336"/>
                      </a:xfrm>
                      <a:prstGeom prst="rect">
                        <a:avLst/>
                      </a:prstGeom>
                      <a:solidFill>
                        <a:srgbClr val="FFFF00"/>
                      </a:solidFill>
                      <a:ln>
                        <a:solidFill>
                          <a:srgbClr val="FF0000"/>
                        </a:solidFill>
                      </a:ln>
                    </p:spPr>
                  </p:pic>
                </p:oleObj>
              </mc:Fallback>
            </mc:AlternateContent>
          </a:graphicData>
        </a:graphic>
      </p:graphicFrame>
      <p:sp>
        <p:nvSpPr>
          <p:cNvPr id="20" name="Rectangle 11"/>
          <p:cNvSpPr>
            <a:spLocks noChangeArrowheads="1"/>
          </p:cNvSpPr>
          <p:nvPr/>
        </p:nvSpPr>
        <p:spPr bwMode="auto">
          <a:xfrm>
            <a:off x="0"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2" name="Объект 21"/>
          <p:cNvGraphicFramePr>
            <a:graphicFrameLocks noChangeAspect="1"/>
          </p:cNvGraphicFramePr>
          <p:nvPr>
            <p:extLst>
              <p:ext uri="{D42A27DB-BD31-4B8C-83A1-F6EECF244321}">
                <p14:modId xmlns:p14="http://schemas.microsoft.com/office/powerpoint/2010/main" val="2088327586"/>
              </p:ext>
            </p:extLst>
          </p:nvPr>
        </p:nvGraphicFramePr>
        <p:xfrm>
          <a:off x="6668463" y="2940349"/>
          <a:ext cx="1560260" cy="390065"/>
        </p:xfrm>
        <a:graphic>
          <a:graphicData uri="http://schemas.openxmlformats.org/presentationml/2006/ole">
            <mc:AlternateContent xmlns:mc="http://schemas.openxmlformats.org/markup-compatibility/2006">
              <mc:Choice xmlns:v="urn:schemas-microsoft-com:vml" Requires="v">
                <p:oleObj spid="_x0000_s89190" name="Уравнение" r:id="rId12" imgW="927000" imgH="228600" progId="Equation.3">
                  <p:embed/>
                </p:oleObj>
              </mc:Choice>
              <mc:Fallback>
                <p:oleObj name="Уравнение" r:id="rId12" imgW="927000" imgH="228600" progId="Equation.3">
                  <p:embed/>
                  <p:pic>
                    <p:nvPicPr>
                      <p:cNvPr id="0" name="Object 16"/>
                      <p:cNvPicPr>
                        <a:picLocks noChangeAspect="1" noChangeArrowheads="1"/>
                      </p:cNvPicPr>
                      <p:nvPr/>
                    </p:nvPicPr>
                    <p:blipFill>
                      <a:blip r:embed="rId13"/>
                      <a:srcRect/>
                      <a:stretch>
                        <a:fillRect/>
                      </a:stretch>
                    </p:blipFill>
                    <p:spPr bwMode="auto">
                      <a:xfrm>
                        <a:off x="6668463" y="2940349"/>
                        <a:ext cx="1560260" cy="390065"/>
                      </a:xfrm>
                      <a:prstGeom prst="rect">
                        <a:avLst/>
                      </a:prstGeom>
                      <a:solidFill>
                        <a:srgbClr val="FFFF00"/>
                      </a:solidFill>
                      <a:ln>
                        <a:solidFill>
                          <a:srgbClr val="FF0000"/>
                        </a:solidFill>
                      </a:ln>
                    </p:spPr>
                  </p:pic>
                </p:oleObj>
              </mc:Fallback>
            </mc:AlternateContent>
          </a:graphicData>
        </a:graphic>
      </p:graphicFrame>
      <p:graphicFrame>
        <p:nvGraphicFramePr>
          <p:cNvPr id="24" name="Объект 23"/>
          <p:cNvGraphicFramePr>
            <a:graphicFrameLocks noChangeAspect="1"/>
          </p:cNvGraphicFramePr>
          <p:nvPr>
            <p:extLst>
              <p:ext uri="{D42A27DB-BD31-4B8C-83A1-F6EECF244321}">
                <p14:modId xmlns:p14="http://schemas.microsoft.com/office/powerpoint/2010/main" val="2138024982"/>
              </p:ext>
            </p:extLst>
          </p:nvPr>
        </p:nvGraphicFramePr>
        <p:xfrm>
          <a:off x="1115615" y="4295760"/>
          <a:ext cx="4023002" cy="1077456"/>
        </p:xfrm>
        <a:graphic>
          <a:graphicData uri="http://schemas.openxmlformats.org/presentationml/2006/ole">
            <mc:AlternateContent xmlns:mc="http://schemas.openxmlformats.org/markup-compatibility/2006">
              <mc:Choice xmlns:v="urn:schemas-microsoft-com:vml" Requires="v">
                <p:oleObj spid="_x0000_s89191" name="Уравнение" r:id="rId14" imgW="2552400" imgH="685800" progId="Equation.3">
                  <p:embed/>
                </p:oleObj>
              </mc:Choice>
              <mc:Fallback>
                <p:oleObj name="Уравнение" r:id="rId14" imgW="2552400" imgH="685800" progId="Equation.3">
                  <p:embed/>
                  <p:pic>
                    <p:nvPicPr>
                      <p:cNvPr id="0" name="Object 18"/>
                      <p:cNvPicPr>
                        <a:picLocks noChangeAspect="1" noChangeArrowheads="1"/>
                      </p:cNvPicPr>
                      <p:nvPr/>
                    </p:nvPicPr>
                    <p:blipFill>
                      <a:blip r:embed="rId15"/>
                      <a:srcRect/>
                      <a:stretch>
                        <a:fillRect/>
                      </a:stretch>
                    </p:blipFill>
                    <p:spPr bwMode="auto">
                      <a:xfrm>
                        <a:off x="1115615" y="4295760"/>
                        <a:ext cx="4023002" cy="1077456"/>
                      </a:xfrm>
                      <a:prstGeom prst="rect">
                        <a:avLst/>
                      </a:prstGeom>
                      <a:solidFill>
                        <a:srgbClr val="FFFF00"/>
                      </a:solidFill>
                      <a:ln>
                        <a:solidFill>
                          <a:srgbClr val="FF0000"/>
                        </a:solidFill>
                      </a:ln>
                    </p:spPr>
                  </p:pic>
                </p:oleObj>
              </mc:Fallback>
            </mc:AlternateContent>
          </a:graphicData>
        </a:graphic>
      </p:graphicFrame>
      <p:graphicFrame>
        <p:nvGraphicFramePr>
          <p:cNvPr id="26" name="Объект 25"/>
          <p:cNvGraphicFramePr>
            <a:graphicFrameLocks noChangeAspect="1"/>
          </p:cNvGraphicFramePr>
          <p:nvPr>
            <p:extLst>
              <p:ext uri="{D42A27DB-BD31-4B8C-83A1-F6EECF244321}">
                <p14:modId xmlns:p14="http://schemas.microsoft.com/office/powerpoint/2010/main" val="1922632434"/>
              </p:ext>
            </p:extLst>
          </p:nvPr>
        </p:nvGraphicFramePr>
        <p:xfrm>
          <a:off x="5868143" y="4298116"/>
          <a:ext cx="751909" cy="710136"/>
        </p:xfrm>
        <a:graphic>
          <a:graphicData uri="http://schemas.openxmlformats.org/presentationml/2006/ole">
            <mc:AlternateContent xmlns:mc="http://schemas.openxmlformats.org/markup-compatibility/2006">
              <mc:Choice xmlns:v="urn:schemas-microsoft-com:vml" Requires="v">
                <p:oleObj spid="_x0000_s89192" name="Уравнение" r:id="rId16" imgW="457200" imgH="431640" progId="Equation.3">
                  <p:embed/>
                </p:oleObj>
              </mc:Choice>
              <mc:Fallback>
                <p:oleObj name="Уравнение" r:id="rId16" imgW="457200" imgH="431640" progId="Equation.3">
                  <p:embed/>
                  <p:pic>
                    <p:nvPicPr>
                      <p:cNvPr id="0" name="Object 20"/>
                      <p:cNvPicPr>
                        <a:picLocks noChangeAspect="1" noChangeArrowheads="1"/>
                      </p:cNvPicPr>
                      <p:nvPr/>
                    </p:nvPicPr>
                    <p:blipFill>
                      <a:blip r:embed="rId17"/>
                      <a:srcRect/>
                      <a:stretch>
                        <a:fillRect/>
                      </a:stretch>
                    </p:blipFill>
                    <p:spPr bwMode="auto">
                      <a:xfrm>
                        <a:off x="5868143" y="4298116"/>
                        <a:ext cx="751909" cy="710136"/>
                      </a:xfrm>
                      <a:prstGeom prst="rect">
                        <a:avLst/>
                      </a:prstGeom>
                      <a:solidFill>
                        <a:srgbClr val="FFFF00"/>
                      </a:solidFill>
                      <a:ln>
                        <a:solidFill>
                          <a:srgbClr val="FF0000"/>
                        </a:solidFill>
                      </a:ln>
                    </p:spPr>
                  </p:pic>
                </p:oleObj>
              </mc:Fallback>
            </mc:AlternateContent>
          </a:graphicData>
        </a:graphic>
      </p:graphicFrame>
      <p:graphicFrame>
        <p:nvGraphicFramePr>
          <p:cNvPr id="28" name="Объект 27"/>
          <p:cNvGraphicFramePr>
            <a:graphicFrameLocks noChangeAspect="1"/>
          </p:cNvGraphicFramePr>
          <p:nvPr>
            <p:extLst>
              <p:ext uri="{D42A27DB-BD31-4B8C-83A1-F6EECF244321}">
                <p14:modId xmlns:p14="http://schemas.microsoft.com/office/powerpoint/2010/main" val="4257788122"/>
              </p:ext>
            </p:extLst>
          </p:nvPr>
        </p:nvGraphicFramePr>
        <p:xfrm>
          <a:off x="6804248" y="4277024"/>
          <a:ext cx="1462454" cy="731227"/>
        </p:xfrm>
        <a:graphic>
          <a:graphicData uri="http://schemas.openxmlformats.org/presentationml/2006/ole">
            <mc:AlternateContent xmlns:mc="http://schemas.openxmlformats.org/markup-compatibility/2006">
              <mc:Choice xmlns:v="urn:schemas-microsoft-com:vml" Requires="v">
                <p:oleObj spid="_x0000_s89193" name="Уравнение" r:id="rId18" imgW="863280" imgH="431640" progId="Equation.3">
                  <p:embed/>
                </p:oleObj>
              </mc:Choice>
              <mc:Fallback>
                <p:oleObj name="Уравнение" r:id="rId18" imgW="863280" imgH="431640" progId="Equation.3">
                  <p:embed/>
                  <p:pic>
                    <p:nvPicPr>
                      <p:cNvPr id="0" name="Object 22"/>
                      <p:cNvPicPr>
                        <a:picLocks noChangeAspect="1" noChangeArrowheads="1"/>
                      </p:cNvPicPr>
                      <p:nvPr/>
                    </p:nvPicPr>
                    <p:blipFill>
                      <a:blip r:embed="rId19"/>
                      <a:srcRect/>
                      <a:stretch>
                        <a:fillRect/>
                      </a:stretch>
                    </p:blipFill>
                    <p:spPr bwMode="auto">
                      <a:xfrm>
                        <a:off x="6804248" y="4277024"/>
                        <a:ext cx="1462454" cy="731227"/>
                      </a:xfrm>
                      <a:prstGeom prst="rect">
                        <a:avLst/>
                      </a:prstGeom>
                      <a:solidFill>
                        <a:srgbClr val="FFFF00"/>
                      </a:solidFill>
                      <a:ln>
                        <a:solidFill>
                          <a:srgbClr val="FF0000"/>
                        </a:solidFill>
                      </a:ln>
                    </p:spPr>
                  </p:pic>
                </p:oleObj>
              </mc:Fallback>
            </mc:AlternateContent>
          </a:graphicData>
        </a:graphic>
      </p:graphicFrame>
      <p:sp>
        <p:nvSpPr>
          <p:cNvPr id="29" name="Прямоугольник 28"/>
          <p:cNvSpPr>
            <a:spLocks noChangeArrowheads="1"/>
          </p:cNvSpPr>
          <p:nvPr/>
        </p:nvSpPr>
        <p:spPr bwMode="auto">
          <a:xfrm>
            <a:off x="64780" y="5738056"/>
            <a:ext cx="8995511" cy="954107"/>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Визначають номінальне ковзання:</a:t>
            </a:r>
            <a:r>
              <a:rPr lang="en-US"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де </a:t>
            </a:r>
            <a:r>
              <a:rPr lang="uk-UA" i="1" dirty="0">
                <a:latin typeface="Times New Roman" panose="02020603050405020304" pitchFamily="18" charset="0"/>
                <a:cs typeface="Times New Roman" panose="02020603050405020304" pitchFamily="18" charset="0"/>
              </a:rPr>
              <a:t>ω</a:t>
            </a:r>
            <a:r>
              <a:rPr lang="uk-UA" i="1" baseline="-25000" dirty="0">
                <a:latin typeface="Times New Roman" panose="02020603050405020304" pitchFamily="18" charset="0"/>
                <a:cs typeface="Times New Roman" panose="02020603050405020304" pitchFamily="18" charset="0"/>
              </a:rPr>
              <a:t>0</a:t>
            </a:r>
            <a:r>
              <a:rPr lang="uk-UA" dirty="0"/>
              <a:t> - синхронна частота обертання (рад/с); </a:t>
            </a:r>
            <a:r>
              <a:rPr lang="uk-UA" i="1" dirty="0" err="1">
                <a:latin typeface="Times New Roman" panose="02020603050405020304" pitchFamily="18" charset="0"/>
                <a:cs typeface="Times New Roman" panose="02020603050405020304" pitchFamily="18" charset="0"/>
              </a:rPr>
              <a:t>ω</a:t>
            </a:r>
            <a:r>
              <a:rPr lang="uk-UA" i="1" baseline="-25000" dirty="0" err="1">
                <a:latin typeface="Times New Roman" panose="02020603050405020304" pitchFamily="18" charset="0"/>
                <a:cs typeface="Times New Roman" panose="02020603050405020304" pitchFamily="18" charset="0"/>
              </a:rPr>
              <a:t>н</a:t>
            </a:r>
            <a:r>
              <a:rPr lang="uk-UA" i="1" dirty="0">
                <a:latin typeface="Times New Roman" panose="02020603050405020304" pitchFamily="18" charset="0"/>
                <a:cs typeface="Times New Roman" panose="02020603050405020304" pitchFamily="18" charset="0"/>
              </a:rPr>
              <a:t> = π·</a:t>
            </a:r>
            <a:r>
              <a:rPr lang="en-US" i="1" dirty="0">
                <a:latin typeface="Times New Roman" panose="02020603050405020304" pitchFamily="18" charset="0"/>
                <a:cs typeface="Times New Roman" panose="02020603050405020304" pitchFamily="18" charset="0"/>
              </a:rPr>
              <a:t>n</a:t>
            </a:r>
            <a:r>
              <a:rPr lang="ru-RU" i="1" dirty="0">
                <a:latin typeface="Times New Roman" panose="02020603050405020304" pitchFamily="18" charset="0"/>
                <a:cs typeface="Times New Roman" panose="02020603050405020304" pitchFamily="18" charset="0"/>
              </a:rPr>
              <a:t>/30 </a:t>
            </a:r>
            <a:r>
              <a:rPr lang="uk-UA" dirty="0" smtClean="0"/>
              <a:t>– номінальна</a:t>
            </a:r>
            <a:endParaRPr lang="en-US" dirty="0" smtClean="0"/>
          </a:p>
          <a:p>
            <a:r>
              <a:rPr lang="uk-UA" dirty="0" smtClean="0"/>
              <a:t> </a:t>
            </a:r>
            <a:r>
              <a:rPr lang="uk-UA" dirty="0"/>
              <a:t>частота обертання (рад/с);</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30" name="Прямоугольник 29"/>
          <p:cNvSpPr/>
          <p:nvPr/>
        </p:nvSpPr>
        <p:spPr>
          <a:xfrm>
            <a:off x="3369791" y="5352858"/>
            <a:ext cx="3609450" cy="461665"/>
          </a:xfrm>
          <a:prstGeom prst="rect">
            <a:avLst/>
          </a:prstGeom>
        </p:spPr>
        <p:txBody>
          <a:bodyPr wrap="none">
            <a:spAutoFit/>
          </a:bodyPr>
          <a:lstStyle/>
          <a:p>
            <a:r>
              <a:rPr lang="uk-UA" sz="2400" i="1" u="sng" dirty="0">
                <a:latin typeface="Times New Roman" panose="02020603050405020304" pitchFamily="18" charset="0"/>
                <a:ea typeface="Calibri" panose="020F0502020204030204" pitchFamily="34" charset="0"/>
              </a:rPr>
              <a:t>Послідовність розрахунку</a:t>
            </a:r>
            <a:endParaRPr lang="uk-UA" sz="2400" u="sng" dirty="0"/>
          </a:p>
        </p:txBody>
      </p:sp>
      <p:graphicFrame>
        <p:nvGraphicFramePr>
          <p:cNvPr id="32" name="Объект 31"/>
          <p:cNvGraphicFramePr>
            <a:graphicFrameLocks noChangeAspect="1"/>
          </p:cNvGraphicFramePr>
          <p:nvPr>
            <p:extLst>
              <p:ext uri="{D42A27DB-BD31-4B8C-83A1-F6EECF244321}">
                <p14:modId xmlns:p14="http://schemas.microsoft.com/office/powerpoint/2010/main" val="3403842401"/>
              </p:ext>
            </p:extLst>
          </p:nvPr>
        </p:nvGraphicFramePr>
        <p:xfrm>
          <a:off x="7739892" y="5738056"/>
          <a:ext cx="1389067" cy="677108"/>
        </p:xfrm>
        <a:graphic>
          <a:graphicData uri="http://schemas.openxmlformats.org/presentationml/2006/ole">
            <mc:AlternateContent xmlns:mc="http://schemas.openxmlformats.org/markup-compatibility/2006">
              <mc:Choice xmlns:v="urn:schemas-microsoft-com:vml" Requires="v">
                <p:oleObj spid="_x0000_s89194" name="Уравнение" r:id="rId20" imgW="888840" imgH="431640" progId="Equation.3">
                  <p:embed/>
                </p:oleObj>
              </mc:Choice>
              <mc:Fallback>
                <p:oleObj name="Уравнение" r:id="rId20" imgW="888840" imgH="431640" progId="Equation.3">
                  <p:embed/>
                  <p:pic>
                    <p:nvPicPr>
                      <p:cNvPr id="0" name="Object 24"/>
                      <p:cNvPicPr>
                        <a:picLocks noChangeAspect="1" noChangeArrowheads="1"/>
                      </p:cNvPicPr>
                      <p:nvPr/>
                    </p:nvPicPr>
                    <p:blipFill>
                      <a:blip r:embed="rId21"/>
                      <a:srcRect/>
                      <a:stretch>
                        <a:fillRect/>
                      </a:stretch>
                    </p:blipFill>
                    <p:spPr bwMode="auto">
                      <a:xfrm>
                        <a:off x="7739892" y="5738056"/>
                        <a:ext cx="1389067" cy="677108"/>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350766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7">
                                            <p:bg/>
                                          </p:spTgt>
                                        </p:tgtEl>
                                        <p:attrNameLst>
                                          <p:attrName>style.visibility</p:attrName>
                                        </p:attrNameLst>
                                      </p:cBhvr>
                                      <p:to>
                                        <p:strVal val="visible"/>
                                      </p:to>
                                    </p:set>
                                    <p:anim calcmode="lin" valueType="num">
                                      <p:cBhvr>
                                        <p:cTn id="13" dur="1000" fill="hold"/>
                                        <p:tgtEl>
                                          <p:spTgt spid="17">
                                            <p:bg/>
                                          </p:spTgt>
                                        </p:tgtEl>
                                        <p:attrNameLst>
                                          <p:attrName>ppt_w</p:attrName>
                                        </p:attrNameLst>
                                      </p:cBhvr>
                                      <p:tavLst>
                                        <p:tav tm="0">
                                          <p:val>
                                            <p:fltVal val="0"/>
                                          </p:val>
                                        </p:tav>
                                        <p:tav tm="100000">
                                          <p:val>
                                            <p:strVal val="#ppt_w"/>
                                          </p:val>
                                        </p:tav>
                                      </p:tavLst>
                                    </p:anim>
                                    <p:anim calcmode="lin" valueType="num">
                                      <p:cBhvr>
                                        <p:cTn id="14" dur="1000" fill="hold"/>
                                        <p:tgtEl>
                                          <p:spTgt spid="17">
                                            <p:bg/>
                                          </p:spTgt>
                                        </p:tgtEl>
                                        <p:attrNameLst>
                                          <p:attrName>ppt_h</p:attrName>
                                        </p:attrNameLst>
                                      </p:cBhvr>
                                      <p:tavLst>
                                        <p:tav tm="0">
                                          <p:val>
                                            <p:fltVal val="0"/>
                                          </p:val>
                                        </p:tav>
                                        <p:tav tm="100000">
                                          <p:val>
                                            <p:strVal val="#ppt_h"/>
                                          </p:val>
                                        </p:tav>
                                      </p:tavLst>
                                    </p:anim>
                                    <p:anim calcmode="lin" valueType="num">
                                      <p:cBhvr>
                                        <p:cTn id="15" dur="1000" fill="hold"/>
                                        <p:tgtEl>
                                          <p:spTgt spid="17">
                                            <p:bg/>
                                          </p:spTgt>
                                        </p:tgtEl>
                                        <p:attrNameLst>
                                          <p:attrName>style.rotation</p:attrName>
                                        </p:attrNameLst>
                                      </p:cBhvr>
                                      <p:tavLst>
                                        <p:tav tm="0">
                                          <p:val>
                                            <p:fltVal val="90"/>
                                          </p:val>
                                        </p:tav>
                                        <p:tav tm="100000">
                                          <p:val>
                                            <p:fltVal val="0"/>
                                          </p:val>
                                        </p:tav>
                                      </p:tavLst>
                                    </p:anim>
                                    <p:animEffect transition="in" filter="fade">
                                      <p:cBhvr>
                                        <p:cTn id="16" dur="1000"/>
                                        <p:tgtEl>
                                          <p:spTgt spid="17">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p:cTn id="19"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7">
                                            <p:txEl>
                                              <p:pRg st="0" end="0"/>
                                            </p:txEl>
                                          </p:spTgt>
                                        </p:tgtEl>
                                      </p:cBhvr>
                                    </p:animEffect>
                                  </p:childTnLst>
                                </p:cTn>
                              </p:par>
                              <p:par>
                                <p:cTn id="23" presetID="26"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Effect transition="in" filter="fade">
                                      <p:cBhvr>
                                        <p:cTn id="45" dur="1000"/>
                                        <p:tgtEl>
                                          <p:spTgt spid="15"/>
                                        </p:tgtEl>
                                      </p:cBhvr>
                                    </p:animEffect>
                                  </p:childTnLst>
                                </p:cTn>
                              </p:par>
                              <p:par>
                                <p:cTn id="46" presetID="26"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80">
                                          <p:stCondLst>
                                            <p:cond delay="0"/>
                                          </p:stCondLst>
                                        </p:cTn>
                                        <p:tgtEl>
                                          <p:spTgt spid="10"/>
                                        </p:tgtEl>
                                      </p:cBhvr>
                                    </p:animEffect>
                                    <p:anim calcmode="lin" valueType="num">
                                      <p:cBhvr>
                                        <p:cTn id="4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tgtEl>
                                      </p:cBhvr>
                                      <p:to x="100000" y="60000"/>
                                    </p:animScale>
                                    <p:animScale>
                                      <p:cBhvr>
                                        <p:cTn id="55" dur="166" decel="50000">
                                          <p:stCondLst>
                                            <p:cond delay="676"/>
                                          </p:stCondLst>
                                        </p:cTn>
                                        <p:tgtEl>
                                          <p:spTgt spid="10"/>
                                        </p:tgtEl>
                                      </p:cBhvr>
                                      <p:to x="100000" y="100000"/>
                                    </p:animScale>
                                    <p:animScale>
                                      <p:cBhvr>
                                        <p:cTn id="56" dur="26">
                                          <p:stCondLst>
                                            <p:cond delay="1312"/>
                                          </p:stCondLst>
                                        </p:cTn>
                                        <p:tgtEl>
                                          <p:spTgt spid="10"/>
                                        </p:tgtEl>
                                      </p:cBhvr>
                                      <p:to x="100000" y="80000"/>
                                    </p:animScale>
                                    <p:animScale>
                                      <p:cBhvr>
                                        <p:cTn id="57" dur="166" decel="50000">
                                          <p:stCondLst>
                                            <p:cond delay="1338"/>
                                          </p:stCondLst>
                                        </p:cTn>
                                        <p:tgtEl>
                                          <p:spTgt spid="10"/>
                                        </p:tgtEl>
                                      </p:cBhvr>
                                      <p:to x="100000" y="100000"/>
                                    </p:animScale>
                                    <p:animScale>
                                      <p:cBhvr>
                                        <p:cTn id="58" dur="26">
                                          <p:stCondLst>
                                            <p:cond delay="1642"/>
                                          </p:stCondLst>
                                        </p:cTn>
                                        <p:tgtEl>
                                          <p:spTgt spid="10"/>
                                        </p:tgtEl>
                                      </p:cBhvr>
                                      <p:to x="100000" y="90000"/>
                                    </p:animScale>
                                    <p:animScale>
                                      <p:cBhvr>
                                        <p:cTn id="59" dur="166" decel="50000">
                                          <p:stCondLst>
                                            <p:cond delay="1668"/>
                                          </p:stCondLst>
                                        </p:cTn>
                                        <p:tgtEl>
                                          <p:spTgt spid="10"/>
                                        </p:tgtEl>
                                      </p:cBhvr>
                                      <p:to x="100000" y="100000"/>
                                    </p:animScale>
                                    <p:animScale>
                                      <p:cBhvr>
                                        <p:cTn id="60" dur="26">
                                          <p:stCondLst>
                                            <p:cond delay="1808"/>
                                          </p:stCondLst>
                                        </p:cTn>
                                        <p:tgtEl>
                                          <p:spTgt spid="10"/>
                                        </p:tgtEl>
                                      </p:cBhvr>
                                      <p:to x="100000" y="95000"/>
                                    </p:animScale>
                                    <p:animScale>
                                      <p:cBhvr>
                                        <p:cTn id="61" dur="166" decel="50000">
                                          <p:stCondLst>
                                            <p:cond delay="1834"/>
                                          </p:stCondLst>
                                        </p:cTn>
                                        <p:tgtEl>
                                          <p:spTgt spid="10"/>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down)">
                                      <p:cBhvr>
                                        <p:cTn id="64" dur="580">
                                          <p:stCondLst>
                                            <p:cond delay="0"/>
                                          </p:stCondLst>
                                        </p:cTn>
                                        <p:tgtEl>
                                          <p:spTgt spid="11"/>
                                        </p:tgtEl>
                                      </p:cBhvr>
                                    </p:animEffect>
                                    <p:anim calcmode="lin" valueType="num">
                                      <p:cBhvr>
                                        <p:cTn id="6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0" dur="26">
                                          <p:stCondLst>
                                            <p:cond delay="650"/>
                                          </p:stCondLst>
                                        </p:cTn>
                                        <p:tgtEl>
                                          <p:spTgt spid="11"/>
                                        </p:tgtEl>
                                      </p:cBhvr>
                                      <p:to x="100000" y="60000"/>
                                    </p:animScale>
                                    <p:animScale>
                                      <p:cBhvr>
                                        <p:cTn id="71" dur="166" decel="50000">
                                          <p:stCondLst>
                                            <p:cond delay="676"/>
                                          </p:stCondLst>
                                        </p:cTn>
                                        <p:tgtEl>
                                          <p:spTgt spid="11"/>
                                        </p:tgtEl>
                                      </p:cBhvr>
                                      <p:to x="100000" y="100000"/>
                                    </p:animScale>
                                    <p:animScale>
                                      <p:cBhvr>
                                        <p:cTn id="72" dur="26">
                                          <p:stCondLst>
                                            <p:cond delay="1312"/>
                                          </p:stCondLst>
                                        </p:cTn>
                                        <p:tgtEl>
                                          <p:spTgt spid="11"/>
                                        </p:tgtEl>
                                      </p:cBhvr>
                                      <p:to x="100000" y="80000"/>
                                    </p:animScale>
                                    <p:animScale>
                                      <p:cBhvr>
                                        <p:cTn id="73" dur="166" decel="50000">
                                          <p:stCondLst>
                                            <p:cond delay="1338"/>
                                          </p:stCondLst>
                                        </p:cTn>
                                        <p:tgtEl>
                                          <p:spTgt spid="11"/>
                                        </p:tgtEl>
                                      </p:cBhvr>
                                      <p:to x="100000" y="100000"/>
                                    </p:animScale>
                                    <p:animScale>
                                      <p:cBhvr>
                                        <p:cTn id="74" dur="26">
                                          <p:stCondLst>
                                            <p:cond delay="1642"/>
                                          </p:stCondLst>
                                        </p:cTn>
                                        <p:tgtEl>
                                          <p:spTgt spid="11"/>
                                        </p:tgtEl>
                                      </p:cBhvr>
                                      <p:to x="100000" y="90000"/>
                                    </p:animScale>
                                    <p:animScale>
                                      <p:cBhvr>
                                        <p:cTn id="75" dur="166" decel="50000">
                                          <p:stCondLst>
                                            <p:cond delay="1668"/>
                                          </p:stCondLst>
                                        </p:cTn>
                                        <p:tgtEl>
                                          <p:spTgt spid="11"/>
                                        </p:tgtEl>
                                      </p:cBhvr>
                                      <p:to x="100000" y="100000"/>
                                    </p:animScale>
                                    <p:animScale>
                                      <p:cBhvr>
                                        <p:cTn id="76" dur="26">
                                          <p:stCondLst>
                                            <p:cond delay="1808"/>
                                          </p:stCondLst>
                                        </p:cTn>
                                        <p:tgtEl>
                                          <p:spTgt spid="11"/>
                                        </p:tgtEl>
                                      </p:cBhvr>
                                      <p:to x="100000" y="95000"/>
                                    </p:animScale>
                                    <p:animScale>
                                      <p:cBhvr>
                                        <p:cTn id="77" dur="166" decel="50000">
                                          <p:stCondLst>
                                            <p:cond delay="1834"/>
                                          </p:stCondLst>
                                        </p:cTn>
                                        <p:tgtEl>
                                          <p:spTgt spid="11"/>
                                        </p:tgtEl>
                                      </p:cBhvr>
                                      <p:to x="100000" y="100000"/>
                                    </p:animScale>
                                  </p:childTnLst>
                                </p:cTn>
                              </p:par>
                              <p:par>
                                <p:cTn id="78" presetID="26" presetClass="entr" presetSubtype="0" fill="hold"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80">
                                          <p:stCondLst>
                                            <p:cond delay="0"/>
                                          </p:stCondLst>
                                        </p:cTn>
                                        <p:tgtEl>
                                          <p:spTgt spid="13"/>
                                        </p:tgtEl>
                                      </p:cBhvr>
                                    </p:animEffect>
                                    <p:anim calcmode="lin" valueType="num">
                                      <p:cBhvr>
                                        <p:cTn id="8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6" dur="26">
                                          <p:stCondLst>
                                            <p:cond delay="650"/>
                                          </p:stCondLst>
                                        </p:cTn>
                                        <p:tgtEl>
                                          <p:spTgt spid="13"/>
                                        </p:tgtEl>
                                      </p:cBhvr>
                                      <p:to x="100000" y="60000"/>
                                    </p:animScale>
                                    <p:animScale>
                                      <p:cBhvr>
                                        <p:cTn id="87" dur="166" decel="50000">
                                          <p:stCondLst>
                                            <p:cond delay="676"/>
                                          </p:stCondLst>
                                        </p:cTn>
                                        <p:tgtEl>
                                          <p:spTgt spid="13"/>
                                        </p:tgtEl>
                                      </p:cBhvr>
                                      <p:to x="100000" y="100000"/>
                                    </p:animScale>
                                    <p:animScale>
                                      <p:cBhvr>
                                        <p:cTn id="88" dur="26">
                                          <p:stCondLst>
                                            <p:cond delay="1312"/>
                                          </p:stCondLst>
                                        </p:cTn>
                                        <p:tgtEl>
                                          <p:spTgt spid="13"/>
                                        </p:tgtEl>
                                      </p:cBhvr>
                                      <p:to x="100000" y="80000"/>
                                    </p:animScale>
                                    <p:animScale>
                                      <p:cBhvr>
                                        <p:cTn id="89" dur="166" decel="50000">
                                          <p:stCondLst>
                                            <p:cond delay="1338"/>
                                          </p:stCondLst>
                                        </p:cTn>
                                        <p:tgtEl>
                                          <p:spTgt spid="13"/>
                                        </p:tgtEl>
                                      </p:cBhvr>
                                      <p:to x="100000" y="100000"/>
                                    </p:animScale>
                                    <p:animScale>
                                      <p:cBhvr>
                                        <p:cTn id="90" dur="26">
                                          <p:stCondLst>
                                            <p:cond delay="1642"/>
                                          </p:stCondLst>
                                        </p:cTn>
                                        <p:tgtEl>
                                          <p:spTgt spid="13"/>
                                        </p:tgtEl>
                                      </p:cBhvr>
                                      <p:to x="100000" y="90000"/>
                                    </p:animScale>
                                    <p:animScale>
                                      <p:cBhvr>
                                        <p:cTn id="91" dur="166" decel="50000">
                                          <p:stCondLst>
                                            <p:cond delay="1668"/>
                                          </p:stCondLst>
                                        </p:cTn>
                                        <p:tgtEl>
                                          <p:spTgt spid="13"/>
                                        </p:tgtEl>
                                      </p:cBhvr>
                                      <p:to x="100000" y="100000"/>
                                    </p:animScale>
                                    <p:animScale>
                                      <p:cBhvr>
                                        <p:cTn id="92" dur="26">
                                          <p:stCondLst>
                                            <p:cond delay="1808"/>
                                          </p:stCondLst>
                                        </p:cTn>
                                        <p:tgtEl>
                                          <p:spTgt spid="13"/>
                                        </p:tgtEl>
                                      </p:cBhvr>
                                      <p:to x="100000" y="95000"/>
                                    </p:animScale>
                                    <p:animScale>
                                      <p:cBhvr>
                                        <p:cTn id="93" dur="166" decel="50000">
                                          <p:stCondLst>
                                            <p:cond delay="1834"/>
                                          </p:stCondLst>
                                        </p:cTn>
                                        <p:tgtEl>
                                          <p:spTgt spid="13"/>
                                        </p:tgtEl>
                                      </p:cBhvr>
                                      <p:to x="100000" y="100000"/>
                                    </p:animScale>
                                  </p:childTnLst>
                                </p:cTn>
                              </p:par>
                              <p:par>
                                <p:cTn id="94" presetID="26" presetClass="entr" presetSubtype="0" fill="hold"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down)">
                                      <p:cBhvr>
                                        <p:cTn id="96" dur="580">
                                          <p:stCondLst>
                                            <p:cond delay="0"/>
                                          </p:stCondLst>
                                        </p:cTn>
                                        <p:tgtEl>
                                          <p:spTgt spid="22"/>
                                        </p:tgtEl>
                                      </p:cBhvr>
                                    </p:animEffect>
                                    <p:anim calcmode="lin" valueType="num">
                                      <p:cBhvr>
                                        <p:cTn id="9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02" dur="26">
                                          <p:stCondLst>
                                            <p:cond delay="650"/>
                                          </p:stCondLst>
                                        </p:cTn>
                                        <p:tgtEl>
                                          <p:spTgt spid="22"/>
                                        </p:tgtEl>
                                      </p:cBhvr>
                                      <p:to x="100000" y="60000"/>
                                    </p:animScale>
                                    <p:animScale>
                                      <p:cBhvr>
                                        <p:cTn id="103" dur="166" decel="50000">
                                          <p:stCondLst>
                                            <p:cond delay="676"/>
                                          </p:stCondLst>
                                        </p:cTn>
                                        <p:tgtEl>
                                          <p:spTgt spid="22"/>
                                        </p:tgtEl>
                                      </p:cBhvr>
                                      <p:to x="100000" y="100000"/>
                                    </p:animScale>
                                    <p:animScale>
                                      <p:cBhvr>
                                        <p:cTn id="104" dur="26">
                                          <p:stCondLst>
                                            <p:cond delay="1312"/>
                                          </p:stCondLst>
                                        </p:cTn>
                                        <p:tgtEl>
                                          <p:spTgt spid="22"/>
                                        </p:tgtEl>
                                      </p:cBhvr>
                                      <p:to x="100000" y="80000"/>
                                    </p:animScale>
                                    <p:animScale>
                                      <p:cBhvr>
                                        <p:cTn id="105" dur="166" decel="50000">
                                          <p:stCondLst>
                                            <p:cond delay="1338"/>
                                          </p:stCondLst>
                                        </p:cTn>
                                        <p:tgtEl>
                                          <p:spTgt spid="22"/>
                                        </p:tgtEl>
                                      </p:cBhvr>
                                      <p:to x="100000" y="100000"/>
                                    </p:animScale>
                                    <p:animScale>
                                      <p:cBhvr>
                                        <p:cTn id="106" dur="26">
                                          <p:stCondLst>
                                            <p:cond delay="1642"/>
                                          </p:stCondLst>
                                        </p:cTn>
                                        <p:tgtEl>
                                          <p:spTgt spid="22"/>
                                        </p:tgtEl>
                                      </p:cBhvr>
                                      <p:to x="100000" y="90000"/>
                                    </p:animScale>
                                    <p:animScale>
                                      <p:cBhvr>
                                        <p:cTn id="107" dur="166" decel="50000">
                                          <p:stCondLst>
                                            <p:cond delay="1668"/>
                                          </p:stCondLst>
                                        </p:cTn>
                                        <p:tgtEl>
                                          <p:spTgt spid="22"/>
                                        </p:tgtEl>
                                      </p:cBhvr>
                                      <p:to x="100000" y="100000"/>
                                    </p:animScale>
                                    <p:animScale>
                                      <p:cBhvr>
                                        <p:cTn id="108" dur="26">
                                          <p:stCondLst>
                                            <p:cond delay="1808"/>
                                          </p:stCondLst>
                                        </p:cTn>
                                        <p:tgtEl>
                                          <p:spTgt spid="22"/>
                                        </p:tgtEl>
                                      </p:cBhvr>
                                      <p:to x="100000" y="95000"/>
                                    </p:animScale>
                                    <p:animScale>
                                      <p:cBhvr>
                                        <p:cTn id="109" dur="166" decel="50000">
                                          <p:stCondLst>
                                            <p:cond delay="1834"/>
                                          </p:stCondLst>
                                        </p:cTn>
                                        <p:tgtEl>
                                          <p:spTgt spid="22"/>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16">
                                            <p:bg/>
                                          </p:spTgt>
                                        </p:tgtEl>
                                        <p:attrNameLst>
                                          <p:attrName>style.visibility</p:attrName>
                                        </p:attrNameLst>
                                      </p:cBhvr>
                                      <p:to>
                                        <p:strVal val="visible"/>
                                      </p:to>
                                    </p:set>
                                    <p:anim calcmode="lin" valueType="num">
                                      <p:cBhvr>
                                        <p:cTn id="114" dur="1000" fill="hold"/>
                                        <p:tgtEl>
                                          <p:spTgt spid="16">
                                            <p:bg/>
                                          </p:spTgt>
                                        </p:tgtEl>
                                        <p:attrNameLst>
                                          <p:attrName>ppt_w</p:attrName>
                                        </p:attrNameLst>
                                      </p:cBhvr>
                                      <p:tavLst>
                                        <p:tav tm="0">
                                          <p:val>
                                            <p:fltVal val="0"/>
                                          </p:val>
                                        </p:tav>
                                        <p:tav tm="100000">
                                          <p:val>
                                            <p:strVal val="#ppt_w"/>
                                          </p:val>
                                        </p:tav>
                                      </p:tavLst>
                                    </p:anim>
                                    <p:anim calcmode="lin" valueType="num">
                                      <p:cBhvr>
                                        <p:cTn id="115" dur="1000" fill="hold"/>
                                        <p:tgtEl>
                                          <p:spTgt spid="16">
                                            <p:bg/>
                                          </p:spTgt>
                                        </p:tgtEl>
                                        <p:attrNameLst>
                                          <p:attrName>ppt_h</p:attrName>
                                        </p:attrNameLst>
                                      </p:cBhvr>
                                      <p:tavLst>
                                        <p:tav tm="0">
                                          <p:val>
                                            <p:fltVal val="0"/>
                                          </p:val>
                                        </p:tav>
                                        <p:tav tm="100000">
                                          <p:val>
                                            <p:strVal val="#ppt_h"/>
                                          </p:val>
                                        </p:tav>
                                      </p:tavLst>
                                    </p:anim>
                                    <p:anim calcmode="lin" valueType="num">
                                      <p:cBhvr>
                                        <p:cTn id="116" dur="1000" fill="hold"/>
                                        <p:tgtEl>
                                          <p:spTgt spid="16">
                                            <p:bg/>
                                          </p:spTgt>
                                        </p:tgtEl>
                                        <p:attrNameLst>
                                          <p:attrName>style.rotation</p:attrName>
                                        </p:attrNameLst>
                                      </p:cBhvr>
                                      <p:tavLst>
                                        <p:tav tm="0">
                                          <p:val>
                                            <p:fltVal val="90"/>
                                          </p:val>
                                        </p:tav>
                                        <p:tav tm="100000">
                                          <p:val>
                                            <p:fltVal val="0"/>
                                          </p:val>
                                        </p:tav>
                                      </p:tavLst>
                                    </p:anim>
                                    <p:animEffect transition="in" filter="fade">
                                      <p:cBhvr>
                                        <p:cTn id="117" dur="1000"/>
                                        <p:tgtEl>
                                          <p:spTgt spid="16">
                                            <p:bg/>
                                          </p:spTgt>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16">
                                            <p:txEl>
                                              <p:pRg st="0" end="0"/>
                                            </p:txEl>
                                          </p:spTgt>
                                        </p:tgtEl>
                                        <p:attrNameLst>
                                          <p:attrName>style.visibility</p:attrName>
                                        </p:attrNameLst>
                                      </p:cBhvr>
                                      <p:to>
                                        <p:strVal val="visible"/>
                                      </p:to>
                                    </p:set>
                                    <p:anim calcmode="lin" valueType="num">
                                      <p:cBhvr>
                                        <p:cTn id="120"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21"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122"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123" dur="1000"/>
                                        <p:tgtEl>
                                          <p:spTgt spid="16">
                                            <p:txEl>
                                              <p:pRg st="0" end="0"/>
                                            </p:txEl>
                                          </p:spTgt>
                                        </p:tgtEl>
                                      </p:cBhvr>
                                    </p:animEffect>
                                  </p:childTnLst>
                                </p:cTn>
                              </p:par>
                              <p:par>
                                <p:cTn id="124" presetID="26" presetClass="entr" presetSubtype="0" fill="hold" nodeType="withEffect">
                                  <p:stCondLst>
                                    <p:cond delay="0"/>
                                  </p:stCondLst>
                                  <p:childTnLst>
                                    <p:set>
                                      <p:cBhvr>
                                        <p:cTn id="125" dur="1" fill="hold">
                                          <p:stCondLst>
                                            <p:cond delay="0"/>
                                          </p:stCondLst>
                                        </p:cTn>
                                        <p:tgtEl>
                                          <p:spTgt spid="24"/>
                                        </p:tgtEl>
                                        <p:attrNameLst>
                                          <p:attrName>style.visibility</p:attrName>
                                        </p:attrNameLst>
                                      </p:cBhvr>
                                      <p:to>
                                        <p:strVal val="visible"/>
                                      </p:to>
                                    </p:set>
                                    <p:animEffect transition="in" filter="wipe(down)">
                                      <p:cBhvr>
                                        <p:cTn id="126" dur="580">
                                          <p:stCondLst>
                                            <p:cond delay="0"/>
                                          </p:stCondLst>
                                        </p:cTn>
                                        <p:tgtEl>
                                          <p:spTgt spid="24"/>
                                        </p:tgtEl>
                                      </p:cBhvr>
                                    </p:animEffect>
                                    <p:anim calcmode="lin" valueType="num">
                                      <p:cBhvr>
                                        <p:cTn id="12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2" dur="26">
                                          <p:stCondLst>
                                            <p:cond delay="650"/>
                                          </p:stCondLst>
                                        </p:cTn>
                                        <p:tgtEl>
                                          <p:spTgt spid="24"/>
                                        </p:tgtEl>
                                      </p:cBhvr>
                                      <p:to x="100000" y="60000"/>
                                    </p:animScale>
                                    <p:animScale>
                                      <p:cBhvr>
                                        <p:cTn id="133" dur="166" decel="50000">
                                          <p:stCondLst>
                                            <p:cond delay="676"/>
                                          </p:stCondLst>
                                        </p:cTn>
                                        <p:tgtEl>
                                          <p:spTgt spid="24"/>
                                        </p:tgtEl>
                                      </p:cBhvr>
                                      <p:to x="100000" y="100000"/>
                                    </p:animScale>
                                    <p:animScale>
                                      <p:cBhvr>
                                        <p:cTn id="134" dur="26">
                                          <p:stCondLst>
                                            <p:cond delay="1312"/>
                                          </p:stCondLst>
                                        </p:cTn>
                                        <p:tgtEl>
                                          <p:spTgt spid="24"/>
                                        </p:tgtEl>
                                      </p:cBhvr>
                                      <p:to x="100000" y="80000"/>
                                    </p:animScale>
                                    <p:animScale>
                                      <p:cBhvr>
                                        <p:cTn id="135" dur="166" decel="50000">
                                          <p:stCondLst>
                                            <p:cond delay="1338"/>
                                          </p:stCondLst>
                                        </p:cTn>
                                        <p:tgtEl>
                                          <p:spTgt spid="24"/>
                                        </p:tgtEl>
                                      </p:cBhvr>
                                      <p:to x="100000" y="100000"/>
                                    </p:animScale>
                                    <p:animScale>
                                      <p:cBhvr>
                                        <p:cTn id="136" dur="26">
                                          <p:stCondLst>
                                            <p:cond delay="1642"/>
                                          </p:stCondLst>
                                        </p:cTn>
                                        <p:tgtEl>
                                          <p:spTgt spid="24"/>
                                        </p:tgtEl>
                                      </p:cBhvr>
                                      <p:to x="100000" y="90000"/>
                                    </p:animScale>
                                    <p:animScale>
                                      <p:cBhvr>
                                        <p:cTn id="137" dur="166" decel="50000">
                                          <p:stCondLst>
                                            <p:cond delay="1668"/>
                                          </p:stCondLst>
                                        </p:cTn>
                                        <p:tgtEl>
                                          <p:spTgt spid="24"/>
                                        </p:tgtEl>
                                      </p:cBhvr>
                                      <p:to x="100000" y="100000"/>
                                    </p:animScale>
                                    <p:animScale>
                                      <p:cBhvr>
                                        <p:cTn id="138" dur="26">
                                          <p:stCondLst>
                                            <p:cond delay="1808"/>
                                          </p:stCondLst>
                                        </p:cTn>
                                        <p:tgtEl>
                                          <p:spTgt spid="24"/>
                                        </p:tgtEl>
                                      </p:cBhvr>
                                      <p:to x="100000" y="95000"/>
                                    </p:animScale>
                                    <p:animScale>
                                      <p:cBhvr>
                                        <p:cTn id="139" dur="166" decel="50000">
                                          <p:stCondLst>
                                            <p:cond delay="1834"/>
                                          </p:stCondLst>
                                        </p:cTn>
                                        <p:tgtEl>
                                          <p:spTgt spid="24"/>
                                        </p:tgtEl>
                                      </p:cBhvr>
                                      <p:to x="100000" y="100000"/>
                                    </p:animScale>
                                  </p:childTnLst>
                                </p:cTn>
                              </p:par>
                              <p:par>
                                <p:cTn id="140" presetID="26" presetClass="entr" presetSubtype="0" fill="hold" nodeType="with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wipe(down)">
                                      <p:cBhvr>
                                        <p:cTn id="142" dur="580">
                                          <p:stCondLst>
                                            <p:cond delay="0"/>
                                          </p:stCondLst>
                                        </p:cTn>
                                        <p:tgtEl>
                                          <p:spTgt spid="26"/>
                                        </p:tgtEl>
                                      </p:cBhvr>
                                    </p:animEffect>
                                    <p:anim calcmode="lin" valueType="num">
                                      <p:cBhvr>
                                        <p:cTn id="14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48" dur="26">
                                          <p:stCondLst>
                                            <p:cond delay="650"/>
                                          </p:stCondLst>
                                        </p:cTn>
                                        <p:tgtEl>
                                          <p:spTgt spid="26"/>
                                        </p:tgtEl>
                                      </p:cBhvr>
                                      <p:to x="100000" y="60000"/>
                                    </p:animScale>
                                    <p:animScale>
                                      <p:cBhvr>
                                        <p:cTn id="149" dur="166" decel="50000">
                                          <p:stCondLst>
                                            <p:cond delay="676"/>
                                          </p:stCondLst>
                                        </p:cTn>
                                        <p:tgtEl>
                                          <p:spTgt spid="26"/>
                                        </p:tgtEl>
                                      </p:cBhvr>
                                      <p:to x="100000" y="100000"/>
                                    </p:animScale>
                                    <p:animScale>
                                      <p:cBhvr>
                                        <p:cTn id="150" dur="26">
                                          <p:stCondLst>
                                            <p:cond delay="1312"/>
                                          </p:stCondLst>
                                        </p:cTn>
                                        <p:tgtEl>
                                          <p:spTgt spid="26"/>
                                        </p:tgtEl>
                                      </p:cBhvr>
                                      <p:to x="100000" y="80000"/>
                                    </p:animScale>
                                    <p:animScale>
                                      <p:cBhvr>
                                        <p:cTn id="151" dur="166" decel="50000">
                                          <p:stCondLst>
                                            <p:cond delay="1338"/>
                                          </p:stCondLst>
                                        </p:cTn>
                                        <p:tgtEl>
                                          <p:spTgt spid="26"/>
                                        </p:tgtEl>
                                      </p:cBhvr>
                                      <p:to x="100000" y="100000"/>
                                    </p:animScale>
                                    <p:animScale>
                                      <p:cBhvr>
                                        <p:cTn id="152" dur="26">
                                          <p:stCondLst>
                                            <p:cond delay="1642"/>
                                          </p:stCondLst>
                                        </p:cTn>
                                        <p:tgtEl>
                                          <p:spTgt spid="26"/>
                                        </p:tgtEl>
                                      </p:cBhvr>
                                      <p:to x="100000" y="90000"/>
                                    </p:animScale>
                                    <p:animScale>
                                      <p:cBhvr>
                                        <p:cTn id="153" dur="166" decel="50000">
                                          <p:stCondLst>
                                            <p:cond delay="1668"/>
                                          </p:stCondLst>
                                        </p:cTn>
                                        <p:tgtEl>
                                          <p:spTgt spid="26"/>
                                        </p:tgtEl>
                                      </p:cBhvr>
                                      <p:to x="100000" y="100000"/>
                                    </p:animScale>
                                    <p:animScale>
                                      <p:cBhvr>
                                        <p:cTn id="154" dur="26">
                                          <p:stCondLst>
                                            <p:cond delay="1808"/>
                                          </p:stCondLst>
                                        </p:cTn>
                                        <p:tgtEl>
                                          <p:spTgt spid="26"/>
                                        </p:tgtEl>
                                      </p:cBhvr>
                                      <p:to x="100000" y="95000"/>
                                    </p:animScale>
                                    <p:animScale>
                                      <p:cBhvr>
                                        <p:cTn id="155" dur="166" decel="50000">
                                          <p:stCondLst>
                                            <p:cond delay="1834"/>
                                          </p:stCondLst>
                                        </p:cTn>
                                        <p:tgtEl>
                                          <p:spTgt spid="26"/>
                                        </p:tgtEl>
                                      </p:cBhvr>
                                      <p:to x="100000" y="100000"/>
                                    </p:animScale>
                                  </p:childTnLst>
                                </p:cTn>
                              </p:par>
                              <p:par>
                                <p:cTn id="156" presetID="26" presetClass="entr" presetSubtype="0" fill="hold" nodeType="withEffect">
                                  <p:stCondLst>
                                    <p:cond delay="0"/>
                                  </p:stCondLst>
                                  <p:childTnLst>
                                    <p:set>
                                      <p:cBhvr>
                                        <p:cTn id="157" dur="1" fill="hold">
                                          <p:stCondLst>
                                            <p:cond delay="0"/>
                                          </p:stCondLst>
                                        </p:cTn>
                                        <p:tgtEl>
                                          <p:spTgt spid="28"/>
                                        </p:tgtEl>
                                        <p:attrNameLst>
                                          <p:attrName>style.visibility</p:attrName>
                                        </p:attrNameLst>
                                      </p:cBhvr>
                                      <p:to>
                                        <p:strVal val="visible"/>
                                      </p:to>
                                    </p:set>
                                    <p:animEffect transition="in" filter="wipe(down)">
                                      <p:cBhvr>
                                        <p:cTn id="158" dur="580">
                                          <p:stCondLst>
                                            <p:cond delay="0"/>
                                          </p:stCondLst>
                                        </p:cTn>
                                        <p:tgtEl>
                                          <p:spTgt spid="28"/>
                                        </p:tgtEl>
                                      </p:cBhvr>
                                    </p:animEffect>
                                    <p:anim calcmode="lin" valueType="num">
                                      <p:cBhvr>
                                        <p:cTn id="15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64" dur="26">
                                          <p:stCondLst>
                                            <p:cond delay="650"/>
                                          </p:stCondLst>
                                        </p:cTn>
                                        <p:tgtEl>
                                          <p:spTgt spid="28"/>
                                        </p:tgtEl>
                                      </p:cBhvr>
                                      <p:to x="100000" y="60000"/>
                                    </p:animScale>
                                    <p:animScale>
                                      <p:cBhvr>
                                        <p:cTn id="165" dur="166" decel="50000">
                                          <p:stCondLst>
                                            <p:cond delay="676"/>
                                          </p:stCondLst>
                                        </p:cTn>
                                        <p:tgtEl>
                                          <p:spTgt spid="28"/>
                                        </p:tgtEl>
                                      </p:cBhvr>
                                      <p:to x="100000" y="100000"/>
                                    </p:animScale>
                                    <p:animScale>
                                      <p:cBhvr>
                                        <p:cTn id="166" dur="26">
                                          <p:stCondLst>
                                            <p:cond delay="1312"/>
                                          </p:stCondLst>
                                        </p:cTn>
                                        <p:tgtEl>
                                          <p:spTgt spid="28"/>
                                        </p:tgtEl>
                                      </p:cBhvr>
                                      <p:to x="100000" y="80000"/>
                                    </p:animScale>
                                    <p:animScale>
                                      <p:cBhvr>
                                        <p:cTn id="167" dur="166" decel="50000">
                                          <p:stCondLst>
                                            <p:cond delay="1338"/>
                                          </p:stCondLst>
                                        </p:cTn>
                                        <p:tgtEl>
                                          <p:spTgt spid="28"/>
                                        </p:tgtEl>
                                      </p:cBhvr>
                                      <p:to x="100000" y="100000"/>
                                    </p:animScale>
                                    <p:animScale>
                                      <p:cBhvr>
                                        <p:cTn id="168" dur="26">
                                          <p:stCondLst>
                                            <p:cond delay="1642"/>
                                          </p:stCondLst>
                                        </p:cTn>
                                        <p:tgtEl>
                                          <p:spTgt spid="28"/>
                                        </p:tgtEl>
                                      </p:cBhvr>
                                      <p:to x="100000" y="90000"/>
                                    </p:animScale>
                                    <p:animScale>
                                      <p:cBhvr>
                                        <p:cTn id="169" dur="166" decel="50000">
                                          <p:stCondLst>
                                            <p:cond delay="1668"/>
                                          </p:stCondLst>
                                        </p:cTn>
                                        <p:tgtEl>
                                          <p:spTgt spid="28"/>
                                        </p:tgtEl>
                                      </p:cBhvr>
                                      <p:to x="100000" y="100000"/>
                                    </p:animScale>
                                    <p:animScale>
                                      <p:cBhvr>
                                        <p:cTn id="170" dur="26">
                                          <p:stCondLst>
                                            <p:cond delay="1808"/>
                                          </p:stCondLst>
                                        </p:cTn>
                                        <p:tgtEl>
                                          <p:spTgt spid="28"/>
                                        </p:tgtEl>
                                      </p:cBhvr>
                                      <p:to x="100000" y="95000"/>
                                    </p:animScale>
                                    <p:animScale>
                                      <p:cBhvr>
                                        <p:cTn id="171" dur="166" decel="50000">
                                          <p:stCondLst>
                                            <p:cond delay="1834"/>
                                          </p:stCondLst>
                                        </p:cTn>
                                        <p:tgtEl>
                                          <p:spTgt spid="28"/>
                                        </p:tgtEl>
                                      </p:cBhvr>
                                      <p:to x="100000" y="100000"/>
                                    </p:animScale>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999"/>
                                          </p:stCondLst>
                                        </p:cTn>
                                        <p:tgtEl>
                                          <p:spTgt spid="30"/>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31" presetClass="entr" presetSubtype="0" fill="hold" grpId="0" nodeType="clickEffect">
                                  <p:stCondLst>
                                    <p:cond delay="0"/>
                                  </p:stCondLst>
                                  <p:childTnLst>
                                    <p:set>
                                      <p:cBhvr>
                                        <p:cTn id="179" dur="1" fill="hold">
                                          <p:stCondLst>
                                            <p:cond delay="0"/>
                                          </p:stCondLst>
                                        </p:cTn>
                                        <p:tgtEl>
                                          <p:spTgt spid="29">
                                            <p:bg/>
                                          </p:spTgt>
                                        </p:tgtEl>
                                        <p:attrNameLst>
                                          <p:attrName>style.visibility</p:attrName>
                                        </p:attrNameLst>
                                      </p:cBhvr>
                                      <p:to>
                                        <p:strVal val="visible"/>
                                      </p:to>
                                    </p:set>
                                    <p:anim calcmode="lin" valueType="num">
                                      <p:cBhvr>
                                        <p:cTn id="180" dur="1000" fill="hold"/>
                                        <p:tgtEl>
                                          <p:spTgt spid="29">
                                            <p:bg/>
                                          </p:spTgt>
                                        </p:tgtEl>
                                        <p:attrNameLst>
                                          <p:attrName>ppt_w</p:attrName>
                                        </p:attrNameLst>
                                      </p:cBhvr>
                                      <p:tavLst>
                                        <p:tav tm="0">
                                          <p:val>
                                            <p:fltVal val="0"/>
                                          </p:val>
                                        </p:tav>
                                        <p:tav tm="100000">
                                          <p:val>
                                            <p:strVal val="#ppt_w"/>
                                          </p:val>
                                        </p:tav>
                                      </p:tavLst>
                                    </p:anim>
                                    <p:anim calcmode="lin" valueType="num">
                                      <p:cBhvr>
                                        <p:cTn id="181" dur="1000" fill="hold"/>
                                        <p:tgtEl>
                                          <p:spTgt spid="29">
                                            <p:bg/>
                                          </p:spTgt>
                                        </p:tgtEl>
                                        <p:attrNameLst>
                                          <p:attrName>ppt_h</p:attrName>
                                        </p:attrNameLst>
                                      </p:cBhvr>
                                      <p:tavLst>
                                        <p:tav tm="0">
                                          <p:val>
                                            <p:fltVal val="0"/>
                                          </p:val>
                                        </p:tav>
                                        <p:tav tm="100000">
                                          <p:val>
                                            <p:strVal val="#ppt_h"/>
                                          </p:val>
                                        </p:tav>
                                      </p:tavLst>
                                    </p:anim>
                                    <p:anim calcmode="lin" valueType="num">
                                      <p:cBhvr>
                                        <p:cTn id="182" dur="1000" fill="hold"/>
                                        <p:tgtEl>
                                          <p:spTgt spid="29">
                                            <p:bg/>
                                          </p:spTgt>
                                        </p:tgtEl>
                                        <p:attrNameLst>
                                          <p:attrName>style.rotation</p:attrName>
                                        </p:attrNameLst>
                                      </p:cBhvr>
                                      <p:tavLst>
                                        <p:tav tm="0">
                                          <p:val>
                                            <p:fltVal val="90"/>
                                          </p:val>
                                        </p:tav>
                                        <p:tav tm="100000">
                                          <p:val>
                                            <p:fltVal val="0"/>
                                          </p:val>
                                        </p:tav>
                                      </p:tavLst>
                                    </p:anim>
                                    <p:animEffect transition="in" filter="fade">
                                      <p:cBhvr>
                                        <p:cTn id="183" dur="1000"/>
                                        <p:tgtEl>
                                          <p:spTgt spid="29">
                                            <p:bg/>
                                          </p:spTgt>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29">
                                            <p:txEl>
                                              <p:pRg st="0" end="0"/>
                                            </p:txEl>
                                          </p:spTgt>
                                        </p:tgtEl>
                                        <p:attrNameLst>
                                          <p:attrName>style.visibility</p:attrName>
                                        </p:attrNameLst>
                                      </p:cBhvr>
                                      <p:to>
                                        <p:strVal val="visible"/>
                                      </p:to>
                                    </p:set>
                                    <p:anim calcmode="lin" valueType="num">
                                      <p:cBhvr>
                                        <p:cTn id="186"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87"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188"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189" dur="1000"/>
                                        <p:tgtEl>
                                          <p:spTgt spid="29">
                                            <p:txEl>
                                              <p:pRg st="0" end="0"/>
                                            </p:txEl>
                                          </p:spTgt>
                                        </p:tgtEl>
                                      </p:cBhvr>
                                    </p:animEffect>
                                  </p:childTnLst>
                                </p:cTn>
                              </p:par>
                            </p:childTnLst>
                          </p:cTn>
                        </p:par>
                        <p:par>
                          <p:cTn id="190" fill="hold">
                            <p:stCondLst>
                              <p:cond delay="1000"/>
                            </p:stCondLst>
                            <p:childTnLst>
                              <p:par>
                                <p:cTn id="191" presetID="26" presetClass="entr" presetSubtype="0" fill="hold" nodeType="afterEffect">
                                  <p:stCondLst>
                                    <p:cond delay="0"/>
                                  </p:stCondLst>
                                  <p:childTnLst>
                                    <p:set>
                                      <p:cBhvr>
                                        <p:cTn id="192" dur="1" fill="hold">
                                          <p:stCondLst>
                                            <p:cond delay="0"/>
                                          </p:stCondLst>
                                        </p:cTn>
                                        <p:tgtEl>
                                          <p:spTgt spid="32"/>
                                        </p:tgtEl>
                                        <p:attrNameLst>
                                          <p:attrName>style.visibility</p:attrName>
                                        </p:attrNameLst>
                                      </p:cBhvr>
                                      <p:to>
                                        <p:strVal val="visible"/>
                                      </p:to>
                                    </p:set>
                                    <p:animEffect transition="in" filter="wipe(down)">
                                      <p:cBhvr>
                                        <p:cTn id="193" dur="580">
                                          <p:stCondLst>
                                            <p:cond delay="0"/>
                                          </p:stCondLst>
                                        </p:cTn>
                                        <p:tgtEl>
                                          <p:spTgt spid="32"/>
                                        </p:tgtEl>
                                      </p:cBhvr>
                                    </p:animEffect>
                                    <p:anim calcmode="lin" valueType="num">
                                      <p:cBhvr>
                                        <p:cTn id="19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99" dur="26">
                                          <p:stCondLst>
                                            <p:cond delay="650"/>
                                          </p:stCondLst>
                                        </p:cTn>
                                        <p:tgtEl>
                                          <p:spTgt spid="32"/>
                                        </p:tgtEl>
                                      </p:cBhvr>
                                      <p:to x="100000" y="60000"/>
                                    </p:animScale>
                                    <p:animScale>
                                      <p:cBhvr>
                                        <p:cTn id="200" dur="166" decel="50000">
                                          <p:stCondLst>
                                            <p:cond delay="676"/>
                                          </p:stCondLst>
                                        </p:cTn>
                                        <p:tgtEl>
                                          <p:spTgt spid="32"/>
                                        </p:tgtEl>
                                      </p:cBhvr>
                                      <p:to x="100000" y="100000"/>
                                    </p:animScale>
                                    <p:animScale>
                                      <p:cBhvr>
                                        <p:cTn id="201" dur="26">
                                          <p:stCondLst>
                                            <p:cond delay="1312"/>
                                          </p:stCondLst>
                                        </p:cTn>
                                        <p:tgtEl>
                                          <p:spTgt spid="32"/>
                                        </p:tgtEl>
                                      </p:cBhvr>
                                      <p:to x="100000" y="80000"/>
                                    </p:animScale>
                                    <p:animScale>
                                      <p:cBhvr>
                                        <p:cTn id="202" dur="166" decel="50000">
                                          <p:stCondLst>
                                            <p:cond delay="1338"/>
                                          </p:stCondLst>
                                        </p:cTn>
                                        <p:tgtEl>
                                          <p:spTgt spid="32"/>
                                        </p:tgtEl>
                                      </p:cBhvr>
                                      <p:to x="100000" y="100000"/>
                                    </p:animScale>
                                    <p:animScale>
                                      <p:cBhvr>
                                        <p:cTn id="203" dur="26">
                                          <p:stCondLst>
                                            <p:cond delay="1642"/>
                                          </p:stCondLst>
                                        </p:cTn>
                                        <p:tgtEl>
                                          <p:spTgt spid="32"/>
                                        </p:tgtEl>
                                      </p:cBhvr>
                                      <p:to x="100000" y="90000"/>
                                    </p:animScale>
                                    <p:animScale>
                                      <p:cBhvr>
                                        <p:cTn id="204" dur="166" decel="50000">
                                          <p:stCondLst>
                                            <p:cond delay="1668"/>
                                          </p:stCondLst>
                                        </p:cTn>
                                        <p:tgtEl>
                                          <p:spTgt spid="32"/>
                                        </p:tgtEl>
                                      </p:cBhvr>
                                      <p:to x="100000" y="100000"/>
                                    </p:animScale>
                                    <p:animScale>
                                      <p:cBhvr>
                                        <p:cTn id="205" dur="26">
                                          <p:stCondLst>
                                            <p:cond delay="1808"/>
                                          </p:stCondLst>
                                        </p:cTn>
                                        <p:tgtEl>
                                          <p:spTgt spid="32"/>
                                        </p:tgtEl>
                                      </p:cBhvr>
                                      <p:to x="100000" y="95000"/>
                                    </p:animScale>
                                    <p:animScale>
                                      <p:cBhvr>
                                        <p:cTn id="206" dur="166" decel="50000">
                                          <p:stCondLst>
                                            <p:cond delay="1834"/>
                                          </p:stCondLst>
                                        </p:cTn>
                                        <p:tgtEl>
                                          <p:spTgt spid="32"/>
                                        </p:tgtEl>
                                      </p:cBhvr>
                                      <p:to x="100000" y="100000"/>
                                    </p:animScale>
                                  </p:childTnLst>
                                </p:cTn>
                              </p:par>
                              <p:par>
                                <p:cTn id="207" presetID="31" presetClass="entr" presetSubtype="0" fill="hold" grpId="0" nodeType="withEffect">
                                  <p:stCondLst>
                                    <p:cond delay="0"/>
                                  </p:stCondLst>
                                  <p:childTnLst>
                                    <p:set>
                                      <p:cBhvr>
                                        <p:cTn id="208" dur="1" fill="hold">
                                          <p:stCondLst>
                                            <p:cond delay="0"/>
                                          </p:stCondLst>
                                        </p:cTn>
                                        <p:tgtEl>
                                          <p:spTgt spid="29">
                                            <p:txEl>
                                              <p:pRg st="1" end="1"/>
                                            </p:txEl>
                                          </p:spTgt>
                                        </p:tgtEl>
                                        <p:attrNameLst>
                                          <p:attrName>style.visibility</p:attrName>
                                        </p:attrNameLst>
                                      </p:cBhvr>
                                      <p:to>
                                        <p:strVal val="visible"/>
                                      </p:to>
                                    </p:set>
                                    <p:anim calcmode="lin" valueType="num">
                                      <p:cBhvr>
                                        <p:cTn id="209" dur="1000" fill="hold"/>
                                        <p:tgtEl>
                                          <p:spTgt spid="29">
                                            <p:txEl>
                                              <p:pRg st="1" end="1"/>
                                            </p:txEl>
                                          </p:spTgt>
                                        </p:tgtEl>
                                        <p:attrNameLst>
                                          <p:attrName>ppt_w</p:attrName>
                                        </p:attrNameLst>
                                      </p:cBhvr>
                                      <p:tavLst>
                                        <p:tav tm="0">
                                          <p:val>
                                            <p:fltVal val="0"/>
                                          </p:val>
                                        </p:tav>
                                        <p:tav tm="100000">
                                          <p:val>
                                            <p:strVal val="#ppt_w"/>
                                          </p:val>
                                        </p:tav>
                                      </p:tavLst>
                                    </p:anim>
                                    <p:anim calcmode="lin" valueType="num">
                                      <p:cBhvr>
                                        <p:cTn id="210" dur="1000" fill="hold"/>
                                        <p:tgtEl>
                                          <p:spTgt spid="29">
                                            <p:txEl>
                                              <p:pRg st="1" end="1"/>
                                            </p:txEl>
                                          </p:spTgt>
                                        </p:tgtEl>
                                        <p:attrNameLst>
                                          <p:attrName>ppt_h</p:attrName>
                                        </p:attrNameLst>
                                      </p:cBhvr>
                                      <p:tavLst>
                                        <p:tav tm="0">
                                          <p:val>
                                            <p:fltVal val="0"/>
                                          </p:val>
                                        </p:tav>
                                        <p:tav tm="100000">
                                          <p:val>
                                            <p:strVal val="#ppt_h"/>
                                          </p:val>
                                        </p:tav>
                                      </p:tavLst>
                                    </p:anim>
                                    <p:anim calcmode="lin" valueType="num">
                                      <p:cBhvr>
                                        <p:cTn id="211" dur="1000" fill="hold"/>
                                        <p:tgtEl>
                                          <p:spTgt spid="29">
                                            <p:txEl>
                                              <p:pRg st="1" end="1"/>
                                            </p:txEl>
                                          </p:spTgt>
                                        </p:tgtEl>
                                        <p:attrNameLst>
                                          <p:attrName>style.rotation</p:attrName>
                                        </p:attrNameLst>
                                      </p:cBhvr>
                                      <p:tavLst>
                                        <p:tav tm="0">
                                          <p:val>
                                            <p:fltVal val="90"/>
                                          </p:val>
                                        </p:tav>
                                        <p:tav tm="100000">
                                          <p:val>
                                            <p:fltVal val="0"/>
                                          </p:val>
                                        </p:tav>
                                      </p:tavLst>
                                    </p:anim>
                                    <p:animEffect transition="in" filter="fade">
                                      <p:cBhvr>
                                        <p:cTn id="212" dur="10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5" grpId="0" animBg="1"/>
      <p:bldP spid="16" grpId="0" uiExpand="1" build="p" animBg="1" autoUpdateAnimBg="0"/>
      <p:bldP spid="29" grpId="0" uiExpand="1" build="p" animBg="1" autoUpdateAnimBg="0"/>
      <p:bldP spid="3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7380" y="544974"/>
            <a:ext cx="6969832" cy="1354217"/>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Визначають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s</a:t>
            </a:r>
            <a:r>
              <a:rPr lang="en-US" sz="2200" i="1" baseline="-25000" dirty="0" err="1">
                <a:latin typeface="Times New Roman" panose="02020603050405020304" pitchFamily="18" charset="0"/>
                <a:ea typeface="Calibri" panose="020F0502020204030204" pitchFamily="34" charset="0"/>
                <a:cs typeface="Times New Roman" panose="02020603050405020304" pitchFamily="18" charset="0"/>
              </a:rPr>
              <a:t>kp</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і q</a:t>
            </a:r>
            <a:r>
              <a:rPr lang="uk-UA" sz="2200" dirty="0">
                <a:latin typeface="Calibri" panose="020F0502020204030204" pitchFamily="34" charset="0"/>
                <a:ea typeface="Calibri" panose="020F0502020204030204" pitchFamily="34" charset="0"/>
                <a:cs typeface="Calibri" panose="020F0502020204030204" pitchFamily="34" charset="0"/>
              </a:rPr>
              <a:t>. Ці величини можуть бути </a:t>
            </a:r>
            <a:r>
              <a:rPr lang="uk-UA" sz="2200" dirty="0" err="1" smtClean="0">
                <a:latin typeface="Calibri" panose="020F0502020204030204" pitchFamily="34" charset="0"/>
                <a:ea typeface="Calibri" panose="020F0502020204030204" pitchFamily="34" charset="0"/>
                <a:cs typeface="Calibri" panose="020F0502020204030204" pitchFamily="34" charset="0"/>
              </a:rPr>
              <a:t>орієнтов</a:t>
            </a:r>
            <a:r>
              <a:rPr lang="uk-UA" sz="2200" dirty="0" smtClean="0">
                <a:latin typeface="Calibri" panose="020F0502020204030204" pitchFamily="34" charset="0"/>
                <a:ea typeface="Calibri" panose="020F0502020204030204" pitchFamily="34" charset="0"/>
                <a:cs typeface="Calibri" panose="020F0502020204030204" pitchFamily="34" charset="0"/>
              </a:rPr>
              <a:t>-но </a:t>
            </a:r>
            <a:r>
              <a:rPr lang="uk-UA" sz="2200" dirty="0">
                <a:latin typeface="Calibri" panose="020F0502020204030204" pitchFamily="34" charset="0"/>
                <a:ea typeface="Calibri" panose="020F0502020204030204" pitchFamily="34" charset="0"/>
                <a:cs typeface="Calibri" panose="020F0502020204030204" pitchFamily="34" charset="0"/>
              </a:rPr>
              <a:t>розраховані при підстановці в рівняння </a:t>
            </a:r>
            <a:r>
              <a:rPr lang="uk-UA" sz="2200" dirty="0" smtClean="0">
                <a:latin typeface="Calibri" panose="020F0502020204030204" pitchFamily="34" charset="0"/>
                <a:ea typeface="Calibri" panose="020F0502020204030204" pitchFamily="34" charset="0"/>
                <a:cs typeface="Calibri" panose="020F0502020204030204" pitchFamily="34" charset="0"/>
              </a:rPr>
              <a:t>моменту </a:t>
            </a:r>
            <a:r>
              <a:rPr lang="uk-UA" sz="2200" dirty="0" err="1" smtClean="0">
                <a:latin typeface="Calibri" panose="020F0502020204030204" pitchFamily="34" charset="0"/>
                <a:ea typeface="Calibri" panose="020F0502020204030204" pitchFamily="34" charset="0"/>
                <a:cs typeface="Calibri" panose="020F0502020204030204" pitchFamily="34" charset="0"/>
              </a:rPr>
              <a:t>коор-динат</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двох відомих точок  характеристики, що </a:t>
            </a:r>
            <a:r>
              <a:rPr lang="uk-UA" sz="2200" dirty="0" err="1" smtClean="0">
                <a:latin typeface="Calibri" panose="020F0502020204030204" pitchFamily="34" charset="0"/>
                <a:ea typeface="Calibri" panose="020F0502020204030204" pitchFamily="34" charset="0"/>
                <a:cs typeface="Calibri" panose="020F0502020204030204" pitchFamily="34" charset="0"/>
              </a:rPr>
              <a:t>відповіда-ють</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номінальному режиму і </a:t>
            </a:r>
            <a:r>
              <a:rPr lang="uk-UA" sz="2200" dirty="0" smtClean="0">
                <a:latin typeface="Calibri" panose="020F0502020204030204" pitchFamily="34" charset="0"/>
                <a:ea typeface="Calibri" panose="020F0502020204030204" pitchFamily="34" charset="0"/>
                <a:cs typeface="Calibri" panose="020F0502020204030204" pitchFamily="34" charset="0"/>
              </a:rPr>
              <a:t>пуску:</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64781" y="1899191"/>
            <a:ext cx="6739467" cy="1354217"/>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Розв’язок системи цих двох рівнянь щодо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s</a:t>
            </a:r>
            <a:r>
              <a:rPr lang="en-US" sz="2200" i="1" baseline="-25000" dirty="0" err="1">
                <a:latin typeface="Times New Roman" panose="02020603050405020304" pitchFamily="18" charset="0"/>
                <a:ea typeface="Calibri" panose="020F0502020204030204" pitchFamily="34" charset="0"/>
                <a:cs typeface="Times New Roman" panose="02020603050405020304" pitchFamily="18" charset="0"/>
              </a:rPr>
              <a:t>kp</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і q </a:t>
            </a:r>
            <a:r>
              <a:rPr lang="uk-UA" sz="2200" dirty="0">
                <a:latin typeface="Calibri" panose="020F0502020204030204" pitchFamily="34" charset="0"/>
                <a:ea typeface="Calibri" panose="020F0502020204030204" pitchFamily="34" charset="0"/>
                <a:cs typeface="Calibri" panose="020F0502020204030204" pitchFamily="34" charset="0"/>
              </a:rPr>
              <a:t>дає такий результат</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pPr indent="360363"/>
            <a:endParaRPr lang="uk-UA" sz="2200" dirty="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де </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Розрахунок механічних характеристик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к. з. </a:t>
            </a:r>
            <a:r>
              <a:rPr lang="uk-UA" sz="2400" b="1" i="1" u="sng" dirty="0">
                <a:latin typeface="Times New Roman" panose="02020603050405020304" pitchFamily="18" charset="0"/>
                <a:cs typeface="Times New Roman" panose="02020603050405020304" pitchFamily="18" charset="0"/>
              </a:rPr>
              <a:t>ротором</a:t>
            </a:r>
            <a:endParaRPr lang="uk-UA" sz="24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5" name="Прямоугольник 14"/>
          <p:cNvSpPr>
            <a:spLocks noChangeArrowheads="1"/>
          </p:cNvSpPr>
          <p:nvPr/>
        </p:nvSpPr>
        <p:spPr bwMode="auto">
          <a:xfrm>
            <a:off x="83563" y="3528446"/>
            <a:ext cx="8995511" cy="677108"/>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Якщо </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відомі, то значення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s</a:t>
            </a:r>
            <a:r>
              <a:rPr lang="en-US" sz="2200" i="1" baseline="-25000" dirty="0" err="1">
                <a:latin typeface="Times New Roman" panose="02020603050405020304" pitchFamily="18" charset="0"/>
                <a:ea typeface="Calibri" panose="020F0502020204030204" pitchFamily="34" charset="0"/>
                <a:cs typeface="Times New Roman" panose="02020603050405020304" pitchFamily="18" charset="0"/>
              </a:rPr>
              <a:t>kp</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і q </a:t>
            </a:r>
            <a:r>
              <a:rPr lang="uk-UA" sz="2200" dirty="0">
                <a:latin typeface="Calibri" panose="020F0502020204030204" pitchFamily="34" charset="0"/>
                <a:ea typeface="Calibri" panose="020F0502020204030204" pitchFamily="34" charset="0"/>
                <a:cs typeface="Calibri" panose="020F0502020204030204" pitchFamily="34" charset="0"/>
              </a:rPr>
              <a:t>можуть бути розраховані за відомими формулами</a:t>
            </a:r>
            <a:r>
              <a:rPr lang="uk-UA" sz="2200" dirty="0" smtClean="0">
                <a:latin typeface="Calibri" panose="020F0502020204030204" pitchFamily="34" charset="0"/>
                <a:ea typeface="Calibri" panose="020F0502020204030204" pitchFamily="34" charset="0"/>
                <a:cs typeface="Calibri" panose="020F0502020204030204" pitchFamily="34" charset="0"/>
              </a:rPr>
              <a:t>: </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64780" y="4493003"/>
            <a:ext cx="8995511" cy="677108"/>
          </a:xfrm>
          <a:prstGeom prst="rect">
            <a:avLst/>
          </a:prstGeom>
          <a:solidFill>
            <a:schemeClr val="accent6">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За відсутності заводських даних </a:t>
            </a:r>
            <a:r>
              <a:rPr lang="uk-UA" sz="2200" dirty="0" smtClean="0">
                <a:latin typeface="Calibri" panose="020F0502020204030204" pitchFamily="34" charset="0"/>
                <a:ea typeface="Calibri" panose="020F0502020204030204" pitchFamily="34" charset="0"/>
                <a:cs typeface="Calibri" panose="020F0502020204030204" pitchFamily="34" charset="0"/>
              </a:rPr>
              <a:t>параметри                   можна </a:t>
            </a:r>
            <a:r>
              <a:rPr lang="uk-UA" sz="2200" dirty="0">
                <a:latin typeface="Calibri" panose="020F0502020204030204" pitchFamily="34" charset="0"/>
                <a:ea typeface="Calibri" panose="020F0502020204030204" pitchFamily="34" charset="0"/>
                <a:cs typeface="Calibri" panose="020F0502020204030204" pitchFamily="34" charset="0"/>
              </a:rPr>
              <a:t>визначити таким чином.</a:t>
            </a:r>
            <a:r>
              <a:rPr lang="uk-UA" sz="2200" dirty="0" smtClean="0">
                <a:latin typeface="Calibri" panose="020F0502020204030204" pitchFamily="34" charset="0"/>
                <a:ea typeface="Calibri" panose="020F0502020204030204" pitchFamily="34" charset="0"/>
                <a:cs typeface="Calibri" panose="020F0502020204030204" pitchFamily="34" charset="0"/>
              </a:rPr>
              <a:t> </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1"/>
          <p:cNvSpPr>
            <a:spLocks noChangeArrowheads="1"/>
          </p:cNvSpPr>
          <p:nvPr/>
        </p:nvSpPr>
        <p:spPr bwMode="auto">
          <a:xfrm>
            <a:off x="0"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
        <p:nvSpPr>
          <p:cNvPr id="29" name="Прямоугольник 28"/>
          <p:cNvSpPr>
            <a:spLocks noChangeArrowheads="1"/>
          </p:cNvSpPr>
          <p:nvPr/>
        </p:nvSpPr>
        <p:spPr bwMode="auto">
          <a:xfrm>
            <a:off x="83563" y="5185185"/>
            <a:ext cx="8995511" cy="677108"/>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Повний </a:t>
            </a:r>
            <a:r>
              <a:rPr lang="uk-UA" sz="2200" dirty="0">
                <a:latin typeface="Calibri" panose="020F0502020204030204" pitchFamily="34" charset="0"/>
                <a:ea typeface="Calibri" panose="020F0502020204030204" pitchFamily="34" charset="0"/>
                <a:cs typeface="Calibri" panose="020F0502020204030204" pitchFamily="34" charset="0"/>
              </a:rPr>
              <a:t>опір двигуна при </a:t>
            </a:r>
            <a:r>
              <a:rPr lang="uk-UA" sz="2200" dirty="0" smtClean="0">
                <a:latin typeface="Calibri" panose="020F0502020204030204" pitchFamily="34" charset="0"/>
                <a:ea typeface="Calibri" panose="020F0502020204030204" pitchFamily="34" charset="0"/>
                <a:cs typeface="Calibri" panose="020F0502020204030204" pitchFamily="34" charset="0"/>
              </a:rPr>
              <a:t>пуску                                      де</a:t>
            </a: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dirty="0"/>
              <a:t>де </a:t>
            </a:r>
            <a:r>
              <a:rPr lang="uk-UA" i="1" dirty="0" err="1">
                <a:latin typeface="Times New Roman" panose="02020603050405020304" pitchFamily="18" charset="0"/>
                <a:cs typeface="Times New Roman" panose="02020603050405020304" pitchFamily="18" charset="0"/>
              </a:rPr>
              <a:t>М</a:t>
            </a:r>
            <a:r>
              <a:rPr lang="uk-UA" i="1" baseline="-25000" dirty="0" err="1">
                <a:latin typeface="Times New Roman" panose="02020603050405020304" pitchFamily="18" charset="0"/>
                <a:cs typeface="Times New Roman" panose="02020603050405020304" pitchFamily="18" charset="0"/>
              </a:rPr>
              <a:t>п</a:t>
            </a:r>
            <a:r>
              <a:rPr lang="uk-UA" i="1" dirty="0">
                <a:latin typeface="Times New Roman" panose="02020603050405020304" pitchFamily="18" charset="0"/>
                <a:cs typeface="Times New Roman" panose="02020603050405020304" pitchFamily="18" charset="0"/>
              </a:rPr>
              <a:t> та </a:t>
            </a:r>
            <a:r>
              <a:rPr lang="uk-UA" i="1" dirty="0" err="1">
                <a:latin typeface="Times New Roman" panose="02020603050405020304" pitchFamily="18" charset="0"/>
                <a:cs typeface="Times New Roman" panose="02020603050405020304" pitchFamily="18" charset="0"/>
              </a:rPr>
              <a:t>І</a:t>
            </a:r>
            <a:r>
              <a:rPr lang="uk-UA" i="1" baseline="-25000" dirty="0" err="1">
                <a:latin typeface="Times New Roman" panose="02020603050405020304" pitchFamily="18" charset="0"/>
                <a:cs typeface="Times New Roman" panose="02020603050405020304" pitchFamily="18" charset="0"/>
              </a:rPr>
              <a:t>п</a:t>
            </a:r>
            <a:r>
              <a:rPr lang="uk-UA" i="1" dirty="0">
                <a:latin typeface="Times New Roman" panose="02020603050405020304" pitchFamily="18" charset="0"/>
                <a:cs typeface="Times New Roman" panose="02020603050405020304" pitchFamily="18" charset="0"/>
              </a:rPr>
              <a:t>- </a:t>
            </a:r>
            <a:r>
              <a:rPr lang="uk-UA" dirty="0"/>
              <a:t>беруться з каталогів.</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4206405292"/>
              </p:ext>
            </p:extLst>
          </p:nvPr>
        </p:nvGraphicFramePr>
        <p:xfrm>
          <a:off x="7037211" y="519254"/>
          <a:ext cx="2038155" cy="2149829"/>
        </p:xfrm>
        <a:graphic>
          <a:graphicData uri="http://schemas.openxmlformats.org/presentationml/2006/ole">
            <mc:AlternateContent xmlns:mc="http://schemas.openxmlformats.org/markup-compatibility/2006">
              <mc:Choice xmlns:v="urn:schemas-microsoft-com:vml" Requires="v">
                <p:oleObj spid="_x0000_s91278" name="Уравнение" r:id="rId4" imgW="1371600" imgH="1346040" progId="Equation.3">
                  <p:embed/>
                </p:oleObj>
              </mc:Choice>
              <mc:Fallback>
                <p:oleObj name="Уравнение" r:id="rId4" imgW="1371600" imgH="1346040" progId="Equation.3">
                  <p:embed/>
                  <p:pic>
                    <p:nvPicPr>
                      <p:cNvPr id="0" name="Object 1"/>
                      <p:cNvPicPr>
                        <a:picLocks noChangeAspect="1" noChangeArrowheads="1"/>
                      </p:cNvPicPr>
                      <p:nvPr/>
                    </p:nvPicPr>
                    <p:blipFill>
                      <a:blip r:embed="rId5"/>
                      <a:srcRect/>
                      <a:stretch>
                        <a:fillRect/>
                      </a:stretch>
                    </p:blipFill>
                    <p:spPr bwMode="auto">
                      <a:xfrm>
                        <a:off x="7037211" y="519254"/>
                        <a:ext cx="2038155" cy="2149829"/>
                      </a:xfrm>
                      <a:prstGeom prst="rect">
                        <a:avLst/>
                      </a:prstGeom>
                      <a:solidFill>
                        <a:srgbClr val="FFFF00"/>
                      </a:solidFill>
                      <a:ln>
                        <a:solidFill>
                          <a:srgbClr val="FF0000"/>
                        </a:solidFill>
                      </a:ln>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2468414589"/>
              </p:ext>
            </p:extLst>
          </p:nvPr>
        </p:nvGraphicFramePr>
        <p:xfrm>
          <a:off x="2123728" y="2189549"/>
          <a:ext cx="1789125" cy="721569"/>
        </p:xfrm>
        <a:graphic>
          <a:graphicData uri="http://schemas.openxmlformats.org/presentationml/2006/ole">
            <mc:AlternateContent xmlns:mc="http://schemas.openxmlformats.org/markup-compatibility/2006">
              <mc:Choice xmlns:v="urn:schemas-microsoft-com:vml" Requires="v">
                <p:oleObj spid="_x0000_s91279" name="Уравнение" r:id="rId6" imgW="1244520" imgH="507960" progId="Equation.3">
                  <p:embed/>
                </p:oleObj>
              </mc:Choice>
              <mc:Fallback>
                <p:oleObj name="Уравнение" r:id="rId6" imgW="1244520" imgH="507960" progId="Equation.3">
                  <p:embed/>
                  <p:pic>
                    <p:nvPicPr>
                      <p:cNvPr id="0" name="Object 3"/>
                      <p:cNvPicPr>
                        <a:picLocks noChangeAspect="1" noChangeArrowheads="1"/>
                      </p:cNvPicPr>
                      <p:nvPr/>
                    </p:nvPicPr>
                    <p:blipFill>
                      <a:blip r:embed="rId7"/>
                      <a:srcRect/>
                      <a:stretch>
                        <a:fillRect/>
                      </a:stretch>
                    </p:blipFill>
                    <p:spPr bwMode="auto">
                      <a:xfrm>
                        <a:off x="2123728" y="2189549"/>
                        <a:ext cx="1789125" cy="721569"/>
                      </a:xfrm>
                      <a:prstGeom prst="rect">
                        <a:avLst/>
                      </a:prstGeom>
                      <a:solidFill>
                        <a:srgbClr val="FFFF00"/>
                      </a:solidFill>
                      <a:ln>
                        <a:solidFill>
                          <a:srgbClr val="FF0000"/>
                        </a:solidFill>
                      </a:ln>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2277315302"/>
              </p:ext>
            </p:extLst>
          </p:nvPr>
        </p:nvGraphicFramePr>
        <p:xfrm>
          <a:off x="4001159" y="2234010"/>
          <a:ext cx="1952553" cy="1122982"/>
        </p:xfrm>
        <a:graphic>
          <a:graphicData uri="http://schemas.openxmlformats.org/presentationml/2006/ole">
            <mc:AlternateContent xmlns:mc="http://schemas.openxmlformats.org/markup-compatibility/2006">
              <mc:Choice xmlns:v="urn:schemas-microsoft-com:vml" Requires="v">
                <p:oleObj spid="_x0000_s91280" name="Уравнение" r:id="rId8" imgW="1460160" imgH="838080" progId="Equation.3">
                  <p:embed/>
                </p:oleObj>
              </mc:Choice>
              <mc:Fallback>
                <p:oleObj name="Уравнение" r:id="rId8" imgW="1460160" imgH="838080" progId="Equation.3">
                  <p:embed/>
                  <p:pic>
                    <p:nvPicPr>
                      <p:cNvPr id="0" name="Object 7"/>
                      <p:cNvPicPr>
                        <a:picLocks noChangeAspect="1" noChangeArrowheads="1"/>
                      </p:cNvPicPr>
                      <p:nvPr/>
                    </p:nvPicPr>
                    <p:blipFill>
                      <a:blip r:embed="rId9"/>
                      <a:srcRect/>
                      <a:stretch>
                        <a:fillRect/>
                      </a:stretch>
                    </p:blipFill>
                    <p:spPr bwMode="auto">
                      <a:xfrm>
                        <a:off x="4001159" y="2234010"/>
                        <a:ext cx="1952553" cy="1122982"/>
                      </a:xfrm>
                      <a:prstGeom prst="rect">
                        <a:avLst/>
                      </a:prstGeom>
                      <a:solidFill>
                        <a:srgbClr val="FFFF00"/>
                      </a:solidFill>
                      <a:ln>
                        <a:solidFill>
                          <a:srgbClr val="FF0000"/>
                        </a:solidFill>
                      </a:ln>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690625464"/>
              </p:ext>
            </p:extLst>
          </p:nvPr>
        </p:nvGraphicFramePr>
        <p:xfrm>
          <a:off x="512713" y="2838475"/>
          <a:ext cx="1482812" cy="662533"/>
        </p:xfrm>
        <a:graphic>
          <a:graphicData uri="http://schemas.openxmlformats.org/presentationml/2006/ole">
            <mc:AlternateContent xmlns:mc="http://schemas.openxmlformats.org/markup-compatibility/2006">
              <mc:Choice xmlns:v="urn:schemas-microsoft-com:vml" Requires="v">
                <p:oleObj spid="_x0000_s91281" name="Уравнение" r:id="rId10" imgW="1041120" imgH="469800" progId="Equation.3">
                  <p:embed/>
                </p:oleObj>
              </mc:Choice>
              <mc:Fallback>
                <p:oleObj name="Уравнение" r:id="rId10" imgW="1041120" imgH="469800" progId="Equation.3">
                  <p:embed/>
                  <p:pic>
                    <p:nvPicPr>
                      <p:cNvPr id="0" name="Object 9"/>
                      <p:cNvPicPr>
                        <a:picLocks noChangeAspect="1" noChangeArrowheads="1"/>
                      </p:cNvPicPr>
                      <p:nvPr/>
                    </p:nvPicPr>
                    <p:blipFill>
                      <a:blip r:embed="rId11"/>
                      <a:srcRect/>
                      <a:stretch>
                        <a:fillRect/>
                      </a:stretch>
                    </p:blipFill>
                    <p:spPr bwMode="auto">
                      <a:xfrm>
                        <a:off x="512713" y="2838475"/>
                        <a:ext cx="1482812" cy="662533"/>
                      </a:xfrm>
                      <a:prstGeom prst="rect">
                        <a:avLst/>
                      </a:prstGeom>
                      <a:solidFill>
                        <a:srgbClr val="FFFF00"/>
                      </a:solidFill>
                      <a:ln>
                        <a:solidFill>
                          <a:srgbClr val="FF0000"/>
                        </a:solidFill>
                      </a:ln>
                    </p:spPr>
                  </p:pic>
                </p:oleObj>
              </mc:Fallback>
            </mc:AlternateContent>
          </a:graphicData>
        </a:graphic>
      </p:graphicFrame>
      <p:graphicFrame>
        <p:nvGraphicFramePr>
          <p:cNvPr id="23" name="Объект 22"/>
          <p:cNvGraphicFramePr>
            <a:graphicFrameLocks noChangeAspect="1"/>
          </p:cNvGraphicFramePr>
          <p:nvPr>
            <p:extLst>
              <p:ext uri="{D42A27DB-BD31-4B8C-83A1-F6EECF244321}">
                <p14:modId xmlns:p14="http://schemas.microsoft.com/office/powerpoint/2010/main" val="3362226943"/>
              </p:ext>
            </p:extLst>
          </p:nvPr>
        </p:nvGraphicFramePr>
        <p:xfrm>
          <a:off x="1254119" y="3562924"/>
          <a:ext cx="988412" cy="332685"/>
        </p:xfrm>
        <a:graphic>
          <a:graphicData uri="http://schemas.openxmlformats.org/presentationml/2006/ole">
            <mc:AlternateContent xmlns:mc="http://schemas.openxmlformats.org/markup-compatibility/2006">
              <mc:Choice xmlns:v="urn:schemas-microsoft-com:vml" Requires="v">
                <p:oleObj spid="_x0000_s91282" name="Уравнение" r:id="rId12" imgW="647640" imgH="215640" progId="Equation.3">
                  <p:embed/>
                </p:oleObj>
              </mc:Choice>
              <mc:Fallback>
                <p:oleObj name="Уравнение" r:id="rId12" imgW="647640" imgH="215640" progId="Equation.3">
                  <p:embed/>
                  <p:pic>
                    <p:nvPicPr>
                      <p:cNvPr id="0" name="Object 11"/>
                      <p:cNvPicPr>
                        <a:picLocks noChangeAspect="1" noChangeArrowheads="1"/>
                      </p:cNvPicPr>
                      <p:nvPr/>
                    </p:nvPicPr>
                    <p:blipFill>
                      <a:blip r:embed="rId13"/>
                      <a:srcRect/>
                      <a:stretch>
                        <a:fillRect/>
                      </a:stretch>
                    </p:blipFill>
                    <p:spPr bwMode="auto">
                      <a:xfrm>
                        <a:off x="1254119" y="3562924"/>
                        <a:ext cx="988412" cy="332685"/>
                      </a:xfrm>
                      <a:prstGeom prst="rect">
                        <a:avLst/>
                      </a:prstGeom>
                      <a:solidFill>
                        <a:srgbClr val="FFFF00"/>
                      </a:solidFill>
                    </p:spPr>
                  </p:pic>
                </p:oleObj>
              </mc:Fallback>
            </mc:AlternateContent>
          </a:graphicData>
        </a:graphic>
      </p:graphicFrame>
      <p:graphicFrame>
        <p:nvGraphicFramePr>
          <p:cNvPr id="27" name="Объект 26"/>
          <p:cNvGraphicFramePr>
            <a:graphicFrameLocks noChangeAspect="1"/>
          </p:cNvGraphicFramePr>
          <p:nvPr>
            <p:extLst>
              <p:ext uri="{D42A27DB-BD31-4B8C-83A1-F6EECF244321}">
                <p14:modId xmlns:p14="http://schemas.microsoft.com/office/powerpoint/2010/main" val="3258803301"/>
              </p:ext>
            </p:extLst>
          </p:nvPr>
        </p:nvGraphicFramePr>
        <p:xfrm>
          <a:off x="2915816" y="3836830"/>
          <a:ext cx="1575010" cy="677969"/>
        </p:xfrm>
        <a:graphic>
          <a:graphicData uri="http://schemas.openxmlformats.org/presentationml/2006/ole">
            <mc:AlternateContent xmlns:mc="http://schemas.openxmlformats.org/markup-compatibility/2006">
              <mc:Choice xmlns:v="urn:schemas-microsoft-com:vml" Requires="v">
                <p:oleObj spid="_x0000_s91283" name="Уравнение" r:id="rId14" imgW="1079280" imgH="469800" progId="Equation.3">
                  <p:embed/>
                </p:oleObj>
              </mc:Choice>
              <mc:Fallback>
                <p:oleObj name="Уравнение" r:id="rId14" imgW="1079280" imgH="469800" progId="Equation.3">
                  <p:embed/>
                  <p:pic>
                    <p:nvPicPr>
                      <p:cNvPr id="0" name="Object 13"/>
                      <p:cNvPicPr>
                        <a:picLocks noChangeAspect="1" noChangeArrowheads="1"/>
                      </p:cNvPicPr>
                      <p:nvPr/>
                    </p:nvPicPr>
                    <p:blipFill>
                      <a:blip r:embed="rId15"/>
                      <a:srcRect/>
                      <a:stretch>
                        <a:fillRect/>
                      </a:stretch>
                    </p:blipFill>
                    <p:spPr bwMode="auto">
                      <a:xfrm>
                        <a:off x="2915816" y="3836830"/>
                        <a:ext cx="1575010" cy="677969"/>
                      </a:xfrm>
                      <a:prstGeom prst="rect">
                        <a:avLst/>
                      </a:prstGeom>
                      <a:solidFill>
                        <a:srgbClr val="FFFF00"/>
                      </a:solidFill>
                      <a:ln>
                        <a:solidFill>
                          <a:srgbClr val="FF0000"/>
                        </a:solidFill>
                      </a:ln>
                    </p:spPr>
                  </p:pic>
                </p:oleObj>
              </mc:Fallback>
            </mc:AlternateContent>
          </a:graphicData>
        </a:graphic>
      </p:graphicFrame>
      <p:graphicFrame>
        <p:nvGraphicFramePr>
          <p:cNvPr id="33" name="Объект 32"/>
          <p:cNvGraphicFramePr>
            <a:graphicFrameLocks noChangeAspect="1"/>
          </p:cNvGraphicFramePr>
          <p:nvPr>
            <p:extLst>
              <p:ext uri="{D42A27DB-BD31-4B8C-83A1-F6EECF244321}">
                <p14:modId xmlns:p14="http://schemas.microsoft.com/office/powerpoint/2010/main" val="3092458320"/>
              </p:ext>
            </p:extLst>
          </p:nvPr>
        </p:nvGraphicFramePr>
        <p:xfrm>
          <a:off x="5510799" y="3836829"/>
          <a:ext cx="1390833" cy="677969"/>
        </p:xfrm>
        <a:graphic>
          <a:graphicData uri="http://schemas.openxmlformats.org/presentationml/2006/ole">
            <mc:AlternateContent xmlns:mc="http://schemas.openxmlformats.org/markup-compatibility/2006">
              <mc:Choice xmlns:v="urn:schemas-microsoft-com:vml" Requires="v">
                <p:oleObj spid="_x0000_s91284" name="Уравнение" r:id="rId16" imgW="888840" imgH="431640" progId="Equation.3">
                  <p:embed/>
                </p:oleObj>
              </mc:Choice>
              <mc:Fallback>
                <p:oleObj name="Уравнение" r:id="rId16" imgW="888840" imgH="431640" progId="Equation.3">
                  <p:embed/>
                  <p:pic>
                    <p:nvPicPr>
                      <p:cNvPr id="0" name="Object 15"/>
                      <p:cNvPicPr>
                        <a:picLocks noChangeAspect="1" noChangeArrowheads="1"/>
                      </p:cNvPicPr>
                      <p:nvPr/>
                    </p:nvPicPr>
                    <p:blipFill>
                      <a:blip r:embed="rId17"/>
                      <a:srcRect/>
                      <a:stretch>
                        <a:fillRect/>
                      </a:stretch>
                    </p:blipFill>
                    <p:spPr bwMode="auto">
                      <a:xfrm>
                        <a:off x="5510799" y="3836829"/>
                        <a:ext cx="1390833" cy="677969"/>
                      </a:xfrm>
                      <a:prstGeom prst="rect">
                        <a:avLst/>
                      </a:prstGeom>
                      <a:solidFill>
                        <a:srgbClr val="FFFF00"/>
                      </a:solidFill>
                      <a:ln>
                        <a:solidFill>
                          <a:srgbClr val="FF0000"/>
                        </a:solidFill>
                      </a:ln>
                    </p:spPr>
                  </p:pic>
                </p:oleObj>
              </mc:Fallback>
            </mc:AlternateContent>
          </a:graphicData>
        </a:graphic>
      </p:graphicFrame>
      <p:graphicFrame>
        <p:nvGraphicFramePr>
          <p:cNvPr id="34" name="Объект 33"/>
          <p:cNvGraphicFramePr>
            <a:graphicFrameLocks noChangeAspect="1"/>
          </p:cNvGraphicFramePr>
          <p:nvPr>
            <p:extLst>
              <p:ext uri="{D42A27DB-BD31-4B8C-83A1-F6EECF244321}">
                <p14:modId xmlns:p14="http://schemas.microsoft.com/office/powerpoint/2010/main" val="1809191719"/>
              </p:ext>
            </p:extLst>
          </p:nvPr>
        </p:nvGraphicFramePr>
        <p:xfrm>
          <a:off x="5712009" y="4553550"/>
          <a:ext cx="988412" cy="332685"/>
        </p:xfrm>
        <a:graphic>
          <a:graphicData uri="http://schemas.openxmlformats.org/presentationml/2006/ole">
            <mc:AlternateContent xmlns:mc="http://schemas.openxmlformats.org/markup-compatibility/2006">
              <mc:Choice xmlns:v="urn:schemas-microsoft-com:vml" Requires="v">
                <p:oleObj spid="_x0000_s91285" name="Уравнение" r:id="rId18" imgW="647640" imgH="215640" progId="Equation.3">
                  <p:embed/>
                </p:oleObj>
              </mc:Choice>
              <mc:Fallback>
                <p:oleObj name="Уравнение" r:id="rId18" imgW="647640" imgH="215640" progId="Equation.3">
                  <p:embed/>
                  <p:pic>
                    <p:nvPicPr>
                      <p:cNvPr id="23" name="Объект 22"/>
                      <p:cNvPicPr>
                        <a:picLocks noChangeAspect="1" noChangeArrowheads="1"/>
                      </p:cNvPicPr>
                      <p:nvPr/>
                    </p:nvPicPr>
                    <p:blipFill>
                      <a:blip r:embed="rId19"/>
                      <a:srcRect/>
                      <a:stretch>
                        <a:fillRect/>
                      </a:stretch>
                    </p:blipFill>
                    <p:spPr bwMode="auto">
                      <a:xfrm>
                        <a:off x="5712009" y="4553550"/>
                        <a:ext cx="988412" cy="332685"/>
                      </a:xfrm>
                      <a:prstGeom prst="rect">
                        <a:avLst/>
                      </a:prstGeom>
                      <a:solidFill>
                        <a:srgbClr val="FFFF00"/>
                      </a:solidFill>
                    </p:spPr>
                  </p:pic>
                </p:oleObj>
              </mc:Fallback>
            </mc:AlternateContent>
          </a:graphicData>
        </a:graphic>
      </p:graphicFrame>
      <p:graphicFrame>
        <p:nvGraphicFramePr>
          <p:cNvPr id="36" name="Объект 35"/>
          <p:cNvGraphicFramePr>
            <a:graphicFrameLocks noChangeAspect="1"/>
          </p:cNvGraphicFramePr>
          <p:nvPr>
            <p:extLst>
              <p:ext uri="{D42A27DB-BD31-4B8C-83A1-F6EECF244321}">
                <p14:modId xmlns:p14="http://schemas.microsoft.com/office/powerpoint/2010/main" val="1588924680"/>
              </p:ext>
            </p:extLst>
          </p:nvPr>
        </p:nvGraphicFramePr>
        <p:xfrm>
          <a:off x="4314653" y="5153590"/>
          <a:ext cx="2201563" cy="374398"/>
        </p:xfrm>
        <a:graphic>
          <a:graphicData uri="http://schemas.openxmlformats.org/presentationml/2006/ole">
            <mc:AlternateContent xmlns:mc="http://schemas.openxmlformats.org/markup-compatibility/2006">
              <mc:Choice xmlns:v="urn:schemas-microsoft-com:vml" Requires="v">
                <p:oleObj spid="_x0000_s91286" name="Уравнение" r:id="rId20" imgW="1320480" imgH="228600" progId="Equation.3">
                  <p:embed/>
                </p:oleObj>
              </mc:Choice>
              <mc:Fallback>
                <p:oleObj name="Уравнение" r:id="rId20" imgW="1320480" imgH="228600" progId="Equation.3">
                  <p:embed/>
                  <p:pic>
                    <p:nvPicPr>
                      <p:cNvPr id="0" name="Object 17"/>
                      <p:cNvPicPr>
                        <a:picLocks noChangeAspect="1" noChangeArrowheads="1"/>
                      </p:cNvPicPr>
                      <p:nvPr/>
                    </p:nvPicPr>
                    <p:blipFill>
                      <a:blip r:embed="rId21"/>
                      <a:srcRect/>
                      <a:stretch>
                        <a:fillRect/>
                      </a:stretch>
                    </p:blipFill>
                    <p:spPr bwMode="auto">
                      <a:xfrm>
                        <a:off x="4314653" y="5153590"/>
                        <a:ext cx="2201563" cy="374398"/>
                      </a:xfrm>
                      <a:prstGeom prst="rect">
                        <a:avLst/>
                      </a:prstGeom>
                      <a:solidFill>
                        <a:srgbClr val="FFFF00"/>
                      </a:solidFill>
                    </p:spPr>
                  </p:pic>
                </p:oleObj>
              </mc:Fallback>
            </mc:AlternateContent>
          </a:graphicData>
        </a:graphic>
      </p:graphicFrame>
      <p:graphicFrame>
        <p:nvGraphicFramePr>
          <p:cNvPr id="38" name="Объект 37"/>
          <p:cNvGraphicFramePr>
            <a:graphicFrameLocks noChangeAspect="1"/>
          </p:cNvGraphicFramePr>
          <p:nvPr>
            <p:extLst>
              <p:ext uri="{D42A27DB-BD31-4B8C-83A1-F6EECF244321}">
                <p14:modId xmlns:p14="http://schemas.microsoft.com/office/powerpoint/2010/main" val="3409898886"/>
              </p:ext>
            </p:extLst>
          </p:nvPr>
        </p:nvGraphicFramePr>
        <p:xfrm>
          <a:off x="7107722" y="4896617"/>
          <a:ext cx="992670" cy="668332"/>
        </p:xfrm>
        <a:graphic>
          <a:graphicData uri="http://schemas.openxmlformats.org/presentationml/2006/ole">
            <mc:AlternateContent xmlns:mc="http://schemas.openxmlformats.org/markup-compatibility/2006">
              <mc:Choice xmlns:v="urn:schemas-microsoft-com:vml" Requires="v">
                <p:oleObj spid="_x0000_s91287" name="Уравнение" r:id="rId22" imgW="634680" imgH="431640" progId="Equation.3">
                  <p:embed/>
                </p:oleObj>
              </mc:Choice>
              <mc:Fallback>
                <p:oleObj name="Уравнение" r:id="rId22" imgW="634680" imgH="431640" progId="Equation.3">
                  <p:embed/>
                  <p:pic>
                    <p:nvPicPr>
                      <p:cNvPr id="0" name="Object 28"/>
                      <p:cNvPicPr>
                        <a:picLocks noChangeAspect="1" noChangeArrowheads="1"/>
                      </p:cNvPicPr>
                      <p:nvPr/>
                    </p:nvPicPr>
                    <p:blipFill>
                      <a:blip r:embed="rId23"/>
                      <a:srcRect/>
                      <a:stretch>
                        <a:fillRect/>
                      </a:stretch>
                    </p:blipFill>
                    <p:spPr bwMode="auto">
                      <a:xfrm>
                        <a:off x="7107722" y="4896617"/>
                        <a:ext cx="992670" cy="668332"/>
                      </a:xfrm>
                      <a:prstGeom prst="rect">
                        <a:avLst/>
                      </a:prstGeom>
                      <a:solidFill>
                        <a:srgbClr val="FFFF00"/>
                      </a:solidFill>
                      <a:ln>
                        <a:solidFill>
                          <a:srgbClr val="FF0000"/>
                        </a:solidFill>
                      </a:ln>
                    </p:spPr>
                  </p:pic>
                </p:oleObj>
              </mc:Fallback>
            </mc:AlternateContent>
          </a:graphicData>
        </a:graphic>
      </p:graphicFrame>
      <p:graphicFrame>
        <p:nvGraphicFramePr>
          <p:cNvPr id="40" name="Объект 39"/>
          <p:cNvGraphicFramePr>
            <a:graphicFrameLocks noChangeAspect="1"/>
          </p:cNvGraphicFramePr>
          <p:nvPr>
            <p:extLst>
              <p:ext uri="{D42A27DB-BD31-4B8C-83A1-F6EECF244321}">
                <p14:modId xmlns:p14="http://schemas.microsoft.com/office/powerpoint/2010/main" val="3118746847"/>
              </p:ext>
            </p:extLst>
          </p:nvPr>
        </p:nvGraphicFramePr>
        <p:xfrm>
          <a:off x="179512" y="5504090"/>
          <a:ext cx="2469230" cy="733221"/>
        </p:xfrm>
        <a:graphic>
          <a:graphicData uri="http://schemas.openxmlformats.org/presentationml/2006/ole">
            <mc:AlternateContent xmlns:mc="http://schemas.openxmlformats.org/markup-compatibility/2006">
              <mc:Choice xmlns:v="urn:schemas-microsoft-com:vml" Requires="v">
                <p:oleObj spid="_x0000_s91288" name="Уравнение" r:id="rId24" imgW="1447560" imgH="431640" progId="Equation.3">
                  <p:embed/>
                </p:oleObj>
              </mc:Choice>
              <mc:Fallback>
                <p:oleObj name="Уравнение" r:id="rId24" imgW="1447560" imgH="431640" progId="Equation.3">
                  <p:embed/>
                  <p:pic>
                    <p:nvPicPr>
                      <p:cNvPr id="0" name="Object 30"/>
                      <p:cNvPicPr>
                        <a:picLocks noChangeAspect="1" noChangeArrowheads="1"/>
                      </p:cNvPicPr>
                      <p:nvPr/>
                    </p:nvPicPr>
                    <p:blipFill>
                      <a:blip r:embed="rId25"/>
                      <a:srcRect/>
                      <a:stretch>
                        <a:fillRect/>
                      </a:stretch>
                    </p:blipFill>
                    <p:spPr bwMode="auto">
                      <a:xfrm>
                        <a:off x="179512" y="5504090"/>
                        <a:ext cx="2469230" cy="733221"/>
                      </a:xfrm>
                      <a:prstGeom prst="rect">
                        <a:avLst/>
                      </a:prstGeom>
                      <a:solidFill>
                        <a:srgbClr val="FFFF00"/>
                      </a:solidFill>
                      <a:ln>
                        <a:solidFill>
                          <a:srgbClr val="FF0000"/>
                        </a:solidFill>
                      </a:ln>
                    </p:spPr>
                  </p:pic>
                </p:oleObj>
              </mc:Fallback>
            </mc:AlternateContent>
          </a:graphicData>
        </a:graphic>
      </p:graphicFrame>
      <p:graphicFrame>
        <p:nvGraphicFramePr>
          <p:cNvPr id="42" name="Объект 41"/>
          <p:cNvGraphicFramePr>
            <a:graphicFrameLocks noChangeAspect="1"/>
          </p:cNvGraphicFramePr>
          <p:nvPr>
            <p:extLst>
              <p:ext uri="{D42A27DB-BD31-4B8C-83A1-F6EECF244321}">
                <p14:modId xmlns:p14="http://schemas.microsoft.com/office/powerpoint/2010/main" val="3829683333"/>
              </p:ext>
            </p:extLst>
          </p:nvPr>
        </p:nvGraphicFramePr>
        <p:xfrm>
          <a:off x="215241" y="6306977"/>
          <a:ext cx="2571266" cy="436421"/>
        </p:xfrm>
        <a:graphic>
          <a:graphicData uri="http://schemas.openxmlformats.org/presentationml/2006/ole">
            <mc:AlternateContent xmlns:mc="http://schemas.openxmlformats.org/markup-compatibility/2006">
              <mc:Choice xmlns:v="urn:schemas-microsoft-com:vml" Requires="v">
                <p:oleObj spid="_x0000_s91289" name="Уравнение" r:id="rId26" imgW="1473120" imgH="241200" progId="Equation.3">
                  <p:embed/>
                </p:oleObj>
              </mc:Choice>
              <mc:Fallback>
                <p:oleObj name="Уравнение" r:id="rId26" imgW="1473120" imgH="241200" progId="Equation.3">
                  <p:embed/>
                  <p:pic>
                    <p:nvPicPr>
                      <p:cNvPr id="0" name="Object 32"/>
                      <p:cNvPicPr>
                        <a:picLocks noChangeAspect="1" noChangeArrowheads="1"/>
                      </p:cNvPicPr>
                      <p:nvPr/>
                    </p:nvPicPr>
                    <p:blipFill>
                      <a:blip r:embed="rId27"/>
                      <a:srcRect/>
                      <a:stretch>
                        <a:fillRect/>
                      </a:stretch>
                    </p:blipFill>
                    <p:spPr bwMode="auto">
                      <a:xfrm>
                        <a:off x="215241" y="6306977"/>
                        <a:ext cx="2571266" cy="436421"/>
                      </a:xfrm>
                      <a:prstGeom prst="rect">
                        <a:avLst/>
                      </a:prstGeom>
                      <a:solidFill>
                        <a:srgbClr val="FFFF00"/>
                      </a:solidFill>
                      <a:ln>
                        <a:solidFill>
                          <a:srgbClr val="FF0000"/>
                        </a:solidFill>
                      </a:ln>
                    </p:spPr>
                  </p:pic>
                </p:oleObj>
              </mc:Fallback>
            </mc:AlternateContent>
          </a:graphicData>
        </a:graphic>
      </p:graphicFrame>
      <p:sp>
        <p:nvSpPr>
          <p:cNvPr id="43" name="Прямоугольник 42"/>
          <p:cNvSpPr>
            <a:spLocks noChangeArrowheads="1"/>
          </p:cNvSpPr>
          <p:nvPr/>
        </p:nvSpPr>
        <p:spPr bwMode="auto">
          <a:xfrm>
            <a:off x="2809282" y="6066290"/>
            <a:ext cx="6266084" cy="677108"/>
          </a:xfrm>
          <a:prstGeom prst="rect">
            <a:avLst/>
          </a:prstGeom>
          <a:solidFill>
            <a:schemeClr val="accent1">
              <a:lumMod val="20000"/>
              <a:lumOff val="8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де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cosφ</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п</a:t>
            </a:r>
            <a:r>
              <a:rPr lang="uk-UA" sz="2200" dirty="0">
                <a:latin typeface="Calibri" panose="020F0502020204030204" pitchFamily="34" charset="0"/>
                <a:ea typeface="Calibri" panose="020F0502020204030204" pitchFamily="34" charset="0"/>
                <a:cs typeface="Calibri" panose="020F0502020204030204" pitchFamily="34" charset="0"/>
              </a:rPr>
              <a:t> - коефіцієнт потужності при пуску двигуна (тобто при S = 1</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725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7">
                                            <p:bg/>
                                          </p:spTgt>
                                        </p:tgtEl>
                                        <p:attrNameLst>
                                          <p:attrName>style.visibility</p:attrName>
                                        </p:attrNameLst>
                                      </p:cBhvr>
                                      <p:to>
                                        <p:strVal val="visible"/>
                                      </p:to>
                                    </p:set>
                                    <p:anim calcmode="lin" valueType="num">
                                      <p:cBhvr>
                                        <p:cTn id="30" dur="1000" fill="hold"/>
                                        <p:tgtEl>
                                          <p:spTgt spid="17">
                                            <p:bg/>
                                          </p:spTgt>
                                        </p:tgtEl>
                                        <p:attrNameLst>
                                          <p:attrName>ppt_w</p:attrName>
                                        </p:attrNameLst>
                                      </p:cBhvr>
                                      <p:tavLst>
                                        <p:tav tm="0">
                                          <p:val>
                                            <p:fltVal val="0"/>
                                          </p:val>
                                        </p:tav>
                                        <p:tav tm="100000">
                                          <p:val>
                                            <p:strVal val="#ppt_w"/>
                                          </p:val>
                                        </p:tav>
                                      </p:tavLst>
                                    </p:anim>
                                    <p:anim calcmode="lin" valueType="num">
                                      <p:cBhvr>
                                        <p:cTn id="31" dur="1000" fill="hold"/>
                                        <p:tgtEl>
                                          <p:spTgt spid="17">
                                            <p:bg/>
                                          </p:spTgt>
                                        </p:tgtEl>
                                        <p:attrNameLst>
                                          <p:attrName>ppt_h</p:attrName>
                                        </p:attrNameLst>
                                      </p:cBhvr>
                                      <p:tavLst>
                                        <p:tav tm="0">
                                          <p:val>
                                            <p:fltVal val="0"/>
                                          </p:val>
                                        </p:tav>
                                        <p:tav tm="100000">
                                          <p:val>
                                            <p:strVal val="#ppt_h"/>
                                          </p:val>
                                        </p:tav>
                                      </p:tavLst>
                                    </p:anim>
                                    <p:anim calcmode="lin" valueType="num">
                                      <p:cBhvr>
                                        <p:cTn id="32" dur="1000" fill="hold"/>
                                        <p:tgtEl>
                                          <p:spTgt spid="17">
                                            <p:bg/>
                                          </p:spTgt>
                                        </p:tgtEl>
                                        <p:attrNameLst>
                                          <p:attrName>style.rotation</p:attrName>
                                        </p:attrNameLst>
                                      </p:cBhvr>
                                      <p:tavLst>
                                        <p:tav tm="0">
                                          <p:val>
                                            <p:fltVal val="90"/>
                                          </p:val>
                                        </p:tav>
                                        <p:tav tm="100000">
                                          <p:val>
                                            <p:fltVal val="0"/>
                                          </p:val>
                                        </p:tav>
                                      </p:tavLst>
                                    </p:anim>
                                    <p:animEffect transition="in" filter="fade">
                                      <p:cBhvr>
                                        <p:cTn id="33" dur="1000"/>
                                        <p:tgtEl>
                                          <p:spTgt spid="17">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p:cTn id="36"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7">
                                            <p:txEl>
                                              <p:pRg st="0" end="0"/>
                                            </p:txEl>
                                          </p:spTgt>
                                        </p:tgtEl>
                                      </p:cBhvr>
                                    </p:animEffect>
                                  </p:childTnLst>
                                </p:cTn>
                              </p:par>
                            </p:childTnLst>
                          </p:cTn>
                        </p:par>
                        <p:par>
                          <p:cTn id="40" fill="hold">
                            <p:stCondLst>
                              <p:cond delay="1000"/>
                            </p:stCondLst>
                            <p:childTnLst>
                              <p:par>
                                <p:cTn id="41" presetID="31" presetClass="entr" presetSubtype="0" fill="hold" grpId="0" nodeType="after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anim calcmode="lin" valueType="num">
                                      <p:cBhvr>
                                        <p:cTn id="43"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45"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46" dur="1000"/>
                                        <p:tgtEl>
                                          <p:spTgt spid="17">
                                            <p:txEl>
                                              <p:pRg st="2" end="2"/>
                                            </p:txEl>
                                          </p:spTgt>
                                        </p:tgtEl>
                                      </p:cBhvr>
                                    </p:animEffect>
                                  </p:childTnLst>
                                </p:cTn>
                              </p:par>
                            </p:childTnLst>
                          </p:cTn>
                        </p:par>
                        <p:par>
                          <p:cTn id="47" fill="hold">
                            <p:stCondLst>
                              <p:cond delay="2000"/>
                            </p:stCondLst>
                            <p:childTnLst>
                              <p:par>
                                <p:cTn id="48" presetID="26"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80">
                                          <p:stCondLst>
                                            <p:cond delay="0"/>
                                          </p:stCondLst>
                                        </p:cTn>
                                        <p:tgtEl>
                                          <p:spTgt spid="19"/>
                                        </p:tgtEl>
                                      </p:cBhvr>
                                    </p:animEffect>
                                    <p:anim calcmode="lin" valueType="num">
                                      <p:cBhvr>
                                        <p:cTn id="5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6" dur="26">
                                          <p:stCondLst>
                                            <p:cond delay="650"/>
                                          </p:stCondLst>
                                        </p:cTn>
                                        <p:tgtEl>
                                          <p:spTgt spid="19"/>
                                        </p:tgtEl>
                                      </p:cBhvr>
                                      <p:to x="100000" y="60000"/>
                                    </p:animScale>
                                    <p:animScale>
                                      <p:cBhvr>
                                        <p:cTn id="57" dur="166" decel="50000">
                                          <p:stCondLst>
                                            <p:cond delay="676"/>
                                          </p:stCondLst>
                                        </p:cTn>
                                        <p:tgtEl>
                                          <p:spTgt spid="19"/>
                                        </p:tgtEl>
                                      </p:cBhvr>
                                      <p:to x="100000" y="100000"/>
                                    </p:animScale>
                                    <p:animScale>
                                      <p:cBhvr>
                                        <p:cTn id="58" dur="26">
                                          <p:stCondLst>
                                            <p:cond delay="1312"/>
                                          </p:stCondLst>
                                        </p:cTn>
                                        <p:tgtEl>
                                          <p:spTgt spid="19"/>
                                        </p:tgtEl>
                                      </p:cBhvr>
                                      <p:to x="100000" y="80000"/>
                                    </p:animScale>
                                    <p:animScale>
                                      <p:cBhvr>
                                        <p:cTn id="59" dur="166" decel="50000">
                                          <p:stCondLst>
                                            <p:cond delay="1338"/>
                                          </p:stCondLst>
                                        </p:cTn>
                                        <p:tgtEl>
                                          <p:spTgt spid="19"/>
                                        </p:tgtEl>
                                      </p:cBhvr>
                                      <p:to x="100000" y="100000"/>
                                    </p:animScale>
                                    <p:animScale>
                                      <p:cBhvr>
                                        <p:cTn id="60" dur="26">
                                          <p:stCondLst>
                                            <p:cond delay="1642"/>
                                          </p:stCondLst>
                                        </p:cTn>
                                        <p:tgtEl>
                                          <p:spTgt spid="19"/>
                                        </p:tgtEl>
                                      </p:cBhvr>
                                      <p:to x="100000" y="90000"/>
                                    </p:animScale>
                                    <p:animScale>
                                      <p:cBhvr>
                                        <p:cTn id="61" dur="166" decel="50000">
                                          <p:stCondLst>
                                            <p:cond delay="1668"/>
                                          </p:stCondLst>
                                        </p:cTn>
                                        <p:tgtEl>
                                          <p:spTgt spid="19"/>
                                        </p:tgtEl>
                                      </p:cBhvr>
                                      <p:to x="100000" y="100000"/>
                                    </p:animScale>
                                    <p:animScale>
                                      <p:cBhvr>
                                        <p:cTn id="62" dur="26">
                                          <p:stCondLst>
                                            <p:cond delay="1808"/>
                                          </p:stCondLst>
                                        </p:cTn>
                                        <p:tgtEl>
                                          <p:spTgt spid="19"/>
                                        </p:tgtEl>
                                      </p:cBhvr>
                                      <p:to x="100000" y="95000"/>
                                    </p:animScale>
                                    <p:animScale>
                                      <p:cBhvr>
                                        <p:cTn id="63" dur="166" decel="50000">
                                          <p:stCondLst>
                                            <p:cond delay="1834"/>
                                          </p:stCondLst>
                                        </p:cTn>
                                        <p:tgtEl>
                                          <p:spTgt spid="19"/>
                                        </p:tgtEl>
                                      </p:cBhvr>
                                      <p:to x="100000" y="100000"/>
                                    </p:animScale>
                                  </p:childTnLst>
                                </p:cTn>
                              </p:par>
                            </p:childTnLst>
                          </p:cTn>
                        </p:par>
                        <p:par>
                          <p:cTn id="64" fill="hold">
                            <p:stCondLst>
                              <p:cond delay="4000"/>
                            </p:stCondLst>
                            <p:childTnLst>
                              <p:par>
                                <p:cTn id="65" presetID="26"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80">
                                          <p:stCondLst>
                                            <p:cond delay="0"/>
                                          </p:stCondLst>
                                        </p:cTn>
                                        <p:tgtEl>
                                          <p:spTgt spid="8"/>
                                        </p:tgtEl>
                                      </p:cBhvr>
                                    </p:animEffect>
                                    <p:anim calcmode="lin" valueType="num">
                                      <p:cBhvr>
                                        <p:cTn id="6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3" dur="26">
                                          <p:stCondLst>
                                            <p:cond delay="650"/>
                                          </p:stCondLst>
                                        </p:cTn>
                                        <p:tgtEl>
                                          <p:spTgt spid="8"/>
                                        </p:tgtEl>
                                      </p:cBhvr>
                                      <p:to x="100000" y="60000"/>
                                    </p:animScale>
                                    <p:animScale>
                                      <p:cBhvr>
                                        <p:cTn id="74" dur="166" decel="50000">
                                          <p:stCondLst>
                                            <p:cond delay="676"/>
                                          </p:stCondLst>
                                        </p:cTn>
                                        <p:tgtEl>
                                          <p:spTgt spid="8"/>
                                        </p:tgtEl>
                                      </p:cBhvr>
                                      <p:to x="100000" y="100000"/>
                                    </p:animScale>
                                    <p:animScale>
                                      <p:cBhvr>
                                        <p:cTn id="75" dur="26">
                                          <p:stCondLst>
                                            <p:cond delay="1312"/>
                                          </p:stCondLst>
                                        </p:cTn>
                                        <p:tgtEl>
                                          <p:spTgt spid="8"/>
                                        </p:tgtEl>
                                      </p:cBhvr>
                                      <p:to x="100000" y="80000"/>
                                    </p:animScale>
                                    <p:animScale>
                                      <p:cBhvr>
                                        <p:cTn id="76" dur="166" decel="50000">
                                          <p:stCondLst>
                                            <p:cond delay="1338"/>
                                          </p:stCondLst>
                                        </p:cTn>
                                        <p:tgtEl>
                                          <p:spTgt spid="8"/>
                                        </p:tgtEl>
                                      </p:cBhvr>
                                      <p:to x="100000" y="100000"/>
                                    </p:animScale>
                                    <p:animScale>
                                      <p:cBhvr>
                                        <p:cTn id="77" dur="26">
                                          <p:stCondLst>
                                            <p:cond delay="1642"/>
                                          </p:stCondLst>
                                        </p:cTn>
                                        <p:tgtEl>
                                          <p:spTgt spid="8"/>
                                        </p:tgtEl>
                                      </p:cBhvr>
                                      <p:to x="100000" y="90000"/>
                                    </p:animScale>
                                    <p:animScale>
                                      <p:cBhvr>
                                        <p:cTn id="78" dur="166" decel="50000">
                                          <p:stCondLst>
                                            <p:cond delay="1668"/>
                                          </p:stCondLst>
                                        </p:cTn>
                                        <p:tgtEl>
                                          <p:spTgt spid="8"/>
                                        </p:tgtEl>
                                      </p:cBhvr>
                                      <p:to x="100000" y="100000"/>
                                    </p:animScale>
                                    <p:animScale>
                                      <p:cBhvr>
                                        <p:cTn id="79" dur="26">
                                          <p:stCondLst>
                                            <p:cond delay="1808"/>
                                          </p:stCondLst>
                                        </p:cTn>
                                        <p:tgtEl>
                                          <p:spTgt spid="8"/>
                                        </p:tgtEl>
                                      </p:cBhvr>
                                      <p:to x="100000" y="95000"/>
                                    </p:animScale>
                                    <p:animScale>
                                      <p:cBhvr>
                                        <p:cTn id="80" dur="166" decel="50000">
                                          <p:stCondLst>
                                            <p:cond delay="1834"/>
                                          </p:stCondLst>
                                        </p:cTn>
                                        <p:tgtEl>
                                          <p:spTgt spid="8"/>
                                        </p:tgtEl>
                                      </p:cBhvr>
                                      <p:to x="100000" y="100000"/>
                                    </p:animScale>
                                  </p:childTnLst>
                                </p:cTn>
                              </p:par>
                            </p:childTnLst>
                          </p:cTn>
                        </p:par>
                        <p:par>
                          <p:cTn id="81" fill="hold">
                            <p:stCondLst>
                              <p:cond delay="6000"/>
                            </p:stCondLst>
                            <p:childTnLst>
                              <p:par>
                                <p:cTn id="82" presetID="26" presetClass="entr" presetSubtype="0" fill="hold"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ipe(down)">
                                      <p:cBhvr>
                                        <p:cTn id="84" dur="580">
                                          <p:stCondLst>
                                            <p:cond delay="0"/>
                                          </p:stCondLst>
                                        </p:cTn>
                                        <p:tgtEl>
                                          <p:spTgt spid="14"/>
                                        </p:tgtEl>
                                      </p:cBhvr>
                                    </p:animEffect>
                                    <p:anim calcmode="lin" valueType="num">
                                      <p:cBhvr>
                                        <p:cTn id="8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0" dur="26">
                                          <p:stCondLst>
                                            <p:cond delay="650"/>
                                          </p:stCondLst>
                                        </p:cTn>
                                        <p:tgtEl>
                                          <p:spTgt spid="14"/>
                                        </p:tgtEl>
                                      </p:cBhvr>
                                      <p:to x="100000" y="60000"/>
                                    </p:animScale>
                                    <p:animScale>
                                      <p:cBhvr>
                                        <p:cTn id="91" dur="166" decel="50000">
                                          <p:stCondLst>
                                            <p:cond delay="676"/>
                                          </p:stCondLst>
                                        </p:cTn>
                                        <p:tgtEl>
                                          <p:spTgt spid="14"/>
                                        </p:tgtEl>
                                      </p:cBhvr>
                                      <p:to x="100000" y="100000"/>
                                    </p:animScale>
                                    <p:animScale>
                                      <p:cBhvr>
                                        <p:cTn id="92" dur="26">
                                          <p:stCondLst>
                                            <p:cond delay="1312"/>
                                          </p:stCondLst>
                                        </p:cTn>
                                        <p:tgtEl>
                                          <p:spTgt spid="14"/>
                                        </p:tgtEl>
                                      </p:cBhvr>
                                      <p:to x="100000" y="80000"/>
                                    </p:animScale>
                                    <p:animScale>
                                      <p:cBhvr>
                                        <p:cTn id="93" dur="166" decel="50000">
                                          <p:stCondLst>
                                            <p:cond delay="1338"/>
                                          </p:stCondLst>
                                        </p:cTn>
                                        <p:tgtEl>
                                          <p:spTgt spid="14"/>
                                        </p:tgtEl>
                                      </p:cBhvr>
                                      <p:to x="100000" y="100000"/>
                                    </p:animScale>
                                    <p:animScale>
                                      <p:cBhvr>
                                        <p:cTn id="94" dur="26">
                                          <p:stCondLst>
                                            <p:cond delay="1642"/>
                                          </p:stCondLst>
                                        </p:cTn>
                                        <p:tgtEl>
                                          <p:spTgt spid="14"/>
                                        </p:tgtEl>
                                      </p:cBhvr>
                                      <p:to x="100000" y="90000"/>
                                    </p:animScale>
                                    <p:animScale>
                                      <p:cBhvr>
                                        <p:cTn id="95" dur="166" decel="50000">
                                          <p:stCondLst>
                                            <p:cond delay="1668"/>
                                          </p:stCondLst>
                                        </p:cTn>
                                        <p:tgtEl>
                                          <p:spTgt spid="14"/>
                                        </p:tgtEl>
                                      </p:cBhvr>
                                      <p:to x="100000" y="100000"/>
                                    </p:animScale>
                                    <p:animScale>
                                      <p:cBhvr>
                                        <p:cTn id="96" dur="26">
                                          <p:stCondLst>
                                            <p:cond delay="1808"/>
                                          </p:stCondLst>
                                        </p:cTn>
                                        <p:tgtEl>
                                          <p:spTgt spid="14"/>
                                        </p:tgtEl>
                                      </p:cBhvr>
                                      <p:to x="100000" y="95000"/>
                                    </p:animScale>
                                    <p:animScale>
                                      <p:cBhvr>
                                        <p:cTn id="97" dur="166" decel="50000">
                                          <p:stCondLst>
                                            <p:cond delay="1834"/>
                                          </p:stCondLst>
                                        </p:cTn>
                                        <p:tgtEl>
                                          <p:spTgt spid="14"/>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p:cTn id="102" dur="1000" fill="hold"/>
                                        <p:tgtEl>
                                          <p:spTgt spid="15"/>
                                        </p:tgtEl>
                                        <p:attrNameLst>
                                          <p:attrName>ppt_w</p:attrName>
                                        </p:attrNameLst>
                                      </p:cBhvr>
                                      <p:tavLst>
                                        <p:tav tm="0">
                                          <p:val>
                                            <p:fltVal val="0"/>
                                          </p:val>
                                        </p:tav>
                                        <p:tav tm="100000">
                                          <p:val>
                                            <p:strVal val="#ppt_w"/>
                                          </p:val>
                                        </p:tav>
                                      </p:tavLst>
                                    </p:anim>
                                    <p:anim calcmode="lin" valueType="num">
                                      <p:cBhvr>
                                        <p:cTn id="103" dur="1000" fill="hold"/>
                                        <p:tgtEl>
                                          <p:spTgt spid="15"/>
                                        </p:tgtEl>
                                        <p:attrNameLst>
                                          <p:attrName>ppt_h</p:attrName>
                                        </p:attrNameLst>
                                      </p:cBhvr>
                                      <p:tavLst>
                                        <p:tav tm="0">
                                          <p:val>
                                            <p:fltVal val="0"/>
                                          </p:val>
                                        </p:tav>
                                        <p:tav tm="100000">
                                          <p:val>
                                            <p:strVal val="#ppt_h"/>
                                          </p:val>
                                        </p:tav>
                                      </p:tavLst>
                                    </p:anim>
                                    <p:animEffect transition="in" filter="fade">
                                      <p:cBhvr>
                                        <p:cTn id="104" dur="1000"/>
                                        <p:tgtEl>
                                          <p:spTgt spid="15"/>
                                        </p:tgtEl>
                                      </p:cBhvr>
                                    </p:animEffect>
                                  </p:childTnLst>
                                </p:cTn>
                              </p:par>
                              <p:par>
                                <p:cTn id="105" presetID="26" presetClass="entr" presetSubtype="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ipe(down)">
                                      <p:cBhvr>
                                        <p:cTn id="107" dur="580">
                                          <p:stCondLst>
                                            <p:cond delay="0"/>
                                          </p:stCondLst>
                                        </p:cTn>
                                        <p:tgtEl>
                                          <p:spTgt spid="23"/>
                                        </p:tgtEl>
                                      </p:cBhvr>
                                    </p:animEffect>
                                    <p:anim calcmode="lin" valueType="num">
                                      <p:cBhvr>
                                        <p:cTn id="10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13" dur="26">
                                          <p:stCondLst>
                                            <p:cond delay="650"/>
                                          </p:stCondLst>
                                        </p:cTn>
                                        <p:tgtEl>
                                          <p:spTgt spid="23"/>
                                        </p:tgtEl>
                                      </p:cBhvr>
                                      <p:to x="100000" y="60000"/>
                                    </p:animScale>
                                    <p:animScale>
                                      <p:cBhvr>
                                        <p:cTn id="114" dur="166" decel="50000">
                                          <p:stCondLst>
                                            <p:cond delay="676"/>
                                          </p:stCondLst>
                                        </p:cTn>
                                        <p:tgtEl>
                                          <p:spTgt spid="23"/>
                                        </p:tgtEl>
                                      </p:cBhvr>
                                      <p:to x="100000" y="100000"/>
                                    </p:animScale>
                                    <p:animScale>
                                      <p:cBhvr>
                                        <p:cTn id="115" dur="26">
                                          <p:stCondLst>
                                            <p:cond delay="1312"/>
                                          </p:stCondLst>
                                        </p:cTn>
                                        <p:tgtEl>
                                          <p:spTgt spid="23"/>
                                        </p:tgtEl>
                                      </p:cBhvr>
                                      <p:to x="100000" y="80000"/>
                                    </p:animScale>
                                    <p:animScale>
                                      <p:cBhvr>
                                        <p:cTn id="116" dur="166" decel="50000">
                                          <p:stCondLst>
                                            <p:cond delay="1338"/>
                                          </p:stCondLst>
                                        </p:cTn>
                                        <p:tgtEl>
                                          <p:spTgt spid="23"/>
                                        </p:tgtEl>
                                      </p:cBhvr>
                                      <p:to x="100000" y="100000"/>
                                    </p:animScale>
                                    <p:animScale>
                                      <p:cBhvr>
                                        <p:cTn id="117" dur="26">
                                          <p:stCondLst>
                                            <p:cond delay="1642"/>
                                          </p:stCondLst>
                                        </p:cTn>
                                        <p:tgtEl>
                                          <p:spTgt spid="23"/>
                                        </p:tgtEl>
                                      </p:cBhvr>
                                      <p:to x="100000" y="90000"/>
                                    </p:animScale>
                                    <p:animScale>
                                      <p:cBhvr>
                                        <p:cTn id="118" dur="166" decel="50000">
                                          <p:stCondLst>
                                            <p:cond delay="1668"/>
                                          </p:stCondLst>
                                        </p:cTn>
                                        <p:tgtEl>
                                          <p:spTgt spid="23"/>
                                        </p:tgtEl>
                                      </p:cBhvr>
                                      <p:to x="100000" y="100000"/>
                                    </p:animScale>
                                    <p:animScale>
                                      <p:cBhvr>
                                        <p:cTn id="119" dur="26">
                                          <p:stCondLst>
                                            <p:cond delay="1808"/>
                                          </p:stCondLst>
                                        </p:cTn>
                                        <p:tgtEl>
                                          <p:spTgt spid="23"/>
                                        </p:tgtEl>
                                      </p:cBhvr>
                                      <p:to x="100000" y="95000"/>
                                    </p:animScale>
                                    <p:animScale>
                                      <p:cBhvr>
                                        <p:cTn id="120" dur="166" decel="50000">
                                          <p:stCondLst>
                                            <p:cond delay="1834"/>
                                          </p:stCondLst>
                                        </p:cTn>
                                        <p:tgtEl>
                                          <p:spTgt spid="23"/>
                                        </p:tgtEl>
                                      </p:cBhvr>
                                      <p:to x="100000" y="100000"/>
                                    </p:animScale>
                                  </p:childTnLst>
                                </p:cTn>
                              </p:par>
                            </p:childTnLst>
                          </p:cTn>
                        </p:par>
                        <p:par>
                          <p:cTn id="121" fill="hold">
                            <p:stCondLst>
                              <p:cond delay="2000"/>
                            </p:stCondLst>
                            <p:childTnLst>
                              <p:par>
                                <p:cTn id="122" presetID="26" presetClass="entr" presetSubtype="0" fill="hold" nodeType="after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wipe(down)">
                                      <p:cBhvr>
                                        <p:cTn id="124" dur="580">
                                          <p:stCondLst>
                                            <p:cond delay="0"/>
                                          </p:stCondLst>
                                        </p:cTn>
                                        <p:tgtEl>
                                          <p:spTgt spid="27"/>
                                        </p:tgtEl>
                                      </p:cBhvr>
                                    </p:animEffect>
                                    <p:anim calcmode="lin" valueType="num">
                                      <p:cBhvr>
                                        <p:cTn id="12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0" dur="26">
                                          <p:stCondLst>
                                            <p:cond delay="650"/>
                                          </p:stCondLst>
                                        </p:cTn>
                                        <p:tgtEl>
                                          <p:spTgt spid="27"/>
                                        </p:tgtEl>
                                      </p:cBhvr>
                                      <p:to x="100000" y="60000"/>
                                    </p:animScale>
                                    <p:animScale>
                                      <p:cBhvr>
                                        <p:cTn id="131" dur="166" decel="50000">
                                          <p:stCondLst>
                                            <p:cond delay="676"/>
                                          </p:stCondLst>
                                        </p:cTn>
                                        <p:tgtEl>
                                          <p:spTgt spid="27"/>
                                        </p:tgtEl>
                                      </p:cBhvr>
                                      <p:to x="100000" y="100000"/>
                                    </p:animScale>
                                    <p:animScale>
                                      <p:cBhvr>
                                        <p:cTn id="132" dur="26">
                                          <p:stCondLst>
                                            <p:cond delay="1312"/>
                                          </p:stCondLst>
                                        </p:cTn>
                                        <p:tgtEl>
                                          <p:spTgt spid="27"/>
                                        </p:tgtEl>
                                      </p:cBhvr>
                                      <p:to x="100000" y="80000"/>
                                    </p:animScale>
                                    <p:animScale>
                                      <p:cBhvr>
                                        <p:cTn id="133" dur="166" decel="50000">
                                          <p:stCondLst>
                                            <p:cond delay="1338"/>
                                          </p:stCondLst>
                                        </p:cTn>
                                        <p:tgtEl>
                                          <p:spTgt spid="27"/>
                                        </p:tgtEl>
                                      </p:cBhvr>
                                      <p:to x="100000" y="100000"/>
                                    </p:animScale>
                                    <p:animScale>
                                      <p:cBhvr>
                                        <p:cTn id="134" dur="26">
                                          <p:stCondLst>
                                            <p:cond delay="1642"/>
                                          </p:stCondLst>
                                        </p:cTn>
                                        <p:tgtEl>
                                          <p:spTgt spid="27"/>
                                        </p:tgtEl>
                                      </p:cBhvr>
                                      <p:to x="100000" y="90000"/>
                                    </p:animScale>
                                    <p:animScale>
                                      <p:cBhvr>
                                        <p:cTn id="135" dur="166" decel="50000">
                                          <p:stCondLst>
                                            <p:cond delay="1668"/>
                                          </p:stCondLst>
                                        </p:cTn>
                                        <p:tgtEl>
                                          <p:spTgt spid="27"/>
                                        </p:tgtEl>
                                      </p:cBhvr>
                                      <p:to x="100000" y="100000"/>
                                    </p:animScale>
                                    <p:animScale>
                                      <p:cBhvr>
                                        <p:cTn id="136" dur="26">
                                          <p:stCondLst>
                                            <p:cond delay="1808"/>
                                          </p:stCondLst>
                                        </p:cTn>
                                        <p:tgtEl>
                                          <p:spTgt spid="27"/>
                                        </p:tgtEl>
                                      </p:cBhvr>
                                      <p:to x="100000" y="95000"/>
                                    </p:animScale>
                                    <p:animScale>
                                      <p:cBhvr>
                                        <p:cTn id="137" dur="166" decel="50000">
                                          <p:stCondLst>
                                            <p:cond delay="1834"/>
                                          </p:stCondLst>
                                        </p:cTn>
                                        <p:tgtEl>
                                          <p:spTgt spid="27"/>
                                        </p:tgtEl>
                                      </p:cBhvr>
                                      <p:to x="100000" y="100000"/>
                                    </p:animScale>
                                  </p:childTnLst>
                                </p:cTn>
                              </p:par>
                            </p:childTnLst>
                          </p:cTn>
                        </p:par>
                        <p:par>
                          <p:cTn id="138" fill="hold">
                            <p:stCondLst>
                              <p:cond delay="4000"/>
                            </p:stCondLst>
                            <p:childTnLst>
                              <p:par>
                                <p:cTn id="139" presetID="26" presetClass="entr" presetSubtype="0" fill="hold"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wipe(down)">
                                      <p:cBhvr>
                                        <p:cTn id="141" dur="580">
                                          <p:stCondLst>
                                            <p:cond delay="0"/>
                                          </p:stCondLst>
                                        </p:cTn>
                                        <p:tgtEl>
                                          <p:spTgt spid="33"/>
                                        </p:tgtEl>
                                      </p:cBhvr>
                                    </p:animEffect>
                                    <p:anim calcmode="lin" valueType="num">
                                      <p:cBhvr>
                                        <p:cTn id="14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47" dur="26">
                                          <p:stCondLst>
                                            <p:cond delay="650"/>
                                          </p:stCondLst>
                                        </p:cTn>
                                        <p:tgtEl>
                                          <p:spTgt spid="33"/>
                                        </p:tgtEl>
                                      </p:cBhvr>
                                      <p:to x="100000" y="60000"/>
                                    </p:animScale>
                                    <p:animScale>
                                      <p:cBhvr>
                                        <p:cTn id="148" dur="166" decel="50000">
                                          <p:stCondLst>
                                            <p:cond delay="676"/>
                                          </p:stCondLst>
                                        </p:cTn>
                                        <p:tgtEl>
                                          <p:spTgt spid="33"/>
                                        </p:tgtEl>
                                      </p:cBhvr>
                                      <p:to x="100000" y="100000"/>
                                    </p:animScale>
                                    <p:animScale>
                                      <p:cBhvr>
                                        <p:cTn id="149" dur="26">
                                          <p:stCondLst>
                                            <p:cond delay="1312"/>
                                          </p:stCondLst>
                                        </p:cTn>
                                        <p:tgtEl>
                                          <p:spTgt spid="33"/>
                                        </p:tgtEl>
                                      </p:cBhvr>
                                      <p:to x="100000" y="80000"/>
                                    </p:animScale>
                                    <p:animScale>
                                      <p:cBhvr>
                                        <p:cTn id="150" dur="166" decel="50000">
                                          <p:stCondLst>
                                            <p:cond delay="1338"/>
                                          </p:stCondLst>
                                        </p:cTn>
                                        <p:tgtEl>
                                          <p:spTgt spid="33"/>
                                        </p:tgtEl>
                                      </p:cBhvr>
                                      <p:to x="100000" y="100000"/>
                                    </p:animScale>
                                    <p:animScale>
                                      <p:cBhvr>
                                        <p:cTn id="151" dur="26">
                                          <p:stCondLst>
                                            <p:cond delay="1642"/>
                                          </p:stCondLst>
                                        </p:cTn>
                                        <p:tgtEl>
                                          <p:spTgt spid="33"/>
                                        </p:tgtEl>
                                      </p:cBhvr>
                                      <p:to x="100000" y="90000"/>
                                    </p:animScale>
                                    <p:animScale>
                                      <p:cBhvr>
                                        <p:cTn id="152" dur="166" decel="50000">
                                          <p:stCondLst>
                                            <p:cond delay="1668"/>
                                          </p:stCondLst>
                                        </p:cTn>
                                        <p:tgtEl>
                                          <p:spTgt spid="33"/>
                                        </p:tgtEl>
                                      </p:cBhvr>
                                      <p:to x="100000" y="100000"/>
                                    </p:animScale>
                                    <p:animScale>
                                      <p:cBhvr>
                                        <p:cTn id="153" dur="26">
                                          <p:stCondLst>
                                            <p:cond delay="1808"/>
                                          </p:stCondLst>
                                        </p:cTn>
                                        <p:tgtEl>
                                          <p:spTgt spid="33"/>
                                        </p:tgtEl>
                                      </p:cBhvr>
                                      <p:to x="100000" y="95000"/>
                                    </p:animScale>
                                    <p:animScale>
                                      <p:cBhvr>
                                        <p:cTn id="154" dur="166" decel="50000">
                                          <p:stCondLst>
                                            <p:cond delay="1834"/>
                                          </p:stCondLst>
                                        </p:cTn>
                                        <p:tgtEl>
                                          <p:spTgt spid="33"/>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31" presetClass="entr" presetSubtype="0" fill="hold" grpId="0" nodeType="clickEffect">
                                  <p:stCondLst>
                                    <p:cond delay="0"/>
                                  </p:stCondLst>
                                  <p:childTnLst>
                                    <p:set>
                                      <p:cBhvr>
                                        <p:cTn id="158" dur="1" fill="hold">
                                          <p:stCondLst>
                                            <p:cond delay="0"/>
                                          </p:stCondLst>
                                        </p:cTn>
                                        <p:tgtEl>
                                          <p:spTgt spid="16">
                                            <p:bg/>
                                          </p:spTgt>
                                        </p:tgtEl>
                                        <p:attrNameLst>
                                          <p:attrName>style.visibility</p:attrName>
                                        </p:attrNameLst>
                                      </p:cBhvr>
                                      <p:to>
                                        <p:strVal val="visible"/>
                                      </p:to>
                                    </p:set>
                                    <p:anim calcmode="lin" valueType="num">
                                      <p:cBhvr>
                                        <p:cTn id="159" dur="1000" fill="hold"/>
                                        <p:tgtEl>
                                          <p:spTgt spid="16">
                                            <p:bg/>
                                          </p:spTgt>
                                        </p:tgtEl>
                                        <p:attrNameLst>
                                          <p:attrName>ppt_w</p:attrName>
                                        </p:attrNameLst>
                                      </p:cBhvr>
                                      <p:tavLst>
                                        <p:tav tm="0">
                                          <p:val>
                                            <p:fltVal val="0"/>
                                          </p:val>
                                        </p:tav>
                                        <p:tav tm="100000">
                                          <p:val>
                                            <p:strVal val="#ppt_w"/>
                                          </p:val>
                                        </p:tav>
                                      </p:tavLst>
                                    </p:anim>
                                    <p:anim calcmode="lin" valueType="num">
                                      <p:cBhvr>
                                        <p:cTn id="160" dur="1000" fill="hold"/>
                                        <p:tgtEl>
                                          <p:spTgt spid="16">
                                            <p:bg/>
                                          </p:spTgt>
                                        </p:tgtEl>
                                        <p:attrNameLst>
                                          <p:attrName>ppt_h</p:attrName>
                                        </p:attrNameLst>
                                      </p:cBhvr>
                                      <p:tavLst>
                                        <p:tav tm="0">
                                          <p:val>
                                            <p:fltVal val="0"/>
                                          </p:val>
                                        </p:tav>
                                        <p:tav tm="100000">
                                          <p:val>
                                            <p:strVal val="#ppt_h"/>
                                          </p:val>
                                        </p:tav>
                                      </p:tavLst>
                                    </p:anim>
                                    <p:anim calcmode="lin" valueType="num">
                                      <p:cBhvr>
                                        <p:cTn id="161" dur="1000" fill="hold"/>
                                        <p:tgtEl>
                                          <p:spTgt spid="16">
                                            <p:bg/>
                                          </p:spTgt>
                                        </p:tgtEl>
                                        <p:attrNameLst>
                                          <p:attrName>style.rotation</p:attrName>
                                        </p:attrNameLst>
                                      </p:cBhvr>
                                      <p:tavLst>
                                        <p:tav tm="0">
                                          <p:val>
                                            <p:fltVal val="90"/>
                                          </p:val>
                                        </p:tav>
                                        <p:tav tm="100000">
                                          <p:val>
                                            <p:fltVal val="0"/>
                                          </p:val>
                                        </p:tav>
                                      </p:tavLst>
                                    </p:anim>
                                    <p:animEffect transition="in" filter="fade">
                                      <p:cBhvr>
                                        <p:cTn id="162" dur="1000"/>
                                        <p:tgtEl>
                                          <p:spTgt spid="16">
                                            <p:bg/>
                                          </p:spTgt>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16">
                                            <p:txEl>
                                              <p:pRg st="0" end="0"/>
                                            </p:txEl>
                                          </p:spTgt>
                                        </p:tgtEl>
                                        <p:attrNameLst>
                                          <p:attrName>style.visibility</p:attrName>
                                        </p:attrNameLst>
                                      </p:cBhvr>
                                      <p:to>
                                        <p:strVal val="visible"/>
                                      </p:to>
                                    </p:set>
                                    <p:anim calcmode="lin" valueType="num">
                                      <p:cBhvr>
                                        <p:cTn id="165"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66"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167"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168" dur="1000"/>
                                        <p:tgtEl>
                                          <p:spTgt spid="16">
                                            <p:txEl>
                                              <p:pRg st="0" end="0"/>
                                            </p:txEl>
                                          </p:spTgt>
                                        </p:tgtEl>
                                      </p:cBhvr>
                                    </p:animEffect>
                                  </p:childTnLst>
                                </p:cTn>
                              </p:par>
                              <p:par>
                                <p:cTn id="169" presetID="26" presetClass="entr" presetSubtype="0" fill="hold" nodeType="withEffect">
                                  <p:stCondLst>
                                    <p:cond delay="0"/>
                                  </p:stCondLst>
                                  <p:childTnLst>
                                    <p:set>
                                      <p:cBhvr>
                                        <p:cTn id="170" dur="1" fill="hold">
                                          <p:stCondLst>
                                            <p:cond delay="0"/>
                                          </p:stCondLst>
                                        </p:cTn>
                                        <p:tgtEl>
                                          <p:spTgt spid="34"/>
                                        </p:tgtEl>
                                        <p:attrNameLst>
                                          <p:attrName>style.visibility</p:attrName>
                                        </p:attrNameLst>
                                      </p:cBhvr>
                                      <p:to>
                                        <p:strVal val="visible"/>
                                      </p:to>
                                    </p:set>
                                    <p:animEffect transition="in" filter="wipe(down)">
                                      <p:cBhvr>
                                        <p:cTn id="171" dur="580">
                                          <p:stCondLst>
                                            <p:cond delay="0"/>
                                          </p:stCondLst>
                                        </p:cTn>
                                        <p:tgtEl>
                                          <p:spTgt spid="34"/>
                                        </p:tgtEl>
                                      </p:cBhvr>
                                    </p:animEffect>
                                    <p:anim calcmode="lin" valueType="num">
                                      <p:cBhvr>
                                        <p:cTn id="172"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77" dur="26">
                                          <p:stCondLst>
                                            <p:cond delay="650"/>
                                          </p:stCondLst>
                                        </p:cTn>
                                        <p:tgtEl>
                                          <p:spTgt spid="34"/>
                                        </p:tgtEl>
                                      </p:cBhvr>
                                      <p:to x="100000" y="60000"/>
                                    </p:animScale>
                                    <p:animScale>
                                      <p:cBhvr>
                                        <p:cTn id="178" dur="166" decel="50000">
                                          <p:stCondLst>
                                            <p:cond delay="676"/>
                                          </p:stCondLst>
                                        </p:cTn>
                                        <p:tgtEl>
                                          <p:spTgt spid="34"/>
                                        </p:tgtEl>
                                      </p:cBhvr>
                                      <p:to x="100000" y="100000"/>
                                    </p:animScale>
                                    <p:animScale>
                                      <p:cBhvr>
                                        <p:cTn id="179" dur="26">
                                          <p:stCondLst>
                                            <p:cond delay="1312"/>
                                          </p:stCondLst>
                                        </p:cTn>
                                        <p:tgtEl>
                                          <p:spTgt spid="34"/>
                                        </p:tgtEl>
                                      </p:cBhvr>
                                      <p:to x="100000" y="80000"/>
                                    </p:animScale>
                                    <p:animScale>
                                      <p:cBhvr>
                                        <p:cTn id="180" dur="166" decel="50000">
                                          <p:stCondLst>
                                            <p:cond delay="1338"/>
                                          </p:stCondLst>
                                        </p:cTn>
                                        <p:tgtEl>
                                          <p:spTgt spid="34"/>
                                        </p:tgtEl>
                                      </p:cBhvr>
                                      <p:to x="100000" y="100000"/>
                                    </p:animScale>
                                    <p:animScale>
                                      <p:cBhvr>
                                        <p:cTn id="181" dur="26">
                                          <p:stCondLst>
                                            <p:cond delay="1642"/>
                                          </p:stCondLst>
                                        </p:cTn>
                                        <p:tgtEl>
                                          <p:spTgt spid="34"/>
                                        </p:tgtEl>
                                      </p:cBhvr>
                                      <p:to x="100000" y="90000"/>
                                    </p:animScale>
                                    <p:animScale>
                                      <p:cBhvr>
                                        <p:cTn id="182" dur="166" decel="50000">
                                          <p:stCondLst>
                                            <p:cond delay="1668"/>
                                          </p:stCondLst>
                                        </p:cTn>
                                        <p:tgtEl>
                                          <p:spTgt spid="34"/>
                                        </p:tgtEl>
                                      </p:cBhvr>
                                      <p:to x="100000" y="100000"/>
                                    </p:animScale>
                                    <p:animScale>
                                      <p:cBhvr>
                                        <p:cTn id="183" dur="26">
                                          <p:stCondLst>
                                            <p:cond delay="1808"/>
                                          </p:stCondLst>
                                        </p:cTn>
                                        <p:tgtEl>
                                          <p:spTgt spid="34"/>
                                        </p:tgtEl>
                                      </p:cBhvr>
                                      <p:to x="100000" y="95000"/>
                                    </p:animScale>
                                    <p:animScale>
                                      <p:cBhvr>
                                        <p:cTn id="184" dur="166" decel="50000">
                                          <p:stCondLst>
                                            <p:cond delay="1834"/>
                                          </p:stCondLst>
                                        </p:cTn>
                                        <p:tgtEl>
                                          <p:spTgt spid="34"/>
                                        </p:tgtEl>
                                      </p:cBhvr>
                                      <p:to x="100000" y="100000"/>
                                    </p:animScale>
                                  </p:childTnLst>
                                </p:cTn>
                              </p:par>
                            </p:childTnLst>
                          </p:cTn>
                        </p:par>
                      </p:childTnLst>
                    </p:cTn>
                  </p:par>
                  <p:par>
                    <p:cTn id="185" fill="hold">
                      <p:stCondLst>
                        <p:cond delay="indefinite"/>
                      </p:stCondLst>
                      <p:childTnLst>
                        <p:par>
                          <p:cTn id="186" fill="hold">
                            <p:stCondLst>
                              <p:cond delay="0"/>
                            </p:stCondLst>
                            <p:childTnLst>
                              <p:par>
                                <p:cTn id="187" presetID="31" presetClass="entr" presetSubtype="0" fill="hold" grpId="0" nodeType="clickEffect">
                                  <p:stCondLst>
                                    <p:cond delay="0"/>
                                  </p:stCondLst>
                                  <p:childTnLst>
                                    <p:set>
                                      <p:cBhvr>
                                        <p:cTn id="188" dur="1" fill="hold">
                                          <p:stCondLst>
                                            <p:cond delay="0"/>
                                          </p:stCondLst>
                                        </p:cTn>
                                        <p:tgtEl>
                                          <p:spTgt spid="29">
                                            <p:bg/>
                                          </p:spTgt>
                                        </p:tgtEl>
                                        <p:attrNameLst>
                                          <p:attrName>style.visibility</p:attrName>
                                        </p:attrNameLst>
                                      </p:cBhvr>
                                      <p:to>
                                        <p:strVal val="visible"/>
                                      </p:to>
                                    </p:set>
                                    <p:anim calcmode="lin" valueType="num">
                                      <p:cBhvr>
                                        <p:cTn id="189" dur="1000" fill="hold"/>
                                        <p:tgtEl>
                                          <p:spTgt spid="29">
                                            <p:bg/>
                                          </p:spTgt>
                                        </p:tgtEl>
                                        <p:attrNameLst>
                                          <p:attrName>ppt_w</p:attrName>
                                        </p:attrNameLst>
                                      </p:cBhvr>
                                      <p:tavLst>
                                        <p:tav tm="0">
                                          <p:val>
                                            <p:fltVal val="0"/>
                                          </p:val>
                                        </p:tav>
                                        <p:tav tm="100000">
                                          <p:val>
                                            <p:strVal val="#ppt_w"/>
                                          </p:val>
                                        </p:tav>
                                      </p:tavLst>
                                    </p:anim>
                                    <p:anim calcmode="lin" valueType="num">
                                      <p:cBhvr>
                                        <p:cTn id="190" dur="1000" fill="hold"/>
                                        <p:tgtEl>
                                          <p:spTgt spid="29">
                                            <p:bg/>
                                          </p:spTgt>
                                        </p:tgtEl>
                                        <p:attrNameLst>
                                          <p:attrName>ppt_h</p:attrName>
                                        </p:attrNameLst>
                                      </p:cBhvr>
                                      <p:tavLst>
                                        <p:tav tm="0">
                                          <p:val>
                                            <p:fltVal val="0"/>
                                          </p:val>
                                        </p:tav>
                                        <p:tav tm="100000">
                                          <p:val>
                                            <p:strVal val="#ppt_h"/>
                                          </p:val>
                                        </p:tav>
                                      </p:tavLst>
                                    </p:anim>
                                    <p:anim calcmode="lin" valueType="num">
                                      <p:cBhvr>
                                        <p:cTn id="191" dur="1000" fill="hold"/>
                                        <p:tgtEl>
                                          <p:spTgt spid="29">
                                            <p:bg/>
                                          </p:spTgt>
                                        </p:tgtEl>
                                        <p:attrNameLst>
                                          <p:attrName>style.rotation</p:attrName>
                                        </p:attrNameLst>
                                      </p:cBhvr>
                                      <p:tavLst>
                                        <p:tav tm="0">
                                          <p:val>
                                            <p:fltVal val="90"/>
                                          </p:val>
                                        </p:tav>
                                        <p:tav tm="100000">
                                          <p:val>
                                            <p:fltVal val="0"/>
                                          </p:val>
                                        </p:tav>
                                      </p:tavLst>
                                    </p:anim>
                                    <p:animEffect transition="in" filter="fade">
                                      <p:cBhvr>
                                        <p:cTn id="192" dur="1000"/>
                                        <p:tgtEl>
                                          <p:spTgt spid="29">
                                            <p:bg/>
                                          </p:spTgt>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29">
                                            <p:txEl>
                                              <p:pRg st="0" end="0"/>
                                            </p:txEl>
                                          </p:spTgt>
                                        </p:tgtEl>
                                        <p:attrNameLst>
                                          <p:attrName>style.visibility</p:attrName>
                                        </p:attrNameLst>
                                      </p:cBhvr>
                                      <p:to>
                                        <p:strVal val="visible"/>
                                      </p:to>
                                    </p:set>
                                    <p:anim calcmode="lin" valueType="num">
                                      <p:cBhvr>
                                        <p:cTn id="195"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96"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197"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198" dur="1000"/>
                                        <p:tgtEl>
                                          <p:spTgt spid="29">
                                            <p:txEl>
                                              <p:pRg st="0" end="0"/>
                                            </p:txEl>
                                          </p:spTgt>
                                        </p:tgtEl>
                                      </p:cBhvr>
                                    </p:animEffect>
                                  </p:childTnLst>
                                </p:cTn>
                              </p:par>
                              <p:par>
                                <p:cTn id="199" presetID="31" presetClass="entr" presetSubtype="0" fill="hold" grpId="0" nodeType="withEffect">
                                  <p:stCondLst>
                                    <p:cond delay="0"/>
                                  </p:stCondLst>
                                  <p:childTnLst>
                                    <p:set>
                                      <p:cBhvr>
                                        <p:cTn id="200" dur="1" fill="hold">
                                          <p:stCondLst>
                                            <p:cond delay="0"/>
                                          </p:stCondLst>
                                        </p:cTn>
                                        <p:tgtEl>
                                          <p:spTgt spid="29">
                                            <p:txEl>
                                              <p:pRg st="1" end="1"/>
                                            </p:txEl>
                                          </p:spTgt>
                                        </p:tgtEl>
                                        <p:attrNameLst>
                                          <p:attrName>style.visibility</p:attrName>
                                        </p:attrNameLst>
                                      </p:cBhvr>
                                      <p:to>
                                        <p:strVal val="visible"/>
                                      </p:to>
                                    </p:set>
                                    <p:anim calcmode="lin" valueType="num">
                                      <p:cBhvr>
                                        <p:cTn id="201" dur="1000" fill="hold"/>
                                        <p:tgtEl>
                                          <p:spTgt spid="29">
                                            <p:txEl>
                                              <p:pRg st="1" end="1"/>
                                            </p:txEl>
                                          </p:spTgt>
                                        </p:tgtEl>
                                        <p:attrNameLst>
                                          <p:attrName>ppt_w</p:attrName>
                                        </p:attrNameLst>
                                      </p:cBhvr>
                                      <p:tavLst>
                                        <p:tav tm="0">
                                          <p:val>
                                            <p:fltVal val="0"/>
                                          </p:val>
                                        </p:tav>
                                        <p:tav tm="100000">
                                          <p:val>
                                            <p:strVal val="#ppt_w"/>
                                          </p:val>
                                        </p:tav>
                                      </p:tavLst>
                                    </p:anim>
                                    <p:anim calcmode="lin" valueType="num">
                                      <p:cBhvr>
                                        <p:cTn id="202" dur="1000" fill="hold"/>
                                        <p:tgtEl>
                                          <p:spTgt spid="29">
                                            <p:txEl>
                                              <p:pRg st="1" end="1"/>
                                            </p:txEl>
                                          </p:spTgt>
                                        </p:tgtEl>
                                        <p:attrNameLst>
                                          <p:attrName>ppt_h</p:attrName>
                                        </p:attrNameLst>
                                      </p:cBhvr>
                                      <p:tavLst>
                                        <p:tav tm="0">
                                          <p:val>
                                            <p:fltVal val="0"/>
                                          </p:val>
                                        </p:tav>
                                        <p:tav tm="100000">
                                          <p:val>
                                            <p:strVal val="#ppt_h"/>
                                          </p:val>
                                        </p:tav>
                                      </p:tavLst>
                                    </p:anim>
                                    <p:anim calcmode="lin" valueType="num">
                                      <p:cBhvr>
                                        <p:cTn id="203" dur="1000" fill="hold"/>
                                        <p:tgtEl>
                                          <p:spTgt spid="29">
                                            <p:txEl>
                                              <p:pRg st="1" end="1"/>
                                            </p:txEl>
                                          </p:spTgt>
                                        </p:tgtEl>
                                        <p:attrNameLst>
                                          <p:attrName>style.rotation</p:attrName>
                                        </p:attrNameLst>
                                      </p:cBhvr>
                                      <p:tavLst>
                                        <p:tav tm="0">
                                          <p:val>
                                            <p:fltVal val="90"/>
                                          </p:val>
                                        </p:tav>
                                        <p:tav tm="100000">
                                          <p:val>
                                            <p:fltVal val="0"/>
                                          </p:val>
                                        </p:tav>
                                      </p:tavLst>
                                    </p:anim>
                                    <p:animEffect transition="in" filter="fade">
                                      <p:cBhvr>
                                        <p:cTn id="204" dur="1000"/>
                                        <p:tgtEl>
                                          <p:spTgt spid="29">
                                            <p:txEl>
                                              <p:pRg st="1" end="1"/>
                                            </p:txEl>
                                          </p:spTgt>
                                        </p:tgtEl>
                                      </p:cBhvr>
                                    </p:animEffect>
                                  </p:childTnLst>
                                </p:cTn>
                              </p:par>
                              <p:par>
                                <p:cTn id="205" presetID="26" presetClass="entr" presetSubtype="0" fill="hold" nodeType="withEffect">
                                  <p:stCondLst>
                                    <p:cond delay="0"/>
                                  </p:stCondLst>
                                  <p:childTnLst>
                                    <p:set>
                                      <p:cBhvr>
                                        <p:cTn id="206" dur="1" fill="hold">
                                          <p:stCondLst>
                                            <p:cond delay="0"/>
                                          </p:stCondLst>
                                        </p:cTn>
                                        <p:tgtEl>
                                          <p:spTgt spid="36"/>
                                        </p:tgtEl>
                                        <p:attrNameLst>
                                          <p:attrName>style.visibility</p:attrName>
                                        </p:attrNameLst>
                                      </p:cBhvr>
                                      <p:to>
                                        <p:strVal val="visible"/>
                                      </p:to>
                                    </p:set>
                                    <p:animEffect transition="in" filter="wipe(down)">
                                      <p:cBhvr>
                                        <p:cTn id="207" dur="580">
                                          <p:stCondLst>
                                            <p:cond delay="0"/>
                                          </p:stCondLst>
                                        </p:cTn>
                                        <p:tgtEl>
                                          <p:spTgt spid="36"/>
                                        </p:tgtEl>
                                      </p:cBhvr>
                                    </p:animEffect>
                                    <p:anim calcmode="lin" valueType="num">
                                      <p:cBhvr>
                                        <p:cTn id="20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13" dur="26">
                                          <p:stCondLst>
                                            <p:cond delay="650"/>
                                          </p:stCondLst>
                                        </p:cTn>
                                        <p:tgtEl>
                                          <p:spTgt spid="36"/>
                                        </p:tgtEl>
                                      </p:cBhvr>
                                      <p:to x="100000" y="60000"/>
                                    </p:animScale>
                                    <p:animScale>
                                      <p:cBhvr>
                                        <p:cTn id="214" dur="166" decel="50000">
                                          <p:stCondLst>
                                            <p:cond delay="676"/>
                                          </p:stCondLst>
                                        </p:cTn>
                                        <p:tgtEl>
                                          <p:spTgt spid="36"/>
                                        </p:tgtEl>
                                      </p:cBhvr>
                                      <p:to x="100000" y="100000"/>
                                    </p:animScale>
                                    <p:animScale>
                                      <p:cBhvr>
                                        <p:cTn id="215" dur="26">
                                          <p:stCondLst>
                                            <p:cond delay="1312"/>
                                          </p:stCondLst>
                                        </p:cTn>
                                        <p:tgtEl>
                                          <p:spTgt spid="36"/>
                                        </p:tgtEl>
                                      </p:cBhvr>
                                      <p:to x="100000" y="80000"/>
                                    </p:animScale>
                                    <p:animScale>
                                      <p:cBhvr>
                                        <p:cTn id="216" dur="166" decel="50000">
                                          <p:stCondLst>
                                            <p:cond delay="1338"/>
                                          </p:stCondLst>
                                        </p:cTn>
                                        <p:tgtEl>
                                          <p:spTgt spid="36"/>
                                        </p:tgtEl>
                                      </p:cBhvr>
                                      <p:to x="100000" y="100000"/>
                                    </p:animScale>
                                    <p:animScale>
                                      <p:cBhvr>
                                        <p:cTn id="217" dur="26">
                                          <p:stCondLst>
                                            <p:cond delay="1642"/>
                                          </p:stCondLst>
                                        </p:cTn>
                                        <p:tgtEl>
                                          <p:spTgt spid="36"/>
                                        </p:tgtEl>
                                      </p:cBhvr>
                                      <p:to x="100000" y="90000"/>
                                    </p:animScale>
                                    <p:animScale>
                                      <p:cBhvr>
                                        <p:cTn id="218" dur="166" decel="50000">
                                          <p:stCondLst>
                                            <p:cond delay="1668"/>
                                          </p:stCondLst>
                                        </p:cTn>
                                        <p:tgtEl>
                                          <p:spTgt spid="36"/>
                                        </p:tgtEl>
                                      </p:cBhvr>
                                      <p:to x="100000" y="100000"/>
                                    </p:animScale>
                                    <p:animScale>
                                      <p:cBhvr>
                                        <p:cTn id="219" dur="26">
                                          <p:stCondLst>
                                            <p:cond delay="1808"/>
                                          </p:stCondLst>
                                        </p:cTn>
                                        <p:tgtEl>
                                          <p:spTgt spid="36"/>
                                        </p:tgtEl>
                                      </p:cBhvr>
                                      <p:to x="100000" y="95000"/>
                                    </p:animScale>
                                    <p:animScale>
                                      <p:cBhvr>
                                        <p:cTn id="220" dur="166" decel="50000">
                                          <p:stCondLst>
                                            <p:cond delay="1834"/>
                                          </p:stCondLst>
                                        </p:cTn>
                                        <p:tgtEl>
                                          <p:spTgt spid="36"/>
                                        </p:tgtEl>
                                      </p:cBhvr>
                                      <p:to x="100000" y="100000"/>
                                    </p:animScale>
                                  </p:childTnLst>
                                </p:cTn>
                              </p:par>
                              <p:par>
                                <p:cTn id="221" presetID="26" presetClass="entr" presetSubtype="0" fill="hold" nodeType="withEffect">
                                  <p:stCondLst>
                                    <p:cond delay="0"/>
                                  </p:stCondLst>
                                  <p:childTnLst>
                                    <p:set>
                                      <p:cBhvr>
                                        <p:cTn id="222" dur="1" fill="hold">
                                          <p:stCondLst>
                                            <p:cond delay="0"/>
                                          </p:stCondLst>
                                        </p:cTn>
                                        <p:tgtEl>
                                          <p:spTgt spid="38"/>
                                        </p:tgtEl>
                                        <p:attrNameLst>
                                          <p:attrName>style.visibility</p:attrName>
                                        </p:attrNameLst>
                                      </p:cBhvr>
                                      <p:to>
                                        <p:strVal val="visible"/>
                                      </p:to>
                                    </p:set>
                                    <p:animEffect transition="in" filter="wipe(down)">
                                      <p:cBhvr>
                                        <p:cTn id="223" dur="580">
                                          <p:stCondLst>
                                            <p:cond delay="0"/>
                                          </p:stCondLst>
                                        </p:cTn>
                                        <p:tgtEl>
                                          <p:spTgt spid="38"/>
                                        </p:tgtEl>
                                      </p:cBhvr>
                                    </p:animEffect>
                                    <p:anim calcmode="lin" valueType="num">
                                      <p:cBhvr>
                                        <p:cTn id="224"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229" dur="26">
                                          <p:stCondLst>
                                            <p:cond delay="650"/>
                                          </p:stCondLst>
                                        </p:cTn>
                                        <p:tgtEl>
                                          <p:spTgt spid="38"/>
                                        </p:tgtEl>
                                      </p:cBhvr>
                                      <p:to x="100000" y="60000"/>
                                    </p:animScale>
                                    <p:animScale>
                                      <p:cBhvr>
                                        <p:cTn id="230" dur="166" decel="50000">
                                          <p:stCondLst>
                                            <p:cond delay="676"/>
                                          </p:stCondLst>
                                        </p:cTn>
                                        <p:tgtEl>
                                          <p:spTgt spid="38"/>
                                        </p:tgtEl>
                                      </p:cBhvr>
                                      <p:to x="100000" y="100000"/>
                                    </p:animScale>
                                    <p:animScale>
                                      <p:cBhvr>
                                        <p:cTn id="231" dur="26">
                                          <p:stCondLst>
                                            <p:cond delay="1312"/>
                                          </p:stCondLst>
                                        </p:cTn>
                                        <p:tgtEl>
                                          <p:spTgt spid="38"/>
                                        </p:tgtEl>
                                      </p:cBhvr>
                                      <p:to x="100000" y="80000"/>
                                    </p:animScale>
                                    <p:animScale>
                                      <p:cBhvr>
                                        <p:cTn id="232" dur="166" decel="50000">
                                          <p:stCondLst>
                                            <p:cond delay="1338"/>
                                          </p:stCondLst>
                                        </p:cTn>
                                        <p:tgtEl>
                                          <p:spTgt spid="38"/>
                                        </p:tgtEl>
                                      </p:cBhvr>
                                      <p:to x="100000" y="100000"/>
                                    </p:animScale>
                                    <p:animScale>
                                      <p:cBhvr>
                                        <p:cTn id="233" dur="26">
                                          <p:stCondLst>
                                            <p:cond delay="1642"/>
                                          </p:stCondLst>
                                        </p:cTn>
                                        <p:tgtEl>
                                          <p:spTgt spid="38"/>
                                        </p:tgtEl>
                                      </p:cBhvr>
                                      <p:to x="100000" y="90000"/>
                                    </p:animScale>
                                    <p:animScale>
                                      <p:cBhvr>
                                        <p:cTn id="234" dur="166" decel="50000">
                                          <p:stCondLst>
                                            <p:cond delay="1668"/>
                                          </p:stCondLst>
                                        </p:cTn>
                                        <p:tgtEl>
                                          <p:spTgt spid="38"/>
                                        </p:tgtEl>
                                      </p:cBhvr>
                                      <p:to x="100000" y="100000"/>
                                    </p:animScale>
                                    <p:animScale>
                                      <p:cBhvr>
                                        <p:cTn id="235" dur="26">
                                          <p:stCondLst>
                                            <p:cond delay="1808"/>
                                          </p:stCondLst>
                                        </p:cTn>
                                        <p:tgtEl>
                                          <p:spTgt spid="38"/>
                                        </p:tgtEl>
                                      </p:cBhvr>
                                      <p:to x="100000" y="95000"/>
                                    </p:animScale>
                                    <p:animScale>
                                      <p:cBhvr>
                                        <p:cTn id="236" dur="166" decel="50000">
                                          <p:stCondLst>
                                            <p:cond delay="1834"/>
                                          </p:stCondLst>
                                        </p:cTn>
                                        <p:tgtEl>
                                          <p:spTgt spid="38"/>
                                        </p:tgtEl>
                                      </p:cBhvr>
                                      <p:to x="100000" y="100000"/>
                                    </p:animScale>
                                  </p:childTnLst>
                                </p:cTn>
                              </p:par>
                            </p:childTnLst>
                          </p:cTn>
                        </p:par>
                        <p:par>
                          <p:cTn id="237" fill="hold">
                            <p:stCondLst>
                              <p:cond delay="2000"/>
                            </p:stCondLst>
                            <p:childTnLst>
                              <p:par>
                                <p:cTn id="238" presetID="26" presetClass="entr" presetSubtype="0" fill="hold" nodeType="afterEffect">
                                  <p:stCondLst>
                                    <p:cond delay="0"/>
                                  </p:stCondLst>
                                  <p:childTnLst>
                                    <p:set>
                                      <p:cBhvr>
                                        <p:cTn id="239" dur="1" fill="hold">
                                          <p:stCondLst>
                                            <p:cond delay="0"/>
                                          </p:stCondLst>
                                        </p:cTn>
                                        <p:tgtEl>
                                          <p:spTgt spid="40"/>
                                        </p:tgtEl>
                                        <p:attrNameLst>
                                          <p:attrName>style.visibility</p:attrName>
                                        </p:attrNameLst>
                                      </p:cBhvr>
                                      <p:to>
                                        <p:strVal val="visible"/>
                                      </p:to>
                                    </p:set>
                                    <p:animEffect transition="in" filter="wipe(down)">
                                      <p:cBhvr>
                                        <p:cTn id="240" dur="580">
                                          <p:stCondLst>
                                            <p:cond delay="0"/>
                                          </p:stCondLst>
                                        </p:cTn>
                                        <p:tgtEl>
                                          <p:spTgt spid="40"/>
                                        </p:tgtEl>
                                      </p:cBhvr>
                                    </p:animEffect>
                                    <p:anim calcmode="lin" valueType="num">
                                      <p:cBhvr>
                                        <p:cTn id="241"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42"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43"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44"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245"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246" dur="26">
                                          <p:stCondLst>
                                            <p:cond delay="650"/>
                                          </p:stCondLst>
                                        </p:cTn>
                                        <p:tgtEl>
                                          <p:spTgt spid="40"/>
                                        </p:tgtEl>
                                      </p:cBhvr>
                                      <p:to x="100000" y="60000"/>
                                    </p:animScale>
                                    <p:animScale>
                                      <p:cBhvr>
                                        <p:cTn id="247" dur="166" decel="50000">
                                          <p:stCondLst>
                                            <p:cond delay="676"/>
                                          </p:stCondLst>
                                        </p:cTn>
                                        <p:tgtEl>
                                          <p:spTgt spid="40"/>
                                        </p:tgtEl>
                                      </p:cBhvr>
                                      <p:to x="100000" y="100000"/>
                                    </p:animScale>
                                    <p:animScale>
                                      <p:cBhvr>
                                        <p:cTn id="248" dur="26">
                                          <p:stCondLst>
                                            <p:cond delay="1312"/>
                                          </p:stCondLst>
                                        </p:cTn>
                                        <p:tgtEl>
                                          <p:spTgt spid="40"/>
                                        </p:tgtEl>
                                      </p:cBhvr>
                                      <p:to x="100000" y="80000"/>
                                    </p:animScale>
                                    <p:animScale>
                                      <p:cBhvr>
                                        <p:cTn id="249" dur="166" decel="50000">
                                          <p:stCondLst>
                                            <p:cond delay="1338"/>
                                          </p:stCondLst>
                                        </p:cTn>
                                        <p:tgtEl>
                                          <p:spTgt spid="40"/>
                                        </p:tgtEl>
                                      </p:cBhvr>
                                      <p:to x="100000" y="100000"/>
                                    </p:animScale>
                                    <p:animScale>
                                      <p:cBhvr>
                                        <p:cTn id="250" dur="26">
                                          <p:stCondLst>
                                            <p:cond delay="1642"/>
                                          </p:stCondLst>
                                        </p:cTn>
                                        <p:tgtEl>
                                          <p:spTgt spid="40"/>
                                        </p:tgtEl>
                                      </p:cBhvr>
                                      <p:to x="100000" y="90000"/>
                                    </p:animScale>
                                    <p:animScale>
                                      <p:cBhvr>
                                        <p:cTn id="251" dur="166" decel="50000">
                                          <p:stCondLst>
                                            <p:cond delay="1668"/>
                                          </p:stCondLst>
                                        </p:cTn>
                                        <p:tgtEl>
                                          <p:spTgt spid="40"/>
                                        </p:tgtEl>
                                      </p:cBhvr>
                                      <p:to x="100000" y="100000"/>
                                    </p:animScale>
                                    <p:animScale>
                                      <p:cBhvr>
                                        <p:cTn id="252" dur="26">
                                          <p:stCondLst>
                                            <p:cond delay="1808"/>
                                          </p:stCondLst>
                                        </p:cTn>
                                        <p:tgtEl>
                                          <p:spTgt spid="40"/>
                                        </p:tgtEl>
                                      </p:cBhvr>
                                      <p:to x="100000" y="95000"/>
                                    </p:animScale>
                                    <p:animScale>
                                      <p:cBhvr>
                                        <p:cTn id="253" dur="166" decel="50000">
                                          <p:stCondLst>
                                            <p:cond delay="1834"/>
                                          </p:stCondLst>
                                        </p:cTn>
                                        <p:tgtEl>
                                          <p:spTgt spid="40"/>
                                        </p:tgtEl>
                                      </p:cBhvr>
                                      <p:to x="100000" y="100000"/>
                                    </p:animScale>
                                  </p:childTnLst>
                                </p:cTn>
                              </p:par>
                            </p:childTnLst>
                          </p:cTn>
                        </p:par>
                        <p:par>
                          <p:cTn id="254" fill="hold">
                            <p:stCondLst>
                              <p:cond delay="4000"/>
                            </p:stCondLst>
                            <p:childTnLst>
                              <p:par>
                                <p:cTn id="255" presetID="26" presetClass="entr" presetSubtype="0" fill="hold" nodeType="afterEffect">
                                  <p:stCondLst>
                                    <p:cond delay="0"/>
                                  </p:stCondLst>
                                  <p:childTnLst>
                                    <p:set>
                                      <p:cBhvr>
                                        <p:cTn id="256" dur="1" fill="hold">
                                          <p:stCondLst>
                                            <p:cond delay="0"/>
                                          </p:stCondLst>
                                        </p:cTn>
                                        <p:tgtEl>
                                          <p:spTgt spid="42"/>
                                        </p:tgtEl>
                                        <p:attrNameLst>
                                          <p:attrName>style.visibility</p:attrName>
                                        </p:attrNameLst>
                                      </p:cBhvr>
                                      <p:to>
                                        <p:strVal val="visible"/>
                                      </p:to>
                                    </p:set>
                                    <p:animEffect transition="in" filter="wipe(down)">
                                      <p:cBhvr>
                                        <p:cTn id="257" dur="580">
                                          <p:stCondLst>
                                            <p:cond delay="0"/>
                                          </p:stCondLst>
                                        </p:cTn>
                                        <p:tgtEl>
                                          <p:spTgt spid="42"/>
                                        </p:tgtEl>
                                      </p:cBhvr>
                                    </p:animEffect>
                                    <p:anim calcmode="lin" valueType="num">
                                      <p:cBhvr>
                                        <p:cTn id="258"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59"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0"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1"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2"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3" dur="26">
                                          <p:stCondLst>
                                            <p:cond delay="650"/>
                                          </p:stCondLst>
                                        </p:cTn>
                                        <p:tgtEl>
                                          <p:spTgt spid="42"/>
                                        </p:tgtEl>
                                      </p:cBhvr>
                                      <p:to x="100000" y="60000"/>
                                    </p:animScale>
                                    <p:animScale>
                                      <p:cBhvr>
                                        <p:cTn id="264" dur="166" decel="50000">
                                          <p:stCondLst>
                                            <p:cond delay="676"/>
                                          </p:stCondLst>
                                        </p:cTn>
                                        <p:tgtEl>
                                          <p:spTgt spid="42"/>
                                        </p:tgtEl>
                                      </p:cBhvr>
                                      <p:to x="100000" y="100000"/>
                                    </p:animScale>
                                    <p:animScale>
                                      <p:cBhvr>
                                        <p:cTn id="265" dur="26">
                                          <p:stCondLst>
                                            <p:cond delay="1312"/>
                                          </p:stCondLst>
                                        </p:cTn>
                                        <p:tgtEl>
                                          <p:spTgt spid="42"/>
                                        </p:tgtEl>
                                      </p:cBhvr>
                                      <p:to x="100000" y="80000"/>
                                    </p:animScale>
                                    <p:animScale>
                                      <p:cBhvr>
                                        <p:cTn id="266" dur="166" decel="50000">
                                          <p:stCondLst>
                                            <p:cond delay="1338"/>
                                          </p:stCondLst>
                                        </p:cTn>
                                        <p:tgtEl>
                                          <p:spTgt spid="42"/>
                                        </p:tgtEl>
                                      </p:cBhvr>
                                      <p:to x="100000" y="100000"/>
                                    </p:animScale>
                                    <p:animScale>
                                      <p:cBhvr>
                                        <p:cTn id="267" dur="26">
                                          <p:stCondLst>
                                            <p:cond delay="1642"/>
                                          </p:stCondLst>
                                        </p:cTn>
                                        <p:tgtEl>
                                          <p:spTgt spid="42"/>
                                        </p:tgtEl>
                                      </p:cBhvr>
                                      <p:to x="100000" y="90000"/>
                                    </p:animScale>
                                    <p:animScale>
                                      <p:cBhvr>
                                        <p:cTn id="268" dur="166" decel="50000">
                                          <p:stCondLst>
                                            <p:cond delay="1668"/>
                                          </p:stCondLst>
                                        </p:cTn>
                                        <p:tgtEl>
                                          <p:spTgt spid="42"/>
                                        </p:tgtEl>
                                      </p:cBhvr>
                                      <p:to x="100000" y="100000"/>
                                    </p:animScale>
                                    <p:animScale>
                                      <p:cBhvr>
                                        <p:cTn id="269" dur="26">
                                          <p:stCondLst>
                                            <p:cond delay="1808"/>
                                          </p:stCondLst>
                                        </p:cTn>
                                        <p:tgtEl>
                                          <p:spTgt spid="42"/>
                                        </p:tgtEl>
                                      </p:cBhvr>
                                      <p:to x="100000" y="95000"/>
                                    </p:animScale>
                                    <p:animScale>
                                      <p:cBhvr>
                                        <p:cTn id="270" dur="166" decel="50000">
                                          <p:stCondLst>
                                            <p:cond delay="1834"/>
                                          </p:stCondLst>
                                        </p:cTn>
                                        <p:tgtEl>
                                          <p:spTgt spid="42"/>
                                        </p:tgtEl>
                                      </p:cBhvr>
                                      <p:to x="100000" y="100000"/>
                                    </p:animScale>
                                  </p:childTnLst>
                                </p:cTn>
                              </p:par>
                            </p:childTnLst>
                          </p:cTn>
                        </p:par>
                      </p:childTnLst>
                    </p:cTn>
                  </p:par>
                  <p:par>
                    <p:cTn id="271" fill="hold">
                      <p:stCondLst>
                        <p:cond delay="indefinite"/>
                      </p:stCondLst>
                      <p:childTnLst>
                        <p:par>
                          <p:cTn id="272" fill="hold">
                            <p:stCondLst>
                              <p:cond delay="0"/>
                            </p:stCondLst>
                            <p:childTnLst>
                              <p:par>
                                <p:cTn id="273" presetID="42" presetClass="entr" presetSubtype="0" fill="hold" grpId="0" nodeType="click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0"/>
                                        <p:tgtEl>
                                          <p:spTgt spid="43"/>
                                        </p:tgtEl>
                                      </p:cBhvr>
                                    </p:animEffect>
                                    <p:anim calcmode="lin" valueType="num">
                                      <p:cBhvr>
                                        <p:cTn id="276" dur="1000" fill="hold"/>
                                        <p:tgtEl>
                                          <p:spTgt spid="43"/>
                                        </p:tgtEl>
                                        <p:attrNameLst>
                                          <p:attrName>ppt_x</p:attrName>
                                        </p:attrNameLst>
                                      </p:cBhvr>
                                      <p:tavLst>
                                        <p:tav tm="0">
                                          <p:val>
                                            <p:strVal val="#ppt_x"/>
                                          </p:val>
                                        </p:tav>
                                        <p:tav tm="100000">
                                          <p:val>
                                            <p:strVal val="#ppt_x"/>
                                          </p:val>
                                        </p:tav>
                                      </p:tavLst>
                                    </p:anim>
                                    <p:anim calcmode="lin" valueType="num">
                                      <p:cBhvr>
                                        <p:cTn id="27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5" grpId="0" animBg="1"/>
      <p:bldP spid="16" grpId="0" uiExpand="1" build="p" animBg="1" autoUpdateAnimBg="0"/>
      <p:bldP spid="29" grpId="0" uiExpand="1" build="p" animBg="1" autoUpdateAnimBg="0"/>
      <p:bldP spid="4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7379" y="544974"/>
            <a:ext cx="8992911" cy="1692771"/>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Цей коефіцієнт може бути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підрахований  </a:t>
            </a:r>
            <a:r>
              <a:rPr lang="uk-UA" sz="2200" dirty="0">
                <a:latin typeface="Calibri" panose="020F0502020204030204" pitchFamily="34" charset="0"/>
                <a:ea typeface="Calibri" panose="020F0502020204030204" pitchFamily="34" charset="0"/>
                <a:cs typeface="Calibri" panose="020F0502020204030204" pitchFamily="34" charset="0"/>
              </a:rPr>
              <a:t>за формулою</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a:latin typeface="Calibri" panose="020F0502020204030204" pitchFamily="34" charset="0"/>
                <a:ea typeface="Calibri" panose="020F0502020204030204" pitchFamily="34" charset="0"/>
                <a:cs typeface="Calibri" panose="020F0502020204030204" pitchFamily="34" charset="0"/>
              </a:rPr>
              <a:t>де </a:t>
            </a:r>
            <a:r>
              <a:rPr lang="uk-UA" sz="2200" dirty="0">
                <a:latin typeface="Times New Roman" panose="02020603050405020304" pitchFamily="18" charset="0"/>
                <a:ea typeface="Calibri" panose="020F0502020204030204" pitchFamily="34" charset="0"/>
                <a:cs typeface="Times New Roman" panose="02020603050405020304" pitchFamily="18" charset="0"/>
              </a:rPr>
              <a:t>γ = </a:t>
            </a:r>
            <a:r>
              <a:rPr lang="uk-UA" sz="2200" dirty="0" err="1">
                <a:latin typeface="Times New Roman" panose="02020603050405020304" pitchFamily="18" charset="0"/>
                <a:ea typeface="Calibri" panose="020F0502020204030204" pitchFamily="34" charset="0"/>
                <a:cs typeface="Times New Roman" panose="02020603050405020304" pitchFamily="18" charset="0"/>
              </a:rPr>
              <a:t>ΔР</a:t>
            </a:r>
            <a:r>
              <a:rPr lang="uk-UA" sz="2200" baseline="-25000" dirty="0" err="1">
                <a:latin typeface="Times New Roman" panose="02020603050405020304" pitchFamily="18" charset="0"/>
                <a:ea typeface="Calibri" panose="020F0502020204030204" pitchFamily="34" charset="0"/>
                <a:cs typeface="Times New Roman" panose="02020603050405020304" pitchFamily="18" charset="0"/>
              </a:rPr>
              <a:t>мст</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ΔР</a:t>
            </a:r>
            <a:r>
              <a:rPr lang="uk-UA" sz="2200" baseline="-25000" dirty="0" err="1">
                <a:latin typeface="Times New Roman" panose="02020603050405020304" pitchFamily="18" charset="0"/>
                <a:ea typeface="Calibri" panose="020F0502020204030204" pitchFamily="34" charset="0"/>
                <a:cs typeface="Times New Roman" panose="02020603050405020304" pitchFamily="18" charset="0"/>
              </a:rPr>
              <a:t>н</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 відношення втрат у міді статора для номінального </a:t>
            </a:r>
            <a:r>
              <a:rPr lang="uk-UA" sz="2200" dirty="0" smtClean="0">
                <a:latin typeface="Calibri" panose="020F0502020204030204" pitchFamily="34" charset="0"/>
                <a:ea typeface="Calibri" panose="020F0502020204030204" pitchFamily="34" charset="0"/>
                <a:cs typeface="Calibri" panose="020F0502020204030204" pitchFamily="34" charset="0"/>
              </a:rPr>
              <a:t>на-вантаження </a:t>
            </a:r>
            <a:r>
              <a:rPr lang="uk-UA" sz="2200" dirty="0">
                <a:latin typeface="Calibri" panose="020F0502020204030204" pitchFamily="34" charset="0"/>
                <a:ea typeface="Calibri" panose="020F0502020204030204" pitchFamily="34" charset="0"/>
                <a:cs typeface="Calibri" panose="020F0502020204030204" pitchFamily="34" charset="0"/>
              </a:rPr>
              <a:t>до повних втрат для номінального навантаження (за </a:t>
            </a:r>
            <a:r>
              <a:rPr lang="uk-UA" sz="2200" dirty="0" err="1" smtClean="0">
                <a:latin typeface="Calibri" panose="020F0502020204030204" pitchFamily="34" charset="0"/>
                <a:ea typeface="Calibri" panose="020F0502020204030204" pitchFamily="34" charset="0"/>
                <a:cs typeface="Calibri" panose="020F0502020204030204" pitchFamily="34" charset="0"/>
              </a:rPr>
              <a:t>відсут-ності</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цих даних можна з достатньою точністю приймати </a:t>
            </a:r>
            <a:r>
              <a:rPr lang="uk-UA" sz="2200" i="1" dirty="0">
                <a:latin typeface="Times New Roman" panose="02020603050405020304" pitchFamily="18" charset="0"/>
                <a:ea typeface="Calibri" panose="020F0502020204030204" pitchFamily="34" charset="0"/>
                <a:cs typeface="Times New Roman" panose="02020603050405020304" pitchFamily="18" charset="0"/>
              </a:rPr>
              <a:t>γ</a:t>
            </a:r>
            <a:r>
              <a:rPr lang="uk-UA" sz="2200" dirty="0">
                <a:latin typeface="Calibri" panose="020F0502020204030204" pitchFamily="34" charset="0"/>
                <a:ea typeface="Calibri" panose="020F0502020204030204" pitchFamily="34" charset="0"/>
                <a:cs typeface="Calibri" panose="020F0502020204030204" pitchFamily="34" charset="0"/>
              </a:rPr>
              <a:t> = 0,35).</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83563" y="2232522"/>
            <a:ext cx="6739467" cy="677108"/>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Тоді активний опір фази статора</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r>
              <a:rPr lang="uk-UA" sz="2200" dirty="0">
                <a:latin typeface="Calibri" panose="020F0502020204030204" pitchFamily="34" charset="0"/>
                <a:ea typeface="Calibri" panose="020F0502020204030204" pitchFamily="34" charset="0"/>
                <a:cs typeface="Calibri" panose="020F0502020204030204" pitchFamily="34" charset="0"/>
              </a:rPr>
              <a:t>а реактивний опір при пуску</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Розрахунок механічних характеристик </a:t>
            </a:r>
            <a:r>
              <a:rPr lang="uk-UA" sz="2400" b="1" i="1" u="sng" dirty="0" smtClean="0">
                <a:latin typeface="Times New Roman" panose="02020603050405020304" pitchFamily="18" charset="0"/>
                <a:cs typeface="Times New Roman" panose="02020603050405020304" pitchFamily="18" charset="0"/>
              </a:rPr>
              <a:t>АД </a:t>
            </a:r>
            <a:r>
              <a:rPr lang="uk-UA" sz="2400" b="1" i="1" u="sng" dirty="0">
                <a:latin typeface="Times New Roman" panose="02020603050405020304" pitchFamily="18" charset="0"/>
                <a:cs typeface="Times New Roman" panose="02020603050405020304" pitchFamily="18" charset="0"/>
              </a:rPr>
              <a:t>з </a:t>
            </a:r>
            <a:r>
              <a:rPr lang="uk-UA" sz="2400" b="1" i="1" u="sng" dirty="0" smtClean="0">
                <a:latin typeface="Times New Roman" panose="02020603050405020304" pitchFamily="18" charset="0"/>
                <a:cs typeface="Times New Roman" panose="02020603050405020304" pitchFamily="18" charset="0"/>
              </a:rPr>
              <a:t>к. з. </a:t>
            </a:r>
            <a:r>
              <a:rPr lang="uk-UA" sz="2400" b="1" i="1" u="sng" dirty="0">
                <a:latin typeface="Times New Roman" panose="02020603050405020304" pitchFamily="18" charset="0"/>
                <a:cs typeface="Times New Roman" panose="02020603050405020304" pitchFamily="18" charset="0"/>
              </a:rPr>
              <a:t>ротором</a:t>
            </a:r>
            <a:endParaRPr lang="uk-UA" sz="24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5" name="Прямоугольник 14"/>
          <p:cNvSpPr>
            <a:spLocks noChangeArrowheads="1"/>
          </p:cNvSpPr>
          <p:nvPr/>
        </p:nvSpPr>
        <p:spPr bwMode="auto">
          <a:xfrm>
            <a:off x="64779" y="2914463"/>
            <a:ext cx="8995511" cy="1354217"/>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Таким чином, визначивши</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визначають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s</a:t>
            </a:r>
            <a:r>
              <a:rPr lang="en-US" sz="2200" i="1" baseline="-25000" dirty="0" err="1">
                <a:latin typeface="Times New Roman" panose="02020603050405020304" pitchFamily="18" charset="0"/>
                <a:ea typeface="Calibri" panose="020F0502020204030204" pitchFamily="34" charset="0"/>
                <a:cs typeface="Times New Roman" panose="02020603050405020304" pitchFamily="18" charset="0"/>
              </a:rPr>
              <a:t>kp</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і q, </a:t>
            </a:r>
            <a:r>
              <a:rPr lang="uk-UA" sz="2200" dirty="0">
                <a:latin typeface="Calibri" panose="020F0502020204030204" pitchFamily="34" charset="0"/>
                <a:ea typeface="Calibri" panose="020F0502020204030204" pitchFamily="34" charset="0"/>
                <a:cs typeface="Calibri" panose="020F0502020204030204" pitchFamily="34" charset="0"/>
              </a:rPr>
              <a:t>а потім за </a:t>
            </a:r>
            <a:r>
              <a:rPr lang="uk-UA" sz="2200" dirty="0" smtClean="0">
                <a:latin typeface="Calibri" panose="020F0502020204030204" pitchFamily="34" charset="0"/>
                <a:ea typeface="Calibri" panose="020F0502020204030204" pitchFamily="34" charset="0"/>
                <a:cs typeface="Calibri" panose="020F0502020204030204" pitchFamily="34" charset="0"/>
              </a:rPr>
              <a:t>уточ-</a:t>
            </a:r>
            <a:r>
              <a:rPr lang="uk-UA" sz="2200" dirty="0" err="1" smtClean="0">
                <a:latin typeface="Calibri" panose="020F0502020204030204" pitchFamily="34" charset="0"/>
                <a:ea typeface="Calibri" panose="020F0502020204030204" pitchFamily="34" charset="0"/>
                <a:cs typeface="Calibri" panose="020F0502020204030204" pitchFamily="34" charset="0"/>
              </a:rPr>
              <a:t>неною</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формулою Клосса розраховується характеристика двигуна, </a:t>
            </a:r>
            <a:r>
              <a:rPr lang="uk-UA" sz="2200" dirty="0" err="1" smtClean="0">
                <a:latin typeface="Calibri" panose="020F0502020204030204" pitchFamily="34" charset="0"/>
                <a:ea typeface="Calibri" panose="020F0502020204030204" pitchFamily="34" charset="0"/>
                <a:cs typeface="Calibri" panose="020F0502020204030204" pitchFamily="34" charset="0"/>
              </a:rPr>
              <a:t>причо</a:t>
            </a:r>
            <a:r>
              <a:rPr lang="uk-UA" sz="2200" dirty="0" smtClean="0">
                <a:latin typeface="Calibri" panose="020F0502020204030204" pitchFamily="34" charset="0"/>
                <a:ea typeface="Calibri" panose="020F0502020204030204" pitchFamily="34" charset="0"/>
                <a:cs typeface="Calibri" panose="020F0502020204030204" pitchFamily="34" charset="0"/>
              </a:rPr>
              <a:t>-му</a:t>
            </a:r>
            <a:r>
              <a:rPr lang="uk-UA" sz="2200" dirty="0">
                <a:latin typeface="Calibri" panose="020F0502020204030204" pitchFamily="34" charset="0"/>
                <a:ea typeface="Calibri" panose="020F0502020204030204" pitchFamily="34" charset="0"/>
                <a:cs typeface="Calibri" panose="020F0502020204030204" pitchFamily="34" charset="0"/>
              </a:rPr>
              <a:t>, це рівняння справедливе не тільки для рушійного режиму, але і для режиму проти-вмикання (S &gt; 1) і рекуперативного гальмування (S &lt; 0). </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74244" y="4268680"/>
            <a:ext cx="8995511" cy="1015663"/>
          </a:xfrm>
          <a:prstGeom prst="rect">
            <a:avLst/>
          </a:prstGeom>
          <a:solidFill>
            <a:schemeClr val="accent6">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При цьому значення </a:t>
            </a:r>
            <a:r>
              <a:rPr lang="ru-RU" sz="2200" i="1" dirty="0">
                <a:latin typeface="Times New Roman" panose="02020603050405020304" pitchFamily="18" charset="0"/>
                <a:ea typeface="Calibri" panose="020F0502020204030204" pitchFamily="34" charset="0"/>
                <a:cs typeface="Times New Roman" panose="02020603050405020304" pitchFamily="18" charset="0"/>
              </a:rPr>
              <a:t>|</a:t>
            </a:r>
            <a:r>
              <a:rPr lang="en-US" sz="2200" i="1" dirty="0">
                <a:latin typeface="Times New Roman" panose="02020603050405020304" pitchFamily="18" charset="0"/>
                <a:ea typeface="Calibri" panose="020F0502020204030204" pitchFamily="34" charset="0"/>
                <a:cs typeface="Times New Roman" panose="02020603050405020304" pitchFamily="18" charset="0"/>
              </a:rPr>
              <a:t>q</a:t>
            </a:r>
            <a:r>
              <a:rPr lang="ru-RU"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і </a:t>
            </a:r>
            <a:r>
              <a:rPr lang="ru-RU" sz="2200" i="1" dirty="0">
                <a:latin typeface="Times New Roman" panose="02020603050405020304" pitchFamily="18" charset="0"/>
                <a:ea typeface="Calibri" panose="020F0502020204030204" pitchFamily="34" charset="0"/>
                <a:cs typeface="Times New Roman" panose="02020603050405020304" pitchFamily="18" charset="0"/>
              </a:rPr>
              <a:t>|</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s</a:t>
            </a:r>
            <a:r>
              <a:rPr lang="en-US" sz="2200" i="1" baseline="-25000" dirty="0" err="1">
                <a:latin typeface="Times New Roman" panose="02020603050405020304" pitchFamily="18" charset="0"/>
                <a:ea typeface="Calibri" panose="020F0502020204030204" pitchFamily="34" charset="0"/>
                <a:cs typeface="Times New Roman" panose="02020603050405020304" pitchFamily="18" charset="0"/>
              </a:rPr>
              <a:t>kp</a:t>
            </a:r>
            <a:r>
              <a:rPr lang="ru-RU"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сталі для всіх режимів, а </a:t>
            </a:r>
            <a:r>
              <a:rPr lang="uk-UA" sz="2200" i="1" dirty="0">
                <a:latin typeface="Times New Roman" panose="02020603050405020304" pitchFamily="18" charset="0"/>
                <a:ea typeface="Calibri" panose="020F0502020204030204" pitchFamily="34" charset="0"/>
                <a:cs typeface="Times New Roman" panose="02020603050405020304" pitchFamily="18" charset="0"/>
              </a:rPr>
              <a:t>М</a:t>
            </a:r>
            <a:r>
              <a:rPr lang="en-US" sz="2200" i="1" baseline="-25000" dirty="0" err="1">
                <a:latin typeface="Times New Roman" panose="02020603050405020304" pitchFamily="18" charset="0"/>
                <a:ea typeface="Calibri" panose="020F0502020204030204" pitchFamily="34" charset="0"/>
                <a:cs typeface="Times New Roman" panose="02020603050405020304" pitchFamily="18" charset="0"/>
              </a:rPr>
              <a:t>kp</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для генераторного режиму нескладно розрахувати, підставивши у формулу Клосса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s</a:t>
            </a:r>
            <a:r>
              <a:rPr lang="en-US" sz="2200" i="1" baseline="-25000" dirty="0" err="1">
                <a:latin typeface="Times New Roman" panose="02020603050405020304" pitchFamily="18" charset="0"/>
                <a:ea typeface="Calibri" panose="020F0502020204030204" pitchFamily="34" charset="0"/>
                <a:cs typeface="Times New Roman" panose="02020603050405020304" pitchFamily="18" charset="0"/>
              </a:rPr>
              <a:t>kp</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s</a:t>
            </a:r>
            <a:r>
              <a:rPr lang="en-US" sz="2200" i="1" baseline="-25000" dirty="0" err="1">
                <a:latin typeface="Times New Roman" panose="02020603050405020304" pitchFamily="18" charset="0"/>
                <a:ea typeface="Calibri" panose="020F0502020204030204" pitchFamily="34" charset="0"/>
                <a:cs typeface="Times New Roman" panose="02020603050405020304" pitchFamily="18" charset="0"/>
              </a:rPr>
              <a:t>kp</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.г</a:t>
            </a:r>
            <a:r>
              <a:rPr lang="uk-UA" sz="2200" i="1" dirty="0">
                <a:latin typeface="Times New Roman" panose="02020603050405020304" pitchFamily="18" charset="0"/>
                <a:ea typeface="Calibri" panose="020F0502020204030204" pitchFamily="34" charset="0"/>
                <a:cs typeface="Times New Roman" panose="02020603050405020304" pitchFamily="18" charset="0"/>
              </a:rPr>
              <a:t> = -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s</a:t>
            </a:r>
            <a:r>
              <a:rPr lang="en-US" sz="2200" i="1" baseline="-25000" dirty="0" err="1">
                <a:latin typeface="Times New Roman" panose="02020603050405020304" pitchFamily="18" charset="0"/>
                <a:ea typeface="Calibri" panose="020F0502020204030204" pitchFamily="34" charset="0"/>
                <a:cs typeface="Times New Roman" panose="02020603050405020304" pitchFamily="18" charset="0"/>
              </a:rPr>
              <a:t>kp</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endParaRPr lang="uk-UA" sz="22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1"/>
          <p:cNvSpPr>
            <a:spLocks noChangeArrowheads="1"/>
          </p:cNvSpPr>
          <p:nvPr/>
        </p:nvSpPr>
        <p:spPr bwMode="auto">
          <a:xfrm>
            <a:off x="0"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2235886961"/>
              </p:ext>
            </p:extLst>
          </p:nvPr>
        </p:nvGraphicFramePr>
        <p:xfrm>
          <a:off x="4529809" y="500934"/>
          <a:ext cx="4530481" cy="801220"/>
        </p:xfrm>
        <a:graphic>
          <a:graphicData uri="http://schemas.openxmlformats.org/presentationml/2006/ole">
            <mc:AlternateContent xmlns:mc="http://schemas.openxmlformats.org/markup-compatibility/2006">
              <mc:Choice xmlns:v="urn:schemas-microsoft-com:vml" Requires="v">
                <p:oleObj spid="_x0000_s92221" name="Уравнение" r:id="rId4" imgW="2705040" imgH="482400" progId="Equation.3">
                  <p:embed/>
                </p:oleObj>
              </mc:Choice>
              <mc:Fallback>
                <p:oleObj name="Уравнение" r:id="rId4" imgW="2705040" imgH="482400" progId="Equation.3">
                  <p:embed/>
                  <p:pic>
                    <p:nvPicPr>
                      <p:cNvPr id="0" name="Object 1"/>
                      <p:cNvPicPr>
                        <a:picLocks noChangeAspect="1" noChangeArrowheads="1"/>
                      </p:cNvPicPr>
                      <p:nvPr/>
                    </p:nvPicPr>
                    <p:blipFill>
                      <a:blip r:embed="rId5"/>
                      <a:srcRect/>
                      <a:stretch>
                        <a:fillRect/>
                      </a:stretch>
                    </p:blipFill>
                    <p:spPr bwMode="auto">
                      <a:xfrm>
                        <a:off x="4529809" y="500934"/>
                        <a:ext cx="4530481" cy="801220"/>
                      </a:xfrm>
                      <a:prstGeom prst="rect">
                        <a:avLst/>
                      </a:prstGeom>
                      <a:solidFill>
                        <a:srgbClr val="FFFF00"/>
                      </a:solidFill>
                      <a:ln>
                        <a:solidFill>
                          <a:srgbClr val="FF0000"/>
                        </a:solidFill>
                      </a:ln>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1432649163"/>
              </p:ext>
            </p:extLst>
          </p:nvPr>
        </p:nvGraphicFramePr>
        <p:xfrm>
          <a:off x="4427984" y="2217449"/>
          <a:ext cx="1898934" cy="353628"/>
        </p:xfrm>
        <a:graphic>
          <a:graphicData uri="http://schemas.openxmlformats.org/presentationml/2006/ole">
            <mc:AlternateContent xmlns:mc="http://schemas.openxmlformats.org/markup-compatibility/2006">
              <mc:Choice xmlns:v="urn:schemas-microsoft-com:vml" Requires="v">
                <p:oleObj spid="_x0000_s92222" name="Уравнение" r:id="rId6" imgW="1244520" imgH="228600" progId="Equation.3">
                  <p:embed/>
                </p:oleObj>
              </mc:Choice>
              <mc:Fallback>
                <p:oleObj name="Уравнение" r:id="rId6" imgW="1244520" imgH="228600" progId="Equation.3">
                  <p:embed/>
                  <p:pic>
                    <p:nvPicPr>
                      <p:cNvPr id="0" name="Object 4"/>
                      <p:cNvPicPr>
                        <a:picLocks noChangeAspect="1" noChangeArrowheads="1"/>
                      </p:cNvPicPr>
                      <p:nvPr/>
                    </p:nvPicPr>
                    <p:blipFill>
                      <a:blip r:embed="rId7"/>
                      <a:srcRect/>
                      <a:stretch>
                        <a:fillRect/>
                      </a:stretch>
                    </p:blipFill>
                    <p:spPr bwMode="auto">
                      <a:xfrm>
                        <a:off x="4427984" y="2217449"/>
                        <a:ext cx="1898934" cy="353628"/>
                      </a:xfrm>
                      <a:prstGeom prst="rect">
                        <a:avLst/>
                      </a:prstGeom>
                      <a:solidFill>
                        <a:srgbClr val="FFFF00"/>
                      </a:solidFill>
                      <a:ln>
                        <a:solidFill>
                          <a:srgbClr val="FF0000"/>
                        </a:solidFill>
                      </a:ln>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4279177933"/>
              </p:ext>
            </p:extLst>
          </p:nvPr>
        </p:nvGraphicFramePr>
        <p:xfrm>
          <a:off x="6451370" y="2547611"/>
          <a:ext cx="1577013" cy="362019"/>
        </p:xfrm>
        <a:graphic>
          <a:graphicData uri="http://schemas.openxmlformats.org/presentationml/2006/ole">
            <mc:AlternateContent xmlns:mc="http://schemas.openxmlformats.org/markup-compatibility/2006">
              <mc:Choice xmlns:v="urn:schemas-microsoft-com:vml" Requires="v">
                <p:oleObj spid="_x0000_s92223" name="Уравнение" r:id="rId8" imgW="1002960" imgH="228600" progId="Equation.3">
                  <p:embed/>
                </p:oleObj>
              </mc:Choice>
              <mc:Fallback>
                <p:oleObj name="Уравнение" r:id="rId8" imgW="1002960" imgH="228600" progId="Equation.3">
                  <p:embed/>
                  <p:pic>
                    <p:nvPicPr>
                      <p:cNvPr id="0" name="Object 6"/>
                      <p:cNvPicPr>
                        <a:picLocks noChangeAspect="1" noChangeArrowheads="1"/>
                      </p:cNvPicPr>
                      <p:nvPr/>
                    </p:nvPicPr>
                    <p:blipFill>
                      <a:blip r:embed="rId9"/>
                      <a:srcRect/>
                      <a:stretch>
                        <a:fillRect/>
                      </a:stretch>
                    </p:blipFill>
                    <p:spPr bwMode="auto">
                      <a:xfrm>
                        <a:off x="6451370" y="2547611"/>
                        <a:ext cx="1577013" cy="362019"/>
                      </a:xfrm>
                      <a:prstGeom prst="rect">
                        <a:avLst/>
                      </a:prstGeom>
                      <a:solidFill>
                        <a:srgbClr val="FFFF00"/>
                      </a:solidFill>
                      <a:ln>
                        <a:solidFill>
                          <a:srgbClr val="FF0000"/>
                        </a:solidFill>
                      </a:ln>
                    </p:spPr>
                  </p:pic>
                </p:oleObj>
              </mc:Fallback>
            </mc:AlternateContent>
          </a:graphicData>
        </a:graphic>
      </p:graphicFrame>
      <p:graphicFrame>
        <p:nvGraphicFramePr>
          <p:cNvPr id="30" name="Объект 29"/>
          <p:cNvGraphicFramePr>
            <a:graphicFrameLocks noChangeAspect="1"/>
          </p:cNvGraphicFramePr>
          <p:nvPr>
            <p:extLst>
              <p:ext uri="{D42A27DB-BD31-4B8C-83A1-F6EECF244321}">
                <p14:modId xmlns:p14="http://schemas.microsoft.com/office/powerpoint/2010/main" val="1922705503"/>
              </p:ext>
            </p:extLst>
          </p:nvPr>
        </p:nvGraphicFramePr>
        <p:xfrm>
          <a:off x="3707904" y="2910984"/>
          <a:ext cx="988412" cy="332685"/>
        </p:xfrm>
        <a:graphic>
          <a:graphicData uri="http://schemas.openxmlformats.org/presentationml/2006/ole">
            <mc:AlternateContent xmlns:mc="http://schemas.openxmlformats.org/markup-compatibility/2006">
              <mc:Choice xmlns:v="urn:schemas-microsoft-com:vml" Requires="v">
                <p:oleObj spid="_x0000_s92224" name="Уравнение" r:id="rId10" imgW="647640" imgH="215640" progId="Equation.3">
                  <p:embed/>
                </p:oleObj>
              </mc:Choice>
              <mc:Fallback>
                <p:oleObj name="Уравнение" r:id="rId10" imgW="647640" imgH="215640" progId="Equation.3">
                  <p:embed/>
                  <p:pic>
                    <p:nvPicPr>
                      <p:cNvPr id="23" name="Объект 22"/>
                      <p:cNvPicPr>
                        <a:picLocks noChangeAspect="1" noChangeArrowheads="1"/>
                      </p:cNvPicPr>
                      <p:nvPr/>
                    </p:nvPicPr>
                    <p:blipFill>
                      <a:blip r:embed="rId11"/>
                      <a:srcRect/>
                      <a:stretch>
                        <a:fillRect/>
                      </a:stretch>
                    </p:blipFill>
                    <p:spPr bwMode="auto">
                      <a:xfrm>
                        <a:off x="3707904" y="2910984"/>
                        <a:ext cx="988412" cy="332685"/>
                      </a:xfrm>
                      <a:prstGeom prst="rect">
                        <a:avLst/>
                      </a:prstGeom>
                      <a:solidFill>
                        <a:srgbClr val="FFFF00"/>
                      </a:solidFill>
                    </p:spPr>
                  </p:pic>
                </p:oleObj>
              </mc:Fallback>
            </mc:AlternateContent>
          </a:graphicData>
        </a:graphic>
      </p:graphicFrame>
      <p:graphicFrame>
        <p:nvGraphicFramePr>
          <p:cNvPr id="24" name="Объект 23"/>
          <p:cNvGraphicFramePr>
            <a:graphicFrameLocks noChangeAspect="1"/>
          </p:cNvGraphicFramePr>
          <p:nvPr>
            <p:extLst>
              <p:ext uri="{D42A27DB-BD31-4B8C-83A1-F6EECF244321}">
                <p14:modId xmlns:p14="http://schemas.microsoft.com/office/powerpoint/2010/main" val="3920860471"/>
              </p:ext>
            </p:extLst>
          </p:nvPr>
        </p:nvGraphicFramePr>
        <p:xfrm>
          <a:off x="1652567" y="5341945"/>
          <a:ext cx="4099945" cy="1296615"/>
        </p:xfrm>
        <a:graphic>
          <a:graphicData uri="http://schemas.openxmlformats.org/presentationml/2006/ole">
            <mc:AlternateContent xmlns:mc="http://schemas.openxmlformats.org/markup-compatibility/2006">
              <mc:Choice xmlns:v="urn:schemas-microsoft-com:vml" Requires="v">
                <p:oleObj spid="_x0000_s92225" name="Уравнение" r:id="rId12" imgW="2171520" imgH="685800" progId="Equation.3">
                  <p:embed/>
                </p:oleObj>
              </mc:Choice>
              <mc:Fallback>
                <p:oleObj name="Уравнение" r:id="rId12" imgW="2171520" imgH="685800" progId="Equation.3">
                  <p:embed/>
                  <p:pic>
                    <p:nvPicPr>
                      <p:cNvPr id="0" name="Object 15"/>
                      <p:cNvPicPr>
                        <a:picLocks noChangeAspect="1" noChangeArrowheads="1"/>
                      </p:cNvPicPr>
                      <p:nvPr/>
                    </p:nvPicPr>
                    <p:blipFill>
                      <a:blip r:embed="rId13"/>
                      <a:srcRect/>
                      <a:stretch>
                        <a:fillRect/>
                      </a:stretch>
                    </p:blipFill>
                    <p:spPr bwMode="auto">
                      <a:xfrm>
                        <a:off x="1652567" y="5341945"/>
                        <a:ext cx="4099945" cy="1296615"/>
                      </a:xfrm>
                      <a:prstGeom prst="rect">
                        <a:avLst/>
                      </a:prstGeom>
                      <a:solidFill>
                        <a:srgbClr val="FFFF00"/>
                      </a:solidFill>
                      <a:ln>
                        <a:solidFill>
                          <a:srgbClr val="FF0000"/>
                        </a:solidFill>
                      </a:ln>
                    </p:spPr>
                  </p:pic>
                </p:oleObj>
              </mc:Fallback>
            </mc:AlternateContent>
          </a:graphicData>
        </a:graphic>
      </p:graphicFrame>
      <p:graphicFrame>
        <p:nvGraphicFramePr>
          <p:cNvPr id="26" name="Объект 25"/>
          <p:cNvGraphicFramePr>
            <a:graphicFrameLocks noChangeAspect="1"/>
          </p:cNvGraphicFramePr>
          <p:nvPr>
            <p:extLst>
              <p:ext uri="{D42A27DB-BD31-4B8C-83A1-F6EECF244321}">
                <p14:modId xmlns:p14="http://schemas.microsoft.com/office/powerpoint/2010/main" val="766541845"/>
              </p:ext>
            </p:extLst>
          </p:nvPr>
        </p:nvGraphicFramePr>
        <p:xfrm>
          <a:off x="6343864" y="5335648"/>
          <a:ext cx="2556701" cy="757647"/>
        </p:xfrm>
        <a:graphic>
          <a:graphicData uri="http://schemas.openxmlformats.org/presentationml/2006/ole">
            <mc:AlternateContent xmlns:mc="http://schemas.openxmlformats.org/markup-compatibility/2006">
              <mc:Choice xmlns:v="urn:schemas-microsoft-com:vml" Requires="v">
                <p:oleObj spid="_x0000_s92226" name="Уравнение" r:id="rId14" imgW="1434960" imgH="419040" progId="Equation.3">
                  <p:embed/>
                </p:oleObj>
              </mc:Choice>
              <mc:Fallback>
                <p:oleObj name="Уравнение" r:id="rId14" imgW="1434960" imgH="419040" progId="Equation.3">
                  <p:embed/>
                  <p:pic>
                    <p:nvPicPr>
                      <p:cNvPr id="0" name="Object 17"/>
                      <p:cNvPicPr>
                        <a:picLocks noChangeAspect="1" noChangeArrowheads="1"/>
                      </p:cNvPicPr>
                      <p:nvPr/>
                    </p:nvPicPr>
                    <p:blipFill>
                      <a:blip r:embed="rId15"/>
                      <a:srcRect/>
                      <a:stretch>
                        <a:fillRect/>
                      </a:stretch>
                    </p:blipFill>
                    <p:spPr bwMode="auto">
                      <a:xfrm>
                        <a:off x="6343864" y="5335648"/>
                        <a:ext cx="2556701" cy="757647"/>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201389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7">
                                            <p:bg/>
                                          </p:spTgt>
                                        </p:tgtEl>
                                        <p:attrNameLst>
                                          <p:attrName>style.visibility</p:attrName>
                                        </p:attrNameLst>
                                      </p:cBhvr>
                                      <p:to>
                                        <p:strVal val="visible"/>
                                      </p:to>
                                    </p:set>
                                    <p:anim calcmode="lin" valueType="num">
                                      <p:cBhvr>
                                        <p:cTn id="29" dur="1000" fill="hold"/>
                                        <p:tgtEl>
                                          <p:spTgt spid="17">
                                            <p:bg/>
                                          </p:spTgt>
                                        </p:tgtEl>
                                        <p:attrNameLst>
                                          <p:attrName>ppt_w</p:attrName>
                                        </p:attrNameLst>
                                      </p:cBhvr>
                                      <p:tavLst>
                                        <p:tav tm="0">
                                          <p:val>
                                            <p:fltVal val="0"/>
                                          </p:val>
                                        </p:tav>
                                        <p:tav tm="100000">
                                          <p:val>
                                            <p:strVal val="#ppt_w"/>
                                          </p:val>
                                        </p:tav>
                                      </p:tavLst>
                                    </p:anim>
                                    <p:anim calcmode="lin" valueType="num">
                                      <p:cBhvr>
                                        <p:cTn id="30" dur="1000" fill="hold"/>
                                        <p:tgtEl>
                                          <p:spTgt spid="17">
                                            <p:bg/>
                                          </p:spTgt>
                                        </p:tgtEl>
                                        <p:attrNameLst>
                                          <p:attrName>ppt_h</p:attrName>
                                        </p:attrNameLst>
                                      </p:cBhvr>
                                      <p:tavLst>
                                        <p:tav tm="0">
                                          <p:val>
                                            <p:fltVal val="0"/>
                                          </p:val>
                                        </p:tav>
                                        <p:tav tm="100000">
                                          <p:val>
                                            <p:strVal val="#ppt_h"/>
                                          </p:val>
                                        </p:tav>
                                      </p:tavLst>
                                    </p:anim>
                                    <p:anim calcmode="lin" valueType="num">
                                      <p:cBhvr>
                                        <p:cTn id="31" dur="1000" fill="hold"/>
                                        <p:tgtEl>
                                          <p:spTgt spid="17">
                                            <p:bg/>
                                          </p:spTgt>
                                        </p:tgtEl>
                                        <p:attrNameLst>
                                          <p:attrName>style.rotation</p:attrName>
                                        </p:attrNameLst>
                                      </p:cBhvr>
                                      <p:tavLst>
                                        <p:tav tm="0">
                                          <p:val>
                                            <p:fltVal val="90"/>
                                          </p:val>
                                        </p:tav>
                                        <p:tav tm="100000">
                                          <p:val>
                                            <p:fltVal val="0"/>
                                          </p:val>
                                        </p:tav>
                                      </p:tavLst>
                                    </p:anim>
                                    <p:animEffect transition="in" filter="fade">
                                      <p:cBhvr>
                                        <p:cTn id="32" dur="1000"/>
                                        <p:tgtEl>
                                          <p:spTgt spid="17">
                                            <p:bg/>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 calcmode="lin" valueType="num">
                                      <p:cBhvr>
                                        <p:cTn id="35"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17">
                                            <p:txEl>
                                              <p:pRg st="0" end="0"/>
                                            </p:txEl>
                                          </p:spTgt>
                                        </p:tgtEl>
                                      </p:cBhvr>
                                    </p:animEffect>
                                  </p:childTnLst>
                                </p:cTn>
                              </p:par>
                            </p:childTnLst>
                          </p:cTn>
                        </p:par>
                        <p:par>
                          <p:cTn id="39" fill="hold">
                            <p:stCondLst>
                              <p:cond delay="1000"/>
                            </p:stCondLst>
                            <p:childTnLst>
                              <p:par>
                                <p:cTn id="40" presetID="26"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80">
                                          <p:stCondLst>
                                            <p:cond delay="0"/>
                                          </p:stCondLst>
                                        </p:cTn>
                                        <p:tgtEl>
                                          <p:spTgt spid="10"/>
                                        </p:tgtEl>
                                      </p:cBhvr>
                                    </p:animEffect>
                                    <p:anim calcmode="lin" valueType="num">
                                      <p:cBhvr>
                                        <p:cTn id="4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8" dur="26">
                                          <p:stCondLst>
                                            <p:cond delay="650"/>
                                          </p:stCondLst>
                                        </p:cTn>
                                        <p:tgtEl>
                                          <p:spTgt spid="10"/>
                                        </p:tgtEl>
                                      </p:cBhvr>
                                      <p:to x="100000" y="60000"/>
                                    </p:animScale>
                                    <p:animScale>
                                      <p:cBhvr>
                                        <p:cTn id="49" dur="166" decel="50000">
                                          <p:stCondLst>
                                            <p:cond delay="676"/>
                                          </p:stCondLst>
                                        </p:cTn>
                                        <p:tgtEl>
                                          <p:spTgt spid="10"/>
                                        </p:tgtEl>
                                      </p:cBhvr>
                                      <p:to x="100000" y="100000"/>
                                    </p:animScale>
                                    <p:animScale>
                                      <p:cBhvr>
                                        <p:cTn id="50" dur="26">
                                          <p:stCondLst>
                                            <p:cond delay="1312"/>
                                          </p:stCondLst>
                                        </p:cTn>
                                        <p:tgtEl>
                                          <p:spTgt spid="10"/>
                                        </p:tgtEl>
                                      </p:cBhvr>
                                      <p:to x="100000" y="80000"/>
                                    </p:animScale>
                                    <p:animScale>
                                      <p:cBhvr>
                                        <p:cTn id="51" dur="166" decel="50000">
                                          <p:stCondLst>
                                            <p:cond delay="1338"/>
                                          </p:stCondLst>
                                        </p:cTn>
                                        <p:tgtEl>
                                          <p:spTgt spid="10"/>
                                        </p:tgtEl>
                                      </p:cBhvr>
                                      <p:to x="100000" y="100000"/>
                                    </p:animScale>
                                    <p:animScale>
                                      <p:cBhvr>
                                        <p:cTn id="52" dur="26">
                                          <p:stCondLst>
                                            <p:cond delay="1642"/>
                                          </p:stCondLst>
                                        </p:cTn>
                                        <p:tgtEl>
                                          <p:spTgt spid="10"/>
                                        </p:tgtEl>
                                      </p:cBhvr>
                                      <p:to x="100000" y="90000"/>
                                    </p:animScale>
                                    <p:animScale>
                                      <p:cBhvr>
                                        <p:cTn id="53" dur="166" decel="50000">
                                          <p:stCondLst>
                                            <p:cond delay="1668"/>
                                          </p:stCondLst>
                                        </p:cTn>
                                        <p:tgtEl>
                                          <p:spTgt spid="10"/>
                                        </p:tgtEl>
                                      </p:cBhvr>
                                      <p:to x="100000" y="100000"/>
                                    </p:animScale>
                                    <p:animScale>
                                      <p:cBhvr>
                                        <p:cTn id="54" dur="26">
                                          <p:stCondLst>
                                            <p:cond delay="1808"/>
                                          </p:stCondLst>
                                        </p:cTn>
                                        <p:tgtEl>
                                          <p:spTgt spid="10"/>
                                        </p:tgtEl>
                                      </p:cBhvr>
                                      <p:to x="100000" y="95000"/>
                                    </p:animScale>
                                    <p:animScale>
                                      <p:cBhvr>
                                        <p:cTn id="55" dur="166" decel="50000">
                                          <p:stCondLst>
                                            <p:cond delay="1834"/>
                                          </p:stCondLst>
                                        </p:cTn>
                                        <p:tgtEl>
                                          <p:spTgt spid="10"/>
                                        </p:tgtEl>
                                      </p:cBhvr>
                                      <p:to x="100000" y="100000"/>
                                    </p:animScale>
                                  </p:childTnLst>
                                </p:cTn>
                              </p:par>
                            </p:childTnLst>
                          </p:cTn>
                        </p:par>
                        <p:par>
                          <p:cTn id="56" fill="hold">
                            <p:stCondLst>
                              <p:cond delay="3000"/>
                            </p:stCondLst>
                            <p:childTnLst>
                              <p:par>
                                <p:cTn id="57" presetID="31" presetClass="entr" presetSubtype="0" fill="hold" grpId="0" nodeType="afterEffect">
                                  <p:stCondLst>
                                    <p:cond delay="0"/>
                                  </p:stCondLst>
                                  <p:childTnLst>
                                    <p:set>
                                      <p:cBhvr>
                                        <p:cTn id="58" dur="1" fill="hold">
                                          <p:stCondLst>
                                            <p:cond delay="0"/>
                                          </p:stCondLst>
                                        </p:cTn>
                                        <p:tgtEl>
                                          <p:spTgt spid="17">
                                            <p:txEl>
                                              <p:pRg st="1" end="1"/>
                                            </p:txEl>
                                          </p:spTgt>
                                        </p:tgtEl>
                                        <p:attrNameLst>
                                          <p:attrName>style.visibility</p:attrName>
                                        </p:attrNameLst>
                                      </p:cBhvr>
                                      <p:to>
                                        <p:strVal val="visible"/>
                                      </p:to>
                                    </p:set>
                                    <p:anim calcmode="lin" valueType="num">
                                      <p:cBhvr>
                                        <p:cTn id="59"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60"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61"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62" dur="1000"/>
                                        <p:tgtEl>
                                          <p:spTgt spid="17">
                                            <p:txEl>
                                              <p:pRg st="1" end="1"/>
                                            </p:txEl>
                                          </p:spTgt>
                                        </p:tgtEl>
                                      </p:cBhvr>
                                    </p:animEffect>
                                  </p:childTnLst>
                                </p:cTn>
                              </p:par>
                            </p:childTnLst>
                          </p:cTn>
                        </p:par>
                        <p:par>
                          <p:cTn id="63" fill="hold">
                            <p:stCondLst>
                              <p:cond delay="4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1000" fill="hold"/>
                                        <p:tgtEl>
                                          <p:spTgt spid="15"/>
                                        </p:tgtEl>
                                        <p:attrNameLst>
                                          <p:attrName>ppt_w</p:attrName>
                                        </p:attrNameLst>
                                      </p:cBhvr>
                                      <p:tavLst>
                                        <p:tav tm="0">
                                          <p:val>
                                            <p:fltVal val="0"/>
                                          </p:val>
                                        </p:tav>
                                        <p:tav tm="100000">
                                          <p:val>
                                            <p:strVal val="#ppt_w"/>
                                          </p:val>
                                        </p:tav>
                                      </p:tavLst>
                                    </p:anim>
                                    <p:anim calcmode="lin" valueType="num">
                                      <p:cBhvr>
                                        <p:cTn id="85" dur="1000" fill="hold"/>
                                        <p:tgtEl>
                                          <p:spTgt spid="15"/>
                                        </p:tgtEl>
                                        <p:attrNameLst>
                                          <p:attrName>ppt_h</p:attrName>
                                        </p:attrNameLst>
                                      </p:cBhvr>
                                      <p:tavLst>
                                        <p:tav tm="0">
                                          <p:val>
                                            <p:fltVal val="0"/>
                                          </p:val>
                                        </p:tav>
                                        <p:tav tm="100000">
                                          <p:val>
                                            <p:strVal val="#ppt_h"/>
                                          </p:val>
                                        </p:tav>
                                      </p:tavLst>
                                    </p:anim>
                                    <p:animEffect transition="in" filter="fade">
                                      <p:cBhvr>
                                        <p:cTn id="86" dur="1000"/>
                                        <p:tgtEl>
                                          <p:spTgt spid="15"/>
                                        </p:tgtEl>
                                      </p:cBhvr>
                                    </p:animEffect>
                                  </p:childTnLst>
                                </p:cTn>
                              </p:par>
                              <p:par>
                                <p:cTn id="87" presetID="26" presetClass="entr" presetSubtype="0"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80">
                                          <p:stCondLst>
                                            <p:cond delay="0"/>
                                          </p:stCondLst>
                                        </p:cTn>
                                        <p:tgtEl>
                                          <p:spTgt spid="30"/>
                                        </p:tgtEl>
                                      </p:cBhvr>
                                    </p:animEffect>
                                    <p:anim calcmode="lin" valueType="num">
                                      <p:cBhvr>
                                        <p:cTn id="9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95" dur="26">
                                          <p:stCondLst>
                                            <p:cond delay="650"/>
                                          </p:stCondLst>
                                        </p:cTn>
                                        <p:tgtEl>
                                          <p:spTgt spid="30"/>
                                        </p:tgtEl>
                                      </p:cBhvr>
                                      <p:to x="100000" y="60000"/>
                                    </p:animScale>
                                    <p:animScale>
                                      <p:cBhvr>
                                        <p:cTn id="96" dur="166" decel="50000">
                                          <p:stCondLst>
                                            <p:cond delay="676"/>
                                          </p:stCondLst>
                                        </p:cTn>
                                        <p:tgtEl>
                                          <p:spTgt spid="30"/>
                                        </p:tgtEl>
                                      </p:cBhvr>
                                      <p:to x="100000" y="100000"/>
                                    </p:animScale>
                                    <p:animScale>
                                      <p:cBhvr>
                                        <p:cTn id="97" dur="26">
                                          <p:stCondLst>
                                            <p:cond delay="1312"/>
                                          </p:stCondLst>
                                        </p:cTn>
                                        <p:tgtEl>
                                          <p:spTgt spid="30"/>
                                        </p:tgtEl>
                                      </p:cBhvr>
                                      <p:to x="100000" y="80000"/>
                                    </p:animScale>
                                    <p:animScale>
                                      <p:cBhvr>
                                        <p:cTn id="98" dur="166" decel="50000">
                                          <p:stCondLst>
                                            <p:cond delay="1338"/>
                                          </p:stCondLst>
                                        </p:cTn>
                                        <p:tgtEl>
                                          <p:spTgt spid="30"/>
                                        </p:tgtEl>
                                      </p:cBhvr>
                                      <p:to x="100000" y="100000"/>
                                    </p:animScale>
                                    <p:animScale>
                                      <p:cBhvr>
                                        <p:cTn id="99" dur="26">
                                          <p:stCondLst>
                                            <p:cond delay="1642"/>
                                          </p:stCondLst>
                                        </p:cTn>
                                        <p:tgtEl>
                                          <p:spTgt spid="30"/>
                                        </p:tgtEl>
                                      </p:cBhvr>
                                      <p:to x="100000" y="90000"/>
                                    </p:animScale>
                                    <p:animScale>
                                      <p:cBhvr>
                                        <p:cTn id="100" dur="166" decel="50000">
                                          <p:stCondLst>
                                            <p:cond delay="1668"/>
                                          </p:stCondLst>
                                        </p:cTn>
                                        <p:tgtEl>
                                          <p:spTgt spid="30"/>
                                        </p:tgtEl>
                                      </p:cBhvr>
                                      <p:to x="100000" y="100000"/>
                                    </p:animScale>
                                    <p:animScale>
                                      <p:cBhvr>
                                        <p:cTn id="101" dur="26">
                                          <p:stCondLst>
                                            <p:cond delay="1808"/>
                                          </p:stCondLst>
                                        </p:cTn>
                                        <p:tgtEl>
                                          <p:spTgt spid="30"/>
                                        </p:tgtEl>
                                      </p:cBhvr>
                                      <p:to x="100000" y="95000"/>
                                    </p:animScale>
                                    <p:animScale>
                                      <p:cBhvr>
                                        <p:cTn id="102" dur="166" decel="50000">
                                          <p:stCondLst>
                                            <p:cond delay="1834"/>
                                          </p:stCondLst>
                                        </p:cTn>
                                        <p:tgtEl>
                                          <p:spTgt spid="30"/>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16">
                                            <p:bg/>
                                          </p:spTgt>
                                        </p:tgtEl>
                                        <p:attrNameLst>
                                          <p:attrName>style.visibility</p:attrName>
                                        </p:attrNameLst>
                                      </p:cBhvr>
                                      <p:to>
                                        <p:strVal val="visible"/>
                                      </p:to>
                                    </p:set>
                                    <p:anim calcmode="lin" valueType="num">
                                      <p:cBhvr>
                                        <p:cTn id="107" dur="1000" fill="hold"/>
                                        <p:tgtEl>
                                          <p:spTgt spid="16">
                                            <p:bg/>
                                          </p:spTgt>
                                        </p:tgtEl>
                                        <p:attrNameLst>
                                          <p:attrName>ppt_w</p:attrName>
                                        </p:attrNameLst>
                                      </p:cBhvr>
                                      <p:tavLst>
                                        <p:tav tm="0">
                                          <p:val>
                                            <p:fltVal val="0"/>
                                          </p:val>
                                        </p:tav>
                                        <p:tav tm="100000">
                                          <p:val>
                                            <p:strVal val="#ppt_w"/>
                                          </p:val>
                                        </p:tav>
                                      </p:tavLst>
                                    </p:anim>
                                    <p:anim calcmode="lin" valueType="num">
                                      <p:cBhvr>
                                        <p:cTn id="108" dur="1000" fill="hold"/>
                                        <p:tgtEl>
                                          <p:spTgt spid="16">
                                            <p:bg/>
                                          </p:spTgt>
                                        </p:tgtEl>
                                        <p:attrNameLst>
                                          <p:attrName>ppt_h</p:attrName>
                                        </p:attrNameLst>
                                      </p:cBhvr>
                                      <p:tavLst>
                                        <p:tav tm="0">
                                          <p:val>
                                            <p:fltVal val="0"/>
                                          </p:val>
                                        </p:tav>
                                        <p:tav tm="100000">
                                          <p:val>
                                            <p:strVal val="#ppt_h"/>
                                          </p:val>
                                        </p:tav>
                                      </p:tavLst>
                                    </p:anim>
                                    <p:anim calcmode="lin" valueType="num">
                                      <p:cBhvr>
                                        <p:cTn id="109" dur="1000" fill="hold"/>
                                        <p:tgtEl>
                                          <p:spTgt spid="16">
                                            <p:bg/>
                                          </p:spTgt>
                                        </p:tgtEl>
                                        <p:attrNameLst>
                                          <p:attrName>style.rotation</p:attrName>
                                        </p:attrNameLst>
                                      </p:cBhvr>
                                      <p:tavLst>
                                        <p:tav tm="0">
                                          <p:val>
                                            <p:fltVal val="90"/>
                                          </p:val>
                                        </p:tav>
                                        <p:tav tm="100000">
                                          <p:val>
                                            <p:fltVal val="0"/>
                                          </p:val>
                                        </p:tav>
                                      </p:tavLst>
                                    </p:anim>
                                    <p:animEffect transition="in" filter="fade">
                                      <p:cBhvr>
                                        <p:cTn id="110" dur="1000"/>
                                        <p:tgtEl>
                                          <p:spTgt spid="16">
                                            <p:bg/>
                                          </p:spTgt>
                                        </p:tgtEl>
                                      </p:cBhvr>
                                    </p:animEffect>
                                  </p:childTnLst>
                                </p:cTn>
                              </p:par>
                            </p:childTnLst>
                          </p:cTn>
                        </p:par>
                        <p:par>
                          <p:cTn id="111" fill="hold">
                            <p:stCondLst>
                              <p:cond delay="1000"/>
                            </p:stCondLst>
                            <p:childTnLst>
                              <p:par>
                                <p:cTn id="112" presetID="26"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wipe(down)">
                                      <p:cBhvr>
                                        <p:cTn id="114" dur="580">
                                          <p:stCondLst>
                                            <p:cond delay="0"/>
                                          </p:stCondLst>
                                        </p:cTn>
                                        <p:tgtEl>
                                          <p:spTgt spid="24"/>
                                        </p:tgtEl>
                                      </p:cBhvr>
                                    </p:animEffect>
                                    <p:anim calcmode="lin" valueType="num">
                                      <p:cBhvr>
                                        <p:cTn id="11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20" dur="26">
                                          <p:stCondLst>
                                            <p:cond delay="650"/>
                                          </p:stCondLst>
                                        </p:cTn>
                                        <p:tgtEl>
                                          <p:spTgt spid="24"/>
                                        </p:tgtEl>
                                      </p:cBhvr>
                                      <p:to x="100000" y="60000"/>
                                    </p:animScale>
                                    <p:animScale>
                                      <p:cBhvr>
                                        <p:cTn id="121" dur="166" decel="50000">
                                          <p:stCondLst>
                                            <p:cond delay="676"/>
                                          </p:stCondLst>
                                        </p:cTn>
                                        <p:tgtEl>
                                          <p:spTgt spid="24"/>
                                        </p:tgtEl>
                                      </p:cBhvr>
                                      <p:to x="100000" y="100000"/>
                                    </p:animScale>
                                    <p:animScale>
                                      <p:cBhvr>
                                        <p:cTn id="122" dur="26">
                                          <p:stCondLst>
                                            <p:cond delay="1312"/>
                                          </p:stCondLst>
                                        </p:cTn>
                                        <p:tgtEl>
                                          <p:spTgt spid="24"/>
                                        </p:tgtEl>
                                      </p:cBhvr>
                                      <p:to x="100000" y="80000"/>
                                    </p:animScale>
                                    <p:animScale>
                                      <p:cBhvr>
                                        <p:cTn id="123" dur="166" decel="50000">
                                          <p:stCondLst>
                                            <p:cond delay="1338"/>
                                          </p:stCondLst>
                                        </p:cTn>
                                        <p:tgtEl>
                                          <p:spTgt spid="24"/>
                                        </p:tgtEl>
                                      </p:cBhvr>
                                      <p:to x="100000" y="100000"/>
                                    </p:animScale>
                                    <p:animScale>
                                      <p:cBhvr>
                                        <p:cTn id="124" dur="26">
                                          <p:stCondLst>
                                            <p:cond delay="1642"/>
                                          </p:stCondLst>
                                        </p:cTn>
                                        <p:tgtEl>
                                          <p:spTgt spid="24"/>
                                        </p:tgtEl>
                                      </p:cBhvr>
                                      <p:to x="100000" y="90000"/>
                                    </p:animScale>
                                    <p:animScale>
                                      <p:cBhvr>
                                        <p:cTn id="125" dur="166" decel="50000">
                                          <p:stCondLst>
                                            <p:cond delay="1668"/>
                                          </p:stCondLst>
                                        </p:cTn>
                                        <p:tgtEl>
                                          <p:spTgt spid="24"/>
                                        </p:tgtEl>
                                      </p:cBhvr>
                                      <p:to x="100000" y="100000"/>
                                    </p:animScale>
                                    <p:animScale>
                                      <p:cBhvr>
                                        <p:cTn id="126" dur="26">
                                          <p:stCondLst>
                                            <p:cond delay="1808"/>
                                          </p:stCondLst>
                                        </p:cTn>
                                        <p:tgtEl>
                                          <p:spTgt spid="24"/>
                                        </p:tgtEl>
                                      </p:cBhvr>
                                      <p:to x="100000" y="95000"/>
                                    </p:animScale>
                                    <p:animScale>
                                      <p:cBhvr>
                                        <p:cTn id="127" dur="166" decel="50000">
                                          <p:stCondLst>
                                            <p:cond delay="1834"/>
                                          </p:stCondLst>
                                        </p:cTn>
                                        <p:tgtEl>
                                          <p:spTgt spid="24"/>
                                        </p:tgtEl>
                                      </p:cBhvr>
                                      <p:to x="100000" y="100000"/>
                                    </p:animScale>
                                  </p:childTnLst>
                                </p:cTn>
                              </p:par>
                              <p:par>
                                <p:cTn id="128" presetID="31" presetClass="entr" presetSubtype="0" fill="hold" grpId="0" nodeType="withEffect">
                                  <p:stCondLst>
                                    <p:cond delay="0"/>
                                  </p:stCondLst>
                                  <p:childTnLst>
                                    <p:set>
                                      <p:cBhvr>
                                        <p:cTn id="129" dur="1" fill="hold">
                                          <p:stCondLst>
                                            <p:cond delay="0"/>
                                          </p:stCondLst>
                                        </p:cTn>
                                        <p:tgtEl>
                                          <p:spTgt spid="16">
                                            <p:txEl>
                                              <p:pRg st="0" end="0"/>
                                            </p:txEl>
                                          </p:spTgt>
                                        </p:tgtEl>
                                        <p:attrNameLst>
                                          <p:attrName>style.visibility</p:attrName>
                                        </p:attrNameLst>
                                      </p:cBhvr>
                                      <p:to>
                                        <p:strVal val="visible"/>
                                      </p:to>
                                    </p:set>
                                    <p:anim calcmode="lin" valueType="num">
                                      <p:cBhvr>
                                        <p:cTn id="130"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31"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132"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133" dur="1000"/>
                                        <p:tgtEl>
                                          <p:spTgt spid="16">
                                            <p:txEl>
                                              <p:pRg st="0" end="0"/>
                                            </p:txEl>
                                          </p:spTgt>
                                        </p:tgtEl>
                                      </p:cBhvr>
                                    </p:animEffect>
                                  </p:childTnLst>
                                </p:cTn>
                              </p:par>
                            </p:childTnLst>
                          </p:cTn>
                        </p:par>
                        <p:par>
                          <p:cTn id="134" fill="hold">
                            <p:stCondLst>
                              <p:cond delay="3000"/>
                            </p:stCondLst>
                            <p:childTnLst>
                              <p:par>
                                <p:cTn id="135" presetID="26" presetClass="entr" presetSubtype="0" fill="hold"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down)">
                                      <p:cBhvr>
                                        <p:cTn id="137" dur="580">
                                          <p:stCondLst>
                                            <p:cond delay="0"/>
                                          </p:stCondLst>
                                        </p:cTn>
                                        <p:tgtEl>
                                          <p:spTgt spid="26"/>
                                        </p:tgtEl>
                                      </p:cBhvr>
                                    </p:animEffect>
                                    <p:anim calcmode="lin" valueType="num">
                                      <p:cBhvr>
                                        <p:cTn id="13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43" dur="26">
                                          <p:stCondLst>
                                            <p:cond delay="650"/>
                                          </p:stCondLst>
                                        </p:cTn>
                                        <p:tgtEl>
                                          <p:spTgt spid="26"/>
                                        </p:tgtEl>
                                      </p:cBhvr>
                                      <p:to x="100000" y="60000"/>
                                    </p:animScale>
                                    <p:animScale>
                                      <p:cBhvr>
                                        <p:cTn id="144" dur="166" decel="50000">
                                          <p:stCondLst>
                                            <p:cond delay="676"/>
                                          </p:stCondLst>
                                        </p:cTn>
                                        <p:tgtEl>
                                          <p:spTgt spid="26"/>
                                        </p:tgtEl>
                                      </p:cBhvr>
                                      <p:to x="100000" y="100000"/>
                                    </p:animScale>
                                    <p:animScale>
                                      <p:cBhvr>
                                        <p:cTn id="145" dur="26">
                                          <p:stCondLst>
                                            <p:cond delay="1312"/>
                                          </p:stCondLst>
                                        </p:cTn>
                                        <p:tgtEl>
                                          <p:spTgt spid="26"/>
                                        </p:tgtEl>
                                      </p:cBhvr>
                                      <p:to x="100000" y="80000"/>
                                    </p:animScale>
                                    <p:animScale>
                                      <p:cBhvr>
                                        <p:cTn id="146" dur="166" decel="50000">
                                          <p:stCondLst>
                                            <p:cond delay="1338"/>
                                          </p:stCondLst>
                                        </p:cTn>
                                        <p:tgtEl>
                                          <p:spTgt spid="26"/>
                                        </p:tgtEl>
                                      </p:cBhvr>
                                      <p:to x="100000" y="100000"/>
                                    </p:animScale>
                                    <p:animScale>
                                      <p:cBhvr>
                                        <p:cTn id="147" dur="26">
                                          <p:stCondLst>
                                            <p:cond delay="1642"/>
                                          </p:stCondLst>
                                        </p:cTn>
                                        <p:tgtEl>
                                          <p:spTgt spid="26"/>
                                        </p:tgtEl>
                                      </p:cBhvr>
                                      <p:to x="100000" y="90000"/>
                                    </p:animScale>
                                    <p:animScale>
                                      <p:cBhvr>
                                        <p:cTn id="148" dur="166" decel="50000">
                                          <p:stCondLst>
                                            <p:cond delay="1668"/>
                                          </p:stCondLst>
                                        </p:cTn>
                                        <p:tgtEl>
                                          <p:spTgt spid="26"/>
                                        </p:tgtEl>
                                      </p:cBhvr>
                                      <p:to x="100000" y="100000"/>
                                    </p:animScale>
                                    <p:animScale>
                                      <p:cBhvr>
                                        <p:cTn id="149" dur="26">
                                          <p:stCondLst>
                                            <p:cond delay="1808"/>
                                          </p:stCondLst>
                                        </p:cTn>
                                        <p:tgtEl>
                                          <p:spTgt spid="26"/>
                                        </p:tgtEl>
                                      </p:cBhvr>
                                      <p:to x="100000" y="95000"/>
                                    </p:animScale>
                                    <p:animScale>
                                      <p:cBhvr>
                                        <p:cTn id="150"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5" grpId="0" animBg="1"/>
      <p:bldP spid="16" grpId="0" uiExpand="1" build="p"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87408" y="815913"/>
            <a:ext cx="8992911" cy="2369880"/>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Синхронні двигуни (СД) застосовують, головним чином, для </a:t>
            </a:r>
            <a:r>
              <a:rPr lang="uk-UA" sz="2200" dirty="0" err="1" smtClean="0">
                <a:latin typeface="Calibri" panose="020F0502020204030204" pitchFamily="34" charset="0"/>
                <a:ea typeface="Calibri" panose="020F0502020204030204" pitchFamily="34" charset="0"/>
                <a:cs typeface="Calibri" panose="020F0502020204030204" pitchFamily="34" charset="0"/>
              </a:rPr>
              <a:t>електро</a:t>
            </a:r>
            <a:r>
              <a:rPr lang="en-US" sz="2200" dirty="0" smtClean="0">
                <a:latin typeface="Calibri" panose="020F0502020204030204" pitchFamily="34" charset="0"/>
                <a:ea typeface="Calibri" panose="020F0502020204030204" pitchFamily="34" charset="0"/>
                <a:cs typeface="Calibri" panose="020F0502020204030204" pitchFamily="34" charset="0"/>
              </a:rPr>
              <a:t>-</a:t>
            </a:r>
            <a:r>
              <a:rPr lang="uk-UA" sz="2200" dirty="0" smtClean="0">
                <a:latin typeface="Calibri" panose="020F0502020204030204" pitchFamily="34" charset="0"/>
                <a:ea typeface="Calibri" panose="020F0502020204030204" pitchFamily="34" charset="0"/>
                <a:cs typeface="Calibri" panose="020F0502020204030204" pitchFamily="34" charset="0"/>
              </a:rPr>
              <a:t>приводів </a:t>
            </a:r>
            <a:r>
              <a:rPr lang="uk-UA" sz="2200" dirty="0">
                <a:latin typeface="Calibri" panose="020F0502020204030204" pitchFamily="34" charset="0"/>
                <a:ea typeface="Calibri" panose="020F0502020204030204" pitchFamily="34" charset="0"/>
                <a:cs typeface="Calibri" panose="020F0502020204030204" pitchFamily="34" charset="0"/>
              </a:rPr>
              <a:t>середніх і великих </a:t>
            </a:r>
            <a:r>
              <a:rPr lang="uk-UA" sz="2200" dirty="0" err="1">
                <a:latin typeface="Calibri" panose="020F0502020204030204" pitchFamily="34" charset="0"/>
                <a:ea typeface="Calibri" panose="020F0502020204030204" pitchFamily="34" charset="0"/>
                <a:cs typeface="Calibri" panose="020F0502020204030204" pitchFamily="34" charset="0"/>
              </a:rPr>
              <a:t>потужностей</a:t>
            </a:r>
            <a:r>
              <a:rPr lang="uk-UA" sz="2200" dirty="0">
                <a:latin typeface="Calibri" panose="020F0502020204030204" pitchFamily="34" charset="0"/>
                <a:ea typeface="Calibri" panose="020F0502020204030204" pitchFamily="34" charset="0"/>
                <a:cs typeface="Calibri" panose="020F0502020204030204" pitchFamily="34" charset="0"/>
              </a:rPr>
              <a:t> (біля сотень і тисяч кВт). </a:t>
            </a:r>
            <a:endParaRPr lang="en-US"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Перевагою </a:t>
            </a:r>
            <a:r>
              <a:rPr lang="uk-UA" sz="2200" dirty="0">
                <a:latin typeface="Calibri" panose="020F0502020204030204" pitchFamily="34" charset="0"/>
                <a:ea typeface="Calibri" panose="020F0502020204030204" pitchFamily="34" charset="0"/>
                <a:cs typeface="Calibri" panose="020F0502020204030204" pitchFamily="34" charset="0"/>
              </a:rPr>
              <a:t>СД є можливість роботи в режимі компенсації реактивної потужності (із випереджаючим </a:t>
            </a:r>
            <a:r>
              <a:rPr lang="uk-UA" sz="2200" dirty="0" err="1" smtClean="0">
                <a:latin typeface="Calibri" panose="020F0502020204030204" pitchFamily="34" charset="0"/>
                <a:ea typeface="Calibri" panose="020F0502020204030204" pitchFamily="34" charset="0"/>
                <a:cs typeface="Calibri" panose="020F0502020204030204" pitchFamily="34" charset="0"/>
              </a:rPr>
              <a:t>cos</a:t>
            </a:r>
            <a:r>
              <a:rPr lang="uk-UA" sz="2200" dirty="0" smtClean="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що споживається іншими </a:t>
            </a:r>
            <a:r>
              <a:rPr lang="uk-UA" sz="2200" dirty="0" err="1" smtClean="0">
                <a:latin typeface="Calibri" panose="020F0502020204030204" pitchFamily="34" charset="0"/>
                <a:ea typeface="Calibri" panose="020F0502020204030204" pitchFamily="34" charset="0"/>
                <a:cs typeface="Calibri" panose="020F0502020204030204" pitchFamily="34" charset="0"/>
              </a:rPr>
              <a:t>електро</a:t>
            </a:r>
            <a:r>
              <a:rPr lang="en-US" sz="2200" dirty="0" smtClean="0">
                <a:latin typeface="Calibri" panose="020F0502020204030204" pitchFamily="34" charset="0"/>
                <a:ea typeface="Calibri" panose="020F0502020204030204" pitchFamily="34" charset="0"/>
                <a:cs typeface="Calibri" panose="020F0502020204030204" pitchFamily="34" charset="0"/>
              </a:rPr>
              <a:t>-</a:t>
            </a:r>
            <a:r>
              <a:rPr lang="uk-UA" sz="2200" dirty="0" smtClean="0">
                <a:latin typeface="Calibri" panose="020F0502020204030204" pitchFamily="34" charset="0"/>
                <a:ea typeface="Calibri" panose="020F0502020204030204" pitchFamily="34" charset="0"/>
                <a:cs typeface="Calibri" panose="020F0502020204030204" pitchFamily="34" charset="0"/>
              </a:rPr>
              <a:t>приймачами </a:t>
            </a:r>
            <a:r>
              <a:rPr lang="uk-UA" sz="2200" dirty="0">
                <a:latin typeface="Calibri" panose="020F0502020204030204" pitchFamily="34" charset="0"/>
                <a:ea typeface="Calibri" panose="020F0502020204030204" pitchFamily="34" charset="0"/>
                <a:cs typeface="Calibri" panose="020F0502020204030204" pitchFamily="34" charset="0"/>
              </a:rPr>
              <a:t>цеху або підприємства з мережі. </a:t>
            </a:r>
            <a:endParaRPr lang="en-US"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Ця </a:t>
            </a:r>
            <a:r>
              <a:rPr lang="uk-UA" sz="2200" dirty="0">
                <a:latin typeface="Calibri" panose="020F0502020204030204" pitchFamily="34" charset="0"/>
                <a:ea typeface="Calibri" panose="020F0502020204030204" pitchFamily="34" charset="0"/>
                <a:cs typeface="Calibri" panose="020F0502020204030204" pitchFamily="34" charset="0"/>
              </a:rPr>
              <a:t>властивість часто виправдує застосування більш дорогих, </a:t>
            </a:r>
            <a:r>
              <a:rPr lang="uk-UA" sz="2200" dirty="0" smtClean="0">
                <a:latin typeface="Calibri" panose="020F0502020204030204" pitchFamily="34" charset="0"/>
                <a:ea typeface="Calibri" panose="020F0502020204030204" pitchFamily="34" charset="0"/>
                <a:cs typeface="Calibri" panose="020F0502020204030204" pitchFamily="34" charset="0"/>
              </a:rPr>
              <a:t>порівняно </a:t>
            </a:r>
            <a:r>
              <a:rPr lang="uk-UA" sz="2200" dirty="0">
                <a:latin typeface="Calibri" panose="020F0502020204030204" pitchFamily="34" charset="0"/>
                <a:ea typeface="Calibri" panose="020F0502020204030204" pitchFamily="34" charset="0"/>
                <a:cs typeface="Calibri" panose="020F0502020204030204" pitchFamily="34" charset="0"/>
              </a:rPr>
              <a:t>з АД, СД.</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83563" y="3185793"/>
            <a:ext cx="3948037" cy="2369880"/>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У промисловості СД широко </a:t>
            </a:r>
            <a:r>
              <a:rPr lang="uk-UA" sz="2200" dirty="0" smtClean="0">
                <a:latin typeface="Calibri" panose="020F0502020204030204" pitchFamily="34" charset="0"/>
                <a:ea typeface="Calibri" panose="020F0502020204030204" pitchFamily="34" charset="0"/>
                <a:cs typeface="Calibri" panose="020F0502020204030204" pitchFamily="34" charset="0"/>
              </a:rPr>
              <a:t>застосовуються </a:t>
            </a:r>
            <a:r>
              <a:rPr lang="uk-UA" sz="2200" dirty="0">
                <a:latin typeface="Calibri" panose="020F0502020204030204" pitchFamily="34" charset="0"/>
                <a:ea typeface="Calibri" panose="020F0502020204030204" pitchFamily="34" charset="0"/>
                <a:cs typeface="Calibri" panose="020F0502020204030204" pitchFamily="34" charset="0"/>
              </a:rPr>
              <a:t>як в </a:t>
            </a:r>
            <a:r>
              <a:rPr lang="uk-UA" sz="2200" dirty="0" err="1" smtClean="0">
                <a:latin typeface="Calibri" panose="020F0502020204030204" pitchFamily="34" charset="0"/>
                <a:ea typeface="Calibri" panose="020F0502020204030204" pitchFamily="34" charset="0"/>
                <a:cs typeface="Calibri" panose="020F0502020204030204" pitchFamily="34" charset="0"/>
              </a:rPr>
              <a:t>нерегульо-ваному</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(насоси, компресори й ін.), так і в регульованому (</a:t>
            </a:r>
            <a:r>
              <a:rPr lang="uk-UA" sz="2200" dirty="0" smtClean="0">
                <a:latin typeface="Calibri" panose="020F0502020204030204" pitchFamily="34" charset="0"/>
                <a:ea typeface="Calibri" panose="020F0502020204030204" pitchFamily="34" charset="0"/>
                <a:cs typeface="Calibri" panose="020F0502020204030204" pitchFamily="34" charset="0"/>
              </a:rPr>
              <a:t>повіт-</a:t>
            </a:r>
            <a:r>
              <a:rPr lang="uk-UA" sz="2200" dirty="0" err="1" smtClean="0">
                <a:latin typeface="Calibri" panose="020F0502020204030204" pitchFamily="34" charset="0"/>
                <a:ea typeface="Calibri" panose="020F0502020204030204" pitchFamily="34" charset="0"/>
                <a:cs typeface="Calibri" panose="020F0502020204030204" pitchFamily="34" charset="0"/>
              </a:rPr>
              <a:t>родувки</a:t>
            </a:r>
            <a:r>
              <a:rPr lang="uk-UA" sz="2200" dirty="0">
                <a:latin typeface="Calibri" panose="020F0502020204030204" pitchFamily="34" charset="0"/>
                <a:ea typeface="Calibri" panose="020F0502020204030204" pitchFamily="34" charset="0"/>
                <a:cs typeface="Calibri" panose="020F0502020204030204" pitchFamily="34" charset="0"/>
              </a:rPr>
              <a:t>, потужні </a:t>
            </a:r>
            <a:r>
              <a:rPr lang="uk-UA" sz="2200" dirty="0" err="1" smtClean="0">
                <a:latin typeface="Calibri" panose="020F0502020204030204" pitchFamily="34" charset="0"/>
                <a:ea typeface="Calibri" panose="020F0502020204030204" pitchFamily="34" charset="0"/>
                <a:cs typeface="Calibri" panose="020F0502020204030204" pitchFamily="34" charset="0"/>
              </a:rPr>
              <a:t>турбомеханіз</a:t>
            </a:r>
            <a:r>
              <a:rPr lang="uk-UA" sz="2200" dirty="0" smtClean="0">
                <a:latin typeface="Calibri" panose="020F0502020204030204" pitchFamily="34" charset="0"/>
                <a:ea typeface="Calibri" panose="020F0502020204030204" pitchFamily="34" charset="0"/>
                <a:cs typeface="Calibri" panose="020F0502020204030204" pitchFamily="34" charset="0"/>
              </a:rPr>
              <a:t>-ми</a:t>
            </a:r>
            <a:r>
              <a:rPr lang="uk-UA" sz="2200" dirty="0">
                <a:latin typeface="Calibri" panose="020F0502020204030204" pitchFamily="34" charset="0"/>
                <a:ea typeface="Calibri" panose="020F0502020204030204" pitchFamily="34" charset="0"/>
                <a:cs typeface="Calibri" panose="020F0502020204030204" pitchFamily="34" charset="0"/>
              </a:rPr>
              <a:t>) ЕП, </a:t>
            </a:r>
            <a:r>
              <a:rPr lang="uk-UA" sz="2200" dirty="0" smtClean="0">
                <a:latin typeface="Calibri" panose="020F0502020204030204" pitchFamily="34" charset="0"/>
                <a:ea typeface="Calibri" panose="020F0502020204030204" pitchFamily="34" charset="0"/>
                <a:cs typeface="Calibri" panose="020F0502020204030204" pitchFamily="34" charset="0"/>
              </a:rPr>
              <a:t>у </a:t>
            </a:r>
            <a:r>
              <a:rPr lang="uk-UA" sz="2200" dirty="0">
                <a:latin typeface="Calibri" panose="020F0502020204030204" pitchFamily="34" charset="0"/>
                <a:ea typeface="Calibri" panose="020F0502020204030204" pitchFamily="34" charset="0"/>
                <a:cs typeface="Calibri" panose="020F0502020204030204" pitchFamily="34" charset="0"/>
              </a:rPr>
              <a:t>системі вентильного двигуна.</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830997"/>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Властивості і характеристики електроприводів із синхронними двигунами</a:t>
            </a:r>
            <a:endParaRPr lang="uk-UA" sz="24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pSp>
        <p:nvGrpSpPr>
          <p:cNvPr id="11" name="Группа 10"/>
          <p:cNvGrpSpPr/>
          <p:nvPr/>
        </p:nvGrpSpPr>
        <p:grpSpPr>
          <a:xfrm>
            <a:off x="1187624" y="2799888"/>
            <a:ext cx="8280920" cy="4058112"/>
            <a:chOff x="1187624" y="2799888"/>
            <a:chExt cx="8280920" cy="4058112"/>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600" y="2799888"/>
              <a:ext cx="5436944" cy="4058112"/>
            </a:xfrm>
            <a:prstGeom prst="rect">
              <a:avLst/>
            </a:prstGeom>
          </p:spPr>
        </p:pic>
        <p:sp>
          <p:nvSpPr>
            <p:cNvPr id="8" name="Прямоугольник 7"/>
            <p:cNvSpPr/>
            <p:nvPr/>
          </p:nvSpPr>
          <p:spPr>
            <a:xfrm>
              <a:off x="1187624" y="6165304"/>
              <a:ext cx="4392488" cy="615553"/>
            </a:xfrm>
            <a:prstGeom prst="rect">
              <a:avLst/>
            </a:prstGeom>
            <a:solidFill>
              <a:srgbClr val="FFFF00"/>
            </a:solidFill>
          </p:spPr>
          <p:txBody>
            <a:bodyPr wrap="square">
              <a:spAutoFit/>
            </a:bodyPr>
            <a:lstStyle/>
            <a:p>
              <a:pPr algn="r">
                <a:lnSpc>
                  <a:spcPct val="85000"/>
                </a:lnSpc>
              </a:pPr>
              <a:r>
                <a:rPr lang="uk-UA" sz="2000" i="1" dirty="0">
                  <a:latin typeface="Times New Roman" panose="02020603050405020304" pitchFamily="18" charset="0"/>
                  <a:ea typeface="Calibri" panose="020F0502020204030204" pitchFamily="34" charset="0"/>
                  <a:cs typeface="Times New Roman" panose="02020603050405020304" pitchFamily="18" charset="0"/>
                </a:rPr>
                <a:t>Схема включення синхронного двигуна </a:t>
              </a:r>
            </a:p>
            <a:p>
              <a:pPr algn="r">
                <a:lnSpc>
                  <a:spcPct val="85000"/>
                </a:lnSpc>
              </a:pPr>
              <a:r>
                <a:rPr lang="uk-UA" sz="2000" i="1" dirty="0">
                  <a:latin typeface="Times New Roman" panose="02020603050405020304" pitchFamily="18" charset="0"/>
                  <a:ea typeface="Calibri" panose="020F0502020204030204" pitchFamily="34" charset="0"/>
                  <a:cs typeface="Times New Roman" panose="02020603050405020304" pitchFamily="18" charset="0"/>
                </a:rPr>
                <a:t> (</a:t>
              </a:r>
              <a:r>
                <a:rPr lang="uk-UA" sz="2000" i="1" dirty="0" err="1">
                  <a:latin typeface="Times New Roman" panose="02020603050405020304" pitchFamily="18" charset="0"/>
                  <a:ea typeface="Calibri" panose="020F0502020204030204" pitchFamily="34" charset="0"/>
                  <a:cs typeface="Times New Roman" panose="02020603050405020304" pitchFamily="18" charset="0"/>
                </a:rPr>
                <a:t>R</a:t>
              </a:r>
              <a:r>
                <a:rPr lang="uk-UA" sz="2000" i="1" baseline="-25000" dirty="0" err="1">
                  <a:latin typeface="Times New Roman" panose="02020603050405020304" pitchFamily="18" charset="0"/>
                  <a:ea typeface="Calibri" panose="020F0502020204030204" pitchFamily="34" charset="0"/>
                  <a:cs typeface="Times New Roman" panose="02020603050405020304" pitchFamily="18" charset="0"/>
                </a:rPr>
                <a:t>р</a:t>
              </a:r>
              <a:r>
                <a:rPr lang="uk-UA" sz="20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000" i="1" dirty="0">
                  <a:latin typeface="Times New Roman" panose="02020603050405020304" pitchFamily="18" charset="0"/>
                  <a:ea typeface="Calibri" panose="020F0502020204030204" pitchFamily="34" charset="0"/>
                  <a:cs typeface="Times New Roman" panose="02020603050405020304" pitchFamily="18" charset="0"/>
                </a:rPr>
                <a:t>- розрядний опір)</a:t>
              </a:r>
              <a:endParaRPr lang="uk-UA" sz="2000"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9580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7">
                                            <p:bg/>
                                          </p:spTgt>
                                        </p:tgtEl>
                                        <p:attrNameLst>
                                          <p:attrName>style.visibility</p:attrName>
                                        </p:attrNameLst>
                                      </p:cBhvr>
                                      <p:to>
                                        <p:strVal val="visible"/>
                                      </p:to>
                                    </p:set>
                                    <p:anim calcmode="lin" valueType="num">
                                      <p:cBhvr>
                                        <p:cTn id="13" dur="1000" fill="hold"/>
                                        <p:tgtEl>
                                          <p:spTgt spid="17">
                                            <p:bg/>
                                          </p:spTgt>
                                        </p:tgtEl>
                                        <p:attrNameLst>
                                          <p:attrName>ppt_w</p:attrName>
                                        </p:attrNameLst>
                                      </p:cBhvr>
                                      <p:tavLst>
                                        <p:tav tm="0">
                                          <p:val>
                                            <p:fltVal val="0"/>
                                          </p:val>
                                        </p:tav>
                                        <p:tav tm="100000">
                                          <p:val>
                                            <p:strVal val="#ppt_w"/>
                                          </p:val>
                                        </p:tav>
                                      </p:tavLst>
                                    </p:anim>
                                    <p:anim calcmode="lin" valueType="num">
                                      <p:cBhvr>
                                        <p:cTn id="14" dur="1000" fill="hold"/>
                                        <p:tgtEl>
                                          <p:spTgt spid="17">
                                            <p:bg/>
                                          </p:spTgt>
                                        </p:tgtEl>
                                        <p:attrNameLst>
                                          <p:attrName>ppt_h</p:attrName>
                                        </p:attrNameLst>
                                      </p:cBhvr>
                                      <p:tavLst>
                                        <p:tav tm="0">
                                          <p:val>
                                            <p:fltVal val="0"/>
                                          </p:val>
                                        </p:tav>
                                        <p:tav tm="100000">
                                          <p:val>
                                            <p:strVal val="#ppt_h"/>
                                          </p:val>
                                        </p:tav>
                                      </p:tavLst>
                                    </p:anim>
                                    <p:anim calcmode="lin" valueType="num">
                                      <p:cBhvr>
                                        <p:cTn id="15" dur="1000" fill="hold"/>
                                        <p:tgtEl>
                                          <p:spTgt spid="17">
                                            <p:bg/>
                                          </p:spTgt>
                                        </p:tgtEl>
                                        <p:attrNameLst>
                                          <p:attrName>style.rotation</p:attrName>
                                        </p:attrNameLst>
                                      </p:cBhvr>
                                      <p:tavLst>
                                        <p:tav tm="0">
                                          <p:val>
                                            <p:fltVal val="90"/>
                                          </p:val>
                                        </p:tav>
                                        <p:tav tm="100000">
                                          <p:val>
                                            <p:fltVal val="0"/>
                                          </p:val>
                                        </p:tav>
                                      </p:tavLst>
                                    </p:anim>
                                    <p:animEffect transition="in" filter="fade">
                                      <p:cBhvr>
                                        <p:cTn id="16" dur="1000"/>
                                        <p:tgtEl>
                                          <p:spTgt spid="17">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p:cTn id="19"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7">
                                            <p:txEl>
                                              <p:pRg st="0" end="0"/>
                                            </p:txEl>
                                          </p:spTgt>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80">
                                          <p:stCondLst>
                                            <p:cond delay="0"/>
                                          </p:stCondLst>
                                        </p:cTn>
                                        <p:tgtEl>
                                          <p:spTgt spid="11"/>
                                        </p:tgtEl>
                                      </p:cBhvr>
                                    </p:animEffect>
                                    <p:anim calcmode="lin" valueType="num">
                                      <p:cBhvr>
                                        <p:cTn id="2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2" dur="26">
                                          <p:stCondLst>
                                            <p:cond delay="650"/>
                                          </p:stCondLst>
                                        </p:cTn>
                                        <p:tgtEl>
                                          <p:spTgt spid="11"/>
                                        </p:tgtEl>
                                      </p:cBhvr>
                                      <p:to x="100000" y="60000"/>
                                    </p:animScale>
                                    <p:animScale>
                                      <p:cBhvr>
                                        <p:cTn id="33" dur="166" decel="50000">
                                          <p:stCondLst>
                                            <p:cond delay="676"/>
                                          </p:stCondLst>
                                        </p:cTn>
                                        <p:tgtEl>
                                          <p:spTgt spid="11"/>
                                        </p:tgtEl>
                                      </p:cBhvr>
                                      <p:to x="100000" y="100000"/>
                                    </p:animScale>
                                    <p:animScale>
                                      <p:cBhvr>
                                        <p:cTn id="34" dur="26">
                                          <p:stCondLst>
                                            <p:cond delay="1312"/>
                                          </p:stCondLst>
                                        </p:cTn>
                                        <p:tgtEl>
                                          <p:spTgt spid="11"/>
                                        </p:tgtEl>
                                      </p:cBhvr>
                                      <p:to x="100000" y="80000"/>
                                    </p:animScale>
                                    <p:animScale>
                                      <p:cBhvr>
                                        <p:cTn id="35" dur="166" decel="50000">
                                          <p:stCondLst>
                                            <p:cond delay="1338"/>
                                          </p:stCondLst>
                                        </p:cTn>
                                        <p:tgtEl>
                                          <p:spTgt spid="11"/>
                                        </p:tgtEl>
                                      </p:cBhvr>
                                      <p:to x="100000" y="100000"/>
                                    </p:animScale>
                                    <p:animScale>
                                      <p:cBhvr>
                                        <p:cTn id="36" dur="26">
                                          <p:stCondLst>
                                            <p:cond delay="1642"/>
                                          </p:stCondLst>
                                        </p:cTn>
                                        <p:tgtEl>
                                          <p:spTgt spid="11"/>
                                        </p:tgtEl>
                                      </p:cBhvr>
                                      <p:to x="100000" y="90000"/>
                                    </p:animScale>
                                    <p:animScale>
                                      <p:cBhvr>
                                        <p:cTn id="37" dur="166" decel="50000">
                                          <p:stCondLst>
                                            <p:cond delay="1668"/>
                                          </p:stCondLst>
                                        </p:cTn>
                                        <p:tgtEl>
                                          <p:spTgt spid="11"/>
                                        </p:tgtEl>
                                      </p:cBhvr>
                                      <p:to x="100000" y="100000"/>
                                    </p:animScale>
                                    <p:animScale>
                                      <p:cBhvr>
                                        <p:cTn id="38" dur="26">
                                          <p:stCondLst>
                                            <p:cond delay="1808"/>
                                          </p:stCondLst>
                                        </p:cTn>
                                        <p:tgtEl>
                                          <p:spTgt spid="11"/>
                                        </p:tgtEl>
                                      </p:cBhvr>
                                      <p:to x="100000" y="95000"/>
                                    </p:animScale>
                                    <p:animScale>
                                      <p:cBhvr>
                                        <p:cTn id="39"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83564" y="580809"/>
            <a:ext cx="6201936" cy="1846659"/>
          </a:xfrm>
          <a:prstGeom prst="rect">
            <a:avLst/>
          </a:prstGeom>
          <a:solidFill>
            <a:srgbClr val="92D050"/>
          </a:solidFill>
          <a:ln w="9525">
            <a:noFill/>
            <a:miter lim="800000"/>
            <a:headEnd/>
            <a:tailEnd/>
          </a:ln>
        </p:spPr>
        <p:txBody>
          <a:bodyPr wrap="square" lIns="36000" tIns="0" rIns="0" bIns="0">
            <a:spAutoFit/>
          </a:bodyPr>
          <a:lstStyle/>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Процесам </a:t>
            </a:r>
            <a:r>
              <a:rPr lang="uk-UA" sz="2400" dirty="0">
                <a:latin typeface="Calibri" panose="020F0502020204030204" pitchFamily="34" charset="0"/>
                <a:ea typeface="Calibri" panose="020F0502020204030204" pitchFamily="34" charset="0"/>
                <a:cs typeface="Calibri" panose="020F0502020204030204" pitchFamily="34" charset="0"/>
              </a:rPr>
              <a:t>пуску і робочому режиму </a:t>
            </a:r>
            <a:r>
              <a:rPr lang="uk-UA" sz="2400" dirty="0" smtClean="0">
                <a:latin typeface="Calibri" panose="020F0502020204030204" pitchFamily="34" charset="0"/>
                <a:ea typeface="Calibri" panose="020F0502020204030204" pitchFamily="34" charset="0"/>
                <a:cs typeface="Calibri" panose="020F0502020204030204" pitchFamily="34" charset="0"/>
              </a:rPr>
              <a:t>СД відповідають </a:t>
            </a:r>
            <a:r>
              <a:rPr lang="uk-UA" sz="2400" dirty="0">
                <a:latin typeface="Calibri" panose="020F0502020204030204" pitchFamily="34" charset="0"/>
                <a:ea typeface="Calibri" panose="020F0502020204030204" pitchFamily="34" charset="0"/>
                <a:cs typeface="Calibri" panose="020F0502020204030204" pitchFamily="34" charset="0"/>
              </a:rPr>
              <a:t>різні механічні характеристики</a:t>
            </a:r>
            <a:r>
              <a:rPr lang="uk-UA" sz="2400" dirty="0" smtClean="0">
                <a:latin typeface="Calibri" panose="020F0502020204030204" pitchFamily="34" charset="0"/>
                <a:ea typeface="Calibri" panose="020F0502020204030204" pitchFamily="34" charset="0"/>
                <a:cs typeface="Calibri" panose="020F0502020204030204" pitchFamily="34" charset="0"/>
              </a:rPr>
              <a:t>.</a:t>
            </a: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Відповідно </a:t>
            </a:r>
            <a:r>
              <a:rPr lang="uk-UA" sz="2400" dirty="0">
                <a:latin typeface="Calibri" panose="020F0502020204030204" pitchFamily="34" charset="0"/>
                <a:ea typeface="Calibri" panose="020F0502020204030204" pitchFamily="34" charset="0"/>
                <a:cs typeface="Calibri" panose="020F0502020204030204" pitchFamily="34" charset="0"/>
              </a:rPr>
              <a:t>з принципом роботи СД його </a:t>
            </a:r>
            <a:r>
              <a:rPr lang="uk-UA" sz="2400" dirty="0" smtClean="0">
                <a:latin typeface="Calibri" panose="020F0502020204030204" pitchFamily="34" charset="0"/>
                <a:ea typeface="Calibri" panose="020F0502020204030204" pitchFamily="34" charset="0"/>
                <a:cs typeface="Calibri" panose="020F0502020204030204" pitchFamily="34" charset="0"/>
              </a:rPr>
              <a:t>механічна </a:t>
            </a:r>
            <a:r>
              <a:rPr lang="uk-UA" sz="2400" dirty="0">
                <a:latin typeface="Calibri" panose="020F0502020204030204" pitchFamily="34" charset="0"/>
                <a:ea typeface="Calibri" panose="020F0502020204030204" pitchFamily="34" charset="0"/>
                <a:cs typeface="Calibri" panose="020F0502020204030204" pitchFamily="34" charset="0"/>
              </a:rPr>
              <a:t>характеристика є абсолютно </a:t>
            </a:r>
            <a:r>
              <a:rPr lang="uk-UA" sz="2400" dirty="0" smtClean="0">
                <a:latin typeface="Calibri" panose="020F0502020204030204" pitchFamily="34" charset="0"/>
                <a:ea typeface="Calibri" panose="020F0502020204030204" pitchFamily="34" charset="0"/>
                <a:cs typeface="Calibri" panose="020F0502020204030204" pitchFamily="34" charset="0"/>
              </a:rPr>
              <a:t>жорсткою.</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85067" y="2432966"/>
            <a:ext cx="3948037" cy="738664"/>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Тобто швидкість обертання дорівнює:</a:t>
            </a:r>
            <a:endParaRPr lang="uk-UA" sz="24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Механічні характеристики </a:t>
            </a:r>
            <a:r>
              <a:rPr lang="uk-UA" sz="2800" b="1" i="1" u="sng" dirty="0" smtClean="0">
                <a:latin typeface="Times New Roman" panose="02020603050405020304" pitchFamily="18" charset="0"/>
                <a:cs typeface="Times New Roman" panose="02020603050405020304" pitchFamily="18" charset="0"/>
              </a:rPr>
              <a:t>СД у </a:t>
            </a:r>
            <a:r>
              <a:rPr lang="uk-UA" sz="2800" b="1" i="1" u="sng" dirty="0">
                <a:latin typeface="Times New Roman" panose="02020603050405020304" pitchFamily="18" charset="0"/>
                <a:cs typeface="Times New Roman" panose="02020603050405020304" pitchFamily="18" charset="0"/>
              </a:rPr>
              <a:t>рушійному режимі</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5" name="Объект 4"/>
          <p:cNvGraphicFramePr>
            <a:graphicFrameLocks noChangeAspect="1"/>
          </p:cNvGraphicFramePr>
          <p:nvPr>
            <p:extLst>
              <p:ext uri="{D42A27DB-BD31-4B8C-83A1-F6EECF244321}">
                <p14:modId xmlns:p14="http://schemas.microsoft.com/office/powerpoint/2010/main" val="3807870348"/>
              </p:ext>
            </p:extLst>
          </p:nvPr>
        </p:nvGraphicFramePr>
        <p:xfrm>
          <a:off x="6285499" y="580809"/>
          <a:ext cx="2790976" cy="2272127"/>
        </p:xfrm>
        <a:graphic>
          <a:graphicData uri="http://schemas.openxmlformats.org/presentationml/2006/ole">
            <mc:AlternateContent xmlns:mc="http://schemas.openxmlformats.org/markup-compatibility/2006">
              <mc:Choice xmlns:v="urn:schemas-microsoft-com:vml" Requires="v">
                <p:oleObj spid="_x0000_s94233" name="Picture" r:id="rId4" imgW="1563554" imgH="1528653" progId="Word.Picture.8">
                  <p:embed/>
                </p:oleObj>
              </mc:Choice>
              <mc:Fallback>
                <p:oleObj name="Picture" r:id="rId4" imgW="1563554" imgH="1528653"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5499" y="580809"/>
                        <a:ext cx="2790976" cy="2272127"/>
                      </a:xfrm>
                      <a:prstGeom prst="rect">
                        <a:avLst/>
                      </a:prstGeom>
                      <a:noFill/>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879144493"/>
              </p:ext>
            </p:extLst>
          </p:nvPr>
        </p:nvGraphicFramePr>
        <p:xfrm>
          <a:off x="4371542" y="2325599"/>
          <a:ext cx="2158470" cy="801623"/>
        </p:xfrm>
        <a:graphic>
          <a:graphicData uri="http://schemas.openxmlformats.org/presentationml/2006/ole">
            <mc:AlternateContent xmlns:mc="http://schemas.openxmlformats.org/markup-compatibility/2006">
              <mc:Choice xmlns:v="urn:schemas-microsoft-com:vml" Requires="v">
                <p:oleObj spid="_x0000_s94234" name="Уравнение" r:id="rId6" imgW="1104840" imgH="419040" progId="Equation.3">
                  <p:embed/>
                </p:oleObj>
              </mc:Choice>
              <mc:Fallback>
                <p:oleObj name="Уравнение" r:id="rId6" imgW="1104840" imgH="419040" progId="Equation.3">
                  <p:embed/>
                  <p:pic>
                    <p:nvPicPr>
                      <p:cNvPr id="0" name="Object 3"/>
                      <p:cNvPicPr>
                        <a:picLocks noChangeAspect="1" noChangeArrowheads="1"/>
                      </p:cNvPicPr>
                      <p:nvPr/>
                    </p:nvPicPr>
                    <p:blipFill>
                      <a:blip r:embed="rId7"/>
                      <a:srcRect/>
                      <a:stretch>
                        <a:fillRect/>
                      </a:stretch>
                    </p:blipFill>
                    <p:spPr bwMode="auto">
                      <a:xfrm>
                        <a:off x="4371542" y="2325599"/>
                        <a:ext cx="2158470" cy="801623"/>
                      </a:xfrm>
                      <a:prstGeom prst="rect">
                        <a:avLst/>
                      </a:prstGeom>
                      <a:solidFill>
                        <a:srgbClr val="FFFF00"/>
                      </a:solidFill>
                      <a:ln>
                        <a:solidFill>
                          <a:srgbClr val="FF0000"/>
                        </a:solidFill>
                      </a:ln>
                    </p:spPr>
                  </p:pic>
                </p:oleObj>
              </mc:Fallback>
            </mc:AlternateContent>
          </a:graphicData>
        </a:graphic>
      </p:graphicFrame>
      <p:sp>
        <p:nvSpPr>
          <p:cNvPr id="13" name="Прямоугольник 12"/>
          <p:cNvSpPr>
            <a:spLocks noChangeArrowheads="1"/>
          </p:cNvSpPr>
          <p:nvPr/>
        </p:nvSpPr>
        <p:spPr bwMode="auto">
          <a:xfrm>
            <a:off x="87860" y="3205806"/>
            <a:ext cx="4628155" cy="369332"/>
          </a:xfrm>
          <a:prstGeom prst="rect">
            <a:avLst/>
          </a:prstGeom>
          <a:solidFill>
            <a:schemeClr val="bg2"/>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Жорсткість характеристики СД</a:t>
            </a:r>
            <a:r>
              <a:rPr lang="uk-UA" sz="2400" dirty="0" smtClean="0">
                <a:latin typeface="Calibri" panose="020F0502020204030204" pitchFamily="34" charset="0"/>
                <a:ea typeface="Calibri" panose="020F0502020204030204" pitchFamily="34" charset="0"/>
                <a:cs typeface="Calibri" panose="020F0502020204030204" pitchFamily="34" charset="0"/>
              </a:rPr>
              <a:t>:</a:t>
            </a:r>
            <a:endParaRPr lang="uk-UA" sz="2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4" name="Объект 13"/>
          <p:cNvGraphicFramePr>
            <a:graphicFrameLocks noChangeAspect="1"/>
          </p:cNvGraphicFramePr>
          <p:nvPr>
            <p:extLst>
              <p:ext uri="{D42A27DB-BD31-4B8C-83A1-F6EECF244321}">
                <p14:modId xmlns:p14="http://schemas.microsoft.com/office/powerpoint/2010/main" val="3821685894"/>
              </p:ext>
            </p:extLst>
          </p:nvPr>
        </p:nvGraphicFramePr>
        <p:xfrm>
          <a:off x="5652119" y="3171630"/>
          <a:ext cx="2090423" cy="410127"/>
        </p:xfrm>
        <a:graphic>
          <a:graphicData uri="http://schemas.openxmlformats.org/presentationml/2006/ole">
            <mc:AlternateContent xmlns:mc="http://schemas.openxmlformats.org/markup-compatibility/2006">
              <mc:Choice xmlns:v="urn:schemas-microsoft-com:vml" Requires="v">
                <p:oleObj spid="_x0000_s94235" name="Уравнение" r:id="rId8" imgW="1079280" imgH="215640" progId="Equation.3">
                  <p:embed/>
                </p:oleObj>
              </mc:Choice>
              <mc:Fallback>
                <p:oleObj name="Уравнение" r:id="rId8" imgW="1079280" imgH="215640" progId="Equation.3">
                  <p:embed/>
                  <p:pic>
                    <p:nvPicPr>
                      <p:cNvPr id="0" name="Object 5"/>
                      <p:cNvPicPr>
                        <a:picLocks noChangeAspect="1" noChangeArrowheads="1"/>
                      </p:cNvPicPr>
                      <p:nvPr/>
                    </p:nvPicPr>
                    <p:blipFill>
                      <a:blip r:embed="rId9"/>
                      <a:srcRect/>
                      <a:stretch>
                        <a:fillRect/>
                      </a:stretch>
                    </p:blipFill>
                    <p:spPr bwMode="auto">
                      <a:xfrm>
                        <a:off x="5652119" y="3171630"/>
                        <a:ext cx="2090423" cy="410127"/>
                      </a:xfrm>
                      <a:prstGeom prst="rect">
                        <a:avLst/>
                      </a:prstGeom>
                      <a:solidFill>
                        <a:srgbClr val="FFFF00"/>
                      </a:solidFill>
                      <a:ln>
                        <a:solidFill>
                          <a:srgbClr val="FF0000"/>
                        </a:solidFill>
                      </a:ln>
                    </p:spPr>
                  </p:pic>
                </p:oleObj>
              </mc:Fallback>
            </mc:AlternateContent>
          </a:graphicData>
        </a:graphic>
      </p:graphicFrame>
      <p:sp>
        <p:nvSpPr>
          <p:cNvPr id="16" name="Прямоугольник 15"/>
          <p:cNvSpPr>
            <a:spLocks noChangeArrowheads="1"/>
          </p:cNvSpPr>
          <p:nvPr/>
        </p:nvSpPr>
        <p:spPr bwMode="auto">
          <a:xfrm>
            <a:off x="83563" y="3626165"/>
            <a:ext cx="8976696" cy="1846659"/>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Проте СД працює </a:t>
            </a:r>
            <a:r>
              <a:rPr lang="uk-UA" sz="2400" dirty="0" err="1">
                <a:latin typeface="Calibri" panose="020F0502020204030204" pitchFamily="34" charset="0"/>
                <a:ea typeface="Calibri" panose="020F0502020204030204" pitchFamily="34" charset="0"/>
                <a:cs typeface="Calibri" panose="020F0502020204030204" pitchFamily="34" charset="0"/>
              </a:rPr>
              <a:t>стійко</a:t>
            </a:r>
            <a:r>
              <a:rPr lang="uk-UA" sz="2400" dirty="0">
                <a:latin typeface="Calibri" panose="020F0502020204030204" pitchFamily="34" charset="0"/>
                <a:ea typeface="Calibri" panose="020F0502020204030204" pitchFamily="34" charset="0"/>
                <a:cs typeface="Calibri" panose="020F0502020204030204" pitchFamily="34" charset="0"/>
              </a:rPr>
              <a:t> лише у визначеному інтервалу зміни значень моменту на валу, оскільки </a:t>
            </a:r>
            <a:r>
              <a:rPr lang="uk-UA" sz="2400" dirty="0" smtClean="0">
                <a:latin typeface="Calibri" panose="020F0502020204030204" pitchFamily="34" charset="0"/>
                <a:ea typeface="Calibri" panose="020F0502020204030204" pitchFamily="34" charset="0"/>
                <a:cs typeface="Calibri" panose="020F0502020204030204" pitchFamily="34" charset="0"/>
              </a:rPr>
              <a:t>зі </a:t>
            </a:r>
            <a:r>
              <a:rPr lang="uk-UA" sz="2400" dirty="0">
                <a:latin typeface="Calibri" panose="020F0502020204030204" pitchFamily="34" charset="0"/>
                <a:ea typeface="Calibri" panose="020F0502020204030204" pitchFamily="34" charset="0"/>
                <a:cs typeface="Calibri" panose="020F0502020204030204" pitchFamily="34" charset="0"/>
              </a:rPr>
              <a:t>зміною навантаження змінюється положення осей магнітних полів статора і ротора, що характеризується кутом </a:t>
            </a:r>
            <a:r>
              <a:rPr lang="uk-UA" sz="2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400" dirty="0">
                <a:latin typeface="Calibri" panose="020F0502020204030204" pitchFamily="34" charset="0"/>
                <a:ea typeface="Calibri" panose="020F0502020204030204" pitchFamily="34" charset="0"/>
                <a:cs typeface="Calibri" panose="020F0502020204030204" pitchFamily="34" charset="0"/>
              </a:rPr>
              <a:t> </a:t>
            </a:r>
            <a:r>
              <a:rPr lang="uk-UA" sz="2400" dirty="0" smtClean="0">
                <a:latin typeface="Calibri" panose="020F0502020204030204" pitchFamily="34" charset="0"/>
                <a:ea typeface="Calibri" panose="020F0502020204030204" pitchFamily="34" charset="0"/>
                <a:cs typeface="Calibri" panose="020F0502020204030204" pitchFamily="34" charset="0"/>
              </a:rPr>
              <a:t> зсуву </a:t>
            </a:r>
            <a:r>
              <a:rPr lang="uk-UA" sz="2400" dirty="0">
                <a:latin typeface="Calibri" panose="020F0502020204030204" pitchFamily="34" charset="0"/>
                <a:ea typeface="Calibri" panose="020F0502020204030204" pitchFamily="34" charset="0"/>
                <a:cs typeface="Calibri" panose="020F0502020204030204" pitchFamily="34" charset="0"/>
              </a:rPr>
              <a:t>фаз між векторами напруги мережі і ЕРС, що наводиться полем ротора в обмотці статора.</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105476" y="5523851"/>
            <a:ext cx="8976696" cy="1107996"/>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400" i="1" u="sng" dirty="0">
                <a:latin typeface="Times New Roman" panose="02020603050405020304" pitchFamily="18" charset="0"/>
                <a:cs typeface="Times New Roman" panose="02020603050405020304" pitchFamily="18" charset="0"/>
              </a:rPr>
              <a:t>Залежність між моментом на валу двигуна і кутом </a:t>
            </a:r>
            <a:r>
              <a:rPr lang="uk-UA" sz="2400" i="1" u="sng" dirty="0">
                <a:latin typeface="Times New Roman" panose="02020603050405020304" pitchFamily="18" charset="0"/>
                <a:cs typeface="Times New Roman" panose="02020603050405020304" pitchFamily="18" charset="0"/>
                <a:sym typeface="Symbol" panose="05050102010706020507" pitchFamily="18" charset="2"/>
              </a:rPr>
              <a:t></a:t>
            </a:r>
            <a:r>
              <a:rPr lang="uk-UA" sz="2400" i="1" u="sng" dirty="0">
                <a:latin typeface="Times New Roman" panose="02020603050405020304" pitchFamily="18" charset="0"/>
                <a:cs typeface="Times New Roman" panose="02020603050405020304" pitchFamily="18" charset="0"/>
              </a:rPr>
              <a:t> </a:t>
            </a:r>
            <a:r>
              <a:rPr lang="uk-UA" sz="2400" i="1" u="sng" dirty="0" smtClean="0">
                <a:latin typeface="Times New Roman" panose="02020603050405020304" pitchFamily="18" charset="0"/>
                <a:cs typeface="Times New Roman" panose="02020603050405020304" pitchFamily="18" charset="0"/>
              </a:rPr>
              <a:t> встановлює </a:t>
            </a:r>
            <a:r>
              <a:rPr lang="uk-UA" sz="2400" i="1" u="sng" dirty="0">
                <a:latin typeface="Times New Roman" panose="02020603050405020304" pitchFamily="18" charset="0"/>
                <a:cs typeface="Times New Roman" panose="02020603050405020304" pitchFamily="18" charset="0"/>
              </a:rPr>
              <a:t>область його стійкої роботи </a:t>
            </a:r>
            <a:r>
              <a:rPr lang="uk-UA" sz="2400" i="1" u="sng" dirty="0" smtClean="0">
                <a:latin typeface="Times New Roman" panose="02020603050405020304" pitchFamily="18" charset="0"/>
                <a:cs typeface="Times New Roman" panose="02020603050405020304" pitchFamily="18" charset="0"/>
              </a:rPr>
              <a:t>та </a:t>
            </a:r>
            <a:r>
              <a:rPr lang="uk-UA" sz="2400" i="1" u="sng" dirty="0">
                <a:latin typeface="Times New Roman" panose="02020603050405020304" pitchFamily="18" charset="0"/>
                <a:cs typeface="Times New Roman" panose="02020603050405020304" pitchFamily="18" charset="0"/>
              </a:rPr>
              <a:t>перевантажувальну здатність і називається кутовою </a:t>
            </a:r>
            <a:r>
              <a:rPr lang="uk-UA" sz="2400" i="1" u="sng" dirty="0" smtClean="0">
                <a:latin typeface="Times New Roman" panose="02020603050405020304" pitchFamily="18" charset="0"/>
                <a:cs typeface="Times New Roman" panose="02020603050405020304" pitchFamily="18" charset="0"/>
              </a:rPr>
              <a:t>характеристикою.</a:t>
            </a:r>
            <a:endParaRPr lang="uk-UA" sz="2400" i="1" u="sng"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594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7">
                                            <p:bg/>
                                          </p:spTgt>
                                        </p:tgtEl>
                                        <p:attrNameLst>
                                          <p:attrName>style.visibility</p:attrName>
                                        </p:attrNameLst>
                                      </p:cBhvr>
                                      <p:to>
                                        <p:strVal val="visible"/>
                                      </p:to>
                                    </p:set>
                                    <p:anim calcmode="lin" valueType="num">
                                      <p:cBhvr>
                                        <p:cTn id="30" dur="1000" fill="hold"/>
                                        <p:tgtEl>
                                          <p:spTgt spid="17">
                                            <p:bg/>
                                          </p:spTgt>
                                        </p:tgtEl>
                                        <p:attrNameLst>
                                          <p:attrName>ppt_w</p:attrName>
                                        </p:attrNameLst>
                                      </p:cBhvr>
                                      <p:tavLst>
                                        <p:tav tm="0">
                                          <p:val>
                                            <p:fltVal val="0"/>
                                          </p:val>
                                        </p:tav>
                                        <p:tav tm="100000">
                                          <p:val>
                                            <p:strVal val="#ppt_w"/>
                                          </p:val>
                                        </p:tav>
                                      </p:tavLst>
                                    </p:anim>
                                    <p:anim calcmode="lin" valueType="num">
                                      <p:cBhvr>
                                        <p:cTn id="31" dur="1000" fill="hold"/>
                                        <p:tgtEl>
                                          <p:spTgt spid="17">
                                            <p:bg/>
                                          </p:spTgt>
                                        </p:tgtEl>
                                        <p:attrNameLst>
                                          <p:attrName>ppt_h</p:attrName>
                                        </p:attrNameLst>
                                      </p:cBhvr>
                                      <p:tavLst>
                                        <p:tav tm="0">
                                          <p:val>
                                            <p:fltVal val="0"/>
                                          </p:val>
                                        </p:tav>
                                        <p:tav tm="100000">
                                          <p:val>
                                            <p:strVal val="#ppt_h"/>
                                          </p:val>
                                        </p:tav>
                                      </p:tavLst>
                                    </p:anim>
                                    <p:anim calcmode="lin" valueType="num">
                                      <p:cBhvr>
                                        <p:cTn id="32" dur="1000" fill="hold"/>
                                        <p:tgtEl>
                                          <p:spTgt spid="17">
                                            <p:bg/>
                                          </p:spTgt>
                                        </p:tgtEl>
                                        <p:attrNameLst>
                                          <p:attrName>style.rotation</p:attrName>
                                        </p:attrNameLst>
                                      </p:cBhvr>
                                      <p:tavLst>
                                        <p:tav tm="0">
                                          <p:val>
                                            <p:fltVal val="90"/>
                                          </p:val>
                                        </p:tav>
                                        <p:tav tm="100000">
                                          <p:val>
                                            <p:fltVal val="0"/>
                                          </p:val>
                                        </p:tav>
                                      </p:tavLst>
                                    </p:anim>
                                    <p:animEffect transition="in" filter="fade">
                                      <p:cBhvr>
                                        <p:cTn id="33" dur="1000"/>
                                        <p:tgtEl>
                                          <p:spTgt spid="17">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p:cTn id="36"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7">
                                            <p:txEl>
                                              <p:pRg st="0" end="0"/>
                                            </p:txEl>
                                          </p:spTgt>
                                        </p:tgtEl>
                                      </p:cBhvr>
                                    </p:animEffect>
                                  </p:childTnLst>
                                </p:cTn>
                              </p:par>
                            </p:childTnLst>
                          </p:cTn>
                        </p:par>
                        <p:par>
                          <p:cTn id="40" fill="hold">
                            <p:stCondLst>
                              <p:cond delay="1000"/>
                            </p:stCondLst>
                            <p:childTnLst>
                              <p:par>
                                <p:cTn id="41" presetID="26"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3">
                                            <p:bg/>
                                          </p:spTgt>
                                        </p:tgtEl>
                                        <p:attrNameLst>
                                          <p:attrName>style.visibility</p:attrName>
                                        </p:attrNameLst>
                                      </p:cBhvr>
                                      <p:to>
                                        <p:strVal val="visible"/>
                                      </p:to>
                                    </p:set>
                                    <p:anim calcmode="lin" valueType="num">
                                      <p:cBhvr>
                                        <p:cTn id="61" dur="1000" fill="hold"/>
                                        <p:tgtEl>
                                          <p:spTgt spid="13">
                                            <p:bg/>
                                          </p:spTgt>
                                        </p:tgtEl>
                                        <p:attrNameLst>
                                          <p:attrName>ppt_w</p:attrName>
                                        </p:attrNameLst>
                                      </p:cBhvr>
                                      <p:tavLst>
                                        <p:tav tm="0">
                                          <p:val>
                                            <p:fltVal val="0"/>
                                          </p:val>
                                        </p:tav>
                                        <p:tav tm="100000">
                                          <p:val>
                                            <p:strVal val="#ppt_w"/>
                                          </p:val>
                                        </p:tav>
                                      </p:tavLst>
                                    </p:anim>
                                    <p:anim calcmode="lin" valueType="num">
                                      <p:cBhvr>
                                        <p:cTn id="62" dur="1000" fill="hold"/>
                                        <p:tgtEl>
                                          <p:spTgt spid="13">
                                            <p:bg/>
                                          </p:spTgt>
                                        </p:tgtEl>
                                        <p:attrNameLst>
                                          <p:attrName>ppt_h</p:attrName>
                                        </p:attrNameLst>
                                      </p:cBhvr>
                                      <p:tavLst>
                                        <p:tav tm="0">
                                          <p:val>
                                            <p:fltVal val="0"/>
                                          </p:val>
                                        </p:tav>
                                        <p:tav tm="100000">
                                          <p:val>
                                            <p:strVal val="#ppt_h"/>
                                          </p:val>
                                        </p:tav>
                                      </p:tavLst>
                                    </p:anim>
                                    <p:anim calcmode="lin" valueType="num">
                                      <p:cBhvr>
                                        <p:cTn id="63" dur="1000" fill="hold"/>
                                        <p:tgtEl>
                                          <p:spTgt spid="13">
                                            <p:bg/>
                                          </p:spTgt>
                                        </p:tgtEl>
                                        <p:attrNameLst>
                                          <p:attrName>style.rotation</p:attrName>
                                        </p:attrNameLst>
                                      </p:cBhvr>
                                      <p:tavLst>
                                        <p:tav tm="0">
                                          <p:val>
                                            <p:fltVal val="90"/>
                                          </p:val>
                                        </p:tav>
                                        <p:tav tm="100000">
                                          <p:val>
                                            <p:fltVal val="0"/>
                                          </p:val>
                                        </p:tav>
                                      </p:tavLst>
                                    </p:anim>
                                    <p:animEffect transition="in" filter="fade">
                                      <p:cBhvr>
                                        <p:cTn id="64" dur="1000"/>
                                        <p:tgtEl>
                                          <p:spTgt spid="13">
                                            <p:bg/>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 calcmode="lin" valueType="num">
                                      <p:cBhvr>
                                        <p:cTn id="6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68"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69"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70" dur="1000"/>
                                        <p:tgtEl>
                                          <p:spTgt spid="13">
                                            <p:txEl>
                                              <p:pRg st="0" end="0"/>
                                            </p:txEl>
                                          </p:spTgt>
                                        </p:tgtEl>
                                      </p:cBhvr>
                                    </p:animEffect>
                                  </p:childTnLst>
                                </p:cTn>
                              </p:par>
                            </p:childTnLst>
                          </p:cTn>
                        </p:par>
                        <p:par>
                          <p:cTn id="71" fill="hold">
                            <p:stCondLst>
                              <p:cond delay="10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 presetClass="entr" presetSubtype="3"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1000" fill="hold"/>
                                        <p:tgtEl>
                                          <p:spTgt spid="16"/>
                                        </p:tgtEl>
                                        <p:attrNameLst>
                                          <p:attrName>ppt_x</p:attrName>
                                        </p:attrNameLst>
                                      </p:cBhvr>
                                      <p:tavLst>
                                        <p:tav tm="0">
                                          <p:val>
                                            <p:strVal val="1+#ppt_w/2"/>
                                          </p:val>
                                        </p:tav>
                                        <p:tav tm="100000">
                                          <p:val>
                                            <p:strVal val="#ppt_x"/>
                                          </p:val>
                                        </p:tav>
                                      </p:tavLst>
                                    </p:anim>
                                    <p:anim calcmode="lin" valueType="num">
                                      <p:cBhvr additive="base">
                                        <p:cTn id="93"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1000" fill="hold"/>
                                        <p:tgtEl>
                                          <p:spTgt spid="18"/>
                                        </p:tgtEl>
                                        <p:attrNameLst>
                                          <p:attrName>ppt_x</p:attrName>
                                        </p:attrNameLst>
                                      </p:cBhvr>
                                      <p:tavLst>
                                        <p:tav tm="0">
                                          <p:val>
                                            <p:strVal val="#ppt_x"/>
                                          </p:val>
                                        </p:tav>
                                        <p:tav tm="100000">
                                          <p:val>
                                            <p:strVal val="#ppt_x"/>
                                          </p:val>
                                        </p:tav>
                                      </p:tavLst>
                                    </p:anim>
                                    <p:anim calcmode="lin" valueType="num">
                                      <p:cBhvr additive="base">
                                        <p:cTn id="99"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3" grpId="0" uiExpand="1" build="p" animBg="1" autoUpdateAnimBg="0"/>
      <p:bldP spid="16" grpId="0" animBg="1" autoUpdateAnimBg="0"/>
      <p:bldP spid="18"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83564" y="580809"/>
            <a:ext cx="6144620" cy="677108"/>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Для встановлення цієї залежності доцільно скористатися спрощеною векторною діаграмою СД</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110881" y="1257917"/>
            <a:ext cx="6261319" cy="1692771"/>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r>
              <a:rPr lang="uk-UA" sz="2200" dirty="0" err="1" smtClean="0">
                <a:latin typeface="Times New Roman" panose="02020603050405020304" pitchFamily="18" charset="0"/>
                <a:ea typeface="Calibri" panose="020F0502020204030204" pitchFamily="34" charset="0"/>
                <a:cs typeface="Times New Roman" panose="02020603050405020304" pitchFamily="18" charset="0"/>
              </a:rPr>
              <a:t>x</a:t>
            </a:r>
            <a:r>
              <a:rPr lang="uk-UA" sz="2200" baseline="-25000" dirty="0" err="1" smtClean="0">
                <a:latin typeface="Times New Roman" panose="02020603050405020304" pitchFamily="18" charset="0"/>
                <a:ea typeface="Calibri" panose="020F0502020204030204" pitchFamily="34" charset="0"/>
                <a:cs typeface="Times New Roman" panose="02020603050405020304" pitchFamily="18" charset="0"/>
              </a:rPr>
              <a:t>d</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x</a:t>
            </a:r>
            <a:r>
              <a:rPr lang="uk-UA" sz="2200" baseline="-25000" dirty="0" err="1">
                <a:latin typeface="Times New Roman" panose="02020603050405020304" pitchFamily="18" charset="0"/>
                <a:ea typeface="Calibri" panose="020F0502020204030204" pitchFamily="34" charset="0"/>
                <a:cs typeface="Times New Roman" panose="02020603050405020304" pitchFamily="18" charset="0"/>
              </a:rPr>
              <a:t>q</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 індуктивний опір за подовжньою і </a:t>
            </a:r>
            <a:r>
              <a:rPr lang="uk-UA" sz="2200" dirty="0" smtClean="0">
                <a:latin typeface="Calibri" panose="020F0502020204030204" pitchFamily="34" charset="0"/>
                <a:ea typeface="Calibri" panose="020F0502020204030204" pitchFamily="34" charset="0"/>
                <a:cs typeface="Calibri" panose="020F0502020204030204" pitchFamily="34" charset="0"/>
              </a:rPr>
              <a:t>попереч-</a:t>
            </a:r>
            <a:r>
              <a:rPr lang="uk-UA" sz="2200" dirty="0" err="1" smtClean="0">
                <a:latin typeface="Calibri" panose="020F0502020204030204" pitchFamily="34" charset="0"/>
                <a:ea typeface="Calibri" panose="020F0502020204030204" pitchFamily="34" charset="0"/>
                <a:cs typeface="Calibri" panose="020F0502020204030204" pitchFamily="34" charset="0"/>
              </a:rPr>
              <a:t>ною</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осями; </a:t>
            </a:r>
            <a:r>
              <a:rPr lang="uk-UA" sz="2200" dirty="0" err="1" smtClean="0">
                <a:latin typeface="Times New Roman" panose="02020603050405020304" pitchFamily="18" charset="0"/>
                <a:ea typeface="Calibri" panose="020F0502020204030204" pitchFamily="34" charset="0"/>
                <a:cs typeface="Times New Roman" panose="02020603050405020304" pitchFamily="18" charset="0"/>
              </a:rPr>
              <a:t>I</a:t>
            </a:r>
            <a:r>
              <a:rPr lang="uk-UA" sz="2200" baseline="-25000" dirty="0" err="1" smtClean="0">
                <a:latin typeface="Times New Roman" panose="02020603050405020304" pitchFamily="18" charset="0"/>
                <a:ea typeface="Calibri" panose="020F0502020204030204" pitchFamily="34" charset="0"/>
                <a:cs typeface="Times New Roman" panose="02020603050405020304" pitchFamily="18" charset="0"/>
              </a:rPr>
              <a:t>d</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I</a:t>
            </a:r>
            <a:r>
              <a:rPr lang="uk-UA" sz="2200" baseline="-25000" dirty="0" err="1">
                <a:latin typeface="Times New Roman" panose="02020603050405020304" pitchFamily="18" charset="0"/>
                <a:ea typeface="Calibri" panose="020F0502020204030204" pitchFamily="34" charset="0"/>
                <a:cs typeface="Times New Roman" panose="02020603050405020304" pitchFamily="18" charset="0"/>
              </a:rPr>
              <a:t>q</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 складового струму за </a:t>
            </a:r>
            <a:r>
              <a:rPr lang="uk-UA" sz="2200" dirty="0" smtClean="0">
                <a:latin typeface="Calibri" panose="020F0502020204030204" pitchFamily="34" charset="0"/>
                <a:ea typeface="Calibri" panose="020F0502020204030204" pitchFamily="34" charset="0"/>
                <a:cs typeface="Calibri" panose="020F0502020204030204" pitchFamily="34" charset="0"/>
              </a:rPr>
              <a:t>подовж-</a:t>
            </a:r>
            <a:r>
              <a:rPr lang="uk-UA" sz="2200" dirty="0" err="1" smtClean="0">
                <a:latin typeface="Calibri" panose="020F0502020204030204" pitchFamily="34" charset="0"/>
                <a:ea typeface="Calibri" panose="020F0502020204030204" pitchFamily="34" charset="0"/>
                <a:cs typeface="Calibri" panose="020F0502020204030204" pitchFamily="34" charset="0"/>
              </a:rPr>
              <a:t>ньою</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і поперечною осями; </a:t>
            </a:r>
            <a:r>
              <a:rPr lang="uk-UA" sz="2200" dirty="0">
                <a:latin typeface="Times New Roman" panose="02020603050405020304" pitchFamily="18" charset="0"/>
                <a:ea typeface="Calibri" panose="020F0502020204030204" pitchFamily="34" charset="0"/>
                <a:cs typeface="Times New Roman" panose="02020603050405020304" pitchFamily="18" charset="0"/>
              </a:rPr>
              <a:t>I</a:t>
            </a:r>
            <a:r>
              <a:rPr lang="uk-UA" sz="2200" dirty="0">
                <a:latin typeface="Calibri" panose="020F0502020204030204" pitchFamily="34" charset="0"/>
                <a:ea typeface="Calibri" panose="020F0502020204030204" pitchFamily="34" charset="0"/>
                <a:cs typeface="Calibri" panose="020F0502020204030204" pitchFamily="34" charset="0"/>
              </a:rPr>
              <a:t> - струм двигуна; </a:t>
            </a:r>
            <a:r>
              <a:rPr lang="uk-UA" sz="2200" dirty="0">
                <a:latin typeface="Times New Roman" panose="02020603050405020304" pitchFamily="18" charset="0"/>
                <a:ea typeface="Calibri" panose="020F0502020204030204" pitchFamily="34" charset="0"/>
                <a:cs typeface="Times New Roman" panose="02020603050405020304" pitchFamily="18" charset="0"/>
              </a:rPr>
              <a:t>U</a:t>
            </a:r>
            <a:r>
              <a:rPr lang="uk-UA" sz="2200" dirty="0">
                <a:latin typeface="Calibri" panose="020F0502020204030204" pitchFamily="34" charset="0"/>
                <a:ea typeface="Calibri" panose="020F0502020204030204" pitchFamily="34" charset="0"/>
                <a:cs typeface="Calibri" panose="020F0502020204030204" pitchFamily="34" charset="0"/>
              </a:rPr>
              <a:t> - напруга мережі; </a:t>
            </a:r>
            <a:r>
              <a:rPr lang="uk-UA" sz="2200" dirty="0">
                <a:latin typeface="Times New Roman" panose="02020603050405020304" pitchFamily="18" charset="0"/>
                <a:ea typeface="Calibri" panose="020F0502020204030204" pitchFamily="34" charset="0"/>
                <a:cs typeface="Times New Roman" panose="02020603050405020304" pitchFamily="18" charset="0"/>
              </a:rPr>
              <a:t>Е </a:t>
            </a:r>
            <a:r>
              <a:rPr lang="uk-UA" sz="2200" dirty="0">
                <a:latin typeface="Calibri" panose="020F0502020204030204" pitchFamily="34" charset="0"/>
                <a:ea typeface="Calibri" panose="020F0502020204030204" pitchFamily="34" charset="0"/>
                <a:cs typeface="Calibri" panose="020F0502020204030204" pitchFamily="34" charset="0"/>
              </a:rPr>
              <a:t>- ЕРС, що </a:t>
            </a:r>
            <a:r>
              <a:rPr lang="uk-UA" sz="2200" dirty="0" err="1">
                <a:latin typeface="Calibri" panose="020F0502020204030204" pitchFamily="34" charset="0"/>
                <a:ea typeface="Calibri" panose="020F0502020204030204" pitchFamily="34" charset="0"/>
                <a:cs typeface="Calibri" panose="020F0502020204030204" pitchFamily="34" charset="0"/>
              </a:rPr>
              <a:t>індукується</a:t>
            </a:r>
            <a:r>
              <a:rPr lang="uk-UA" sz="2200" dirty="0">
                <a:latin typeface="Calibri" panose="020F0502020204030204" pitchFamily="34" charset="0"/>
                <a:ea typeface="Calibri" panose="020F0502020204030204" pitchFamily="34" charset="0"/>
                <a:cs typeface="Calibri" panose="020F0502020204030204" pitchFamily="34" charset="0"/>
              </a:rPr>
              <a:t> в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обмотці </a:t>
            </a:r>
            <a:r>
              <a:rPr lang="uk-UA" sz="2200" dirty="0">
                <a:latin typeface="Calibri" panose="020F0502020204030204" pitchFamily="34" charset="0"/>
                <a:ea typeface="Calibri" panose="020F0502020204030204" pitchFamily="34" charset="0"/>
                <a:cs typeface="Calibri" panose="020F0502020204030204" pitchFamily="34" charset="0"/>
              </a:rPr>
              <a:t>статора.</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Механічні характеристики </a:t>
            </a:r>
            <a:r>
              <a:rPr lang="uk-UA" sz="2800" b="1" i="1" u="sng" dirty="0" smtClean="0">
                <a:latin typeface="Times New Roman" panose="02020603050405020304" pitchFamily="18" charset="0"/>
                <a:cs typeface="Times New Roman" panose="02020603050405020304" pitchFamily="18" charset="0"/>
              </a:rPr>
              <a:t>СД у </a:t>
            </a:r>
            <a:r>
              <a:rPr lang="uk-UA" sz="2800" b="1" i="1" u="sng" dirty="0">
                <a:latin typeface="Times New Roman" panose="02020603050405020304" pitchFamily="18" charset="0"/>
                <a:cs typeface="Times New Roman" panose="02020603050405020304" pitchFamily="18" charset="0"/>
              </a:rPr>
              <a:t>рушійному режимі</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3" name="Прямоугольник 12"/>
          <p:cNvSpPr>
            <a:spLocks noChangeArrowheads="1"/>
          </p:cNvSpPr>
          <p:nvPr/>
        </p:nvSpPr>
        <p:spPr bwMode="auto">
          <a:xfrm>
            <a:off x="110881" y="2962372"/>
            <a:ext cx="5613248" cy="1354217"/>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Знехтувавши падінням напруги на </a:t>
            </a:r>
            <a:r>
              <a:rPr lang="uk-UA" sz="2200" dirty="0" smtClean="0">
                <a:latin typeface="Calibri" panose="020F0502020204030204" pitchFamily="34" charset="0"/>
                <a:ea typeface="Calibri" panose="020F0502020204030204" pitchFamily="34" charset="0"/>
                <a:cs typeface="Calibri" panose="020F0502020204030204" pitchFamily="34" charset="0"/>
              </a:rPr>
              <a:t>активно-му </a:t>
            </a:r>
            <a:r>
              <a:rPr lang="uk-UA" sz="2200" dirty="0">
                <a:latin typeface="Calibri" panose="020F0502020204030204" pitchFamily="34" charset="0"/>
                <a:ea typeface="Calibri" panose="020F0502020204030204" pitchFamily="34" charset="0"/>
                <a:cs typeface="Calibri" panose="020F0502020204030204" pitchFamily="34" charset="0"/>
              </a:rPr>
              <a:t>опорі в статорі можна вважати, що активна електромагнітна потужність дорівнює активній потужності мережі:</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80382" y="4328273"/>
            <a:ext cx="5643747" cy="338554"/>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Електромагнітний </a:t>
            </a:r>
            <a:r>
              <a:rPr lang="uk-UA" sz="2200" dirty="0">
                <a:latin typeface="Calibri" panose="020F0502020204030204" pitchFamily="34" charset="0"/>
                <a:ea typeface="Calibri" panose="020F0502020204030204" pitchFamily="34" charset="0"/>
                <a:cs typeface="Calibri" panose="020F0502020204030204" pitchFamily="34" charset="0"/>
              </a:rPr>
              <a:t>момент </a:t>
            </a:r>
            <a:r>
              <a:rPr lang="uk-UA" sz="2200" dirty="0" smtClean="0">
                <a:latin typeface="Calibri" panose="020F0502020204030204" pitchFamily="34" charset="0"/>
                <a:ea typeface="Calibri" panose="020F0502020204030204" pitchFamily="34" charset="0"/>
                <a:cs typeface="Calibri" panose="020F0502020204030204" pitchFamily="34" charset="0"/>
              </a:rPr>
              <a:t>дорівнює:</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113675" y="4623780"/>
            <a:ext cx="8976696" cy="338554"/>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З векторної діаграми видно, що:</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9" name="Прямоугольник 18"/>
          <p:cNvSpPr>
            <a:spLocks noChangeArrowheads="1"/>
          </p:cNvSpPr>
          <p:nvPr/>
        </p:nvSpPr>
        <p:spPr bwMode="auto">
          <a:xfrm>
            <a:off x="110881" y="4986400"/>
            <a:ext cx="8976696" cy="338554"/>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Тоді                                           </a:t>
            </a:r>
            <a:r>
              <a:rPr lang="uk-UA" sz="2200" dirty="0">
                <a:latin typeface="Calibri" panose="020F0502020204030204" pitchFamily="34" charset="0"/>
                <a:ea typeface="Calibri" panose="020F0502020204030204" pitchFamily="34" charset="0"/>
                <a:cs typeface="Calibri" panose="020F0502020204030204" pitchFamily="34" charset="0"/>
              </a:rPr>
              <a:t>a за умови, </a:t>
            </a:r>
            <a:r>
              <a:rPr lang="uk-UA" sz="2200" dirty="0" smtClean="0">
                <a:latin typeface="Calibri" panose="020F0502020204030204" pitchFamily="34" charset="0"/>
                <a:ea typeface="Calibri" panose="020F0502020204030204" pitchFamily="34" charset="0"/>
                <a:cs typeface="Calibri" panose="020F0502020204030204" pitchFamily="34" charset="0"/>
              </a:rPr>
              <a:t>що:</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2016113917"/>
              </p:ext>
            </p:extLst>
          </p:nvPr>
        </p:nvGraphicFramePr>
        <p:xfrm>
          <a:off x="5724129" y="500802"/>
          <a:ext cx="3338762" cy="3288015"/>
        </p:xfrm>
        <a:graphic>
          <a:graphicData uri="http://schemas.openxmlformats.org/presentationml/2006/ole">
            <mc:AlternateContent xmlns:mc="http://schemas.openxmlformats.org/markup-compatibility/2006">
              <mc:Choice xmlns:v="urn:schemas-microsoft-com:vml" Requires="v">
                <p:oleObj spid="_x0000_s95329" name="Picture" r:id="rId4" imgW="1850136" imgH="1828800" progId="Word.Picture.8">
                  <p:embed/>
                </p:oleObj>
              </mc:Choice>
              <mc:Fallback>
                <p:oleObj name="Picture" r:id="rId4" imgW="1850136" imgH="1828800"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9" y="500802"/>
                        <a:ext cx="3338762" cy="3288015"/>
                      </a:xfrm>
                      <a:prstGeom prst="rect">
                        <a:avLst/>
                      </a:prstGeom>
                      <a:noFill/>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799567052"/>
              </p:ext>
            </p:extLst>
          </p:nvPr>
        </p:nvGraphicFramePr>
        <p:xfrm>
          <a:off x="5724129" y="3701485"/>
          <a:ext cx="2376264" cy="413964"/>
        </p:xfrm>
        <a:graphic>
          <a:graphicData uri="http://schemas.openxmlformats.org/presentationml/2006/ole">
            <mc:AlternateContent xmlns:mc="http://schemas.openxmlformats.org/markup-compatibility/2006">
              <mc:Choice xmlns:v="urn:schemas-microsoft-com:vml" Requires="v">
                <p:oleObj spid="_x0000_s95330" name="Уравнение" r:id="rId6" imgW="1307880" imgH="228600" progId="Equation.3">
                  <p:embed/>
                </p:oleObj>
              </mc:Choice>
              <mc:Fallback>
                <p:oleObj name="Уравнение" r:id="rId6" imgW="1307880" imgH="228600" progId="Equation.3">
                  <p:embed/>
                  <p:pic>
                    <p:nvPicPr>
                      <p:cNvPr id="0" name="Object 4"/>
                      <p:cNvPicPr>
                        <a:picLocks noChangeAspect="1" noChangeArrowheads="1"/>
                      </p:cNvPicPr>
                      <p:nvPr/>
                    </p:nvPicPr>
                    <p:blipFill>
                      <a:blip r:embed="rId7"/>
                      <a:srcRect/>
                      <a:stretch>
                        <a:fillRect/>
                      </a:stretch>
                    </p:blipFill>
                    <p:spPr bwMode="auto">
                      <a:xfrm>
                        <a:off x="5724129" y="3701485"/>
                        <a:ext cx="2376264" cy="413964"/>
                      </a:xfrm>
                      <a:prstGeom prst="rect">
                        <a:avLst/>
                      </a:prstGeom>
                      <a:solidFill>
                        <a:srgbClr val="FFFF00"/>
                      </a:solidFill>
                      <a:ln>
                        <a:solidFill>
                          <a:srgbClr val="FF0000"/>
                        </a:solidFill>
                      </a:ln>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3600215940"/>
              </p:ext>
            </p:extLst>
          </p:nvPr>
        </p:nvGraphicFramePr>
        <p:xfrm>
          <a:off x="5724129" y="4177381"/>
          <a:ext cx="1439544" cy="411298"/>
        </p:xfrm>
        <a:graphic>
          <a:graphicData uri="http://schemas.openxmlformats.org/presentationml/2006/ole">
            <mc:AlternateContent xmlns:mc="http://schemas.openxmlformats.org/markup-compatibility/2006">
              <mc:Choice xmlns:v="urn:schemas-microsoft-com:vml" Requires="v">
                <p:oleObj spid="_x0000_s95331" name="Уравнение" r:id="rId8" imgW="787320" imgH="228600" progId="Equation.3">
                  <p:embed/>
                </p:oleObj>
              </mc:Choice>
              <mc:Fallback>
                <p:oleObj name="Уравнение" r:id="rId8" imgW="787320" imgH="228600" progId="Equation.3">
                  <p:embed/>
                  <p:pic>
                    <p:nvPicPr>
                      <p:cNvPr id="0" name="Object 6"/>
                      <p:cNvPicPr>
                        <a:picLocks noChangeAspect="1" noChangeArrowheads="1"/>
                      </p:cNvPicPr>
                      <p:nvPr/>
                    </p:nvPicPr>
                    <p:blipFill>
                      <a:blip r:embed="rId9"/>
                      <a:srcRect/>
                      <a:stretch>
                        <a:fillRect/>
                      </a:stretch>
                    </p:blipFill>
                    <p:spPr bwMode="auto">
                      <a:xfrm>
                        <a:off x="5724129" y="4177381"/>
                        <a:ext cx="1439544" cy="411298"/>
                      </a:xfrm>
                      <a:prstGeom prst="rect">
                        <a:avLst/>
                      </a:prstGeom>
                      <a:solidFill>
                        <a:srgbClr val="FFFF00"/>
                      </a:solidFill>
                      <a:ln>
                        <a:solidFill>
                          <a:srgbClr val="FF0000"/>
                        </a:solidFill>
                      </a:ln>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1439318811"/>
              </p:ext>
            </p:extLst>
          </p:nvPr>
        </p:nvGraphicFramePr>
        <p:xfrm>
          <a:off x="4382862" y="4619524"/>
          <a:ext cx="1945239" cy="392815"/>
        </p:xfrm>
        <a:graphic>
          <a:graphicData uri="http://schemas.openxmlformats.org/presentationml/2006/ole">
            <mc:AlternateContent xmlns:mc="http://schemas.openxmlformats.org/markup-compatibility/2006">
              <mc:Choice xmlns:v="urn:schemas-microsoft-com:vml" Requires="v">
                <p:oleObj spid="_x0000_s95332" name="Уравнение" r:id="rId10" imgW="1143000" imgH="228600" progId="Equation.3">
                  <p:embed/>
                </p:oleObj>
              </mc:Choice>
              <mc:Fallback>
                <p:oleObj name="Уравнение" r:id="rId10" imgW="1143000" imgH="228600" progId="Equation.3">
                  <p:embed/>
                  <p:pic>
                    <p:nvPicPr>
                      <p:cNvPr id="0" name="Object 10"/>
                      <p:cNvPicPr>
                        <a:picLocks noChangeAspect="1" noChangeArrowheads="1"/>
                      </p:cNvPicPr>
                      <p:nvPr/>
                    </p:nvPicPr>
                    <p:blipFill>
                      <a:blip r:embed="rId11"/>
                      <a:srcRect/>
                      <a:stretch>
                        <a:fillRect/>
                      </a:stretch>
                    </p:blipFill>
                    <p:spPr bwMode="auto">
                      <a:xfrm>
                        <a:off x="4382862" y="4619524"/>
                        <a:ext cx="1945239" cy="392815"/>
                      </a:xfrm>
                      <a:prstGeom prst="rect">
                        <a:avLst/>
                      </a:prstGeom>
                      <a:solidFill>
                        <a:srgbClr val="FFFF00"/>
                      </a:solidFill>
                      <a:ln>
                        <a:solidFill>
                          <a:srgbClr val="FF0000"/>
                        </a:solidFill>
                      </a:ln>
                    </p:spPr>
                  </p:pic>
                </p:oleObj>
              </mc:Fallback>
            </mc:AlternateContent>
          </a:graphicData>
        </a:graphic>
      </p:graphicFrame>
      <p:graphicFrame>
        <p:nvGraphicFramePr>
          <p:cNvPr id="20" name="Объект 19"/>
          <p:cNvGraphicFramePr>
            <a:graphicFrameLocks noChangeAspect="1"/>
          </p:cNvGraphicFramePr>
          <p:nvPr>
            <p:extLst>
              <p:ext uri="{D42A27DB-BD31-4B8C-83A1-F6EECF244321}">
                <p14:modId xmlns:p14="http://schemas.microsoft.com/office/powerpoint/2010/main" val="3857676991"/>
              </p:ext>
            </p:extLst>
          </p:nvPr>
        </p:nvGraphicFramePr>
        <p:xfrm>
          <a:off x="6424997" y="4584660"/>
          <a:ext cx="1466868" cy="422198"/>
        </p:xfrm>
        <a:graphic>
          <a:graphicData uri="http://schemas.openxmlformats.org/presentationml/2006/ole">
            <mc:AlternateContent xmlns:mc="http://schemas.openxmlformats.org/markup-compatibility/2006">
              <mc:Choice xmlns:v="urn:schemas-microsoft-com:vml" Requires="v">
                <p:oleObj spid="_x0000_s95333" name="Уравнение" r:id="rId12" imgW="863280" imgH="241200" progId="Equation.3">
                  <p:embed/>
                </p:oleObj>
              </mc:Choice>
              <mc:Fallback>
                <p:oleObj name="Уравнение" r:id="rId12" imgW="863280" imgH="241200" progId="Equation.3">
                  <p:embed/>
                  <p:pic>
                    <p:nvPicPr>
                      <p:cNvPr id="0" name="Object 9"/>
                      <p:cNvPicPr>
                        <a:picLocks noChangeAspect="1" noChangeArrowheads="1"/>
                      </p:cNvPicPr>
                      <p:nvPr/>
                    </p:nvPicPr>
                    <p:blipFill>
                      <a:blip r:embed="rId13"/>
                      <a:srcRect/>
                      <a:stretch>
                        <a:fillRect/>
                      </a:stretch>
                    </p:blipFill>
                    <p:spPr bwMode="auto">
                      <a:xfrm>
                        <a:off x="6424997" y="4584660"/>
                        <a:ext cx="1466868" cy="422198"/>
                      </a:xfrm>
                      <a:prstGeom prst="rect">
                        <a:avLst/>
                      </a:prstGeom>
                      <a:solidFill>
                        <a:srgbClr val="FFFF00"/>
                      </a:solidFill>
                      <a:ln>
                        <a:solidFill>
                          <a:srgbClr val="FF0000"/>
                        </a:solidFill>
                      </a:ln>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772552896"/>
              </p:ext>
            </p:extLst>
          </p:nvPr>
        </p:nvGraphicFramePr>
        <p:xfrm>
          <a:off x="7994003" y="4588679"/>
          <a:ext cx="1063075" cy="358001"/>
        </p:xfrm>
        <a:graphic>
          <a:graphicData uri="http://schemas.openxmlformats.org/presentationml/2006/ole">
            <mc:AlternateContent xmlns:mc="http://schemas.openxmlformats.org/markup-compatibility/2006">
              <mc:Choice xmlns:v="urn:schemas-microsoft-com:vml" Requires="v">
                <p:oleObj spid="_x0000_s95334" name="Уравнение" r:id="rId14" imgW="622080" imgH="203040" progId="Equation.3">
                  <p:embed/>
                </p:oleObj>
              </mc:Choice>
              <mc:Fallback>
                <p:oleObj name="Уравнение" r:id="rId14" imgW="622080" imgH="203040" progId="Equation.3">
                  <p:embed/>
                  <p:pic>
                    <p:nvPicPr>
                      <p:cNvPr id="0" name="Object 8"/>
                      <p:cNvPicPr>
                        <a:picLocks noChangeAspect="1" noChangeArrowheads="1"/>
                      </p:cNvPicPr>
                      <p:nvPr/>
                    </p:nvPicPr>
                    <p:blipFill>
                      <a:blip r:embed="rId15"/>
                      <a:srcRect/>
                      <a:stretch>
                        <a:fillRect/>
                      </a:stretch>
                    </p:blipFill>
                    <p:spPr bwMode="auto">
                      <a:xfrm>
                        <a:off x="7994003" y="4588679"/>
                        <a:ext cx="1063075" cy="358001"/>
                      </a:xfrm>
                      <a:prstGeom prst="rect">
                        <a:avLst/>
                      </a:prstGeom>
                      <a:solidFill>
                        <a:srgbClr val="FFFF00"/>
                      </a:solidFill>
                      <a:ln>
                        <a:solidFill>
                          <a:srgbClr val="FF0000"/>
                        </a:solidFill>
                      </a:ln>
                    </p:spPr>
                  </p:pic>
                </p:oleObj>
              </mc:Fallback>
            </mc:AlternateContent>
          </a:graphicData>
        </a:graphic>
      </p:graphicFrame>
      <p:sp>
        <p:nvSpPr>
          <p:cNvPr id="2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3" name="Rectangle 12"/>
          <p:cNvSpPr>
            <a:spLocks noChangeArrowheads="1"/>
          </p:cNvSpPr>
          <p:nvPr/>
        </p:nvSpPr>
        <p:spPr bwMode="auto">
          <a:xfrm>
            <a:off x="3116152" y="547787"/>
            <a:ext cx="29116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1pPr>
            <a:lvl2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2pPr>
            <a:lvl3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3pPr>
            <a:lvl4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4pPr>
            <a:lvl5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5pPr>
            <a:lvl6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6pPr>
            <a:lvl7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7pPr>
            <a:lvl8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8pPr>
            <a:lvl9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2700338" algn="ctr"/>
                <a:tab pos="5221288" algn="l"/>
                <a:tab pos="5940425" algn="r"/>
              </a:tabLst>
            </a:pPr>
            <a:r>
              <a:rPr kumimoji="0" lang="uk-UA" altLang="uk-UA"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14"/>
          <p:cNvSpPr>
            <a:spLocks noChangeArrowheads="1"/>
          </p:cNvSpPr>
          <p:nvPr/>
        </p:nvSpPr>
        <p:spPr bwMode="auto">
          <a:xfrm>
            <a:off x="0" y="119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600" b="0" i="0" u="none" strike="noStrike" cap="none" normalizeH="0" baseline="0" smtClean="0">
                <a:ln>
                  <a:noFill/>
                </a:ln>
                <a:solidFill>
                  <a:schemeClr val="tx1"/>
                </a:solidFill>
                <a:effectLst/>
              </a:rPr>
              <a:t> </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7" name="Объект 26"/>
          <p:cNvGraphicFramePr>
            <a:graphicFrameLocks noChangeAspect="1"/>
          </p:cNvGraphicFramePr>
          <p:nvPr>
            <p:extLst>
              <p:ext uri="{D42A27DB-BD31-4B8C-83A1-F6EECF244321}">
                <p14:modId xmlns:p14="http://schemas.microsoft.com/office/powerpoint/2010/main" val="1867362661"/>
              </p:ext>
            </p:extLst>
          </p:nvPr>
        </p:nvGraphicFramePr>
        <p:xfrm>
          <a:off x="1259632" y="4962334"/>
          <a:ext cx="2128529" cy="362620"/>
        </p:xfrm>
        <a:graphic>
          <a:graphicData uri="http://schemas.openxmlformats.org/presentationml/2006/ole">
            <mc:AlternateContent xmlns:mc="http://schemas.openxmlformats.org/markup-compatibility/2006">
              <mc:Choice xmlns:v="urn:schemas-microsoft-com:vml" Requires="v">
                <p:oleObj spid="_x0000_s95335" name="Уравнение" r:id="rId16" imgW="1244520" imgH="228600" progId="Equation.3">
                  <p:embed/>
                </p:oleObj>
              </mc:Choice>
              <mc:Fallback>
                <p:oleObj name="Уравнение" r:id="rId16" imgW="1244520" imgH="228600" progId="Equation.3">
                  <p:embed/>
                  <p:pic>
                    <p:nvPicPr>
                      <p:cNvPr id="0" name="Object 21"/>
                      <p:cNvPicPr>
                        <a:picLocks noChangeAspect="1" noChangeArrowheads="1"/>
                      </p:cNvPicPr>
                      <p:nvPr/>
                    </p:nvPicPr>
                    <p:blipFill>
                      <a:blip r:embed="rId17"/>
                      <a:srcRect/>
                      <a:stretch>
                        <a:fillRect/>
                      </a:stretch>
                    </p:blipFill>
                    <p:spPr bwMode="auto">
                      <a:xfrm>
                        <a:off x="1259632" y="4962334"/>
                        <a:ext cx="2128529" cy="362620"/>
                      </a:xfrm>
                      <a:prstGeom prst="rect">
                        <a:avLst/>
                      </a:prstGeom>
                      <a:solidFill>
                        <a:srgbClr val="FFFF00"/>
                      </a:solidFill>
                      <a:ln>
                        <a:solidFill>
                          <a:srgbClr val="FF0000"/>
                        </a:solidFill>
                      </a:ln>
                    </p:spPr>
                  </p:pic>
                </p:oleObj>
              </mc:Fallback>
            </mc:AlternateContent>
          </a:graphicData>
        </a:graphic>
      </p:graphicFrame>
      <p:graphicFrame>
        <p:nvGraphicFramePr>
          <p:cNvPr id="29" name="Объект 28"/>
          <p:cNvGraphicFramePr>
            <a:graphicFrameLocks noChangeAspect="1"/>
          </p:cNvGraphicFramePr>
          <p:nvPr>
            <p:extLst>
              <p:ext uri="{D42A27DB-BD31-4B8C-83A1-F6EECF244321}">
                <p14:modId xmlns:p14="http://schemas.microsoft.com/office/powerpoint/2010/main" val="741494337"/>
              </p:ext>
            </p:extLst>
          </p:nvPr>
        </p:nvGraphicFramePr>
        <p:xfrm>
          <a:off x="251519" y="5397014"/>
          <a:ext cx="3844421" cy="343345"/>
        </p:xfrm>
        <a:graphic>
          <a:graphicData uri="http://schemas.openxmlformats.org/presentationml/2006/ole">
            <mc:AlternateContent xmlns:mc="http://schemas.openxmlformats.org/markup-compatibility/2006">
              <mc:Choice xmlns:v="urn:schemas-microsoft-com:vml" Requires="v">
                <p:oleObj spid="_x0000_s95336" name="Уравнение" r:id="rId18" imgW="2349360" imgH="203040" progId="Equation.3">
                  <p:embed/>
                </p:oleObj>
              </mc:Choice>
              <mc:Fallback>
                <p:oleObj name="Уравнение" r:id="rId18" imgW="2349360" imgH="203040" progId="Equation.3">
                  <p:embed/>
                  <p:pic>
                    <p:nvPicPr>
                      <p:cNvPr id="0" name="Object 23"/>
                      <p:cNvPicPr>
                        <a:picLocks noChangeAspect="1" noChangeArrowheads="1"/>
                      </p:cNvPicPr>
                      <p:nvPr/>
                    </p:nvPicPr>
                    <p:blipFill>
                      <a:blip r:embed="rId19"/>
                      <a:srcRect/>
                      <a:stretch>
                        <a:fillRect/>
                      </a:stretch>
                    </p:blipFill>
                    <p:spPr bwMode="auto">
                      <a:xfrm>
                        <a:off x="251519" y="5397014"/>
                        <a:ext cx="3844421" cy="343345"/>
                      </a:xfrm>
                      <a:prstGeom prst="rect">
                        <a:avLst/>
                      </a:prstGeom>
                      <a:solidFill>
                        <a:srgbClr val="FFFF00"/>
                      </a:solidFill>
                      <a:ln>
                        <a:solidFill>
                          <a:srgbClr val="FF0000"/>
                        </a:solidFill>
                      </a:ln>
                    </p:spPr>
                  </p:pic>
                </p:oleObj>
              </mc:Fallback>
            </mc:AlternateContent>
          </a:graphicData>
        </a:graphic>
      </p:graphicFrame>
      <p:graphicFrame>
        <p:nvGraphicFramePr>
          <p:cNvPr id="31" name="Объект 30"/>
          <p:cNvGraphicFramePr>
            <a:graphicFrameLocks noChangeAspect="1"/>
          </p:cNvGraphicFramePr>
          <p:nvPr>
            <p:extLst>
              <p:ext uri="{D42A27DB-BD31-4B8C-83A1-F6EECF244321}">
                <p14:modId xmlns:p14="http://schemas.microsoft.com/office/powerpoint/2010/main" val="2598907558"/>
              </p:ext>
            </p:extLst>
          </p:nvPr>
        </p:nvGraphicFramePr>
        <p:xfrm>
          <a:off x="4233309" y="5399201"/>
          <a:ext cx="1001743" cy="341158"/>
        </p:xfrm>
        <a:graphic>
          <a:graphicData uri="http://schemas.openxmlformats.org/presentationml/2006/ole">
            <mc:AlternateContent xmlns:mc="http://schemas.openxmlformats.org/markup-compatibility/2006">
              <mc:Choice xmlns:v="urn:schemas-microsoft-com:vml" Requires="v">
                <p:oleObj spid="_x0000_s95337" name="Уравнение" r:id="rId20" imgW="736560" imgH="241200" progId="Equation.3">
                  <p:embed/>
                </p:oleObj>
              </mc:Choice>
              <mc:Fallback>
                <p:oleObj name="Уравнение" r:id="rId20" imgW="736560" imgH="241200" progId="Equation.3">
                  <p:embed/>
                  <p:pic>
                    <p:nvPicPr>
                      <p:cNvPr id="0" name="Object 25"/>
                      <p:cNvPicPr>
                        <a:picLocks noChangeAspect="1" noChangeArrowheads="1"/>
                      </p:cNvPicPr>
                      <p:nvPr/>
                    </p:nvPicPr>
                    <p:blipFill>
                      <a:blip r:embed="rId21"/>
                      <a:srcRect/>
                      <a:stretch>
                        <a:fillRect/>
                      </a:stretch>
                    </p:blipFill>
                    <p:spPr bwMode="auto">
                      <a:xfrm>
                        <a:off x="4233309" y="5399201"/>
                        <a:ext cx="1001743" cy="341158"/>
                      </a:xfrm>
                      <a:prstGeom prst="rect">
                        <a:avLst/>
                      </a:prstGeom>
                      <a:solidFill>
                        <a:srgbClr val="FFFF00"/>
                      </a:solidFill>
                      <a:ln>
                        <a:solidFill>
                          <a:srgbClr val="FF0000"/>
                        </a:solidFill>
                      </a:ln>
                    </p:spPr>
                  </p:pic>
                </p:oleObj>
              </mc:Fallback>
            </mc:AlternateContent>
          </a:graphicData>
        </a:graphic>
      </p:graphicFrame>
      <p:graphicFrame>
        <p:nvGraphicFramePr>
          <p:cNvPr id="33" name="Объект 32"/>
          <p:cNvGraphicFramePr>
            <a:graphicFrameLocks noChangeAspect="1"/>
          </p:cNvGraphicFramePr>
          <p:nvPr>
            <p:extLst>
              <p:ext uri="{D42A27DB-BD31-4B8C-83A1-F6EECF244321}">
                <p14:modId xmlns:p14="http://schemas.microsoft.com/office/powerpoint/2010/main" val="1157685013"/>
              </p:ext>
            </p:extLst>
          </p:nvPr>
        </p:nvGraphicFramePr>
        <p:xfrm>
          <a:off x="5507459" y="5377146"/>
          <a:ext cx="1129443" cy="363213"/>
        </p:xfrm>
        <a:graphic>
          <a:graphicData uri="http://schemas.openxmlformats.org/presentationml/2006/ole">
            <mc:AlternateContent xmlns:mc="http://schemas.openxmlformats.org/markup-compatibility/2006">
              <mc:Choice xmlns:v="urn:schemas-microsoft-com:vml" Requires="v">
                <p:oleObj spid="_x0000_s95338" name="Уравнение" r:id="rId22" imgW="723600" imgH="228600" progId="Equation.3">
                  <p:embed/>
                </p:oleObj>
              </mc:Choice>
              <mc:Fallback>
                <p:oleObj name="Уравнение" r:id="rId22" imgW="723600" imgH="228600" progId="Equation.3">
                  <p:embed/>
                  <p:pic>
                    <p:nvPicPr>
                      <p:cNvPr id="0" name="Object 27"/>
                      <p:cNvPicPr>
                        <a:picLocks noChangeAspect="1" noChangeArrowheads="1"/>
                      </p:cNvPicPr>
                      <p:nvPr/>
                    </p:nvPicPr>
                    <p:blipFill>
                      <a:blip r:embed="rId23"/>
                      <a:srcRect/>
                      <a:stretch>
                        <a:fillRect/>
                      </a:stretch>
                    </p:blipFill>
                    <p:spPr bwMode="auto">
                      <a:xfrm>
                        <a:off x="5507459" y="5377146"/>
                        <a:ext cx="1129443" cy="363213"/>
                      </a:xfrm>
                      <a:prstGeom prst="rect">
                        <a:avLst/>
                      </a:prstGeom>
                      <a:solidFill>
                        <a:srgbClr val="FFFF00"/>
                      </a:solidFill>
                      <a:ln>
                        <a:solidFill>
                          <a:srgbClr val="FF0000"/>
                        </a:solidFill>
                      </a:ln>
                    </p:spPr>
                  </p:pic>
                </p:oleObj>
              </mc:Fallback>
            </mc:AlternateContent>
          </a:graphicData>
        </a:graphic>
      </p:graphicFrame>
      <p:sp>
        <p:nvSpPr>
          <p:cNvPr id="34" name="Прямоугольник 33"/>
          <p:cNvSpPr>
            <a:spLocks noChangeArrowheads="1"/>
          </p:cNvSpPr>
          <p:nvPr/>
        </p:nvSpPr>
        <p:spPr bwMode="auto">
          <a:xfrm>
            <a:off x="110881" y="5752861"/>
            <a:ext cx="8976696" cy="338554"/>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Після </a:t>
            </a:r>
            <a:r>
              <a:rPr lang="uk-UA" sz="2200" dirty="0">
                <a:latin typeface="Calibri" panose="020F0502020204030204" pitchFamily="34" charset="0"/>
                <a:ea typeface="Calibri" panose="020F0502020204030204" pitchFamily="34" charset="0"/>
                <a:cs typeface="Calibri" panose="020F0502020204030204" pitchFamily="34" charset="0"/>
              </a:rPr>
              <a:t>перетворень, </a:t>
            </a:r>
            <a:r>
              <a:rPr lang="uk-UA" sz="2200" dirty="0" smtClean="0">
                <a:latin typeface="Calibri" panose="020F0502020204030204" pitchFamily="34" charset="0"/>
                <a:ea typeface="Calibri" panose="020F0502020204030204" pitchFamily="34" charset="0"/>
                <a:cs typeface="Calibri" panose="020F0502020204030204" pitchFamily="34" charset="0"/>
              </a:rPr>
              <a:t>отримаємо:</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6" name="Объект 35"/>
          <p:cNvGraphicFramePr>
            <a:graphicFrameLocks noChangeAspect="1"/>
          </p:cNvGraphicFramePr>
          <p:nvPr>
            <p:extLst>
              <p:ext uri="{D42A27DB-BD31-4B8C-83A1-F6EECF244321}">
                <p14:modId xmlns:p14="http://schemas.microsoft.com/office/powerpoint/2010/main" val="2765212777"/>
              </p:ext>
            </p:extLst>
          </p:nvPr>
        </p:nvGraphicFramePr>
        <p:xfrm>
          <a:off x="4313524" y="5817075"/>
          <a:ext cx="4743554" cy="924293"/>
        </p:xfrm>
        <a:graphic>
          <a:graphicData uri="http://schemas.openxmlformats.org/presentationml/2006/ole">
            <mc:AlternateContent xmlns:mc="http://schemas.openxmlformats.org/markup-compatibility/2006">
              <mc:Choice xmlns:v="urn:schemas-microsoft-com:vml" Requires="v">
                <p:oleObj spid="_x0000_s95339" name="Уравнение" r:id="rId24" imgW="2920680" imgH="533160" progId="Equation.3">
                  <p:embed/>
                </p:oleObj>
              </mc:Choice>
              <mc:Fallback>
                <p:oleObj name="Уравнение" r:id="rId24" imgW="2920680" imgH="533160" progId="Equation.3">
                  <p:embed/>
                  <p:pic>
                    <p:nvPicPr>
                      <p:cNvPr id="0" name="Object 29"/>
                      <p:cNvPicPr>
                        <a:picLocks noChangeAspect="1" noChangeArrowheads="1"/>
                      </p:cNvPicPr>
                      <p:nvPr/>
                    </p:nvPicPr>
                    <p:blipFill>
                      <a:blip r:embed="rId25"/>
                      <a:srcRect/>
                      <a:stretch>
                        <a:fillRect/>
                      </a:stretch>
                    </p:blipFill>
                    <p:spPr bwMode="auto">
                      <a:xfrm>
                        <a:off x="4313524" y="5817075"/>
                        <a:ext cx="4743554" cy="924293"/>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56126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7">
                                            <p:bg/>
                                          </p:spTgt>
                                        </p:tgtEl>
                                        <p:attrNameLst>
                                          <p:attrName>style.visibility</p:attrName>
                                        </p:attrNameLst>
                                      </p:cBhvr>
                                      <p:to>
                                        <p:strVal val="visible"/>
                                      </p:to>
                                    </p:set>
                                    <p:anim calcmode="lin" valueType="num">
                                      <p:cBhvr>
                                        <p:cTn id="29" dur="1000" fill="hold"/>
                                        <p:tgtEl>
                                          <p:spTgt spid="17">
                                            <p:bg/>
                                          </p:spTgt>
                                        </p:tgtEl>
                                        <p:attrNameLst>
                                          <p:attrName>ppt_w</p:attrName>
                                        </p:attrNameLst>
                                      </p:cBhvr>
                                      <p:tavLst>
                                        <p:tav tm="0">
                                          <p:val>
                                            <p:fltVal val="0"/>
                                          </p:val>
                                        </p:tav>
                                        <p:tav tm="100000">
                                          <p:val>
                                            <p:strVal val="#ppt_w"/>
                                          </p:val>
                                        </p:tav>
                                      </p:tavLst>
                                    </p:anim>
                                    <p:anim calcmode="lin" valueType="num">
                                      <p:cBhvr>
                                        <p:cTn id="30" dur="1000" fill="hold"/>
                                        <p:tgtEl>
                                          <p:spTgt spid="17">
                                            <p:bg/>
                                          </p:spTgt>
                                        </p:tgtEl>
                                        <p:attrNameLst>
                                          <p:attrName>ppt_h</p:attrName>
                                        </p:attrNameLst>
                                      </p:cBhvr>
                                      <p:tavLst>
                                        <p:tav tm="0">
                                          <p:val>
                                            <p:fltVal val="0"/>
                                          </p:val>
                                        </p:tav>
                                        <p:tav tm="100000">
                                          <p:val>
                                            <p:strVal val="#ppt_h"/>
                                          </p:val>
                                        </p:tav>
                                      </p:tavLst>
                                    </p:anim>
                                    <p:anim calcmode="lin" valueType="num">
                                      <p:cBhvr>
                                        <p:cTn id="31" dur="1000" fill="hold"/>
                                        <p:tgtEl>
                                          <p:spTgt spid="17">
                                            <p:bg/>
                                          </p:spTgt>
                                        </p:tgtEl>
                                        <p:attrNameLst>
                                          <p:attrName>style.rotation</p:attrName>
                                        </p:attrNameLst>
                                      </p:cBhvr>
                                      <p:tavLst>
                                        <p:tav tm="0">
                                          <p:val>
                                            <p:fltVal val="90"/>
                                          </p:val>
                                        </p:tav>
                                        <p:tav tm="100000">
                                          <p:val>
                                            <p:fltVal val="0"/>
                                          </p:val>
                                        </p:tav>
                                      </p:tavLst>
                                    </p:anim>
                                    <p:animEffect transition="in" filter="fade">
                                      <p:cBhvr>
                                        <p:cTn id="32" dur="1000"/>
                                        <p:tgtEl>
                                          <p:spTgt spid="17">
                                            <p:bg/>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 calcmode="lin" valueType="num">
                                      <p:cBhvr>
                                        <p:cTn id="35"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17">
                                            <p:txEl>
                                              <p:pRg st="0" end="0"/>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7">
                                            <p:txEl>
                                              <p:pRg st="1" end="1"/>
                                            </p:txEl>
                                          </p:spTgt>
                                        </p:tgtEl>
                                        <p:attrNameLst>
                                          <p:attrName>style.visibility</p:attrName>
                                        </p:attrNameLst>
                                      </p:cBhvr>
                                      <p:to>
                                        <p:strVal val="visible"/>
                                      </p:to>
                                    </p:set>
                                    <p:anim calcmode="lin" valueType="num">
                                      <p:cBhvr>
                                        <p:cTn id="41"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44" dur="1000"/>
                                        <p:tgtEl>
                                          <p:spTgt spid="1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3">
                                            <p:bg/>
                                          </p:spTgt>
                                        </p:tgtEl>
                                        <p:attrNameLst>
                                          <p:attrName>style.visibility</p:attrName>
                                        </p:attrNameLst>
                                      </p:cBhvr>
                                      <p:to>
                                        <p:strVal val="visible"/>
                                      </p:to>
                                    </p:set>
                                    <p:anim calcmode="lin" valueType="num">
                                      <p:cBhvr>
                                        <p:cTn id="49" dur="1000" fill="hold"/>
                                        <p:tgtEl>
                                          <p:spTgt spid="13">
                                            <p:bg/>
                                          </p:spTgt>
                                        </p:tgtEl>
                                        <p:attrNameLst>
                                          <p:attrName>ppt_w</p:attrName>
                                        </p:attrNameLst>
                                      </p:cBhvr>
                                      <p:tavLst>
                                        <p:tav tm="0">
                                          <p:val>
                                            <p:fltVal val="0"/>
                                          </p:val>
                                        </p:tav>
                                        <p:tav tm="100000">
                                          <p:val>
                                            <p:strVal val="#ppt_w"/>
                                          </p:val>
                                        </p:tav>
                                      </p:tavLst>
                                    </p:anim>
                                    <p:anim calcmode="lin" valueType="num">
                                      <p:cBhvr>
                                        <p:cTn id="50" dur="1000" fill="hold"/>
                                        <p:tgtEl>
                                          <p:spTgt spid="13">
                                            <p:bg/>
                                          </p:spTgt>
                                        </p:tgtEl>
                                        <p:attrNameLst>
                                          <p:attrName>ppt_h</p:attrName>
                                        </p:attrNameLst>
                                      </p:cBhvr>
                                      <p:tavLst>
                                        <p:tav tm="0">
                                          <p:val>
                                            <p:fltVal val="0"/>
                                          </p:val>
                                        </p:tav>
                                        <p:tav tm="100000">
                                          <p:val>
                                            <p:strVal val="#ppt_h"/>
                                          </p:val>
                                        </p:tav>
                                      </p:tavLst>
                                    </p:anim>
                                    <p:anim calcmode="lin" valueType="num">
                                      <p:cBhvr>
                                        <p:cTn id="51" dur="1000" fill="hold"/>
                                        <p:tgtEl>
                                          <p:spTgt spid="13">
                                            <p:bg/>
                                          </p:spTgt>
                                        </p:tgtEl>
                                        <p:attrNameLst>
                                          <p:attrName>style.rotation</p:attrName>
                                        </p:attrNameLst>
                                      </p:cBhvr>
                                      <p:tavLst>
                                        <p:tav tm="0">
                                          <p:val>
                                            <p:fltVal val="90"/>
                                          </p:val>
                                        </p:tav>
                                        <p:tav tm="100000">
                                          <p:val>
                                            <p:fltVal val="0"/>
                                          </p:val>
                                        </p:tav>
                                      </p:tavLst>
                                    </p:anim>
                                    <p:animEffect transition="in" filter="fade">
                                      <p:cBhvr>
                                        <p:cTn id="52" dur="1000"/>
                                        <p:tgtEl>
                                          <p:spTgt spid="13">
                                            <p:bg/>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p:cTn id="55"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13">
                                            <p:txEl>
                                              <p:pRg st="0" end="0"/>
                                            </p:txEl>
                                          </p:spTgt>
                                        </p:tgtEl>
                                      </p:cBhvr>
                                    </p:animEffect>
                                  </p:childTnLst>
                                </p:cTn>
                              </p:par>
                            </p:childTnLst>
                          </p:cTn>
                        </p:par>
                        <p:par>
                          <p:cTn id="59" fill="hold">
                            <p:stCondLst>
                              <p:cond delay="1000"/>
                            </p:stCondLst>
                            <p:childTnLst>
                              <p:par>
                                <p:cTn id="60" presetID="26" presetClass="entr" presetSubtype="0"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80">
                                          <p:stCondLst>
                                            <p:cond delay="0"/>
                                          </p:stCondLst>
                                        </p:cTn>
                                        <p:tgtEl>
                                          <p:spTgt spid="8"/>
                                        </p:tgtEl>
                                      </p:cBhvr>
                                    </p:animEffect>
                                    <p:anim calcmode="lin" valueType="num">
                                      <p:cBhvr>
                                        <p:cTn id="6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8" dur="26">
                                          <p:stCondLst>
                                            <p:cond delay="650"/>
                                          </p:stCondLst>
                                        </p:cTn>
                                        <p:tgtEl>
                                          <p:spTgt spid="8"/>
                                        </p:tgtEl>
                                      </p:cBhvr>
                                      <p:to x="100000" y="60000"/>
                                    </p:animScale>
                                    <p:animScale>
                                      <p:cBhvr>
                                        <p:cTn id="69" dur="166" decel="50000">
                                          <p:stCondLst>
                                            <p:cond delay="676"/>
                                          </p:stCondLst>
                                        </p:cTn>
                                        <p:tgtEl>
                                          <p:spTgt spid="8"/>
                                        </p:tgtEl>
                                      </p:cBhvr>
                                      <p:to x="100000" y="100000"/>
                                    </p:animScale>
                                    <p:animScale>
                                      <p:cBhvr>
                                        <p:cTn id="70" dur="26">
                                          <p:stCondLst>
                                            <p:cond delay="1312"/>
                                          </p:stCondLst>
                                        </p:cTn>
                                        <p:tgtEl>
                                          <p:spTgt spid="8"/>
                                        </p:tgtEl>
                                      </p:cBhvr>
                                      <p:to x="100000" y="80000"/>
                                    </p:animScale>
                                    <p:animScale>
                                      <p:cBhvr>
                                        <p:cTn id="71" dur="166" decel="50000">
                                          <p:stCondLst>
                                            <p:cond delay="1338"/>
                                          </p:stCondLst>
                                        </p:cTn>
                                        <p:tgtEl>
                                          <p:spTgt spid="8"/>
                                        </p:tgtEl>
                                      </p:cBhvr>
                                      <p:to x="100000" y="100000"/>
                                    </p:animScale>
                                    <p:animScale>
                                      <p:cBhvr>
                                        <p:cTn id="72" dur="26">
                                          <p:stCondLst>
                                            <p:cond delay="1642"/>
                                          </p:stCondLst>
                                        </p:cTn>
                                        <p:tgtEl>
                                          <p:spTgt spid="8"/>
                                        </p:tgtEl>
                                      </p:cBhvr>
                                      <p:to x="100000" y="90000"/>
                                    </p:animScale>
                                    <p:animScale>
                                      <p:cBhvr>
                                        <p:cTn id="73" dur="166" decel="50000">
                                          <p:stCondLst>
                                            <p:cond delay="1668"/>
                                          </p:stCondLst>
                                        </p:cTn>
                                        <p:tgtEl>
                                          <p:spTgt spid="8"/>
                                        </p:tgtEl>
                                      </p:cBhvr>
                                      <p:to x="100000" y="100000"/>
                                    </p:animScale>
                                    <p:animScale>
                                      <p:cBhvr>
                                        <p:cTn id="74" dur="26">
                                          <p:stCondLst>
                                            <p:cond delay="1808"/>
                                          </p:stCondLst>
                                        </p:cTn>
                                        <p:tgtEl>
                                          <p:spTgt spid="8"/>
                                        </p:tgtEl>
                                      </p:cBhvr>
                                      <p:to x="100000" y="95000"/>
                                    </p:animScale>
                                    <p:animScale>
                                      <p:cBhvr>
                                        <p:cTn id="75" dur="166" decel="50000">
                                          <p:stCondLst>
                                            <p:cond delay="1834"/>
                                          </p:stCondLst>
                                        </p:cTn>
                                        <p:tgtEl>
                                          <p:spTgt spid="8"/>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 presetClass="entr" presetSubtype="9"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1000" fill="hold"/>
                                        <p:tgtEl>
                                          <p:spTgt spid="16"/>
                                        </p:tgtEl>
                                        <p:attrNameLst>
                                          <p:attrName>ppt_x</p:attrName>
                                        </p:attrNameLst>
                                      </p:cBhvr>
                                      <p:tavLst>
                                        <p:tav tm="0">
                                          <p:val>
                                            <p:strVal val="0-#ppt_w/2"/>
                                          </p:val>
                                        </p:tav>
                                        <p:tav tm="100000">
                                          <p:val>
                                            <p:strVal val="#ppt_x"/>
                                          </p:val>
                                        </p:tav>
                                      </p:tavLst>
                                    </p:anim>
                                    <p:anim calcmode="lin" valueType="num">
                                      <p:cBhvr additive="base">
                                        <p:cTn id="81" dur="1000" fill="hold"/>
                                        <p:tgtEl>
                                          <p:spTgt spid="16"/>
                                        </p:tgtEl>
                                        <p:attrNameLst>
                                          <p:attrName>ppt_y</p:attrName>
                                        </p:attrNameLst>
                                      </p:cBhvr>
                                      <p:tavLst>
                                        <p:tav tm="0">
                                          <p:val>
                                            <p:strVal val="0-#ppt_h/2"/>
                                          </p:val>
                                        </p:tav>
                                        <p:tav tm="100000">
                                          <p:val>
                                            <p:strVal val="#ppt_y"/>
                                          </p:val>
                                        </p:tav>
                                      </p:tavLst>
                                    </p:anim>
                                  </p:childTnLst>
                                </p:cTn>
                              </p:par>
                            </p:childTnLst>
                          </p:cTn>
                        </p:par>
                        <p:par>
                          <p:cTn id="82" fill="hold">
                            <p:stCondLst>
                              <p:cond delay="1000"/>
                            </p:stCondLst>
                            <p:childTnLst>
                              <p:par>
                                <p:cTn id="83" presetID="26" presetClass="entr" presetSubtype="0"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down)">
                                      <p:cBhvr>
                                        <p:cTn id="85" dur="580">
                                          <p:stCondLst>
                                            <p:cond delay="0"/>
                                          </p:stCondLst>
                                        </p:cTn>
                                        <p:tgtEl>
                                          <p:spTgt spid="12"/>
                                        </p:tgtEl>
                                      </p:cBhvr>
                                    </p:animEffect>
                                    <p:anim calcmode="lin" valueType="num">
                                      <p:cBhvr>
                                        <p:cTn id="8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1" dur="26">
                                          <p:stCondLst>
                                            <p:cond delay="650"/>
                                          </p:stCondLst>
                                        </p:cTn>
                                        <p:tgtEl>
                                          <p:spTgt spid="12"/>
                                        </p:tgtEl>
                                      </p:cBhvr>
                                      <p:to x="100000" y="60000"/>
                                    </p:animScale>
                                    <p:animScale>
                                      <p:cBhvr>
                                        <p:cTn id="92" dur="166" decel="50000">
                                          <p:stCondLst>
                                            <p:cond delay="676"/>
                                          </p:stCondLst>
                                        </p:cTn>
                                        <p:tgtEl>
                                          <p:spTgt spid="12"/>
                                        </p:tgtEl>
                                      </p:cBhvr>
                                      <p:to x="100000" y="100000"/>
                                    </p:animScale>
                                    <p:animScale>
                                      <p:cBhvr>
                                        <p:cTn id="93" dur="26">
                                          <p:stCondLst>
                                            <p:cond delay="1312"/>
                                          </p:stCondLst>
                                        </p:cTn>
                                        <p:tgtEl>
                                          <p:spTgt spid="12"/>
                                        </p:tgtEl>
                                      </p:cBhvr>
                                      <p:to x="100000" y="80000"/>
                                    </p:animScale>
                                    <p:animScale>
                                      <p:cBhvr>
                                        <p:cTn id="94" dur="166" decel="50000">
                                          <p:stCondLst>
                                            <p:cond delay="1338"/>
                                          </p:stCondLst>
                                        </p:cTn>
                                        <p:tgtEl>
                                          <p:spTgt spid="12"/>
                                        </p:tgtEl>
                                      </p:cBhvr>
                                      <p:to x="100000" y="100000"/>
                                    </p:animScale>
                                    <p:animScale>
                                      <p:cBhvr>
                                        <p:cTn id="95" dur="26">
                                          <p:stCondLst>
                                            <p:cond delay="1642"/>
                                          </p:stCondLst>
                                        </p:cTn>
                                        <p:tgtEl>
                                          <p:spTgt spid="12"/>
                                        </p:tgtEl>
                                      </p:cBhvr>
                                      <p:to x="100000" y="90000"/>
                                    </p:animScale>
                                    <p:animScale>
                                      <p:cBhvr>
                                        <p:cTn id="96" dur="166" decel="50000">
                                          <p:stCondLst>
                                            <p:cond delay="1668"/>
                                          </p:stCondLst>
                                        </p:cTn>
                                        <p:tgtEl>
                                          <p:spTgt spid="12"/>
                                        </p:tgtEl>
                                      </p:cBhvr>
                                      <p:to x="100000" y="100000"/>
                                    </p:animScale>
                                    <p:animScale>
                                      <p:cBhvr>
                                        <p:cTn id="97" dur="26">
                                          <p:stCondLst>
                                            <p:cond delay="1808"/>
                                          </p:stCondLst>
                                        </p:cTn>
                                        <p:tgtEl>
                                          <p:spTgt spid="12"/>
                                        </p:tgtEl>
                                      </p:cBhvr>
                                      <p:to x="100000" y="95000"/>
                                    </p:animScale>
                                    <p:animScale>
                                      <p:cBhvr>
                                        <p:cTn id="98" dur="166" decel="50000">
                                          <p:stCondLst>
                                            <p:cond delay="1834"/>
                                          </p:stCondLst>
                                        </p:cTn>
                                        <p:tgtEl>
                                          <p:spTgt spid="12"/>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 presetClass="entr" presetSubtype="6"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1000" fill="hold"/>
                                        <p:tgtEl>
                                          <p:spTgt spid="18"/>
                                        </p:tgtEl>
                                        <p:attrNameLst>
                                          <p:attrName>ppt_x</p:attrName>
                                        </p:attrNameLst>
                                      </p:cBhvr>
                                      <p:tavLst>
                                        <p:tav tm="0">
                                          <p:val>
                                            <p:strVal val="1+#ppt_w/2"/>
                                          </p:val>
                                        </p:tav>
                                        <p:tav tm="100000">
                                          <p:val>
                                            <p:strVal val="#ppt_x"/>
                                          </p:val>
                                        </p:tav>
                                      </p:tavLst>
                                    </p:anim>
                                    <p:anim calcmode="lin" valueType="num">
                                      <p:cBhvr additive="base">
                                        <p:cTn id="104" dur="1000" fill="hold"/>
                                        <p:tgtEl>
                                          <p:spTgt spid="18"/>
                                        </p:tgtEl>
                                        <p:attrNameLst>
                                          <p:attrName>ppt_y</p:attrName>
                                        </p:attrNameLst>
                                      </p:cBhvr>
                                      <p:tavLst>
                                        <p:tav tm="0">
                                          <p:val>
                                            <p:strVal val="1+#ppt_h/2"/>
                                          </p:val>
                                        </p:tav>
                                        <p:tav tm="100000">
                                          <p:val>
                                            <p:strVal val="#ppt_y"/>
                                          </p:val>
                                        </p:tav>
                                      </p:tavLst>
                                    </p:anim>
                                  </p:childTnLst>
                                </p:cTn>
                              </p:par>
                            </p:childTnLst>
                          </p:cTn>
                        </p:par>
                        <p:par>
                          <p:cTn id="105" fill="hold">
                            <p:stCondLst>
                              <p:cond delay="1000"/>
                            </p:stCondLst>
                            <p:childTnLst>
                              <p:par>
                                <p:cTn id="106" presetID="26" presetClass="entr" presetSubtype="0" fill="hold" nodeType="after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wipe(down)">
                                      <p:cBhvr>
                                        <p:cTn id="108" dur="580">
                                          <p:stCondLst>
                                            <p:cond delay="0"/>
                                          </p:stCondLst>
                                        </p:cTn>
                                        <p:tgtEl>
                                          <p:spTgt spid="15"/>
                                        </p:tgtEl>
                                      </p:cBhvr>
                                    </p:animEffect>
                                    <p:anim calcmode="lin" valueType="num">
                                      <p:cBhvr>
                                        <p:cTn id="10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4" dur="26">
                                          <p:stCondLst>
                                            <p:cond delay="650"/>
                                          </p:stCondLst>
                                        </p:cTn>
                                        <p:tgtEl>
                                          <p:spTgt spid="15"/>
                                        </p:tgtEl>
                                      </p:cBhvr>
                                      <p:to x="100000" y="60000"/>
                                    </p:animScale>
                                    <p:animScale>
                                      <p:cBhvr>
                                        <p:cTn id="115" dur="166" decel="50000">
                                          <p:stCondLst>
                                            <p:cond delay="676"/>
                                          </p:stCondLst>
                                        </p:cTn>
                                        <p:tgtEl>
                                          <p:spTgt spid="15"/>
                                        </p:tgtEl>
                                      </p:cBhvr>
                                      <p:to x="100000" y="100000"/>
                                    </p:animScale>
                                    <p:animScale>
                                      <p:cBhvr>
                                        <p:cTn id="116" dur="26">
                                          <p:stCondLst>
                                            <p:cond delay="1312"/>
                                          </p:stCondLst>
                                        </p:cTn>
                                        <p:tgtEl>
                                          <p:spTgt spid="15"/>
                                        </p:tgtEl>
                                      </p:cBhvr>
                                      <p:to x="100000" y="80000"/>
                                    </p:animScale>
                                    <p:animScale>
                                      <p:cBhvr>
                                        <p:cTn id="117" dur="166" decel="50000">
                                          <p:stCondLst>
                                            <p:cond delay="1338"/>
                                          </p:stCondLst>
                                        </p:cTn>
                                        <p:tgtEl>
                                          <p:spTgt spid="15"/>
                                        </p:tgtEl>
                                      </p:cBhvr>
                                      <p:to x="100000" y="100000"/>
                                    </p:animScale>
                                    <p:animScale>
                                      <p:cBhvr>
                                        <p:cTn id="118" dur="26">
                                          <p:stCondLst>
                                            <p:cond delay="1642"/>
                                          </p:stCondLst>
                                        </p:cTn>
                                        <p:tgtEl>
                                          <p:spTgt spid="15"/>
                                        </p:tgtEl>
                                      </p:cBhvr>
                                      <p:to x="100000" y="90000"/>
                                    </p:animScale>
                                    <p:animScale>
                                      <p:cBhvr>
                                        <p:cTn id="119" dur="166" decel="50000">
                                          <p:stCondLst>
                                            <p:cond delay="1668"/>
                                          </p:stCondLst>
                                        </p:cTn>
                                        <p:tgtEl>
                                          <p:spTgt spid="15"/>
                                        </p:tgtEl>
                                      </p:cBhvr>
                                      <p:to x="100000" y="100000"/>
                                    </p:animScale>
                                    <p:animScale>
                                      <p:cBhvr>
                                        <p:cTn id="120" dur="26">
                                          <p:stCondLst>
                                            <p:cond delay="1808"/>
                                          </p:stCondLst>
                                        </p:cTn>
                                        <p:tgtEl>
                                          <p:spTgt spid="15"/>
                                        </p:tgtEl>
                                      </p:cBhvr>
                                      <p:to x="100000" y="95000"/>
                                    </p:animScale>
                                    <p:animScale>
                                      <p:cBhvr>
                                        <p:cTn id="121" dur="166" decel="50000">
                                          <p:stCondLst>
                                            <p:cond delay="1834"/>
                                          </p:stCondLst>
                                        </p:cTn>
                                        <p:tgtEl>
                                          <p:spTgt spid="15"/>
                                        </p:tgtEl>
                                      </p:cBhvr>
                                      <p:to x="100000" y="100000"/>
                                    </p:animScale>
                                  </p:childTnLst>
                                </p:cTn>
                              </p:par>
                            </p:childTnLst>
                          </p:cTn>
                        </p:par>
                        <p:par>
                          <p:cTn id="122" fill="hold">
                            <p:stCondLst>
                              <p:cond delay="3000"/>
                            </p:stCondLst>
                            <p:childTnLst>
                              <p:par>
                                <p:cTn id="123" presetID="26" presetClass="entr" presetSubtype="0" fill="hold" nodeType="after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wipe(down)">
                                      <p:cBhvr>
                                        <p:cTn id="125" dur="580">
                                          <p:stCondLst>
                                            <p:cond delay="0"/>
                                          </p:stCondLst>
                                        </p:cTn>
                                        <p:tgtEl>
                                          <p:spTgt spid="20"/>
                                        </p:tgtEl>
                                      </p:cBhvr>
                                    </p:animEffect>
                                    <p:anim calcmode="lin" valueType="num">
                                      <p:cBhvr>
                                        <p:cTn id="12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1" dur="26">
                                          <p:stCondLst>
                                            <p:cond delay="650"/>
                                          </p:stCondLst>
                                        </p:cTn>
                                        <p:tgtEl>
                                          <p:spTgt spid="20"/>
                                        </p:tgtEl>
                                      </p:cBhvr>
                                      <p:to x="100000" y="60000"/>
                                    </p:animScale>
                                    <p:animScale>
                                      <p:cBhvr>
                                        <p:cTn id="132" dur="166" decel="50000">
                                          <p:stCondLst>
                                            <p:cond delay="676"/>
                                          </p:stCondLst>
                                        </p:cTn>
                                        <p:tgtEl>
                                          <p:spTgt spid="20"/>
                                        </p:tgtEl>
                                      </p:cBhvr>
                                      <p:to x="100000" y="100000"/>
                                    </p:animScale>
                                    <p:animScale>
                                      <p:cBhvr>
                                        <p:cTn id="133" dur="26">
                                          <p:stCondLst>
                                            <p:cond delay="1312"/>
                                          </p:stCondLst>
                                        </p:cTn>
                                        <p:tgtEl>
                                          <p:spTgt spid="20"/>
                                        </p:tgtEl>
                                      </p:cBhvr>
                                      <p:to x="100000" y="80000"/>
                                    </p:animScale>
                                    <p:animScale>
                                      <p:cBhvr>
                                        <p:cTn id="134" dur="166" decel="50000">
                                          <p:stCondLst>
                                            <p:cond delay="1338"/>
                                          </p:stCondLst>
                                        </p:cTn>
                                        <p:tgtEl>
                                          <p:spTgt spid="20"/>
                                        </p:tgtEl>
                                      </p:cBhvr>
                                      <p:to x="100000" y="100000"/>
                                    </p:animScale>
                                    <p:animScale>
                                      <p:cBhvr>
                                        <p:cTn id="135" dur="26">
                                          <p:stCondLst>
                                            <p:cond delay="1642"/>
                                          </p:stCondLst>
                                        </p:cTn>
                                        <p:tgtEl>
                                          <p:spTgt spid="20"/>
                                        </p:tgtEl>
                                      </p:cBhvr>
                                      <p:to x="100000" y="90000"/>
                                    </p:animScale>
                                    <p:animScale>
                                      <p:cBhvr>
                                        <p:cTn id="136" dur="166" decel="50000">
                                          <p:stCondLst>
                                            <p:cond delay="1668"/>
                                          </p:stCondLst>
                                        </p:cTn>
                                        <p:tgtEl>
                                          <p:spTgt spid="20"/>
                                        </p:tgtEl>
                                      </p:cBhvr>
                                      <p:to x="100000" y="100000"/>
                                    </p:animScale>
                                    <p:animScale>
                                      <p:cBhvr>
                                        <p:cTn id="137" dur="26">
                                          <p:stCondLst>
                                            <p:cond delay="1808"/>
                                          </p:stCondLst>
                                        </p:cTn>
                                        <p:tgtEl>
                                          <p:spTgt spid="20"/>
                                        </p:tgtEl>
                                      </p:cBhvr>
                                      <p:to x="100000" y="95000"/>
                                    </p:animScale>
                                    <p:animScale>
                                      <p:cBhvr>
                                        <p:cTn id="138" dur="166" decel="50000">
                                          <p:stCondLst>
                                            <p:cond delay="1834"/>
                                          </p:stCondLst>
                                        </p:cTn>
                                        <p:tgtEl>
                                          <p:spTgt spid="20"/>
                                        </p:tgtEl>
                                      </p:cBhvr>
                                      <p:to x="100000" y="100000"/>
                                    </p:animScale>
                                  </p:childTnLst>
                                </p:cTn>
                              </p:par>
                            </p:childTnLst>
                          </p:cTn>
                        </p:par>
                        <p:par>
                          <p:cTn id="139" fill="hold">
                            <p:stCondLst>
                              <p:cond delay="5000"/>
                            </p:stCondLst>
                            <p:childTnLst>
                              <p:par>
                                <p:cTn id="140" presetID="26" presetClass="entr" presetSubtype="0" fill="hold" nodeType="after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wipe(down)">
                                      <p:cBhvr>
                                        <p:cTn id="142" dur="580">
                                          <p:stCondLst>
                                            <p:cond delay="0"/>
                                          </p:stCondLst>
                                        </p:cTn>
                                        <p:tgtEl>
                                          <p:spTgt spid="21"/>
                                        </p:tgtEl>
                                      </p:cBhvr>
                                    </p:animEffect>
                                    <p:anim calcmode="lin" valueType="num">
                                      <p:cBhvr>
                                        <p:cTn id="14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48" dur="26">
                                          <p:stCondLst>
                                            <p:cond delay="650"/>
                                          </p:stCondLst>
                                        </p:cTn>
                                        <p:tgtEl>
                                          <p:spTgt spid="21"/>
                                        </p:tgtEl>
                                      </p:cBhvr>
                                      <p:to x="100000" y="60000"/>
                                    </p:animScale>
                                    <p:animScale>
                                      <p:cBhvr>
                                        <p:cTn id="149" dur="166" decel="50000">
                                          <p:stCondLst>
                                            <p:cond delay="676"/>
                                          </p:stCondLst>
                                        </p:cTn>
                                        <p:tgtEl>
                                          <p:spTgt spid="21"/>
                                        </p:tgtEl>
                                      </p:cBhvr>
                                      <p:to x="100000" y="100000"/>
                                    </p:animScale>
                                    <p:animScale>
                                      <p:cBhvr>
                                        <p:cTn id="150" dur="26">
                                          <p:stCondLst>
                                            <p:cond delay="1312"/>
                                          </p:stCondLst>
                                        </p:cTn>
                                        <p:tgtEl>
                                          <p:spTgt spid="21"/>
                                        </p:tgtEl>
                                      </p:cBhvr>
                                      <p:to x="100000" y="80000"/>
                                    </p:animScale>
                                    <p:animScale>
                                      <p:cBhvr>
                                        <p:cTn id="151" dur="166" decel="50000">
                                          <p:stCondLst>
                                            <p:cond delay="1338"/>
                                          </p:stCondLst>
                                        </p:cTn>
                                        <p:tgtEl>
                                          <p:spTgt spid="21"/>
                                        </p:tgtEl>
                                      </p:cBhvr>
                                      <p:to x="100000" y="100000"/>
                                    </p:animScale>
                                    <p:animScale>
                                      <p:cBhvr>
                                        <p:cTn id="152" dur="26">
                                          <p:stCondLst>
                                            <p:cond delay="1642"/>
                                          </p:stCondLst>
                                        </p:cTn>
                                        <p:tgtEl>
                                          <p:spTgt spid="21"/>
                                        </p:tgtEl>
                                      </p:cBhvr>
                                      <p:to x="100000" y="90000"/>
                                    </p:animScale>
                                    <p:animScale>
                                      <p:cBhvr>
                                        <p:cTn id="153" dur="166" decel="50000">
                                          <p:stCondLst>
                                            <p:cond delay="1668"/>
                                          </p:stCondLst>
                                        </p:cTn>
                                        <p:tgtEl>
                                          <p:spTgt spid="21"/>
                                        </p:tgtEl>
                                      </p:cBhvr>
                                      <p:to x="100000" y="100000"/>
                                    </p:animScale>
                                    <p:animScale>
                                      <p:cBhvr>
                                        <p:cTn id="154" dur="26">
                                          <p:stCondLst>
                                            <p:cond delay="1808"/>
                                          </p:stCondLst>
                                        </p:cTn>
                                        <p:tgtEl>
                                          <p:spTgt spid="21"/>
                                        </p:tgtEl>
                                      </p:cBhvr>
                                      <p:to x="100000" y="95000"/>
                                    </p:animScale>
                                    <p:animScale>
                                      <p:cBhvr>
                                        <p:cTn id="155" dur="166" decel="50000">
                                          <p:stCondLst>
                                            <p:cond delay="1834"/>
                                          </p:stCondLst>
                                        </p:cTn>
                                        <p:tgtEl>
                                          <p:spTgt spid="21"/>
                                        </p:tgtEl>
                                      </p:cBhvr>
                                      <p:to x="100000" y="100000"/>
                                    </p:animScale>
                                  </p:childTnLst>
                                </p:cTn>
                              </p:par>
                            </p:childTnLst>
                          </p:cTn>
                        </p:par>
                      </p:childTnLst>
                    </p:cTn>
                  </p:par>
                  <p:par>
                    <p:cTn id="156" fill="hold">
                      <p:stCondLst>
                        <p:cond delay="indefinite"/>
                      </p:stCondLst>
                      <p:childTnLst>
                        <p:par>
                          <p:cTn id="157" fill="hold">
                            <p:stCondLst>
                              <p:cond delay="0"/>
                            </p:stCondLst>
                            <p:childTnLst>
                              <p:par>
                                <p:cTn id="158" presetID="2" presetClass="entr" presetSubtype="12" fill="hold" grpId="0" nodeType="clickEffect">
                                  <p:stCondLst>
                                    <p:cond delay="0"/>
                                  </p:stCondLst>
                                  <p:childTnLst>
                                    <p:set>
                                      <p:cBhvr>
                                        <p:cTn id="159" dur="1" fill="hold">
                                          <p:stCondLst>
                                            <p:cond delay="0"/>
                                          </p:stCondLst>
                                        </p:cTn>
                                        <p:tgtEl>
                                          <p:spTgt spid="19"/>
                                        </p:tgtEl>
                                        <p:attrNameLst>
                                          <p:attrName>style.visibility</p:attrName>
                                        </p:attrNameLst>
                                      </p:cBhvr>
                                      <p:to>
                                        <p:strVal val="visible"/>
                                      </p:to>
                                    </p:set>
                                    <p:anim calcmode="lin" valueType="num">
                                      <p:cBhvr additive="base">
                                        <p:cTn id="160" dur="1000" fill="hold"/>
                                        <p:tgtEl>
                                          <p:spTgt spid="19"/>
                                        </p:tgtEl>
                                        <p:attrNameLst>
                                          <p:attrName>ppt_x</p:attrName>
                                        </p:attrNameLst>
                                      </p:cBhvr>
                                      <p:tavLst>
                                        <p:tav tm="0">
                                          <p:val>
                                            <p:strVal val="0-#ppt_w/2"/>
                                          </p:val>
                                        </p:tav>
                                        <p:tav tm="100000">
                                          <p:val>
                                            <p:strVal val="#ppt_x"/>
                                          </p:val>
                                        </p:tav>
                                      </p:tavLst>
                                    </p:anim>
                                    <p:anim calcmode="lin" valueType="num">
                                      <p:cBhvr additive="base">
                                        <p:cTn id="161" dur="1000" fill="hold"/>
                                        <p:tgtEl>
                                          <p:spTgt spid="19"/>
                                        </p:tgtEl>
                                        <p:attrNameLst>
                                          <p:attrName>ppt_y</p:attrName>
                                        </p:attrNameLst>
                                      </p:cBhvr>
                                      <p:tavLst>
                                        <p:tav tm="0">
                                          <p:val>
                                            <p:strVal val="1+#ppt_h/2"/>
                                          </p:val>
                                        </p:tav>
                                        <p:tav tm="100000">
                                          <p:val>
                                            <p:strVal val="#ppt_y"/>
                                          </p:val>
                                        </p:tav>
                                      </p:tavLst>
                                    </p:anim>
                                  </p:childTnLst>
                                </p:cTn>
                              </p:par>
                              <p:par>
                                <p:cTn id="162" presetID="26" presetClass="entr" presetSubtype="0" fill="hold" nodeType="withEffect">
                                  <p:stCondLst>
                                    <p:cond delay="0"/>
                                  </p:stCondLst>
                                  <p:childTnLst>
                                    <p:set>
                                      <p:cBhvr>
                                        <p:cTn id="163" dur="1" fill="hold">
                                          <p:stCondLst>
                                            <p:cond delay="0"/>
                                          </p:stCondLst>
                                        </p:cTn>
                                        <p:tgtEl>
                                          <p:spTgt spid="27"/>
                                        </p:tgtEl>
                                        <p:attrNameLst>
                                          <p:attrName>style.visibility</p:attrName>
                                        </p:attrNameLst>
                                      </p:cBhvr>
                                      <p:to>
                                        <p:strVal val="visible"/>
                                      </p:to>
                                    </p:set>
                                    <p:animEffect transition="in" filter="wipe(down)">
                                      <p:cBhvr>
                                        <p:cTn id="164" dur="580">
                                          <p:stCondLst>
                                            <p:cond delay="0"/>
                                          </p:stCondLst>
                                        </p:cTn>
                                        <p:tgtEl>
                                          <p:spTgt spid="27"/>
                                        </p:tgtEl>
                                      </p:cBhvr>
                                    </p:animEffect>
                                    <p:anim calcmode="lin" valueType="num">
                                      <p:cBhvr>
                                        <p:cTn id="16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70" dur="26">
                                          <p:stCondLst>
                                            <p:cond delay="650"/>
                                          </p:stCondLst>
                                        </p:cTn>
                                        <p:tgtEl>
                                          <p:spTgt spid="27"/>
                                        </p:tgtEl>
                                      </p:cBhvr>
                                      <p:to x="100000" y="60000"/>
                                    </p:animScale>
                                    <p:animScale>
                                      <p:cBhvr>
                                        <p:cTn id="171" dur="166" decel="50000">
                                          <p:stCondLst>
                                            <p:cond delay="676"/>
                                          </p:stCondLst>
                                        </p:cTn>
                                        <p:tgtEl>
                                          <p:spTgt spid="27"/>
                                        </p:tgtEl>
                                      </p:cBhvr>
                                      <p:to x="100000" y="100000"/>
                                    </p:animScale>
                                    <p:animScale>
                                      <p:cBhvr>
                                        <p:cTn id="172" dur="26">
                                          <p:stCondLst>
                                            <p:cond delay="1312"/>
                                          </p:stCondLst>
                                        </p:cTn>
                                        <p:tgtEl>
                                          <p:spTgt spid="27"/>
                                        </p:tgtEl>
                                      </p:cBhvr>
                                      <p:to x="100000" y="80000"/>
                                    </p:animScale>
                                    <p:animScale>
                                      <p:cBhvr>
                                        <p:cTn id="173" dur="166" decel="50000">
                                          <p:stCondLst>
                                            <p:cond delay="1338"/>
                                          </p:stCondLst>
                                        </p:cTn>
                                        <p:tgtEl>
                                          <p:spTgt spid="27"/>
                                        </p:tgtEl>
                                      </p:cBhvr>
                                      <p:to x="100000" y="100000"/>
                                    </p:animScale>
                                    <p:animScale>
                                      <p:cBhvr>
                                        <p:cTn id="174" dur="26">
                                          <p:stCondLst>
                                            <p:cond delay="1642"/>
                                          </p:stCondLst>
                                        </p:cTn>
                                        <p:tgtEl>
                                          <p:spTgt spid="27"/>
                                        </p:tgtEl>
                                      </p:cBhvr>
                                      <p:to x="100000" y="90000"/>
                                    </p:animScale>
                                    <p:animScale>
                                      <p:cBhvr>
                                        <p:cTn id="175" dur="166" decel="50000">
                                          <p:stCondLst>
                                            <p:cond delay="1668"/>
                                          </p:stCondLst>
                                        </p:cTn>
                                        <p:tgtEl>
                                          <p:spTgt spid="27"/>
                                        </p:tgtEl>
                                      </p:cBhvr>
                                      <p:to x="100000" y="100000"/>
                                    </p:animScale>
                                    <p:animScale>
                                      <p:cBhvr>
                                        <p:cTn id="176" dur="26">
                                          <p:stCondLst>
                                            <p:cond delay="1808"/>
                                          </p:stCondLst>
                                        </p:cTn>
                                        <p:tgtEl>
                                          <p:spTgt spid="27"/>
                                        </p:tgtEl>
                                      </p:cBhvr>
                                      <p:to x="100000" y="95000"/>
                                    </p:animScale>
                                    <p:animScale>
                                      <p:cBhvr>
                                        <p:cTn id="177" dur="166" decel="50000">
                                          <p:stCondLst>
                                            <p:cond delay="1834"/>
                                          </p:stCondLst>
                                        </p:cTn>
                                        <p:tgtEl>
                                          <p:spTgt spid="27"/>
                                        </p:tgtEl>
                                      </p:cBhvr>
                                      <p:to x="100000" y="100000"/>
                                    </p:animScale>
                                  </p:childTnLst>
                                </p:cTn>
                              </p:par>
                            </p:childTnLst>
                          </p:cTn>
                        </p:par>
                        <p:par>
                          <p:cTn id="178" fill="hold">
                            <p:stCondLst>
                              <p:cond delay="2000"/>
                            </p:stCondLst>
                            <p:childTnLst>
                              <p:par>
                                <p:cTn id="179" presetID="26" presetClass="entr" presetSubtype="0" fill="hold" nodeType="afterEffect">
                                  <p:stCondLst>
                                    <p:cond delay="0"/>
                                  </p:stCondLst>
                                  <p:childTnLst>
                                    <p:set>
                                      <p:cBhvr>
                                        <p:cTn id="180" dur="1" fill="hold">
                                          <p:stCondLst>
                                            <p:cond delay="0"/>
                                          </p:stCondLst>
                                        </p:cTn>
                                        <p:tgtEl>
                                          <p:spTgt spid="29"/>
                                        </p:tgtEl>
                                        <p:attrNameLst>
                                          <p:attrName>style.visibility</p:attrName>
                                        </p:attrNameLst>
                                      </p:cBhvr>
                                      <p:to>
                                        <p:strVal val="visible"/>
                                      </p:to>
                                    </p:set>
                                    <p:animEffect transition="in" filter="wipe(down)">
                                      <p:cBhvr>
                                        <p:cTn id="181" dur="580">
                                          <p:stCondLst>
                                            <p:cond delay="0"/>
                                          </p:stCondLst>
                                        </p:cTn>
                                        <p:tgtEl>
                                          <p:spTgt spid="29"/>
                                        </p:tgtEl>
                                      </p:cBhvr>
                                    </p:animEffect>
                                    <p:anim calcmode="lin" valueType="num">
                                      <p:cBhvr>
                                        <p:cTn id="18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87" dur="26">
                                          <p:stCondLst>
                                            <p:cond delay="650"/>
                                          </p:stCondLst>
                                        </p:cTn>
                                        <p:tgtEl>
                                          <p:spTgt spid="29"/>
                                        </p:tgtEl>
                                      </p:cBhvr>
                                      <p:to x="100000" y="60000"/>
                                    </p:animScale>
                                    <p:animScale>
                                      <p:cBhvr>
                                        <p:cTn id="188" dur="166" decel="50000">
                                          <p:stCondLst>
                                            <p:cond delay="676"/>
                                          </p:stCondLst>
                                        </p:cTn>
                                        <p:tgtEl>
                                          <p:spTgt spid="29"/>
                                        </p:tgtEl>
                                      </p:cBhvr>
                                      <p:to x="100000" y="100000"/>
                                    </p:animScale>
                                    <p:animScale>
                                      <p:cBhvr>
                                        <p:cTn id="189" dur="26">
                                          <p:stCondLst>
                                            <p:cond delay="1312"/>
                                          </p:stCondLst>
                                        </p:cTn>
                                        <p:tgtEl>
                                          <p:spTgt spid="29"/>
                                        </p:tgtEl>
                                      </p:cBhvr>
                                      <p:to x="100000" y="80000"/>
                                    </p:animScale>
                                    <p:animScale>
                                      <p:cBhvr>
                                        <p:cTn id="190" dur="166" decel="50000">
                                          <p:stCondLst>
                                            <p:cond delay="1338"/>
                                          </p:stCondLst>
                                        </p:cTn>
                                        <p:tgtEl>
                                          <p:spTgt spid="29"/>
                                        </p:tgtEl>
                                      </p:cBhvr>
                                      <p:to x="100000" y="100000"/>
                                    </p:animScale>
                                    <p:animScale>
                                      <p:cBhvr>
                                        <p:cTn id="191" dur="26">
                                          <p:stCondLst>
                                            <p:cond delay="1642"/>
                                          </p:stCondLst>
                                        </p:cTn>
                                        <p:tgtEl>
                                          <p:spTgt spid="29"/>
                                        </p:tgtEl>
                                      </p:cBhvr>
                                      <p:to x="100000" y="90000"/>
                                    </p:animScale>
                                    <p:animScale>
                                      <p:cBhvr>
                                        <p:cTn id="192" dur="166" decel="50000">
                                          <p:stCondLst>
                                            <p:cond delay="1668"/>
                                          </p:stCondLst>
                                        </p:cTn>
                                        <p:tgtEl>
                                          <p:spTgt spid="29"/>
                                        </p:tgtEl>
                                      </p:cBhvr>
                                      <p:to x="100000" y="100000"/>
                                    </p:animScale>
                                    <p:animScale>
                                      <p:cBhvr>
                                        <p:cTn id="193" dur="26">
                                          <p:stCondLst>
                                            <p:cond delay="1808"/>
                                          </p:stCondLst>
                                        </p:cTn>
                                        <p:tgtEl>
                                          <p:spTgt spid="29"/>
                                        </p:tgtEl>
                                      </p:cBhvr>
                                      <p:to x="100000" y="95000"/>
                                    </p:animScale>
                                    <p:animScale>
                                      <p:cBhvr>
                                        <p:cTn id="194" dur="166" decel="50000">
                                          <p:stCondLst>
                                            <p:cond delay="1834"/>
                                          </p:stCondLst>
                                        </p:cTn>
                                        <p:tgtEl>
                                          <p:spTgt spid="29"/>
                                        </p:tgtEl>
                                      </p:cBhvr>
                                      <p:to x="100000" y="100000"/>
                                    </p:animScale>
                                  </p:childTnLst>
                                </p:cTn>
                              </p:par>
                            </p:childTnLst>
                          </p:cTn>
                        </p:par>
                        <p:par>
                          <p:cTn id="195" fill="hold">
                            <p:stCondLst>
                              <p:cond delay="4000"/>
                            </p:stCondLst>
                            <p:childTnLst>
                              <p:par>
                                <p:cTn id="196" presetID="26" presetClass="entr" presetSubtype="0" fill="hold" nodeType="afterEffect">
                                  <p:stCondLst>
                                    <p:cond delay="0"/>
                                  </p:stCondLst>
                                  <p:childTnLst>
                                    <p:set>
                                      <p:cBhvr>
                                        <p:cTn id="197" dur="1" fill="hold">
                                          <p:stCondLst>
                                            <p:cond delay="0"/>
                                          </p:stCondLst>
                                        </p:cTn>
                                        <p:tgtEl>
                                          <p:spTgt spid="31"/>
                                        </p:tgtEl>
                                        <p:attrNameLst>
                                          <p:attrName>style.visibility</p:attrName>
                                        </p:attrNameLst>
                                      </p:cBhvr>
                                      <p:to>
                                        <p:strVal val="visible"/>
                                      </p:to>
                                    </p:set>
                                    <p:animEffect transition="in" filter="wipe(down)">
                                      <p:cBhvr>
                                        <p:cTn id="198" dur="580">
                                          <p:stCondLst>
                                            <p:cond delay="0"/>
                                          </p:stCondLst>
                                        </p:cTn>
                                        <p:tgtEl>
                                          <p:spTgt spid="31"/>
                                        </p:tgtEl>
                                      </p:cBhvr>
                                    </p:animEffect>
                                    <p:anim calcmode="lin" valueType="num">
                                      <p:cBhvr>
                                        <p:cTn id="199"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00"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01"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02"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03"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04" dur="26">
                                          <p:stCondLst>
                                            <p:cond delay="650"/>
                                          </p:stCondLst>
                                        </p:cTn>
                                        <p:tgtEl>
                                          <p:spTgt spid="31"/>
                                        </p:tgtEl>
                                      </p:cBhvr>
                                      <p:to x="100000" y="60000"/>
                                    </p:animScale>
                                    <p:animScale>
                                      <p:cBhvr>
                                        <p:cTn id="205" dur="166" decel="50000">
                                          <p:stCondLst>
                                            <p:cond delay="676"/>
                                          </p:stCondLst>
                                        </p:cTn>
                                        <p:tgtEl>
                                          <p:spTgt spid="31"/>
                                        </p:tgtEl>
                                      </p:cBhvr>
                                      <p:to x="100000" y="100000"/>
                                    </p:animScale>
                                    <p:animScale>
                                      <p:cBhvr>
                                        <p:cTn id="206" dur="26">
                                          <p:stCondLst>
                                            <p:cond delay="1312"/>
                                          </p:stCondLst>
                                        </p:cTn>
                                        <p:tgtEl>
                                          <p:spTgt spid="31"/>
                                        </p:tgtEl>
                                      </p:cBhvr>
                                      <p:to x="100000" y="80000"/>
                                    </p:animScale>
                                    <p:animScale>
                                      <p:cBhvr>
                                        <p:cTn id="207" dur="166" decel="50000">
                                          <p:stCondLst>
                                            <p:cond delay="1338"/>
                                          </p:stCondLst>
                                        </p:cTn>
                                        <p:tgtEl>
                                          <p:spTgt spid="31"/>
                                        </p:tgtEl>
                                      </p:cBhvr>
                                      <p:to x="100000" y="100000"/>
                                    </p:animScale>
                                    <p:animScale>
                                      <p:cBhvr>
                                        <p:cTn id="208" dur="26">
                                          <p:stCondLst>
                                            <p:cond delay="1642"/>
                                          </p:stCondLst>
                                        </p:cTn>
                                        <p:tgtEl>
                                          <p:spTgt spid="31"/>
                                        </p:tgtEl>
                                      </p:cBhvr>
                                      <p:to x="100000" y="90000"/>
                                    </p:animScale>
                                    <p:animScale>
                                      <p:cBhvr>
                                        <p:cTn id="209" dur="166" decel="50000">
                                          <p:stCondLst>
                                            <p:cond delay="1668"/>
                                          </p:stCondLst>
                                        </p:cTn>
                                        <p:tgtEl>
                                          <p:spTgt spid="31"/>
                                        </p:tgtEl>
                                      </p:cBhvr>
                                      <p:to x="100000" y="100000"/>
                                    </p:animScale>
                                    <p:animScale>
                                      <p:cBhvr>
                                        <p:cTn id="210" dur="26">
                                          <p:stCondLst>
                                            <p:cond delay="1808"/>
                                          </p:stCondLst>
                                        </p:cTn>
                                        <p:tgtEl>
                                          <p:spTgt spid="31"/>
                                        </p:tgtEl>
                                      </p:cBhvr>
                                      <p:to x="100000" y="95000"/>
                                    </p:animScale>
                                    <p:animScale>
                                      <p:cBhvr>
                                        <p:cTn id="211" dur="166" decel="50000">
                                          <p:stCondLst>
                                            <p:cond delay="1834"/>
                                          </p:stCondLst>
                                        </p:cTn>
                                        <p:tgtEl>
                                          <p:spTgt spid="31"/>
                                        </p:tgtEl>
                                      </p:cBhvr>
                                      <p:to x="100000" y="100000"/>
                                    </p:animScale>
                                  </p:childTnLst>
                                </p:cTn>
                              </p:par>
                            </p:childTnLst>
                          </p:cTn>
                        </p:par>
                        <p:par>
                          <p:cTn id="212" fill="hold">
                            <p:stCondLst>
                              <p:cond delay="6000"/>
                            </p:stCondLst>
                            <p:childTnLst>
                              <p:par>
                                <p:cTn id="213" presetID="26" presetClass="entr" presetSubtype="0" fill="hold" nodeType="afterEffect">
                                  <p:stCondLst>
                                    <p:cond delay="0"/>
                                  </p:stCondLst>
                                  <p:childTnLst>
                                    <p:set>
                                      <p:cBhvr>
                                        <p:cTn id="214" dur="1" fill="hold">
                                          <p:stCondLst>
                                            <p:cond delay="0"/>
                                          </p:stCondLst>
                                        </p:cTn>
                                        <p:tgtEl>
                                          <p:spTgt spid="33"/>
                                        </p:tgtEl>
                                        <p:attrNameLst>
                                          <p:attrName>style.visibility</p:attrName>
                                        </p:attrNameLst>
                                      </p:cBhvr>
                                      <p:to>
                                        <p:strVal val="visible"/>
                                      </p:to>
                                    </p:set>
                                    <p:animEffect transition="in" filter="wipe(down)">
                                      <p:cBhvr>
                                        <p:cTn id="215" dur="580">
                                          <p:stCondLst>
                                            <p:cond delay="0"/>
                                          </p:stCondLst>
                                        </p:cTn>
                                        <p:tgtEl>
                                          <p:spTgt spid="33"/>
                                        </p:tgtEl>
                                      </p:cBhvr>
                                    </p:animEffect>
                                    <p:anim calcmode="lin" valueType="num">
                                      <p:cBhvr>
                                        <p:cTn id="216"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21" dur="26">
                                          <p:stCondLst>
                                            <p:cond delay="650"/>
                                          </p:stCondLst>
                                        </p:cTn>
                                        <p:tgtEl>
                                          <p:spTgt spid="33"/>
                                        </p:tgtEl>
                                      </p:cBhvr>
                                      <p:to x="100000" y="60000"/>
                                    </p:animScale>
                                    <p:animScale>
                                      <p:cBhvr>
                                        <p:cTn id="222" dur="166" decel="50000">
                                          <p:stCondLst>
                                            <p:cond delay="676"/>
                                          </p:stCondLst>
                                        </p:cTn>
                                        <p:tgtEl>
                                          <p:spTgt spid="33"/>
                                        </p:tgtEl>
                                      </p:cBhvr>
                                      <p:to x="100000" y="100000"/>
                                    </p:animScale>
                                    <p:animScale>
                                      <p:cBhvr>
                                        <p:cTn id="223" dur="26">
                                          <p:stCondLst>
                                            <p:cond delay="1312"/>
                                          </p:stCondLst>
                                        </p:cTn>
                                        <p:tgtEl>
                                          <p:spTgt spid="33"/>
                                        </p:tgtEl>
                                      </p:cBhvr>
                                      <p:to x="100000" y="80000"/>
                                    </p:animScale>
                                    <p:animScale>
                                      <p:cBhvr>
                                        <p:cTn id="224" dur="166" decel="50000">
                                          <p:stCondLst>
                                            <p:cond delay="1338"/>
                                          </p:stCondLst>
                                        </p:cTn>
                                        <p:tgtEl>
                                          <p:spTgt spid="33"/>
                                        </p:tgtEl>
                                      </p:cBhvr>
                                      <p:to x="100000" y="100000"/>
                                    </p:animScale>
                                    <p:animScale>
                                      <p:cBhvr>
                                        <p:cTn id="225" dur="26">
                                          <p:stCondLst>
                                            <p:cond delay="1642"/>
                                          </p:stCondLst>
                                        </p:cTn>
                                        <p:tgtEl>
                                          <p:spTgt spid="33"/>
                                        </p:tgtEl>
                                      </p:cBhvr>
                                      <p:to x="100000" y="90000"/>
                                    </p:animScale>
                                    <p:animScale>
                                      <p:cBhvr>
                                        <p:cTn id="226" dur="166" decel="50000">
                                          <p:stCondLst>
                                            <p:cond delay="1668"/>
                                          </p:stCondLst>
                                        </p:cTn>
                                        <p:tgtEl>
                                          <p:spTgt spid="33"/>
                                        </p:tgtEl>
                                      </p:cBhvr>
                                      <p:to x="100000" y="100000"/>
                                    </p:animScale>
                                    <p:animScale>
                                      <p:cBhvr>
                                        <p:cTn id="227" dur="26">
                                          <p:stCondLst>
                                            <p:cond delay="1808"/>
                                          </p:stCondLst>
                                        </p:cTn>
                                        <p:tgtEl>
                                          <p:spTgt spid="33"/>
                                        </p:tgtEl>
                                      </p:cBhvr>
                                      <p:to x="100000" y="95000"/>
                                    </p:animScale>
                                    <p:animScale>
                                      <p:cBhvr>
                                        <p:cTn id="228" dur="166" decel="50000">
                                          <p:stCondLst>
                                            <p:cond delay="1834"/>
                                          </p:stCondLst>
                                        </p:cTn>
                                        <p:tgtEl>
                                          <p:spTgt spid="33"/>
                                        </p:tgtEl>
                                      </p:cBhvr>
                                      <p:to x="100000" y="100000"/>
                                    </p:animScale>
                                  </p:childTnLst>
                                </p:cTn>
                              </p:par>
                            </p:childTnLst>
                          </p:cTn>
                        </p:par>
                      </p:childTnLst>
                    </p:cTn>
                  </p:par>
                  <p:par>
                    <p:cTn id="229" fill="hold">
                      <p:stCondLst>
                        <p:cond delay="indefinite"/>
                      </p:stCondLst>
                      <p:childTnLst>
                        <p:par>
                          <p:cTn id="230" fill="hold">
                            <p:stCondLst>
                              <p:cond delay="0"/>
                            </p:stCondLst>
                            <p:childTnLst>
                              <p:par>
                                <p:cTn id="231" presetID="2" presetClass="entr" presetSubtype="4" fill="hold" grpId="0" nodeType="clickEffect">
                                  <p:stCondLst>
                                    <p:cond delay="0"/>
                                  </p:stCondLst>
                                  <p:childTnLst>
                                    <p:set>
                                      <p:cBhvr>
                                        <p:cTn id="232" dur="1" fill="hold">
                                          <p:stCondLst>
                                            <p:cond delay="0"/>
                                          </p:stCondLst>
                                        </p:cTn>
                                        <p:tgtEl>
                                          <p:spTgt spid="34"/>
                                        </p:tgtEl>
                                        <p:attrNameLst>
                                          <p:attrName>style.visibility</p:attrName>
                                        </p:attrNameLst>
                                      </p:cBhvr>
                                      <p:to>
                                        <p:strVal val="visible"/>
                                      </p:to>
                                    </p:set>
                                    <p:anim calcmode="lin" valueType="num">
                                      <p:cBhvr additive="base">
                                        <p:cTn id="233" dur="1000" fill="hold"/>
                                        <p:tgtEl>
                                          <p:spTgt spid="34"/>
                                        </p:tgtEl>
                                        <p:attrNameLst>
                                          <p:attrName>ppt_x</p:attrName>
                                        </p:attrNameLst>
                                      </p:cBhvr>
                                      <p:tavLst>
                                        <p:tav tm="0">
                                          <p:val>
                                            <p:strVal val="#ppt_x"/>
                                          </p:val>
                                        </p:tav>
                                        <p:tav tm="100000">
                                          <p:val>
                                            <p:strVal val="#ppt_x"/>
                                          </p:val>
                                        </p:tav>
                                      </p:tavLst>
                                    </p:anim>
                                    <p:anim calcmode="lin" valueType="num">
                                      <p:cBhvr additive="base">
                                        <p:cTn id="234" dur="1000" fill="hold"/>
                                        <p:tgtEl>
                                          <p:spTgt spid="34"/>
                                        </p:tgtEl>
                                        <p:attrNameLst>
                                          <p:attrName>ppt_y</p:attrName>
                                        </p:attrNameLst>
                                      </p:cBhvr>
                                      <p:tavLst>
                                        <p:tav tm="0">
                                          <p:val>
                                            <p:strVal val="1+#ppt_h/2"/>
                                          </p:val>
                                        </p:tav>
                                        <p:tav tm="100000">
                                          <p:val>
                                            <p:strVal val="#ppt_y"/>
                                          </p:val>
                                        </p:tav>
                                      </p:tavLst>
                                    </p:anim>
                                  </p:childTnLst>
                                </p:cTn>
                              </p:par>
                            </p:childTnLst>
                          </p:cTn>
                        </p:par>
                        <p:par>
                          <p:cTn id="235" fill="hold">
                            <p:stCondLst>
                              <p:cond delay="1000"/>
                            </p:stCondLst>
                            <p:childTnLst>
                              <p:par>
                                <p:cTn id="236" presetID="26" presetClass="entr" presetSubtype="0" fill="hold" nodeType="afterEffect">
                                  <p:stCondLst>
                                    <p:cond delay="0"/>
                                  </p:stCondLst>
                                  <p:childTnLst>
                                    <p:set>
                                      <p:cBhvr>
                                        <p:cTn id="237" dur="1" fill="hold">
                                          <p:stCondLst>
                                            <p:cond delay="0"/>
                                          </p:stCondLst>
                                        </p:cTn>
                                        <p:tgtEl>
                                          <p:spTgt spid="36"/>
                                        </p:tgtEl>
                                        <p:attrNameLst>
                                          <p:attrName>style.visibility</p:attrName>
                                        </p:attrNameLst>
                                      </p:cBhvr>
                                      <p:to>
                                        <p:strVal val="visible"/>
                                      </p:to>
                                    </p:set>
                                    <p:animEffect transition="in" filter="wipe(down)">
                                      <p:cBhvr>
                                        <p:cTn id="238" dur="580">
                                          <p:stCondLst>
                                            <p:cond delay="0"/>
                                          </p:stCondLst>
                                        </p:cTn>
                                        <p:tgtEl>
                                          <p:spTgt spid="36"/>
                                        </p:tgtEl>
                                      </p:cBhvr>
                                    </p:animEffect>
                                    <p:anim calcmode="lin" valueType="num">
                                      <p:cBhvr>
                                        <p:cTn id="239"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40"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41"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42"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43"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44" dur="26">
                                          <p:stCondLst>
                                            <p:cond delay="650"/>
                                          </p:stCondLst>
                                        </p:cTn>
                                        <p:tgtEl>
                                          <p:spTgt spid="36"/>
                                        </p:tgtEl>
                                      </p:cBhvr>
                                      <p:to x="100000" y="60000"/>
                                    </p:animScale>
                                    <p:animScale>
                                      <p:cBhvr>
                                        <p:cTn id="245" dur="166" decel="50000">
                                          <p:stCondLst>
                                            <p:cond delay="676"/>
                                          </p:stCondLst>
                                        </p:cTn>
                                        <p:tgtEl>
                                          <p:spTgt spid="36"/>
                                        </p:tgtEl>
                                      </p:cBhvr>
                                      <p:to x="100000" y="100000"/>
                                    </p:animScale>
                                    <p:animScale>
                                      <p:cBhvr>
                                        <p:cTn id="246" dur="26">
                                          <p:stCondLst>
                                            <p:cond delay="1312"/>
                                          </p:stCondLst>
                                        </p:cTn>
                                        <p:tgtEl>
                                          <p:spTgt spid="36"/>
                                        </p:tgtEl>
                                      </p:cBhvr>
                                      <p:to x="100000" y="80000"/>
                                    </p:animScale>
                                    <p:animScale>
                                      <p:cBhvr>
                                        <p:cTn id="247" dur="166" decel="50000">
                                          <p:stCondLst>
                                            <p:cond delay="1338"/>
                                          </p:stCondLst>
                                        </p:cTn>
                                        <p:tgtEl>
                                          <p:spTgt spid="36"/>
                                        </p:tgtEl>
                                      </p:cBhvr>
                                      <p:to x="100000" y="100000"/>
                                    </p:animScale>
                                    <p:animScale>
                                      <p:cBhvr>
                                        <p:cTn id="248" dur="26">
                                          <p:stCondLst>
                                            <p:cond delay="1642"/>
                                          </p:stCondLst>
                                        </p:cTn>
                                        <p:tgtEl>
                                          <p:spTgt spid="36"/>
                                        </p:tgtEl>
                                      </p:cBhvr>
                                      <p:to x="100000" y="90000"/>
                                    </p:animScale>
                                    <p:animScale>
                                      <p:cBhvr>
                                        <p:cTn id="249" dur="166" decel="50000">
                                          <p:stCondLst>
                                            <p:cond delay="1668"/>
                                          </p:stCondLst>
                                        </p:cTn>
                                        <p:tgtEl>
                                          <p:spTgt spid="36"/>
                                        </p:tgtEl>
                                      </p:cBhvr>
                                      <p:to x="100000" y="100000"/>
                                    </p:animScale>
                                    <p:animScale>
                                      <p:cBhvr>
                                        <p:cTn id="250" dur="26">
                                          <p:stCondLst>
                                            <p:cond delay="1808"/>
                                          </p:stCondLst>
                                        </p:cTn>
                                        <p:tgtEl>
                                          <p:spTgt spid="36"/>
                                        </p:tgtEl>
                                      </p:cBhvr>
                                      <p:to x="100000" y="95000"/>
                                    </p:animScale>
                                    <p:animScale>
                                      <p:cBhvr>
                                        <p:cTn id="251"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3" grpId="0" uiExpand="1" build="p" animBg="1" autoUpdateAnimBg="0"/>
      <p:bldP spid="16" grpId="0" animBg="1" autoUpdateAnimBg="0"/>
      <p:bldP spid="18" grpId="0" animBg="1" autoUpdateAnimBg="0"/>
      <p:bldP spid="19" grpId="0" animBg="1" autoUpdateAnimBg="0"/>
      <p:bldP spid="34"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83564" y="580809"/>
            <a:ext cx="6144620" cy="338554"/>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Звідки електромагнітний момент СД:</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80382" y="1286284"/>
            <a:ext cx="6261319" cy="338554"/>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r>
              <a:rPr lang="uk-UA" sz="2200" dirty="0" smtClean="0">
                <a:latin typeface="Calibri" panose="020F0502020204030204" pitchFamily="34" charset="0"/>
                <a:ea typeface="Calibri" panose="020F0502020204030204" pitchFamily="34" charset="0"/>
                <a:cs typeface="Calibri" panose="020F0502020204030204" pitchFamily="34" charset="0"/>
              </a:rPr>
              <a:t>де                                    - </a:t>
            </a:r>
            <a:r>
              <a:rPr lang="uk-UA" sz="2200" dirty="0">
                <a:latin typeface="Calibri" panose="020F0502020204030204" pitchFamily="34" charset="0"/>
                <a:ea typeface="Calibri" panose="020F0502020204030204" pitchFamily="34" charset="0"/>
                <a:cs typeface="Calibri" panose="020F0502020204030204" pitchFamily="34" charset="0"/>
              </a:rPr>
              <a:t>синхронний момент;</a:t>
            </a:r>
            <a:r>
              <a:rPr lang="uk-UA" sz="2200" dirty="0" smtClean="0">
                <a:latin typeface="Calibri" panose="020F0502020204030204" pitchFamily="34" charset="0"/>
                <a:ea typeface="Calibri" panose="020F0502020204030204" pitchFamily="34" charset="0"/>
                <a:cs typeface="Calibri" panose="020F0502020204030204" pitchFamily="34" charset="0"/>
              </a:rPr>
              <a:t> </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Механічні характеристики </a:t>
            </a:r>
            <a:r>
              <a:rPr lang="uk-UA" sz="2800" b="1" i="1" u="sng" dirty="0" smtClean="0">
                <a:latin typeface="Times New Roman" panose="02020603050405020304" pitchFamily="18" charset="0"/>
                <a:cs typeface="Times New Roman" panose="02020603050405020304" pitchFamily="18" charset="0"/>
              </a:rPr>
              <a:t>СД у </a:t>
            </a:r>
            <a:r>
              <a:rPr lang="uk-UA" sz="2800" b="1" i="1" u="sng" dirty="0">
                <a:latin typeface="Times New Roman" panose="02020603050405020304" pitchFamily="18" charset="0"/>
                <a:cs typeface="Times New Roman" panose="02020603050405020304" pitchFamily="18" charset="0"/>
              </a:rPr>
              <a:t>рушійному режимі</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3" name="Прямоугольник 12"/>
          <p:cNvSpPr>
            <a:spLocks noChangeArrowheads="1"/>
          </p:cNvSpPr>
          <p:nvPr/>
        </p:nvSpPr>
        <p:spPr bwMode="auto">
          <a:xfrm>
            <a:off x="2771800" y="2001471"/>
            <a:ext cx="5613248" cy="338554"/>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 реактивний </a:t>
            </a:r>
            <a:r>
              <a:rPr lang="uk-UA" sz="2200" dirty="0" smtClean="0">
                <a:latin typeface="Calibri" panose="020F0502020204030204" pitchFamily="34" charset="0"/>
                <a:ea typeface="Calibri" panose="020F0502020204030204" pitchFamily="34" charset="0"/>
                <a:cs typeface="Calibri" panose="020F0502020204030204" pitchFamily="34" charset="0"/>
              </a:rPr>
              <a:t>момент.</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90551" y="2442238"/>
            <a:ext cx="8997026" cy="1252651"/>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Для неявно-полюсних синхронних машин  із малим насиченням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d</a:t>
            </a:r>
            <a:r>
              <a:rPr lang="uk-UA" sz="2200" i="1" dirty="0">
                <a:latin typeface="Times New Roman" panose="02020603050405020304" pitchFamily="18" charset="0"/>
                <a:ea typeface="Calibri" panose="020F0502020204030204" pitchFamily="34" charset="0"/>
                <a:cs typeface="Times New Roman" panose="02020603050405020304" pitchFamily="18" charset="0"/>
              </a:rPr>
              <a:t> =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X</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q</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і, отже</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реакт</a:t>
            </a:r>
            <a:r>
              <a:rPr lang="uk-UA" sz="2200" i="1" dirty="0">
                <a:latin typeface="Times New Roman" panose="02020603050405020304" pitchFamily="18" charset="0"/>
                <a:ea typeface="Calibri" panose="020F0502020204030204" pitchFamily="34" charset="0"/>
                <a:cs typeface="Times New Roman" panose="02020603050405020304" pitchFamily="18" charset="0"/>
              </a:rPr>
              <a:t> = 0</a:t>
            </a:r>
            <a:r>
              <a:rPr lang="uk-UA" sz="2200" dirty="0">
                <a:latin typeface="Calibri" panose="020F0502020204030204" pitchFamily="34" charset="0"/>
                <a:ea typeface="Calibri" panose="020F0502020204030204" pitchFamily="34" charset="0"/>
                <a:cs typeface="Calibri" panose="020F0502020204030204" pitchFamily="34" charset="0"/>
              </a:rPr>
              <a:t>.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У </a:t>
            </a:r>
            <a:r>
              <a:rPr lang="uk-UA" sz="2200" dirty="0">
                <a:latin typeface="Calibri" panose="020F0502020204030204" pitchFamily="34" charset="0"/>
                <a:ea typeface="Calibri" panose="020F0502020204030204" pitchFamily="34" charset="0"/>
                <a:cs typeface="Calibri" panose="020F0502020204030204" pitchFamily="34" charset="0"/>
              </a:rPr>
              <a:t>явно-полюсних СД, в результаті різної магнітної провідності за </a:t>
            </a:r>
            <a:r>
              <a:rPr lang="uk-UA" sz="2200" dirty="0" smtClean="0">
                <a:latin typeface="Calibri" panose="020F0502020204030204" pitchFamily="34" charset="0"/>
                <a:ea typeface="Calibri" panose="020F0502020204030204" pitchFamily="34" charset="0"/>
                <a:cs typeface="Calibri" panose="020F0502020204030204" pitchFamily="34" charset="0"/>
              </a:rPr>
              <a:t>повз-</a:t>
            </a:r>
            <a:r>
              <a:rPr lang="uk-UA" sz="2200" dirty="0" err="1" smtClean="0">
                <a:latin typeface="Calibri" panose="020F0502020204030204" pitchFamily="34" charset="0"/>
                <a:ea typeface="Calibri" panose="020F0502020204030204" pitchFamily="34" charset="0"/>
                <a:cs typeface="Calibri" panose="020F0502020204030204" pitchFamily="34" charset="0"/>
              </a:rPr>
              <a:t>довжньою</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і поперечною осями,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d</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q</a:t>
            </a:r>
            <a:r>
              <a:rPr lang="uk-UA" sz="2200" dirty="0">
                <a:latin typeface="Calibri" panose="020F0502020204030204" pitchFamily="34" charset="0"/>
                <a:ea typeface="Calibri" panose="020F0502020204030204" pitchFamily="34" charset="0"/>
                <a:cs typeface="Calibri" panose="020F0502020204030204" pitchFamily="34" charset="0"/>
              </a:rPr>
              <a:t>, унаслідок чого і виникає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реакт</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39863" y="3827585"/>
            <a:ext cx="5352445" cy="1692771"/>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Синхронний </a:t>
            </a:r>
            <a:r>
              <a:rPr lang="uk-UA" sz="2200" dirty="0">
                <a:latin typeface="Calibri" panose="020F0502020204030204" pitchFamily="34" charset="0"/>
                <a:ea typeface="Calibri" panose="020F0502020204030204" pitchFamily="34" charset="0"/>
                <a:cs typeface="Calibri" panose="020F0502020204030204" pitchFamily="34" charset="0"/>
              </a:rPr>
              <a:t>момент є гармонійною </a:t>
            </a:r>
            <a:r>
              <a:rPr lang="uk-UA" sz="2200" dirty="0" err="1" smtClean="0">
                <a:latin typeface="Calibri" panose="020F0502020204030204" pitchFamily="34" charset="0"/>
                <a:ea typeface="Calibri" panose="020F0502020204030204" pitchFamily="34" charset="0"/>
                <a:cs typeface="Calibri" panose="020F0502020204030204" pitchFamily="34" charset="0"/>
              </a:rPr>
              <a:t>фун-кцією</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кута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а реактивний </a:t>
            </a:r>
            <a:r>
              <a:rPr lang="uk-UA" sz="2200" dirty="0" smtClean="0">
                <a:latin typeface="Calibri" panose="020F0502020204030204" pitchFamily="34" charset="0"/>
                <a:ea typeface="Calibri" panose="020F0502020204030204" pitchFamily="34" charset="0"/>
                <a:cs typeface="Calibri" panose="020F0502020204030204" pitchFamily="34" charset="0"/>
              </a:rPr>
              <a:t>момент </a:t>
            </a:r>
            <a:r>
              <a:rPr lang="uk-UA" sz="2200" dirty="0">
                <a:latin typeface="Calibri" panose="020F0502020204030204" pitchFamily="34" charset="0"/>
                <a:ea typeface="Calibri" panose="020F0502020204030204" pitchFamily="34" charset="0"/>
                <a:cs typeface="Calibri" panose="020F0502020204030204" pitchFamily="34" charset="0"/>
              </a:rPr>
              <a:t>при зміні кута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змінюється з подвійною частотою, причому </a:t>
            </a:r>
            <a:r>
              <a:rPr lang="uk-UA" sz="2200" dirty="0" smtClean="0">
                <a:latin typeface="Calibri" panose="020F0502020204030204" pitchFamily="34" charset="0"/>
                <a:ea typeface="Calibri" panose="020F0502020204030204" pitchFamily="34" charset="0"/>
                <a:cs typeface="Calibri" panose="020F0502020204030204" pitchFamily="34" charset="0"/>
              </a:rPr>
              <a:t>реактивна </a:t>
            </a:r>
            <a:r>
              <a:rPr lang="uk-UA" sz="2200" dirty="0">
                <a:latin typeface="Calibri" panose="020F0502020204030204" pitchFamily="34" charset="0"/>
                <a:ea typeface="Calibri" panose="020F0502020204030204" pitchFamily="34" charset="0"/>
                <a:cs typeface="Calibri" panose="020F0502020204030204" pitchFamily="34" charset="0"/>
              </a:rPr>
              <a:t>складова моменту дорівнює (25 </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30)% від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синхр</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2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3" name="Rectangle 12"/>
          <p:cNvSpPr>
            <a:spLocks noChangeArrowheads="1"/>
          </p:cNvSpPr>
          <p:nvPr/>
        </p:nvSpPr>
        <p:spPr bwMode="auto">
          <a:xfrm>
            <a:off x="3116152" y="547787"/>
            <a:ext cx="29116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1pPr>
            <a:lvl2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2pPr>
            <a:lvl3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3pPr>
            <a:lvl4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4pPr>
            <a:lvl5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5pPr>
            <a:lvl6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6pPr>
            <a:lvl7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7pPr>
            <a:lvl8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8pPr>
            <a:lvl9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2700338" algn="ctr"/>
                <a:tab pos="5221288" algn="l"/>
                <a:tab pos="5940425" algn="r"/>
              </a:tabLst>
            </a:pPr>
            <a:r>
              <a:rPr kumimoji="0" lang="uk-UA" altLang="uk-UA"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
        <p:nvSpPr>
          <p:cNvPr id="34" name="Прямоугольник 33"/>
          <p:cNvSpPr>
            <a:spLocks noChangeArrowheads="1"/>
          </p:cNvSpPr>
          <p:nvPr/>
        </p:nvSpPr>
        <p:spPr bwMode="auto">
          <a:xfrm>
            <a:off x="80382" y="5622569"/>
            <a:ext cx="5351749" cy="1015663"/>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Максимум </a:t>
            </a:r>
            <a:r>
              <a:rPr lang="uk-UA" sz="2200" dirty="0">
                <a:latin typeface="Calibri" panose="020F0502020204030204" pitchFamily="34" charset="0"/>
                <a:ea typeface="Calibri" panose="020F0502020204030204" pitchFamily="34" charset="0"/>
                <a:cs typeface="Calibri" panose="020F0502020204030204" pitchFamily="34" charset="0"/>
              </a:rPr>
              <a:t>моменту </a:t>
            </a:r>
            <a:r>
              <a:rPr lang="uk-UA" sz="2200" dirty="0" err="1">
                <a:latin typeface="Calibri" panose="020F0502020204030204" pitchFamily="34" charset="0"/>
                <a:ea typeface="Calibri" panose="020F0502020204030204" pitchFamily="34" charset="0"/>
                <a:cs typeface="Calibri" panose="020F0502020204030204" pitchFamily="34" charset="0"/>
              </a:rPr>
              <a:t>М</a:t>
            </a:r>
            <a:r>
              <a:rPr lang="uk-UA" sz="2200" baseline="-25000" dirty="0" err="1">
                <a:latin typeface="Calibri" panose="020F0502020204030204" pitchFamily="34" charset="0"/>
                <a:ea typeface="Calibri" panose="020F0502020204030204" pitchFamily="34" charset="0"/>
                <a:cs typeface="Calibri" panose="020F0502020204030204" pitchFamily="34" charset="0"/>
              </a:rPr>
              <a:t>ем</a:t>
            </a:r>
            <a:r>
              <a:rPr lang="uk-UA" sz="2200" dirty="0">
                <a:latin typeface="Calibri" panose="020F0502020204030204" pitchFamily="34" charset="0"/>
                <a:ea typeface="Calibri" panose="020F0502020204030204" pitchFamily="34" charset="0"/>
                <a:cs typeface="Calibri" panose="020F0502020204030204" pitchFamily="34" charset="0"/>
              </a:rPr>
              <a:t> явно-полюсної машини має місце для кута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90</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а </a:t>
            </a:r>
            <a:r>
              <a:rPr lang="uk-UA" sz="2200" dirty="0" smtClean="0">
                <a:latin typeface="Calibri" panose="020F0502020204030204" pitchFamily="34" charset="0"/>
                <a:ea typeface="Calibri" panose="020F0502020204030204" pitchFamily="34" charset="0"/>
                <a:cs typeface="Calibri" panose="020F0502020204030204" pitchFamily="34" charset="0"/>
              </a:rPr>
              <a:t>не-явно-полюсної </a:t>
            </a:r>
            <a:r>
              <a:rPr lang="uk-UA" sz="2200" dirty="0">
                <a:latin typeface="Calibri" panose="020F0502020204030204" pitchFamily="34" charset="0"/>
                <a:ea typeface="Calibri" panose="020F0502020204030204" pitchFamily="34" charset="0"/>
                <a:cs typeface="Calibri" panose="020F0502020204030204" pitchFamily="34" charset="0"/>
              </a:rPr>
              <a:t>- для кута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&lt;</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90</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sin</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 1)</a:t>
            </a:r>
            <a:endParaRPr lang="uk-UA" sz="2200" i="1" u="sng"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575815862"/>
              </p:ext>
            </p:extLst>
          </p:nvPr>
        </p:nvGraphicFramePr>
        <p:xfrm>
          <a:off x="4951014" y="547786"/>
          <a:ext cx="4106760" cy="829799"/>
        </p:xfrm>
        <a:graphic>
          <a:graphicData uri="http://schemas.openxmlformats.org/presentationml/2006/ole">
            <mc:AlternateContent xmlns:mc="http://schemas.openxmlformats.org/markup-compatibility/2006">
              <mc:Choice xmlns:v="urn:schemas-microsoft-com:vml" Requires="v">
                <p:oleObj spid="_x0000_s96288" name="Уравнение" r:id="rId4" imgW="2628720" imgH="533160" progId="Equation.3">
                  <p:embed/>
                </p:oleObj>
              </mc:Choice>
              <mc:Fallback>
                <p:oleObj name="Уравнение" r:id="rId4" imgW="2628720" imgH="533160" progId="Equation.3">
                  <p:embed/>
                  <p:pic>
                    <p:nvPicPr>
                      <p:cNvPr id="0" name="Object 1"/>
                      <p:cNvPicPr>
                        <a:picLocks noChangeAspect="1" noChangeArrowheads="1"/>
                      </p:cNvPicPr>
                      <p:nvPr/>
                    </p:nvPicPr>
                    <p:blipFill>
                      <a:blip r:embed="rId5"/>
                      <a:srcRect/>
                      <a:stretch>
                        <a:fillRect/>
                      </a:stretch>
                    </p:blipFill>
                    <p:spPr bwMode="auto">
                      <a:xfrm>
                        <a:off x="4951014" y="547786"/>
                        <a:ext cx="4106760" cy="829799"/>
                      </a:xfrm>
                      <a:prstGeom prst="rect">
                        <a:avLst/>
                      </a:prstGeom>
                      <a:solidFill>
                        <a:srgbClr val="FFFF00"/>
                      </a:solidFill>
                      <a:ln>
                        <a:solidFill>
                          <a:srgbClr val="FF0000"/>
                        </a:solidFill>
                      </a:ln>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3637318235"/>
              </p:ext>
            </p:extLst>
          </p:nvPr>
        </p:nvGraphicFramePr>
        <p:xfrm>
          <a:off x="611560" y="885107"/>
          <a:ext cx="2034248" cy="728047"/>
        </p:xfrm>
        <a:graphic>
          <a:graphicData uri="http://schemas.openxmlformats.org/presentationml/2006/ole">
            <mc:AlternateContent xmlns:mc="http://schemas.openxmlformats.org/markup-compatibility/2006">
              <mc:Choice xmlns:v="urn:schemas-microsoft-com:vml" Requires="v">
                <p:oleObj spid="_x0000_s96289" name="Уравнение" r:id="rId6" imgW="1206360" imgH="431640" progId="Equation.3">
                  <p:embed/>
                </p:oleObj>
              </mc:Choice>
              <mc:Fallback>
                <p:oleObj name="Уравнение" r:id="rId6" imgW="1206360" imgH="431640" progId="Equation.3">
                  <p:embed/>
                  <p:pic>
                    <p:nvPicPr>
                      <p:cNvPr id="0" name="Object 3"/>
                      <p:cNvPicPr>
                        <a:picLocks noChangeAspect="1" noChangeArrowheads="1"/>
                      </p:cNvPicPr>
                      <p:nvPr/>
                    </p:nvPicPr>
                    <p:blipFill>
                      <a:blip r:embed="rId7"/>
                      <a:srcRect/>
                      <a:stretch>
                        <a:fillRect/>
                      </a:stretch>
                    </p:blipFill>
                    <p:spPr bwMode="auto">
                      <a:xfrm>
                        <a:off x="611560" y="885107"/>
                        <a:ext cx="2034248" cy="728047"/>
                      </a:xfrm>
                      <a:prstGeom prst="rect">
                        <a:avLst/>
                      </a:prstGeom>
                      <a:solidFill>
                        <a:srgbClr val="FFFF00"/>
                      </a:solidFill>
                      <a:ln>
                        <a:solidFill>
                          <a:srgbClr val="FF0000"/>
                        </a:solidFill>
                      </a:ln>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2153765838"/>
              </p:ext>
            </p:extLst>
          </p:nvPr>
        </p:nvGraphicFramePr>
        <p:xfrm>
          <a:off x="100716" y="1630130"/>
          <a:ext cx="3025601" cy="836090"/>
        </p:xfrm>
        <a:graphic>
          <a:graphicData uri="http://schemas.openxmlformats.org/presentationml/2006/ole">
            <mc:AlternateContent xmlns:mc="http://schemas.openxmlformats.org/markup-compatibility/2006">
              <mc:Choice xmlns:v="urn:schemas-microsoft-com:vml" Requires="v">
                <p:oleObj spid="_x0000_s96290" name="Уравнение" r:id="rId8" imgW="1841400" imgH="507960" progId="Equation.3">
                  <p:embed/>
                </p:oleObj>
              </mc:Choice>
              <mc:Fallback>
                <p:oleObj name="Уравнение" r:id="rId8" imgW="1841400" imgH="507960" progId="Equation.3">
                  <p:embed/>
                  <p:pic>
                    <p:nvPicPr>
                      <p:cNvPr id="0" name="Object 5"/>
                      <p:cNvPicPr>
                        <a:picLocks noChangeAspect="1" noChangeArrowheads="1"/>
                      </p:cNvPicPr>
                      <p:nvPr/>
                    </p:nvPicPr>
                    <p:blipFill>
                      <a:blip r:embed="rId9"/>
                      <a:srcRect/>
                      <a:stretch>
                        <a:fillRect/>
                      </a:stretch>
                    </p:blipFill>
                    <p:spPr bwMode="auto">
                      <a:xfrm>
                        <a:off x="100716" y="1630130"/>
                        <a:ext cx="3025601" cy="836090"/>
                      </a:xfrm>
                      <a:prstGeom prst="rect">
                        <a:avLst/>
                      </a:prstGeom>
                      <a:solidFill>
                        <a:srgbClr val="FFFF00"/>
                      </a:solidFill>
                      <a:ln>
                        <a:solidFill>
                          <a:srgbClr val="FF0000"/>
                        </a:solidFill>
                      </a:ln>
                    </p:spPr>
                  </p:pic>
                </p:oleObj>
              </mc:Fallback>
            </mc:AlternateContent>
          </a:graphicData>
        </a:graphic>
      </p:graphicFrame>
      <p:graphicFrame>
        <p:nvGraphicFramePr>
          <p:cNvPr id="26" name="Объект 25"/>
          <p:cNvGraphicFramePr>
            <a:graphicFrameLocks noChangeAspect="1"/>
          </p:cNvGraphicFramePr>
          <p:nvPr>
            <p:extLst>
              <p:ext uri="{D42A27DB-BD31-4B8C-83A1-F6EECF244321}">
                <p14:modId xmlns:p14="http://schemas.microsoft.com/office/powerpoint/2010/main" val="2913630496"/>
              </p:ext>
            </p:extLst>
          </p:nvPr>
        </p:nvGraphicFramePr>
        <p:xfrm>
          <a:off x="5341619" y="3797102"/>
          <a:ext cx="3716155" cy="2949267"/>
        </p:xfrm>
        <a:graphic>
          <a:graphicData uri="http://schemas.openxmlformats.org/presentationml/2006/ole">
            <mc:AlternateContent xmlns:mc="http://schemas.openxmlformats.org/markup-compatibility/2006">
              <mc:Choice xmlns:v="urn:schemas-microsoft-com:vml" Requires="v">
                <p:oleObj spid="_x0000_s96291" name="Picture" r:id="rId10" imgW="2363372" imgH="2180492" progId="Word.Picture.8">
                  <p:embed/>
                </p:oleObj>
              </mc:Choice>
              <mc:Fallback>
                <p:oleObj name="Picture" r:id="rId10" imgW="2363372" imgH="2180492" progId="Word.Picture.8">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1619" y="3797102"/>
                        <a:ext cx="3716155" cy="2949267"/>
                      </a:xfrm>
                      <a:prstGeom prst="rect">
                        <a:avLst/>
                      </a:prstGeom>
                      <a:noFill/>
                    </p:spPr>
                  </p:pic>
                </p:oleObj>
              </mc:Fallback>
            </mc:AlternateContent>
          </a:graphicData>
        </a:graphic>
      </p:graphicFrame>
    </p:spTree>
    <p:extLst>
      <p:ext uri="{BB962C8B-B14F-4D97-AF65-F5344CB8AC3E}">
        <p14:creationId xmlns:p14="http://schemas.microsoft.com/office/powerpoint/2010/main" val="173266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7">
                                            <p:bg/>
                                          </p:spTgt>
                                        </p:tgtEl>
                                        <p:attrNameLst>
                                          <p:attrName>style.visibility</p:attrName>
                                        </p:attrNameLst>
                                      </p:cBhvr>
                                      <p:to>
                                        <p:strVal val="visible"/>
                                      </p:to>
                                    </p:set>
                                    <p:anim calcmode="lin" valueType="num">
                                      <p:cBhvr>
                                        <p:cTn id="29" dur="1000" fill="hold"/>
                                        <p:tgtEl>
                                          <p:spTgt spid="17">
                                            <p:bg/>
                                          </p:spTgt>
                                        </p:tgtEl>
                                        <p:attrNameLst>
                                          <p:attrName>ppt_w</p:attrName>
                                        </p:attrNameLst>
                                      </p:cBhvr>
                                      <p:tavLst>
                                        <p:tav tm="0">
                                          <p:val>
                                            <p:fltVal val="0"/>
                                          </p:val>
                                        </p:tav>
                                        <p:tav tm="100000">
                                          <p:val>
                                            <p:strVal val="#ppt_w"/>
                                          </p:val>
                                        </p:tav>
                                      </p:tavLst>
                                    </p:anim>
                                    <p:anim calcmode="lin" valueType="num">
                                      <p:cBhvr>
                                        <p:cTn id="30" dur="1000" fill="hold"/>
                                        <p:tgtEl>
                                          <p:spTgt spid="17">
                                            <p:bg/>
                                          </p:spTgt>
                                        </p:tgtEl>
                                        <p:attrNameLst>
                                          <p:attrName>ppt_h</p:attrName>
                                        </p:attrNameLst>
                                      </p:cBhvr>
                                      <p:tavLst>
                                        <p:tav tm="0">
                                          <p:val>
                                            <p:fltVal val="0"/>
                                          </p:val>
                                        </p:tav>
                                        <p:tav tm="100000">
                                          <p:val>
                                            <p:strVal val="#ppt_h"/>
                                          </p:val>
                                        </p:tav>
                                      </p:tavLst>
                                    </p:anim>
                                    <p:anim calcmode="lin" valueType="num">
                                      <p:cBhvr>
                                        <p:cTn id="31" dur="1000" fill="hold"/>
                                        <p:tgtEl>
                                          <p:spTgt spid="17">
                                            <p:bg/>
                                          </p:spTgt>
                                        </p:tgtEl>
                                        <p:attrNameLst>
                                          <p:attrName>style.rotation</p:attrName>
                                        </p:attrNameLst>
                                      </p:cBhvr>
                                      <p:tavLst>
                                        <p:tav tm="0">
                                          <p:val>
                                            <p:fltVal val="90"/>
                                          </p:val>
                                        </p:tav>
                                        <p:tav tm="100000">
                                          <p:val>
                                            <p:fltVal val="0"/>
                                          </p:val>
                                        </p:tav>
                                      </p:tavLst>
                                    </p:anim>
                                    <p:animEffect transition="in" filter="fade">
                                      <p:cBhvr>
                                        <p:cTn id="32" dur="1000"/>
                                        <p:tgtEl>
                                          <p:spTgt spid="17">
                                            <p:bg/>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 calcmode="lin" valueType="num">
                                      <p:cBhvr>
                                        <p:cTn id="35"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17">
                                            <p:txEl>
                                              <p:pRg st="0" end="0"/>
                                            </p:txEl>
                                          </p:spTgt>
                                        </p:tgtEl>
                                      </p:cBhvr>
                                    </p:animEffect>
                                  </p:childTnLst>
                                </p:cTn>
                              </p:par>
                              <p:par>
                                <p:cTn id="39" presetID="26"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par>
                          <p:cTn id="55" fill="hold">
                            <p:stCondLst>
                              <p:cond delay="5000"/>
                            </p:stCondLst>
                            <p:childTnLst>
                              <p:par>
                                <p:cTn id="56" presetID="26" presetClass="entr" presetSubtype="0"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80">
                                          <p:stCondLst>
                                            <p:cond delay="0"/>
                                          </p:stCondLst>
                                        </p:cTn>
                                        <p:tgtEl>
                                          <p:spTgt spid="14"/>
                                        </p:tgtEl>
                                      </p:cBhvr>
                                    </p:animEffect>
                                    <p:anim calcmode="lin" valueType="num">
                                      <p:cBhvr>
                                        <p:cTn id="5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4" dur="26">
                                          <p:stCondLst>
                                            <p:cond delay="650"/>
                                          </p:stCondLst>
                                        </p:cTn>
                                        <p:tgtEl>
                                          <p:spTgt spid="14"/>
                                        </p:tgtEl>
                                      </p:cBhvr>
                                      <p:to x="100000" y="60000"/>
                                    </p:animScale>
                                    <p:animScale>
                                      <p:cBhvr>
                                        <p:cTn id="65" dur="166" decel="50000">
                                          <p:stCondLst>
                                            <p:cond delay="676"/>
                                          </p:stCondLst>
                                        </p:cTn>
                                        <p:tgtEl>
                                          <p:spTgt spid="14"/>
                                        </p:tgtEl>
                                      </p:cBhvr>
                                      <p:to x="100000" y="100000"/>
                                    </p:animScale>
                                    <p:animScale>
                                      <p:cBhvr>
                                        <p:cTn id="66" dur="26">
                                          <p:stCondLst>
                                            <p:cond delay="1312"/>
                                          </p:stCondLst>
                                        </p:cTn>
                                        <p:tgtEl>
                                          <p:spTgt spid="14"/>
                                        </p:tgtEl>
                                      </p:cBhvr>
                                      <p:to x="100000" y="80000"/>
                                    </p:animScale>
                                    <p:animScale>
                                      <p:cBhvr>
                                        <p:cTn id="67" dur="166" decel="50000">
                                          <p:stCondLst>
                                            <p:cond delay="1338"/>
                                          </p:stCondLst>
                                        </p:cTn>
                                        <p:tgtEl>
                                          <p:spTgt spid="14"/>
                                        </p:tgtEl>
                                      </p:cBhvr>
                                      <p:to x="100000" y="100000"/>
                                    </p:animScale>
                                    <p:animScale>
                                      <p:cBhvr>
                                        <p:cTn id="68" dur="26">
                                          <p:stCondLst>
                                            <p:cond delay="1642"/>
                                          </p:stCondLst>
                                        </p:cTn>
                                        <p:tgtEl>
                                          <p:spTgt spid="14"/>
                                        </p:tgtEl>
                                      </p:cBhvr>
                                      <p:to x="100000" y="90000"/>
                                    </p:animScale>
                                    <p:animScale>
                                      <p:cBhvr>
                                        <p:cTn id="69" dur="166" decel="50000">
                                          <p:stCondLst>
                                            <p:cond delay="1668"/>
                                          </p:stCondLst>
                                        </p:cTn>
                                        <p:tgtEl>
                                          <p:spTgt spid="14"/>
                                        </p:tgtEl>
                                      </p:cBhvr>
                                      <p:to x="100000" y="100000"/>
                                    </p:animScale>
                                    <p:animScale>
                                      <p:cBhvr>
                                        <p:cTn id="70" dur="26">
                                          <p:stCondLst>
                                            <p:cond delay="1808"/>
                                          </p:stCondLst>
                                        </p:cTn>
                                        <p:tgtEl>
                                          <p:spTgt spid="14"/>
                                        </p:tgtEl>
                                      </p:cBhvr>
                                      <p:to x="100000" y="95000"/>
                                    </p:animScale>
                                    <p:animScale>
                                      <p:cBhvr>
                                        <p:cTn id="71" dur="166" decel="50000">
                                          <p:stCondLst>
                                            <p:cond delay="1834"/>
                                          </p:stCondLst>
                                        </p:cTn>
                                        <p:tgtEl>
                                          <p:spTgt spid="14"/>
                                        </p:tgtEl>
                                      </p:cBhvr>
                                      <p:to x="100000" y="100000"/>
                                    </p:animScale>
                                  </p:childTnLst>
                                </p:cTn>
                              </p:par>
                            </p:childTnLst>
                          </p:cTn>
                        </p:par>
                        <p:par>
                          <p:cTn id="72" fill="hold">
                            <p:stCondLst>
                              <p:cond delay="7000"/>
                            </p:stCondLst>
                            <p:childTnLst>
                              <p:par>
                                <p:cTn id="73" presetID="31" presetClass="entr" presetSubtype="0" fill="hold" grpId="0" nodeType="afterEffect">
                                  <p:stCondLst>
                                    <p:cond delay="0"/>
                                  </p:stCondLst>
                                  <p:childTnLst>
                                    <p:set>
                                      <p:cBhvr>
                                        <p:cTn id="74" dur="1" fill="hold">
                                          <p:stCondLst>
                                            <p:cond delay="0"/>
                                          </p:stCondLst>
                                        </p:cTn>
                                        <p:tgtEl>
                                          <p:spTgt spid="13">
                                            <p:bg/>
                                          </p:spTgt>
                                        </p:tgtEl>
                                        <p:attrNameLst>
                                          <p:attrName>style.visibility</p:attrName>
                                        </p:attrNameLst>
                                      </p:cBhvr>
                                      <p:to>
                                        <p:strVal val="visible"/>
                                      </p:to>
                                    </p:set>
                                    <p:anim calcmode="lin" valueType="num">
                                      <p:cBhvr>
                                        <p:cTn id="75" dur="1000" fill="hold"/>
                                        <p:tgtEl>
                                          <p:spTgt spid="13">
                                            <p:bg/>
                                          </p:spTgt>
                                        </p:tgtEl>
                                        <p:attrNameLst>
                                          <p:attrName>ppt_w</p:attrName>
                                        </p:attrNameLst>
                                      </p:cBhvr>
                                      <p:tavLst>
                                        <p:tav tm="0">
                                          <p:val>
                                            <p:fltVal val="0"/>
                                          </p:val>
                                        </p:tav>
                                        <p:tav tm="100000">
                                          <p:val>
                                            <p:strVal val="#ppt_w"/>
                                          </p:val>
                                        </p:tav>
                                      </p:tavLst>
                                    </p:anim>
                                    <p:anim calcmode="lin" valueType="num">
                                      <p:cBhvr>
                                        <p:cTn id="76" dur="1000" fill="hold"/>
                                        <p:tgtEl>
                                          <p:spTgt spid="13">
                                            <p:bg/>
                                          </p:spTgt>
                                        </p:tgtEl>
                                        <p:attrNameLst>
                                          <p:attrName>ppt_h</p:attrName>
                                        </p:attrNameLst>
                                      </p:cBhvr>
                                      <p:tavLst>
                                        <p:tav tm="0">
                                          <p:val>
                                            <p:fltVal val="0"/>
                                          </p:val>
                                        </p:tav>
                                        <p:tav tm="100000">
                                          <p:val>
                                            <p:strVal val="#ppt_h"/>
                                          </p:val>
                                        </p:tav>
                                      </p:tavLst>
                                    </p:anim>
                                    <p:anim calcmode="lin" valueType="num">
                                      <p:cBhvr>
                                        <p:cTn id="77" dur="1000" fill="hold"/>
                                        <p:tgtEl>
                                          <p:spTgt spid="13">
                                            <p:bg/>
                                          </p:spTgt>
                                        </p:tgtEl>
                                        <p:attrNameLst>
                                          <p:attrName>style.rotation</p:attrName>
                                        </p:attrNameLst>
                                      </p:cBhvr>
                                      <p:tavLst>
                                        <p:tav tm="0">
                                          <p:val>
                                            <p:fltVal val="90"/>
                                          </p:val>
                                        </p:tav>
                                        <p:tav tm="100000">
                                          <p:val>
                                            <p:fltVal val="0"/>
                                          </p:val>
                                        </p:tav>
                                      </p:tavLst>
                                    </p:anim>
                                    <p:animEffect transition="in" filter="fade">
                                      <p:cBhvr>
                                        <p:cTn id="78" dur="1000"/>
                                        <p:tgtEl>
                                          <p:spTgt spid="13">
                                            <p:bg/>
                                          </p:spTgt>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13">
                                            <p:txEl>
                                              <p:pRg st="0" end="0"/>
                                            </p:txEl>
                                          </p:spTgt>
                                        </p:tgtEl>
                                        <p:attrNameLst>
                                          <p:attrName>style.visibility</p:attrName>
                                        </p:attrNameLst>
                                      </p:cBhvr>
                                      <p:to>
                                        <p:strVal val="visible"/>
                                      </p:to>
                                    </p:set>
                                    <p:anim calcmode="lin" valueType="num">
                                      <p:cBhvr>
                                        <p:cTn id="81"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1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9"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1000" fill="hold"/>
                                        <p:tgtEl>
                                          <p:spTgt spid="16"/>
                                        </p:tgtEl>
                                        <p:attrNameLst>
                                          <p:attrName>ppt_x</p:attrName>
                                        </p:attrNameLst>
                                      </p:cBhvr>
                                      <p:tavLst>
                                        <p:tav tm="0">
                                          <p:val>
                                            <p:strVal val="0-#ppt_w/2"/>
                                          </p:val>
                                        </p:tav>
                                        <p:tav tm="100000">
                                          <p:val>
                                            <p:strVal val="#ppt_x"/>
                                          </p:val>
                                        </p:tav>
                                      </p:tavLst>
                                    </p:anim>
                                    <p:anim calcmode="lin" valueType="num">
                                      <p:cBhvr additive="base">
                                        <p:cTn id="90"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6"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1000" fill="hold"/>
                                        <p:tgtEl>
                                          <p:spTgt spid="18"/>
                                        </p:tgtEl>
                                        <p:attrNameLst>
                                          <p:attrName>ppt_x</p:attrName>
                                        </p:attrNameLst>
                                      </p:cBhvr>
                                      <p:tavLst>
                                        <p:tav tm="0">
                                          <p:val>
                                            <p:strVal val="1+#ppt_w/2"/>
                                          </p:val>
                                        </p:tav>
                                        <p:tav tm="100000">
                                          <p:val>
                                            <p:strVal val="#ppt_x"/>
                                          </p:val>
                                        </p:tav>
                                      </p:tavLst>
                                    </p:anim>
                                    <p:anim calcmode="lin" valueType="num">
                                      <p:cBhvr additive="base">
                                        <p:cTn id="96" dur="1000" fill="hold"/>
                                        <p:tgtEl>
                                          <p:spTgt spid="18"/>
                                        </p:tgtEl>
                                        <p:attrNameLst>
                                          <p:attrName>ppt_y</p:attrName>
                                        </p:attrNameLst>
                                      </p:cBhvr>
                                      <p:tavLst>
                                        <p:tav tm="0">
                                          <p:val>
                                            <p:strVal val="1+#ppt_h/2"/>
                                          </p:val>
                                        </p:tav>
                                        <p:tav tm="100000">
                                          <p:val>
                                            <p:strVal val="#ppt_y"/>
                                          </p:val>
                                        </p:tav>
                                      </p:tavLst>
                                    </p:anim>
                                  </p:childTnLst>
                                </p:cTn>
                              </p:par>
                            </p:childTnLst>
                          </p:cTn>
                        </p:par>
                        <p:par>
                          <p:cTn id="97" fill="hold">
                            <p:stCondLst>
                              <p:cond delay="1000"/>
                            </p:stCondLst>
                            <p:childTnLst>
                              <p:par>
                                <p:cTn id="98" presetID="26" presetClass="entr" presetSubtype="0" fill="hold" nodeType="after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down)">
                                      <p:cBhvr>
                                        <p:cTn id="100" dur="580">
                                          <p:stCondLst>
                                            <p:cond delay="0"/>
                                          </p:stCondLst>
                                        </p:cTn>
                                        <p:tgtEl>
                                          <p:spTgt spid="26"/>
                                        </p:tgtEl>
                                      </p:cBhvr>
                                    </p:animEffect>
                                    <p:anim calcmode="lin" valueType="num">
                                      <p:cBhvr>
                                        <p:cTn id="10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06" dur="26">
                                          <p:stCondLst>
                                            <p:cond delay="650"/>
                                          </p:stCondLst>
                                        </p:cTn>
                                        <p:tgtEl>
                                          <p:spTgt spid="26"/>
                                        </p:tgtEl>
                                      </p:cBhvr>
                                      <p:to x="100000" y="60000"/>
                                    </p:animScale>
                                    <p:animScale>
                                      <p:cBhvr>
                                        <p:cTn id="107" dur="166" decel="50000">
                                          <p:stCondLst>
                                            <p:cond delay="676"/>
                                          </p:stCondLst>
                                        </p:cTn>
                                        <p:tgtEl>
                                          <p:spTgt spid="26"/>
                                        </p:tgtEl>
                                      </p:cBhvr>
                                      <p:to x="100000" y="100000"/>
                                    </p:animScale>
                                    <p:animScale>
                                      <p:cBhvr>
                                        <p:cTn id="108" dur="26">
                                          <p:stCondLst>
                                            <p:cond delay="1312"/>
                                          </p:stCondLst>
                                        </p:cTn>
                                        <p:tgtEl>
                                          <p:spTgt spid="26"/>
                                        </p:tgtEl>
                                      </p:cBhvr>
                                      <p:to x="100000" y="80000"/>
                                    </p:animScale>
                                    <p:animScale>
                                      <p:cBhvr>
                                        <p:cTn id="109" dur="166" decel="50000">
                                          <p:stCondLst>
                                            <p:cond delay="1338"/>
                                          </p:stCondLst>
                                        </p:cTn>
                                        <p:tgtEl>
                                          <p:spTgt spid="26"/>
                                        </p:tgtEl>
                                      </p:cBhvr>
                                      <p:to x="100000" y="100000"/>
                                    </p:animScale>
                                    <p:animScale>
                                      <p:cBhvr>
                                        <p:cTn id="110" dur="26">
                                          <p:stCondLst>
                                            <p:cond delay="1642"/>
                                          </p:stCondLst>
                                        </p:cTn>
                                        <p:tgtEl>
                                          <p:spTgt spid="26"/>
                                        </p:tgtEl>
                                      </p:cBhvr>
                                      <p:to x="100000" y="90000"/>
                                    </p:animScale>
                                    <p:animScale>
                                      <p:cBhvr>
                                        <p:cTn id="111" dur="166" decel="50000">
                                          <p:stCondLst>
                                            <p:cond delay="1668"/>
                                          </p:stCondLst>
                                        </p:cTn>
                                        <p:tgtEl>
                                          <p:spTgt spid="26"/>
                                        </p:tgtEl>
                                      </p:cBhvr>
                                      <p:to x="100000" y="100000"/>
                                    </p:animScale>
                                    <p:animScale>
                                      <p:cBhvr>
                                        <p:cTn id="112" dur="26">
                                          <p:stCondLst>
                                            <p:cond delay="1808"/>
                                          </p:stCondLst>
                                        </p:cTn>
                                        <p:tgtEl>
                                          <p:spTgt spid="26"/>
                                        </p:tgtEl>
                                      </p:cBhvr>
                                      <p:to x="100000" y="95000"/>
                                    </p:animScale>
                                    <p:animScale>
                                      <p:cBhvr>
                                        <p:cTn id="113" dur="166" decel="50000">
                                          <p:stCondLst>
                                            <p:cond delay="1834"/>
                                          </p:stCondLst>
                                        </p:cTn>
                                        <p:tgtEl>
                                          <p:spTgt spid="26"/>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additive="base">
                                        <p:cTn id="118" dur="1000" fill="hold"/>
                                        <p:tgtEl>
                                          <p:spTgt spid="34"/>
                                        </p:tgtEl>
                                        <p:attrNameLst>
                                          <p:attrName>ppt_x</p:attrName>
                                        </p:attrNameLst>
                                      </p:cBhvr>
                                      <p:tavLst>
                                        <p:tav tm="0">
                                          <p:val>
                                            <p:strVal val="#ppt_x"/>
                                          </p:val>
                                        </p:tav>
                                        <p:tav tm="100000">
                                          <p:val>
                                            <p:strVal val="#ppt_x"/>
                                          </p:val>
                                        </p:tav>
                                      </p:tavLst>
                                    </p:anim>
                                    <p:anim calcmode="lin" valueType="num">
                                      <p:cBhvr additive="base">
                                        <p:cTn id="119"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3" grpId="0" uiExpand="1" build="p" animBg="1" autoUpdateAnimBg="0"/>
      <p:bldP spid="16" grpId="0" animBg="1" autoUpdateAnimBg="0"/>
      <p:bldP spid="18" grpId="0" animBg="1" autoUpdateAnimBg="0"/>
      <p:bldP spid="3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7773" y="523220"/>
            <a:ext cx="8974595" cy="2031325"/>
          </a:xfrm>
          <a:prstGeom prst="rect">
            <a:avLst/>
          </a:prstGeom>
          <a:solidFill>
            <a:srgbClr val="92D050"/>
          </a:solidFill>
          <a:ln w="9525">
            <a:noFill/>
            <a:miter lim="800000"/>
            <a:headEnd/>
            <a:tailEnd/>
          </a:ln>
        </p:spPr>
        <p:txBody>
          <a:bodyPr wrap="square" lIns="36000" tIns="0" rIns="0" bIns="0">
            <a:spAutoFit/>
          </a:bodyPr>
          <a:lstStyle/>
          <a:p>
            <a:pPr indent="360363">
              <a:defRPr/>
            </a:pPr>
            <a:r>
              <a:rPr lang="uk-UA" sz="2200" dirty="0">
                <a:latin typeface="Calibri" panose="020F0502020204030204" pitchFamily="34" charset="0"/>
                <a:ea typeface="Calibri" panose="020F0502020204030204" pitchFamily="34" charset="0"/>
                <a:cs typeface="Calibri" panose="020F0502020204030204" pitchFamily="34" charset="0"/>
              </a:rPr>
              <a:t>Якщо прийняти індуктивний опір контуру намагнічування рівним 1 </a:t>
            </a:r>
            <a:r>
              <a:rPr lang="uk-UA" sz="2200" dirty="0" err="1">
                <a:latin typeface="Calibri" panose="020F0502020204030204" pitchFamily="34" charset="0"/>
                <a:ea typeface="Calibri" panose="020F0502020204030204" pitchFamily="34" charset="0"/>
                <a:cs typeface="Calibri" panose="020F0502020204030204" pitchFamily="34" charset="0"/>
              </a:rPr>
              <a:t>Ом</a:t>
            </a:r>
            <a:r>
              <a:rPr lang="uk-UA" sz="2200" dirty="0">
                <a:latin typeface="Calibri" panose="020F0502020204030204" pitchFamily="34" charset="0"/>
                <a:ea typeface="Calibri" panose="020F0502020204030204" pitchFamily="34" charset="0"/>
                <a:cs typeface="Calibri" panose="020F0502020204030204" pitchFamily="34" charset="0"/>
              </a:rPr>
              <a:t>, то для опорів двигуна справедливі такі наближені співвідношення</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pPr indent="360363"/>
            <a:r>
              <a:rPr lang="uk-UA" sz="2200" i="1" dirty="0">
                <a:latin typeface="Times New Roman" panose="02020603050405020304" pitchFamily="18" charset="0"/>
                <a:cs typeface="Times New Roman" panose="02020603050405020304" pitchFamily="18" charset="0"/>
              </a:rPr>
              <a:t>X</a:t>
            </a:r>
            <a:r>
              <a:rPr lang="uk-UA" sz="2200" i="1" baseline="-25000" dirty="0">
                <a:latin typeface="Times New Roman" panose="02020603050405020304" pitchFamily="18" charset="0"/>
                <a:cs typeface="Times New Roman" panose="02020603050405020304" pitchFamily="18" charset="0"/>
                <a:sym typeface="Symbol" panose="05050102010706020507" pitchFamily="18" charset="2"/>
              </a:rPr>
              <a:t></a:t>
            </a:r>
            <a:r>
              <a:rPr lang="uk-UA" sz="2200" baseline="-25000" dirty="0"/>
              <a:t> </a:t>
            </a:r>
            <a:r>
              <a:rPr lang="uk-UA" sz="2200" dirty="0"/>
              <a:t>= 1Ом;</a:t>
            </a:r>
          </a:p>
          <a:p>
            <a:pPr indent="360363"/>
            <a:r>
              <a:rPr lang="uk-UA" sz="2200" i="1" dirty="0">
                <a:latin typeface="Times New Roman" panose="02020603050405020304" pitchFamily="18" charset="0"/>
                <a:cs typeface="Times New Roman" panose="02020603050405020304" pitchFamily="18" charset="0"/>
              </a:rPr>
              <a:t>X</a:t>
            </a:r>
            <a:r>
              <a:rPr lang="uk-UA" sz="2200" i="1" baseline="-25000" dirty="0">
                <a:latin typeface="Times New Roman" panose="02020603050405020304" pitchFamily="18" charset="0"/>
                <a:cs typeface="Times New Roman" panose="02020603050405020304" pitchFamily="18" charset="0"/>
              </a:rPr>
              <a:t>1</a:t>
            </a:r>
            <a:r>
              <a:rPr lang="uk-UA" sz="2200" baseline="-25000" dirty="0">
                <a:latin typeface="Times New Roman" panose="02020603050405020304" pitchFamily="18" charset="0"/>
                <a:cs typeface="Times New Roman" panose="02020603050405020304" pitchFamily="18" charset="0"/>
              </a:rPr>
              <a:t> </a:t>
            </a:r>
            <a:r>
              <a:rPr lang="uk-UA" sz="2200" dirty="0"/>
              <a:t>= 0,1</a:t>
            </a:r>
            <a:r>
              <a:rPr lang="uk-UA" sz="2200" dirty="0">
                <a:sym typeface="Symbol" panose="05050102010706020507" pitchFamily="18" charset="2"/>
              </a:rPr>
              <a:t></a:t>
            </a:r>
            <a:r>
              <a:rPr lang="uk-UA" sz="2200" dirty="0"/>
              <a:t>0,15 </a:t>
            </a:r>
            <a:r>
              <a:rPr lang="uk-UA" sz="2200" dirty="0" err="1"/>
              <a:t>Ом</a:t>
            </a:r>
            <a:r>
              <a:rPr lang="uk-UA" sz="2200" dirty="0"/>
              <a:t>;</a:t>
            </a:r>
          </a:p>
          <a:p>
            <a:pPr indent="360363"/>
            <a:r>
              <a:rPr lang="uk-UA" sz="2200" i="1" dirty="0">
                <a:latin typeface="Times New Roman" panose="02020603050405020304" pitchFamily="18" charset="0"/>
                <a:cs typeface="Times New Roman" panose="02020603050405020304" pitchFamily="18" charset="0"/>
              </a:rPr>
              <a:t>R</a:t>
            </a:r>
            <a:r>
              <a:rPr lang="uk-UA" sz="2200" i="1" baseline="-25000" dirty="0">
                <a:latin typeface="Times New Roman" panose="02020603050405020304" pitchFamily="18" charset="0"/>
                <a:cs typeface="Times New Roman" panose="02020603050405020304" pitchFamily="18" charset="0"/>
              </a:rPr>
              <a:t>1</a:t>
            </a:r>
            <a:r>
              <a:rPr lang="uk-UA" sz="2200" baseline="-25000" dirty="0"/>
              <a:t> </a:t>
            </a:r>
            <a:r>
              <a:rPr lang="uk-UA" sz="2200" dirty="0"/>
              <a:t>= (0,1</a:t>
            </a:r>
            <a:r>
              <a:rPr lang="uk-UA" sz="2200" dirty="0">
                <a:sym typeface="Symbol" panose="05050102010706020507" pitchFamily="18" charset="2"/>
              </a:rPr>
              <a:t></a:t>
            </a:r>
            <a:r>
              <a:rPr lang="uk-UA" sz="2200" dirty="0"/>
              <a:t>0,4)</a:t>
            </a:r>
            <a:r>
              <a:rPr lang="uk-UA" sz="2200" i="1" dirty="0">
                <a:latin typeface="Times New Roman" panose="02020603050405020304" pitchFamily="18" charset="0"/>
                <a:cs typeface="Times New Roman" panose="02020603050405020304" pitchFamily="18" charset="0"/>
              </a:rPr>
              <a:t>X</a:t>
            </a:r>
            <a:r>
              <a:rPr lang="uk-UA" sz="2200" i="1" baseline="-25000" dirty="0">
                <a:latin typeface="Times New Roman" panose="02020603050405020304" pitchFamily="18" charset="0"/>
                <a:cs typeface="Times New Roman" panose="02020603050405020304" pitchFamily="18" charset="0"/>
              </a:rPr>
              <a:t>1</a:t>
            </a:r>
            <a:r>
              <a:rPr lang="uk-UA" sz="2200" baseline="-25000" dirty="0"/>
              <a:t> </a:t>
            </a:r>
            <a:r>
              <a:rPr lang="uk-UA" sz="2200" dirty="0" err="1"/>
              <a:t>Ом</a:t>
            </a:r>
            <a:r>
              <a:rPr lang="uk-UA" sz="2200" dirty="0"/>
              <a:t>;</a:t>
            </a:r>
          </a:p>
          <a:p>
            <a:pPr indent="360363"/>
            <a:r>
              <a:rPr lang="uk-UA" sz="2200" i="1" dirty="0">
                <a:latin typeface="Times New Roman" panose="02020603050405020304" pitchFamily="18" charset="0"/>
                <a:cs typeface="Times New Roman" panose="02020603050405020304" pitchFamily="18" charset="0"/>
              </a:rPr>
              <a:t>R</a:t>
            </a:r>
            <a:r>
              <a:rPr lang="uk-UA" sz="2200" i="1" baseline="-25000" dirty="0">
                <a:latin typeface="Times New Roman" panose="02020603050405020304" pitchFamily="18" charset="0"/>
                <a:cs typeface="Times New Roman" panose="02020603050405020304" pitchFamily="18" charset="0"/>
                <a:sym typeface="Symbol" panose="05050102010706020507" pitchFamily="18" charset="2"/>
              </a:rPr>
              <a:t></a:t>
            </a:r>
            <a:r>
              <a:rPr lang="uk-UA" sz="2200" baseline="-25000" dirty="0"/>
              <a:t> </a:t>
            </a:r>
            <a:r>
              <a:rPr lang="uk-UA" sz="2200" dirty="0"/>
              <a:t>= (0,5</a:t>
            </a:r>
            <a:r>
              <a:rPr lang="uk-UA" sz="2200" dirty="0">
                <a:sym typeface="Symbol" panose="05050102010706020507" pitchFamily="18" charset="2"/>
              </a:rPr>
              <a:t></a:t>
            </a:r>
            <a:r>
              <a:rPr lang="uk-UA" sz="2200" dirty="0"/>
              <a:t>0,7)</a:t>
            </a:r>
            <a:r>
              <a:rPr lang="uk-UA" sz="2200" i="1" dirty="0">
                <a:latin typeface="Times New Roman" panose="02020603050405020304" pitchFamily="18" charset="0"/>
                <a:cs typeface="Times New Roman" panose="02020603050405020304" pitchFamily="18" charset="0"/>
              </a:rPr>
              <a:t>R</a:t>
            </a:r>
            <a:r>
              <a:rPr lang="uk-UA" sz="2200" i="1" baseline="-25000" dirty="0">
                <a:latin typeface="Times New Roman" panose="02020603050405020304" pitchFamily="18" charset="0"/>
                <a:cs typeface="Times New Roman" panose="02020603050405020304" pitchFamily="18" charset="0"/>
              </a:rPr>
              <a:t>1</a:t>
            </a:r>
            <a:r>
              <a:rPr lang="uk-UA" sz="2200" baseline="-25000" dirty="0"/>
              <a:t> </a:t>
            </a:r>
            <a:r>
              <a:rPr lang="uk-UA" sz="2200" dirty="0" err="1"/>
              <a:t>Ом</a:t>
            </a:r>
            <a:r>
              <a:rPr lang="uk-UA" sz="2200" dirty="0" smtClean="0"/>
              <a:t>.</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13"/>
          <p:cNvSpPr>
            <a:spLocks noChangeArrowheads="1"/>
          </p:cNvSpPr>
          <p:nvPr/>
        </p:nvSpPr>
        <p:spPr bwMode="auto">
          <a:xfrm>
            <a:off x="67773" y="2554545"/>
            <a:ext cx="8974595" cy="1015663"/>
          </a:xfrm>
          <a:prstGeom prst="rect">
            <a:avLst/>
          </a:prstGeom>
          <a:solidFill>
            <a:schemeClr val="accent2">
              <a:lumMod val="40000"/>
              <a:lumOff val="6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 Така </a:t>
            </a:r>
            <a:r>
              <a:rPr lang="uk-UA" sz="2200" dirty="0">
                <a:latin typeface="Calibri" panose="020F0502020204030204" pitchFamily="34" charset="0"/>
                <a:ea typeface="Calibri" panose="020F0502020204030204" pitchFamily="34" charset="0"/>
                <a:cs typeface="Calibri" panose="020F0502020204030204" pitchFamily="34" charset="0"/>
              </a:rPr>
              <a:t>схема заміщення дозволяє розглядати електромагнітні процеси АД, у </a:t>
            </a:r>
            <a:r>
              <a:rPr lang="uk-UA" sz="2200" dirty="0" smtClean="0">
                <a:latin typeface="Calibri" panose="020F0502020204030204" pitchFamily="34" charset="0"/>
                <a:ea typeface="Calibri" panose="020F0502020204030204" pitchFamily="34" charset="0"/>
                <a:cs typeface="Calibri" panose="020F0502020204030204" pitchFamily="34" charset="0"/>
              </a:rPr>
              <a:t>найбільш </a:t>
            </a:r>
            <a:r>
              <a:rPr lang="uk-UA" sz="2200" dirty="0">
                <a:latin typeface="Calibri" panose="020F0502020204030204" pitchFamily="34" charset="0"/>
                <a:ea typeface="Calibri" panose="020F0502020204030204" pitchFamily="34" charset="0"/>
                <a:cs typeface="Calibri" panose="020F0502020204030204" pitchFamily="34" charset="0"/>
              </a:rPr>
              <a:t>простому і доступному </a:t>
            </a:r>
            <a:r>
              <a:rPr lang="uk-UA" sz="2200" dirty="0" smtClean="0">
                <a:latin typeface="Calibri" panose="020F0502020204030204" pitchFamily="34" charset="0"/>
                <a:ea typeface="Calibri" panose="020F0502020204030204" pitchFamily="34" charset="0"/>
                <a:cs typeface="Calibri" panose="020F0502020204030204" pitchFamily="34" charset="0"/>
              </a:rPr>
              <a:t>вигляді </a:t>
            </a:r>
            <a:r>
              <a:rPr lang="uk-UA" sz="2200" dirty="0">
                <a:latin typeface="Calibri" panose="020F0502020204030204" pitchFamily="34" charset="0"/>
                <a:ea typeface="Calibri" panose="020F0502020204030204" pitchFamily="34" charset="0"/>
                <a:cs typeface="Calibri" panose="020F0502020204030204" pitchFamily="34" charset="0"/>
              </a:rPr>
              <a:t>завдяки тому, що в ній усі параметри обмотки ротора приведені до обмотки статора. </a:t>
            </a:r>
          </a:p>
        </p:txBody>
      </p:sp>
      <p:sp>
        <p:nvSpPr>
          <p:cNvPr id="15" name="Прямоугольник 14"/>
          <p:cNvSpPr>
            <a:spLocks noChangeArrowheads="1"/>
          </p:cNvSpPr>
          <p:nvPr/>
        </p:nvSpPr>
        <p:spPr bwMode="auto">
          <a:xfrm>
            <a:off x="69586" y="3576779"/>
            <a:ext cx="8974595" cy="677108"/>
          </a:xfrm>
          <a:prstGeom prst="rect">
            <a:avLst/>
          </a:prstGeom>
          <a:solidFill>
            <a:schemeClr val="accent3">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У ній реальна </a:t>
            </a:r>
            <a:r>
              <a:rPr lang="uk-UA" sz="2200" dirty="0">
                <a:latin typeface="Calibri" panose="020F0502020204030204" pitchFamily="34" charset="0"/>
                <a:ea typeface="Calibri" panose="020F0502020204030204" pitchFamily="34" charset="0"/>
                <a:cs typeface="Calibri" panose="020F0502020204030204" pitchFamily="34" charset="0"/>
              </a:rPr>
              <a:t>обмотка ротора </a:t>
            </a:r>
            <a:r>
              <a:rPr lang="uk-UA" sz="2200" dirty="0" smtClean="0">
                <a:latin typeface="Calibri" panose="020F0502020204030204" pitchFamily="34" charset="0"/>
                <a:ea typeface="Calibri" panose="020F0502020204030204" pitchFamily="34" charset="0"/>
                <a:cs typeface="Calibri" panose="020F0502020204030204" pitchFamily="34" charset="0"/>
              </a:rPr>
              <a:t>замінена уявною</a:t>
            </a:r>
            <a:r>
              <a:rPr lang="uk-UA" sz="2200" dirty="0">
                <a:latin typeface="Calibri" panose="020F0502020204030204" pitchFamily="34" charset="0"/>
                <a:ea typeface="Calibri" panose="020F0502020204030204" pitchFamily="34" charset="0"/>
                <a:cs typeface="Calibri" panose="020F0502020204030204" pitchFamily="34" charset="0"/>
              </a:rPr>
              <a:t>, що має число фаз, витків, а також </a:t>
            </a:r>
            <a:r>
              <a:rPr lang="uk-UA" sz="2200" dirty="0" smtClean="0">
                <a:latin typeface="Calibri" panose="020F0502020204030204" pitchFamily="34" charset="0"/>
                <a:ea typeface="Calibri" panose="020F0502020204030204" pitchFamily="34" charset="0"/>
                <a:cs typeface="Calibri" panose="020F0502020204030204" pitchFamily="34" charset="0"/>
              </a:rPr>
              <a:t>обмотковий </a:t>
            </a:r>
            <a:r>
              <a:rPr lang="uk-UA" sz="2200" dirty="0">
                <a:latin typeface="Calibri" panose="020F0502020204030204" pitchFamily="34" charset="0"/>
                <a:ea typeface="Calibri" panose="020F0502020204030204" pitchFamily="34" charset="0"/>
                <a:cs typeface="Calibri" panose="020F0502020204030204" pitchFamily="34" charset="0"/>
              </a:rPr>
              <a:t>коефіцієнт такі ж, як і в статорній обмотці.</a:t>
            </a:r>
          </a:p>
        </p:txBody>
      </p:sp>
      <p:sp>
        <p:nvSpPr>
          <p:cNvPr id="7" name="Прямокутник 3"/>
          <p:cNvSpPr>
            <a:spLocks noChangeArrowheads="1"/>
          </p:cNvSpPr>
          <p:nvPr/>
        </p:nvSpPr>
        <p:spPr bwMode="auto">
          <a:xfrm>
            <a:off x="67773" y="0"/>
            <a:ext cx="892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uk-UA" sz="2800" b="1" i="1" u="sng" dirty="0">
                <a:latin typeface="Times New Roman" panose="02020603050405020304" pitchFamily="18" charset="0"/>
                <a:cs typeface="Times New Roman" panose="02020603050405020304" pitchFamily="18" charset="0"/>
              </a:rPr>
              <a:t>Схема заміщення асинхронного двигуна</a:t>
            </a:r>
            <a:endParaRPr lang="uk-UA" sz="2800" b="1" i="1" u="sng" dirty="0">
              <a:solidFill>
                <a:schemeClr val="tx2"/>
              </a:solidFill>
              <a:latin typeface="Times New Roman" panose="02020603050405020304" pitchFamily="18" charset="0"/>
              <a:cs typeface="Times New Roman" panose="02020603050405020304" pitchFamily="18"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310806177"/>
              </p:ext>
            </p:extLst>
          </p:nvPr>
        </p:nvGraphicFramePr>
        <p:xfrm>
          <a:off x="5151565" y="4260458"/>
          <a:ext cx="3890803" cy="2125211"/>
        </p:xfrm>
        <a:graphic>
          <a:graphicData uri="http://schemas.openxmlformats.org/presentationml/2006/ole">
            <mc:AlternateContent xmlns:mc="http://schemas.openxmlformats.org/markup-compatibility/2006">
              <mc:Choice xmlns:v="urn:schemas-microsoft-com:vml" Requires="v">
                <p:oleObj spid="_x0000_s8318" name="Picture" r:id="rId3" imgW="2795016" imgH="1511808" progId="Word.Picture.8">
                  <p:embed/>
                </p:oleObj>
              </mc:Choice>
              <mc:Fallback>
                <p:oleObj name="Picture" r:id="rId3" imgW="2795016" imgH="1511808" progId="Word.Picture.8">
                  <p:embed/>
                  <p:pic>
                    <p:nvPicPr>
                      <p:cNvPr id="0" name="Object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565" y="4260458"/>
                        <a:ext cx="3890803" cy="2125211"/>
                      </a:xfrm>
                      <a:prstGeom prst="rect">
                        <a:avLst/>
                      </a:prstGeom>
                      <a:noFill/>
                    </p:spPr>
                  </p:pic>
                </p:oleObj>
              </mc:Fallback>
            </mc:AlternateContent>
          </a:graphicData>
        </a:graphic>
      </p:graphicFrame>
      <p:sp>
        <p:nvSpPr>
          <p:cNvPr id="10" name="Прямоугольник 9"/>
          <p:cNvSpPr>
            <a:spLocks noChangeArrowheads="1"/>
          </p:cNvSpPr>
          <p:nvPr/>
        </p:nvSpPr>
        <p:spPr bwMode="auto">
          <a:xfrm>
            <a:off x="67773" y="4281952"/>
            <a:ext cx="5008283" cy="1015663"/>
          </a:xfrm>
          <a:prstGeom prst="rect">
            <a:avLst/>
          </a:prstGeom>
          <a:solidFill>
            <a:schemeClr val="accent2">
              <a:lumMod val="40000"/>
              <a:lumOff val="6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Асинхронний двигун у нерухомому стані може бути </a:t>
            </a:r>
            <a:r>
              <a:rPr lang="uk-UA" sz="2200" dirty="0" smtClean="0">
                <a:latin typeface="Calibri" panose="020F0502020204030204" pitchFamily="34" charset="0"/>
                <a:ea typeface="Calibri" panose="020F0502020204030204" pitchFamily="34" charset="0"/>
                <a:cs typeface="Calibri" panose="020F0502020204030204" pitchFamily="34" charset="0"/>
              </a:rPr>
              <a:t>представлений, </a:t>
            </a:r>
            <a:r>
              <a:rPr lang="uk-UA" sz="2200" dirty="0">
                <a:latin typeface="Calibri" panose="020F0502020204030204" pitchFamily="34" charset="0"/>
                <a:ea typeface="Calibri" panose="020F0502020204030204" pitchFamily="34" charset="0"/>
                <a:cs typeface="Calibri" panose="020F0502020204030204" pitchFamily="34" charset="0"/>
              </a:rPr>
              <a:t>як звичайний трифазний </a:t>
            </a:r>
            <a:r>
              <a:rPr lang="uk-UA" sz="2200" dirty="0" smtClean="0">
                <a:latin typeface="Calibri" panose="020F0502020204030204" pitchFamily="34" charset="0"/>
                <a:ea typeface="Calibri" panose="020F0502020204030204" pitchFamily="34" charset="0"/>
                <a:cs typeface="Calibri" panose="020F0502020204030204" pitchFamily="34" charset="0"/>
              </a:rPr>
              <a:t>трансформатор. </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11" name="Прямоугольник 10"/>
          <p:cNvSpPr>
            <a:spLocks noChangeArrowheads="1"/>
          </p:cNvSpPr>
          <p:nvPr/>
        </p:nvSpPr>
        <p:spPr bwMode="auto">
          <a:xfrm>
            <a:off x="63906" y="5286706"/>
            <a:ext cx="5008283" cy="1354217"/>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При живленні обмотки статора </a:t>
            </a:r>
            <a:r>
              <a:rPr lang="uk-UA" sz="2200" dirty="0" smtClean="0">
                <a:latin typeface="Calibri" panose="020F0502020204030204" pitchFamily="34" charset="0"/>
                <a:ea typeface="Calibri" panose="020F0502020204030204" pitchFamily="34" charset="0"/>
                <a:cs typeface="Calibri" panose="020F0502020204030204" pitchFamily="34" charset="0"/>
              </a:rPr>
              <a:t>три-фазним </a:t>
            </a:r>
            <a:r>
              <a:rPr lang="uk-UA" sz="2200" dirty="0">
                <a:latin typeface="Calibri" panose="020F0502020204030204" pitchFamily="34" charset="0"/>
                <a:ea typeface="Calibri" panose="020F0502020204030204" pitchFamily="34" charset="0"/>
                <a:cs typeface="Calibri" panose="020F0502020204030204" pitchFamily="34" charset="0"/>
              </a:rPr>
              <a:t>струмом створюється обертове магнітне поле, що перетинає витки обмотки статора і ротора.</a:t>
            </a:r>
          </a:p>
        </p:txBody>
      </p:sp>
    </p:spTree>
    <p:extLst>
      <p:ext uri="{BB962C8B-B14F-4D97-AF65-F5344CB8AC3E}">
        <p14:creationId xmlns:p14="http://schemas.microsoft.com/office/powerpoint/2010/main" val="216958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4">
                                            <p:bg/>
                                          </p:spTgt>
                                        </p:tgtEl>
                                        <p:attrNameLst>
                                          <p:attrName>style.visibility</p:attrName>
                                        </p:attrNameLst>
                                      </p:cBhvr>
                                      <p:to>
                                        <p:strVal val="visible"/>
                                      </p:to>
                                    </p:set>
                                    <p:anim calcmode="lin" valueType="num">
                                      <p:cBhvr>
                                        <p:cTn id="13" dur="1000" fill="hold"/>
                                        <p:tgtEl>
                                          <p:spTgt spid="14">
                                            <p:bg/>
                                          </p:spTgt>
                                        </p:tgtEl>
                                        <p:attrNameLst>
                                          <p:attrName>ppt_w</p:attrName>
                                        </p:attrNameLst>
                                      </p:cBhvr>
                                      <p:tavLst>
                                        <p:tav tm="0">
                                          <p:val>
                                            <p:fltVal val="0"/>
                                          </p:val>
                                        </p:tav>
                                        <p:tav tm="100000">
                                          <p:val>
                                            <p:strVal val="#ppt_w"/>
                                          </p:val>
                                        </p:tav>
                                      </p:tavLst>
                                    </p:anim>
                                    <p:anim calcmode="lin" valueType="num">
                                      <p:cBhvr>
                                        <p:cTn id="14" dur="1000" fill="hold"/>
                                        <p:tgtEl>
                                          <p:spTgt spid="14">
                                            <p:bg/>
                                          </p:spTgt>
                                        </p:tgtEl>
                                        <p:attrNameLst>
                                          <p:attrName>ppt_h</p:attrName>
                                        </p:attrNameLst>
                                      </p:cBhvr>
                                      <p:tavLst>
                                        <p:tav tm="0">
                                          <p:val>
                                            <p:fltVal val="0"/>
                                          </p:val>
                                        </p:tav>
                                        <p:tav tm="100000">
                                          <p:val>
                                            <p:strVal val="#ppt_h"/>
                                          </p:val>
                                        </p:tav>
                                      </p:tavLst>
                                    </p:anim>
                                    <p:anim calcmode="lin" valueType="num">
                                      <p:cBhvr>
                                        <p:cTn id="15" dur="1000" fill="hold"/>
                                        <p:tgtEl>
                                          <p:spTgt spid="14">
                                            <p:bg/>
                                          </p:spTgt>
                                        </p:tgtEl>
                                        <p:attrNameLst>
                                          <p:attrName>style.rotation</p:attrName>
                                        </p:attrNameLst>
                                      </p:cBhvr>
                                      <p:tavLst>
                                        <p:tav tm="0">
                                          <p:val>
                                            <p:fltVal val="90"/>
                                          </p:val>
                                        </p:tav>
                                        <p:tav tm="100000">
                                          <p:val>
                                            <p:fltVal val="0"/>
                                          </p:val>
                                        </p:tav>
                                      </p:tavLst>
                                    </p:anim>
                                    <p:animEffect transition="in" filter="fade">
                                      <p:cBhvr>
                                        <p:cTn id="16" dur="1000"/>
                                        <p:tgtEl>
                                          <p:spTgt spid="14">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p:cTn id="19"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5">
                                            <p:bg/>
                                          </p:spTgt>
                                        </p:tgtEl>
                                        <p:attrNameLst>
                                          <p:attrName>style.visibility</p:attrName>
                                        </p:attrNameLst>
                                      </p:cBhvr>
                                      <p:to>
                                        <p:strVal val="visible"/>
                                      </p:to>
                                    </p:set>
                                    <p:anim calcmode="lin" valueType="num">
                                      <p:cBhvr>
                                        <p:cTn id="27" dur="1000" fill="hold"/>
                                        <p:tgtEl>
                                          <p:spTgt spid="15">
                                            <p:bg/>
                                          </p:spTgt>
                                        </p:tgtEl>
                                        <p:attrNameLst>
                                          <p:attrName>ppt_w</p:attrName>
                                        </p:attrNameLst>
                                      </p:cBhvr>
                                      <p:tavLst>
                                        <p:tav tm="0">
                                          <p:val>
                                            <p:fltVal val="0"/>
                                          </p:val>
                                        </p:tav>
                                        <p:tav tm="100000">
                                          <p:val>
                                            <p:strVal val="#ppt_w"/>
                                          </p:val>
                                        </p:tav>
                                      </p:tavLst>
                                    </p:anim>
                                    <p:anim calcmode="lin" valueType="num">
                                      <p:cBhvr>
                                        <p:cTn id="28" dur="1000" fill="hold"/>
                                        <p:tgtEl>
                                          <p:spTgt spid="15">
                                            <p:bg/>
                                          </p:spTgt>
                                        </p:tgtEl>
                                        <p:attrNameLst>
                                          <p:attrName>ppt_h</p:attrName>
                                        </p:attrNameLst>
                                      </p:cBhvr>
                                      <p:tavLst>
                                        <p:tav tm="0">
                                          <p:val>
                                            <p:fltVal val="0"/>
                                          </p:val>
                                        </p:tav>
                                        <p:tav tm="100000">
                                          <p:val>
                                            <p:strVal val="#ppt_h"/>
                                          </p:val>
                                        </p:tav>
                                      </p:tavLst>
                                    </p:anim>
                                    <p:anim calcmode="lin" valueType="num">
                                      <p:cBhvr>
                                        <p:cTn id="29" dur="1000" fill="hold"/>
                                        <p:tgtEl>
                                          <p:spTgt spid="15">
                                            <p:bg/>
                                          </p:spTgt>
                                        </p:tgtEl>
                                        <p:attrNameLst>
                                          <p:attrName>style.rotation</p:attrName>
                                        </p:attrNameLst>
                                      </p:cBhvr>
                                      <p:tavLst>
                                        <p:tav tm="0">
                                          <p:val>
                                            <p:fltVal val="90"/>
                                          </p:val>
                                        </p:tav>
                                        <p:tav tm="100000">
                                          <p:val>
                                            <p:fltVal val="0"/>
                                          </p:val>
                                        </p:tav>
                                      </p:tavLst>
                                    </p:anim>
                                    <p:animEffect transition="in" filter="fade">
                                      <p:cBhvr>
                                        <p:cTn id="30" dur="1000"/>
                                        <p:tgtEl>
                                          <p:spTgt spid="15">
                                            <p:bg/>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p:cTn id="33"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0">
                                            <p:bg/>
                                          </p:spTgt>
                                        </p:tgtEl>
                                        <p:attrNameLst>
                                          <p:attrName>style.visibility</p:attrName>
                                        </p:attrNameLst>
                                      </p:cBhvr>
                                      <p:to>
                                        <p:strVal val="visible"/>
                                      </p:to>
                                    </p:set>
                                    <p:anim calcmode="lin" valueType="num">
                                      <p:cBhvr>
                                        <p:cTn id="41" dur="1000" fill="hold"/>
                                        <p:tgtEl>
                                          <p:spTgt spid="10">
                                            <p:bg/>
                                          </p:spTgt>
                                        </p:tgtEl>
                                        <p:attrNameLst>
                                          <p:attrName>ppt_w</p:attrName>
                                        </p:attrNameLst>
                                      </p:cBhvr>
                                      <p:tavLst>
                                        <p:tav tm="0">
                                          <p:val>
                                            <p:fltVal val="0"/>
                                          </p:val>
                                        </p:tav>
                                        <p:tav tm="100000">
                                          <p:val>
                                            <p:strVal val="#ppt_w"/>
                                          </p:val>
                                        </p:tav>
                                      </p:tavLst>
                                    </p:anim>
                                    <p:anim calcmode="lin" valueType="num">
                                      <p:cBhvr>
                                        <p:cTn id="42" dur="1000" fill="hold"/>
                                        <p:tgtEl>
                                          <p:spTgt spid="10">
                                            <p:bg/>
                                          </p:spTgt>
                                        </p:tgtEl>
                                        <p:attrNameLst>
                                          <p:attrName>ppt_h</p:attrName>
                                        </p:attrNameLst>
                                      </p:cBhvr>
                                      <p:tavLst>
                                        <p:tav tm="0">
                                          <p:val>
                                            <p:fltVal val="0"/>
                                          </p:val>
                                        </p:tav>
                                        <p:tav tm="100000">
                                          <p:val>
                                            <p:strVal val="#ppt_h"/>
                                          </p:val>
                                        </p:tav>
                                      </p:tavLst>
                                    </p:anim>
                                    <p:anim calcmode="lin" valueType="num">
                                      <p:cBhvr>
                                        <p:cTn id="43" dur="1000" fill="hold"/>
                                        <p:tgtEl>
                                          <p:spTgt spid="10">
                                            <p:bg/>
                                          </p:spTgt>
                                        </p:tgtEl>
                                        <p:attrNameLst>
                                          <p:attrName>style.rotation</p:attrName>
                                        </p:attrNameLst>
                                      </p:cBhvr>
                                      <p:tavLst>
                                        <p:tav tm="0">
                                          <p:val>
                                            <p:fltVal val="90"/>
                                          </p:val>
                                        </p:tav>
                                        <p:tav tm="100000">
                                          <p:val>
                                            <p:fltVal val="0"/>
                                          </p:val>
                                        </p:tav>
                                      </p:tavLst>
                                    </p:anim>
                                    <p:animEffect transition="in" filter="fade">
                                      <p:cBhvr>
                                        <p:cTn id="44" dur="1000"/>
                                        <p:tgtEl>
                                          <p:spTgt spid="10">
                                            <p:bg/>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 calcmode="lin" valueType="num">
                                      <p:cBhvr>
                                        <p:cTn id="4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10">
                                            <p:txEl>
                                              <p:pRg st="0" end="0"/>
                                            </p:txEl>
                                          </p:spTgt>
                                        </p:tgtEl>
                                      </p:cBhvr>
                                    </p:animEffect>
                                  </p:childTnLst>
                                </p:cTn>
                              </p:par>
                            </p:childTnLst>
                          </p:cTn>
                        </p:par>
                        <p:par>
                          <p:cTn id="51" fill="hold">
                            <p:stCondLst>
                              <p:cond delay="1000"/>
                            </p:stCondLst>
                            <p:childTnLst>
                              <p:par>
                                <p:cTn id="52" presetID="26"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80">
                                          <p:stCondLst>
                                            <p:cond delay="0"/>
                                          </p:stCondLst>
                                        </p:cTn>
                                        <p:tgtEl>
                                          <p:spTgt spid="3"/>
                                        </p:tgtEl>
                                      </p:cBhvr>
                                    </p:animEffect>
                                    <p:anim calcmode="lin" valueType="num">
                                      <p:cBhvr>
                                        <p:cTn id="5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0" dur="26">
                                          <p:stCondLst>
                                            <p:cond delay="650"/>
                                          </p:stCondLst>
                                        </p:cTn>
                                        <p:tgtEl>
                                          <p:spTgt spid="3"/>
                                        </p:tgtEl>
                                      </p:cBhvr>
                                      <p:to x="100000" y="60000"/>
                                    </p:animScale>
                                    <p:animScale>
                                      <p:cBhvr>
                                        <p:cTn id="61" dur="166" decel="50000">
                                          <p:stCondLst>
                                            <p:cond delay="676"/>
                                          </p:stCondLst>
                                        </p:cTn>
                                        <p:tgtEl>
                                          <p:spTgt spid="3"/>
                                        </p:tgtEl>
                                      </p:cBhvr>
                                      <p:to x="100000" y="100000"/>
                                    </p:animScale>
                                    <p:animScale>
                                      <p:cBhvr>
                                        <p:cTn id="62" dur="26">
                                          <p:stCondLst>
                                            <p:cond delay="1312"/>
                                          </p:stCondLst>
                                        </p:cTn>
                                        <p:tgtEl>
                                          <p:spTgt spid="3"/>
                                        </p:tgtEl>
                                      </p:cBhvr>
                                      <p:to x="100000" y="80000"/>
                                    </p:animScale>
                                    <p:animScale>
                                      <p:cBhvr>
                                        <p:cTn id="63" dur="166" decel="50000">
                                          <p:stCondLst>
                                            <p:cond delay="1338"/>
                                          </p:stCondLst>
                                        </p:cTn>
                                        <p:tgtEl>
                                          <p:spTgt spid="3"/>
                                        </p:tgtEl>
                                      </p:cBhvr>
                                      <p:to x="100000" y="100000"/>
                                    </p:animScale>
                                    <p:animScale>
                                      <p:cBhvr>
                                        <p:cTn id="64" dur="26">
                                          <p:stCondLst>
                                            <p:cond delay="1642"/>
                                          </p:stCondLst>
                                        </p:cTn>
                                        <p:tgtEl>
                                          <p:spTgt spid="3"/>
                                        </p:tgtEl>
                                      </p:cBhvr>
                                      <p:to x="100000" y="90000"/>
                                    </p:animScale>
                                    <p:animScale>
                                      <p:cBhvr>
                                        <p:cTn id="65" dur="166" decel="50000">
                                          <p:stCondLst>
                                            <p:cond delay="1668"/>
                                          </p:stCondLst>
                                        </p:cTn>
                                        <p:tgtEl>
                                          <p:spTgt spid="3"/>
                                        </p:tgtEl>
                                      </p:cBhvr>
                                      <p:to x="100000" y="100000"/>
                                    </p:animScale>
                                    <p:animScale>
                                      <p:cBhvr>
                                        <p:cTn id="66" dur="26">
                                          <p:stCondLst>
                                            <p:cond delay="1808"/>
                                          </p:stCondLst>
                                        </p:cTn>
                                        <p:tgtEl>
                                          <p:spTgt spid="3"/>
                                        </p:tgtEl>
                                      </p:cBhvr>
                                      <p:to x="100000" y="95000"/>
                                    </p:animScale>
                                    <p:animScale>
                                      <p:cBhvr>
                                        <p:cTn id="67" dur="166" decel="50000">
                                          <p:stCondLst>
                                            <p:cond delay="1834"/>
                                          </p:stCondLst>
                                        </p:cTn>
                                        <p:tgtEl>
                                          <p:spTgt spid="3"/>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11">
                                            <p:bg/>
                                          </p:spTgt>
                                        </p:tgtEl>
                                        <p:attrNameLst>
                                          <p:attrName>style.visibility</p:attrName>
                                        </p:attrNameLst>
                                      </p:cBhvr>
                                      <p:to>
                                        <p:strVal val="visible"/>
                                      </p:to>
                                    </p:set>
                                    <p:anim calcmode="lin" valueType="num">
                                      <p:cBhvr>
                                        <p:cTn id="72" dur="1000" fill="hold"/>
                                        <p:tgtEl>
                                          <p:spTgt spid="11">
                                            <p:bg/>
                                          </p:spTgt>
                                        </p:tgtEl>
                                        <p:attrNameLst>
                                          <p:attrName>ppt_w</p:attrName>
                                        </p:attrNameLst>
                                      </p:cBhvr>
                                      <p:tavLst>
                                        <p:tav tm="0">
                                          <p:val>
                                            <p:fltVal val="0"/>
                                          </p:val>
                                        </p:tav>
                                        <p:tav tm="100000">
                                          <p:val>
                                            <p:strVal val="#ppt_w"/>
                                          </p:val>
                                        </p:tav>
                                      </p:tavLst>
                                    </p:anim>
                                    <p:anim calcmode="lin" valueType="num">
                                      <p:cBhvr>
                                        <p:cTn id="73" dur="1000" fill="hold"/>
                                        <p:tgtEl>
                                          <p:spTgt spid="11">
                                            <p:bg/>
                                          </p:spTgt>
                                        </p:tgtEl>
                                        <p:attrNameLst>
                                          <p:attrName>ppt_h</p:attrName>
                                        </p:attrNameLst>
                                      </p:cBhvr>
                                      <p:tavLst>
                                        <p:tav tm="0">
                                          <p:val>
                                            <p:fltVal val="0"/>
                                          </p:val>
                                        </p:tav>
                                        <p:tav tm="100000">
                                          <p:val>
                                            <p:strVal val="#ppt_h"/>
                                          </p:val>
                                        </p:tav>
                                      </p:tavLst>
                                    </p:anim>
                                    <p:anim calcmode="lin" valueType="num">
                                      <p:cBhvr>
                                        <p:cTn id="74" dur="1000" fill="hold"/>
                                        <p:tgtEl>
                                          <p:spTgt spid="11">
                                            <p:bg/>
                                          </p:spTgt>
                                        </p:tgtEl>
                                        <p:attrNameLst>
                                          <p:attrName>style.rotation</p:attrName>
                                        </p:attrNameLst>
                                      </p:cBhvr>
                                      <p:tavLst>
                                        <p:tav tm="0">
                                          <p:val>
                                            <p:fltVal val="90"/>
                                          </p:val>
                                        </p:tav>
                                        <p:tav tm="100000">
                                          <p:val>
                                            <p:fltVal val="0"/>
                                          </p:val>
                                        </p:tav>
                                      </p:tavLst>
                                    </p:anim>
                                    <p:animEffect transition="in" filter="fade">
                                      <p:cBhvr>
                                        <p:cTn id="75" dur="1000"/>
                                        <p:tgtEl>
                                          <p:spTgt spid="11">
                                            <p:bg/>
                                          </p:spTgt>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11">
                                            <p:txEl>
                                              <p:pRg st="0" end="0"/>
                                            </p:txEl>
                                          </p:spTgt>
                                        </p:tgtEl>
                                        <p:attrNameLst>
                                          <p:attrName>style.visibility</p:attrName>
                                        </p:attrNameLst>
                                      </p:cBhvr>
                                      <p:to>
                                        <p:strVal val="visible"/>
                                      </p:to>
                                    </p:set>
                                    <p:anim calcmode="lin" valueType="num">
                                      <p:cBhvr>
                                        <p:cTn id="78"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79"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80"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81"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4" grpId="0" uiExpand="1" build="p" animBg="1" autoUpdateAnimBg="0"/>
      <p:bldP spid="15" grpId="0" uiExpand="1" build="p" animBg="1" autoUpdateAnimBg="0"/>
      <p:bldP spid="10" grpId="0" uiExpand="1" build="p" animBg="1" autoUpdateAnimBg="0"/>
      <p:bldP spid="11" grpId="0" uiExpand="1" build="p"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83564" y="580809"/>
            <a:ext cx="6144620" cy="677108"/>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Перевантажувальна здатність явно-полюсних машин дещо нижча, ніж неявно-полюсних:</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100716" y="1307941"/>
            <a:ext cx="8962174" cy="1015663"/>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З урахуванням </a:t>
            </a:r>
            <a:r>
              <a:rPr lang="uk-UA" sz="2200" dirty="0">
                <a:latin typeface="Calibri" panose="020F0502020204030204" pitchFamily="34" charset="0"/>
                <a:ea typeface="Calibri" panose="020F0502020204030204" pitchFamily="34" charset="0"/>
                <a:cs typeface="Calibri" panose="020F0502020204030204" pitchFamily="34" charset="0"/>
              </a:rPr>
              <a:t>поштовхів навантаження звичайно кут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що відповідає номінальному режиму роботи, приймають </a:t>
            </a:r>
            <a:r>
              <a:rPr lang="uk-UA" sz="2200" dirty="0" smtClean="0">
                <a:latin typeface="Calibri" panose="020F0502020204030204" pitchFamily="34" charset="0"/>
                <a:ea typeface="Calibri" panose="020F0502020204030204" pitchFamily="34" charset="0"/>
                <a:cs typeface="Calibri" panose="020F0502020204030204" pitchFamily="34" charset="0"/>
              </a:rPr>
              <a:t>меншим</a:t>
            </a:r>
          </a:p>
          <a:p>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θ</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н.реж</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20</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30</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Механічні характеристики </a:t>
            </a:r>
            <a:r>
              <a:rPr lang="uk-UA" sz="2800" b="1" i="1" u="sng" dirty="0" smtClean="0">
                <a:latin typeface="Times New Roman" panose="02020603050405020304" pitchFamily="18" charset="0"/>
                <a:cs typeface="Times New Roman" panose="02020603050405020304" pitchFamily="18" charset="0"/>
              </a:rPr>
              <a:t>СД у </a:t>
            </a:r>
            <a:r>
              <a:rPr lang="uk-UA" sz="2800" b="1" i="1" u="sng" dirty="0">
                <a:latin typeface="Times New Roman" panose="02020603050405020304" pitchFamily="18" charset="0"/>
                <a:cs typeface="Times New Roman" panose="02020603050405020304" pitchFamily="18" charset="0"/>
              </a:rPr>
              <a:t>рушійному режимі</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3" name="Прямоугольник 12"/>
          <p:cNvSpPr>
            <a:spLocks noChangeArrowheads="1"/>
          </p:cNvSpPr>
          <p:nvPr/>
        </p:nvSpPr>
        <p:spPr bwMode="auto">
          <a:xfrm>
            <a:off x="3421560" y="1968110"/>
            <a:ext cx="5613248" cy="338554"/>
          </a:xfrm>
          <a:prstGeom prst="rect">
            <a:avLst/>
          </a:prstGeom>
          <a:solidFill>
            <a:schemeClr val="bg2"/>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Тоді:</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16" name="Прямоугольник 15"/>
          <p:cNvSpPr>
            <a:spLocks noChangeArrowheads="1"/>
          </p:cNvSpPr>
          <p:nvPr/>
        </p:nvSpPr>
        <p:spPr bwMode="auto">
          <a:xfrm>
            <a:off x="119472" y="2324211"/>
            <a:ext cx="8997026" cy="677108"/>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Пропорційність між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синхр</a:t>
            </a:r>
            <a:r>
              <a:rPr lang="uk-UA" sz="2200" i="1" dirty="0">
                <a:latin typeface="Times New Roman" panose="02020603050405020304" pitchFamily="18" charset="0"/>
                <a:ea typeface="Calibri" panose="020F0502020204030204" pitchFamily="34" charset="0"/>
                <a:cs typeface="Times New Roman" panose="02020603050405020304" pitchFamily="18" charset="0"/>
              </a:rPr>
              <a:t> і U </a:t>
            </a:r>
            <a:r>
              <a:rPr lang="uk-UA" sz="2200" dirty="0">
                <a:latin typeface="Calibri" panose="020F0502020204030204" pitchFamily="34" charset="0"/>
                <a:ea typeface="Calibri" panose="020F0502020204030204" pitchFamily="34" charset="0"/>
                <a:cs typeface="Calibri" panose="020F0502020204030204" pitchFamily="34" charset="0"/>
              </a:rPr>
              <a:t>робить двигун більш стійким до коливань напруги живлення, (порівняно з АД, де </a:t>
            </a:r>
            <a:r>
              <a:rPr lang="uk-UA" sz="2200" i="1" dirty="0">
                <a:latin typeface="Times New Roman" panose="02020603050405020304" pitchFamily="18" charset="0"/>
                <a:ea typeface="Calibri" panose="020F0502020204030204" pitchFamily="34" charset="0"/>
                <a:cs typeface="Times New Roman" panose="02020603050405020304" pitchFamily="18" charset="0"/>
              </a:rPr>
              <a:t>М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U</a:t>
            </a:r>
            <a:r>
              <a:rPr lang="uk-UA" sz="2200" i="1" baseline="30000" dirty="0">
                <a:latin typeface="Times New Roman" panose="02020603050405020304" pitchFamily="18" charset="0"/>
                <a:ea typeface="Calibri" panose="020F0502020204030204" pitchFamily="34" charset="0"/>
                <a:cs typeface="Times New Roman" panose="02020603050405020304" pitchFamily="18" charset="0"/>
              </a:rPr>
              <a:t>2</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119472" y="3027290"/>
            <a:ext cx="8959718" cy="1015663"/>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Оскільки в </a:t>
            </a:r>
            <a:r>
              <a:rPr lang="uk-UA" sz="2200" dirty="0" smtClean="0">
                <a:latin typeface="Calibri" panose="020F0502020204030204" pitchFamily="34" charset="0"/>
                <a:ea typeface="Calibri" panose="020F0502020204030204" pitchFamily="34" charset="0"/>
                <a:cs typeface="Calibri" panose="020F0502020204030204" pitchFamily="34" charset="0"/>
              </a:rPr>
              <a:t>СД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е</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Е</a:t>
            </a:r>
            <a:r>
              <a:rPr lang="uk-UA" sz="2200" dirty="0">
                <a:latin typeface="Calibri" panose="020F0502020204030204" pitchFamily="34" charset="0"/>
                <a:ea typeface="Calibri" panose="020F0502020204030204" pitchFamily="34" charset="0"/>
                <a:cs typeface="Calibri" panose="020F0502020204030204" pitchFamily="34" charset="0"/>
              </a:rPr>
              <a:t>, то перевантажувальна здатність двигуна може бути збільшена за рахунок форсування струму збудження при поштовхах навантаження, що реалізують у замкнутих системах електропривода.</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2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3" name="Rectangle 12"/>
          <p:cNvSpPr>
            <a:spLocks noChangeArrowheads="1"/>
          </p:cNvSpPr>
          <p:nvPr/>
        </p:nvSpPr>
        <p:spPr bwMode="auto">
          <a:xfrm>
            <a:off x="3116152" y="547787"/>
            <a:ext cx="29116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1pPr>
            <a:lvl2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2pPr>
            <a:lvl3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3pPr>
            <a:lvl4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4pPr>
            <a:lvl5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5pPr>
            <a:lvl6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6pPr>
            <a:lvl7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7pPr>
            <a:lvl8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8pPr>
            <a:lvl9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2700338" algn="ctr"/>
                <a:tab pos="5221288" algn="l"/>
                <a:tab pos="5940425" algn="r"/>
              </a:tabLst>
            </a:pPr>
            <a:r>
              <a:rPr kumimoji="0" lang="uk-UA" altLang="uk-UA"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
        <p:nvSpPr>
          <p:cNvPr id="34" name="Прямоугольник 33"/>
          <p:cNvSpPr>
            <a:spLocks noChangeArrowheads="1"/>
          </p:cNvSpPr>
          <p:nvPr/>
        </p:nvSpPr>
        <p:spPr bwMode="auto">
          <a:xfrm>
            <a:off x="102494" y="4050066"/>
            <a:ext cx="8976696" cy="2708434"/>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У результаті навіть за достатньо великих коливань навантаження зберігається стійка робота СД. Цей метод також використовується при провалах напруги в мережі.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Збільшення </a:t>
            </a:r>
            <a:r>
              <a:rPr lang="uk-UA" sz="2200" dirty="0">
                <a:latin typeface="Calibri" panose="020F0502020204030204" pitchFamily="34" charset="0"/>
                <a:ea typeface="Calibri" panose="020F0502020204030204" pitchFamily="34" charset="0"/>
                <a:cs typeface="Calibri" panose="020F0502020204030204" pitchFamily="34" charset="0"/>
              </a:rPr>
              <a:t>навантаження на валу СД призведе до збільшення струму </a:t>
            </a:r>
            <a:r>
              <a:rPr lang="uk-UA" sz="2200" i="1" dirty="0">
                <a:latin typeface="Times New Roman" panose="02020603050405020304" pitchFamily="18" charset="0"/>
                <a:ea typeface="Calibri" panose="020F0502020204030204" pitchFamily="34" charset="0"/>
                <a:cs typeface="Times New Roman" panose="02020603050405020304" pitchFamily="18" charset="0"/>
              </a:rPr>
              <a:t>I</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та </a:t>
            </a:r>
            <a:r>
              <a:rPr lang="uk-UA" sz="2200" dirty="0">
                <a:latin typeface="Calibri" panose="020F0502020204030204" pitchFamily="34" charset="0"/>
                <a:ea typeface="Calibri" panose="020F0502020204030204" pitchFamily="34" charset="0"/>
                <a:cs typeface="Calibri" panose="020F0502020204030204" pitchFamily="34" charset="0"/>
              </a:rPr>
              <a:t>відповідно до збільшення кута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і якщо кут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перевершить значення, що відповідає максимальному моменту двигуна, то останній почне зменшуватися, стане меншим </a:t>
            </a:r>
            <a:r>
              <a:rPr lang="uk-UA" sz="2200" i="1" dirty="0">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с</a:t>
            </a:r>
            <a:r>
              <a:rPr lang="uk-UA" sz="2200" dirty="0">
                <a:latin typeface="Calibri" panose="020F0502020204030204" pitchFamily="34" charset="0"/>
                <a:ea typeface="Calibri" panose="020F0502020204030204" pitchFamily="34" charset="0"/>
                <a:cs typeface="Calibri" panose="020F0502020204030204" pitchFamily="34" charset="0"/>
              </a:rPr>
              <a:t>, у результаті чого відбудеться випадання двигуна із синхронізму.</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2519979105"/>
              </p:ext>
            </p:extLst>
          </p:nvPr>
        </p:nvGraphicFramePr>
        <p:xfrm>
          <a:off x="5975641" y="542112"/>
          <a:ext cx="3084793" cy="791257"/>
        </p:xfrm>
        <a:graphic>
          <a:graphicData uri="http://schemas.openxmlformats.org/presentationml/2006/ole">
            <mc:AlternateContent xmlns:mc="http://schemas.openxmlformats.org/markup-compatibility/2006">
              <mc:Choice xmlns:v="urn:schemas-microsoft-com:vml" Requires="v">
                <p:oleObj spid="_x0000_s97293" name="Уравнение" r:id="rId4" imgW="1765080" imgH="457200" progId="Equation.3">
                  <p:embed/>
                </p:oleObj>
              </mc:Choice>
              <mc:Fallback>
                <p:oleObj name="Уравнение" r:id="rId4" imgW="1765080" imgH="457200" progId="Equation.3">
                  <p:embed/>
                  <p:pic>
                    <p:nvPicPr>
                      <p:cNvPr id="0" name="Object 1"/>
                      <p:cNvPicPr>
                        <a:picLocks noChangeAspect="1" noChangeArrowheads="1"/>
                      </p:cNvPicPr>
                      <p:nvPr/>
                    </p:nvPicPr>
                    <p:blipFill>
                      <a:blip r:embed="rId5"/>
                      <a:srcRect/>
                      <a:stretch>
                        <a:fillRect/>
                      </a:stretch>
                    </p:blipFill>
                    <p:spPr bwMode="auto">
                      <a:xfrm>
                        <a:off x="5975641" y="542112"/>
                        <a:ext cx="3084793" cy="791257"/>
                      </a:xfrm>
                      <a:prstGeom prst="rect">
                        <a:avLst/>
                      </a:prstGeom>
                      <a:solidFill>
                        <a:srgbClr val="FFFF00"/>
                      </a:solidFill>
                      <a:ln>
                        <a:solidFill>
                          <a:srgbClr val="FF0000"/>
                        </a:solidFill>
                      </a:ln>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1210369024"/>
              </p:ext>
            </p:extLst>
          </p:nvPr>
        </p:nvGraphicFramePr>
        <p:xfrm>
          <a:off x="6667054" y="1671459"/>
          <a:ext cx="2386778" cy="677217"/>
        </p:xfrm>
        <a:graphic>
          <a:graphicData uri="http://schemas.openxmlformats.org/presentationml/2006/ole">
            <mc:AlternateContent xmlns:mc="http://schemas.openxmlformats.org/markup-compatibility/2006">
              <mc:Choice xmlns:v="urn:schemas-microsoft-com:vml" Requires="v">
                <p:oleObj spid="_x0000_s97294" name="Уравнение" r:id="rId6" imgW="1536480" imgH="419040" progId="Equation.3">
                  <p:embed/>
                </p:oleObj>
              </mc:Choice>
              <mc:Fallback>
                <p:oleObj name="Уравнение" r:id="rId6" imgW="1536480" imgH="419040" progId="Equation.3">
                  <p:embed/>
                  <p:pic>
                    <p:nvPicPr>
                      <p:cNvPr id="0" name="Object 3"/>
                      <p:cNvPicPr>
                        <a:picLocks noChangeAspect="1" noChangeArrowheads="1"/>
                      </p:cNvPicPr>
                      <p:nvPr/>
                    </p:nvPicPr>
                    <p:blipFill>
                      <a:blip r:embed="rId7"/>
                      <a:srcRect/>
                      <a:stretch>
                        <a:fillRect/>
                      </a:stretch>
                    </p:blipFill>
                    <p:spPr bwMode="auto">
                      <a:xfrm>
                        <a:off x="6667054" y="1671459"/>
                        <a:ext cx="2386778" cy="677217"/>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312425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7">
                                            <p:bg/>
                                          </p:spTgt>
                                        </p:tgtEl>
                                        <p:attrNameLst>
                                          <p:attrName>style.visibility</p:attrName>
                                        </p:attrNameLst>
                                      </p:cBhvr>
                                      <p:to>
                                        <p:strVal val="visible"/>
                                      </p:to>
                                    </p:set>
                                    <p:anim calcmode="lin" valueType="num">
                                      <p:cBhvr>
                                        <p:cTn id="30" dur="1000" fill="hold"/>
                                        <p:tgtEl>
                                          <p:spTgt spid="17">
                                            <p:bg/>
                                          </p:spTgt>
                                        </p:tgtEl>
                                        <p:attrNameLst>
                                          <p:attrName>ppt_w</p:attrName>
                                        </p:attrNameLst>
                                      </p:cBhvr>
                                      <p:tavLst>
                                        <p:tav tm="0">
                                          <p:val>
                                            <p:fltVal val="0"/>
                                          </p:val>
                                        </p:tav>
                                        <p:tav tm="100000">
                                          <p:val>
                                            <p:strVal val="#ppt_w"/>
                                          </p:val>
                                        </p:tav>
                                      </p:tavLst>
                                    </p:anim>
                                    <p:anim calcmode="lin" valueType="num">
                                      <p:cBhvr>
                                        <p:cTn id="31" dur="1000" fill="hold"/>
                                        <p:tgtEl>
                                          <p:spTgt spid="17">
                                            <p:bg/>
                                          </p:spTgt>
                                        </p:tgtEl>
                                        <p:attrNameLst>
                                          <p:attrName>ppt_h</p:attrName>
                                        </p:attrNameLst>
                                      </p:cBhvr>
                                      <p:tavLst>
                                        <p:tav tm="0">
                                          <p:val>
                                            <p:fltVal val="0"/>
                                          </p:val>
                                        </p:tav>
                                        <p:tav tm="100000">
                                          <p:val>
                                            <p:strVal val="#ppt_h"/>
                                          </p:val>
                                        </p:tav>
                                      </p:tavLst>
                                    </p:anim>
                                    <p:anim calcmode="lin" valueType="num">
                                      <p:cBhvr>
                                        <p:cTn id="32" dur="1000" fill="hold"/>
                                        <p:tgtEl>
                                          <p:spTgt spid="17">
                                            <p:bg/>
                                          </p:spTgt>
                                        </p:tgtEl>
                                        <p:attrNameLst>
                                          <p:attrName>style.rotation</p:attrName>
                                        </p:attrNameLst>
                                      </p:cBhvr>
                                      <p:tavLst>
                                        <p:tav tm="0">
                                          <p:val>
                                            <p:fltVal val="90"/>
                                          </p:val>
                                        </p:tav>
                                        <p:tav tm="100000">
                                          <p:val>
                                            <p:fltVal val="0"/>
                                          </p:val>
                                        </p:tav>
                                      </p:tavLst>
                                    </p:anim>
                                    <p:animEffect transition="in" filter="fade">
                                      <p:cBhvr>
                                        <p:cTn id="33" dur="1000"/>
                                        <p:tgtEl>
                                          <p:spTgt spid="17">
                                            <p:bg/>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p:cTn id="36"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7">
                                            <p:txEl>
                                              <p:pRg st="0" end="0"/>
                                            </p:txEl>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 calcmode="lin" valueType="num">
                                      <p:cBhvr>
                                        <p:cTn id="42"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44"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45" dur="1000"/>
                                        <p:tgtEl>
                                          <p:spTgt spid="1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3">
                                            <p:bg/>
                                          </p:spTgt>
                                        </p:tgtEl>
                                        <p:attrNameLst>
                                          <p:attrName>style.visibility</p:attrName>
                                        </p:attrNameLst>
                                      </p:cBhvr>
                                      <p:to>
                                        <p:strVal val="visible"/>
                                      </p:to>
                                    </p:set>
                                    <p:anim calcmode="lin" valueType="num">
                                      <p:cBhvr>
                                        <p:cTn id="50" dur="1000" fill="hold"/>
                                        <p:tgtEl>
                                          <p:spTgt spid="13">
                                            <p:bg/>
                                          </p:spTgt>
                                        </p:tgtEl>
                                        <p:attrNameLst>
                                          <p:attrName>ppt_w</p:attrName>
                                        </p:attrNameLst>
                                      </p:cBhvr>
                                      <p:tavLst>
                                        <p:tav tm="0">
                                          <p:val>
                                            <p:fltVal val="0"/>
                                          </p:val>
                                        </p:tav>
                                        <p:tav tm="100000">
                                          <p:val>
                                            <p:strVal val="#ppt_w"/>
                                          </p:val>
                                        </p:tav>
                                      </p:tavLst>
                                    </p:anim>
                                    <p:anim calcmode="lin" valueType="num">
                                      <p:cBhvr>
                                        <p:cTn id="51" dur="1000" fill="hold"/>
                                        <p:tgtEl>
                                          <p:spTgt spid="13">
                                            <p:bg/>
                                          </p:spTgt>
                                        </p:tgtEl>
                                        <p:attrNameLst>
                                          <p:attrName>ppt_h</p:attrName>
                                        </p:attrNameLst>
                                      </p:cBhvr>
                                      <p:tavLst>
                                        <p:tav tm="0">
                                          <p:val>
                                            <p:fltVal val="0"/>
                                          </p:val>
                                        </p:tav>
                                        <p:tav tm="100000">
                                          <p:val>
                                            <p:strVal val="#ppt_h"/>
                                          </p:val>
                                        </p:tav>
                                      </p:tavLst>
                                    </p:anim>
                                    <p:anim calcmode="lin" valueType="num">
                                      <p:cBhvr>
                                        <p:cTn id="52" dur="1000" fill="hold"/>
                                        <p:tgtEl>
                                          <p:spTgt spid="13">
                                            <p:bg/>
                                          </p:spTgt>
                                        </p:tgtEl>
                                        <p:attrNameLst>
                                          <p:attrName>style.rotation</p:attrName>
                                        </p:attrNameLst>
                                      </p:cBhvr>
                                      <p:tavLst>
                                        <p:tav tm="0">
                                          <p:val>
                                            <p:fltVal val="90"/>
                                          </p:val>
                                        </p:tav>
                                        <p:tav tm="100000">
                                          <p:val>
                                            <p:fltVal val="0"/>
                                          </p:val>
                                        </p:tav>
                                      </p:tavLst>
                                    </p:anim>
                                    <p:animEffect transition="in" filter="fade">
                                      <p:cBhvr>
                                        <p:cTn id="53" dur="1000"/>
                                        <p:tgtEl>
                                          <p:spTgt spid="13">
                                            <p:bg/>
                                          </p:spTgt>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p:cTn id="56"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58"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59" dur="1000"/>
                                        <p:tgtEl>
                                          <p:spTgt spid="13">
                                            <p:txEl>
                                              <p:pRg st="0" end="0"/>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80">
                                          <p:stCondLst>
                                            <p:cond delay="0"/>
                                          </p:stCondLst>
                                        </p:cTn>
                                        <p:tgtEl>
                                          <p:spTgt spid="8"/>
                                        </p:tgtEl>
                                      </p:cBhvr>
                                    </p:animEffect>
                                    <p:anim calcmode="lin" valueType="num">
                                      <p:cBhvr>
                                        <p:cTn id="6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9" dur="26">
                                          <p:stCondLst>
                                            <p:cond delay="650"/>
                                          </p:stCondLst>
                                        </p:cTn>
                                        <p:tgtEl>
                                          <p:spTgt spid="8"/>
                                        </p:tgtEl>
                                      </p:cBhvr>
                                      <p:to x="100000" y="60000"/>
                                    </p:animScale>
                                    <p:animScale>
                                      <p:cBhvr>
                                        <p:cTn id="70" dur="166" decel="50000">
                                          <p:stCondLst>
                                            <p:cond delay="676"/>
                                          </p:stCondLst>
                                        </p:cTn>
                                        <p:tgtEl>
                                          <p:spTgt spid="8"/>
                                        </p:tgtEl>
                                      </p:cBhvr>
                                      <p:to x="100000" y="100000"/>
                                    </p:animScale>
                                    <p:animScale>
                                      <p:cBhvr>
                                        <p:cTn id="71" dur="26">
                                          <p:stCondLst>
                                            <p:cond delay="1312"/>
                                          </p:stCondLst>
                                        </p:cTn>
                                        <p:tgtEl>
                                          <p:spTgt spid="8"/>
                                        </p:tgtEl>
                                      </p:cBhvr>
                                      <p:to x="100000" y="80000"/>
                                    </p:animScale>
                                    <p:animScale>
                                      <p:cBhvr>
                                        <p:cTn id="72" dur="166" decel="50000">
                                          <p:stCondLst>
                                            <p:cond delay="1338"/>
                                          </p:stCondLst>
                                        </p:cTn>
                                        <p:tgtEl>
                                          <p:spTgt spid="8"/>
                                        </p:tgtEl>
                                      </p:cBhvr>
                                      <p:to x="100000" y="100000"/>
                                    </p:animScale>
                                    <p:animScale>
                                      <p:cBhvr>
                                        <p:cTn id="73" dur="26">
                                          <p:stCondLst>
                                            <p:cond delay="1642"/>
                                          </p:stCondLst>
                                        </p:cTn>
                                        <p:tgtEl>
                                          <p:spTgt spid="8"/>
                                        </p:tgtEl>
                                      </p:cBhvr>
                                      <p:to x="100000" y="90000"/>
                                    </p:animScale>
                                    <p:animScale>
                                      <p:cBhvr>
                                        <p:cTn id="74" dur="166" decel="50000">
                                          <p:stCondLst>
                                            <p:cond delay="1668"/>
                                          </p:stCondLst>
                                        </p:cTn>
                                        <p:tgtEl>
                                          <p:spTgt spid="8"/>
                                        </p:tgtEl>
                                      </p:cBhvr>
                                      <p:to x="100000" y="100000"/>
                                    </p:animScale>
                                    <p:animScale>
                                      <p:cBhvr>
                                        <p:cTn id="75" dur="26">
                                          <p:stCondLst>
                                            <p:cond delay="1808"/>
                                          </p:stCondLst>
                                        </p:cTn>
                                        <p:tgtEl>
                                          <p:spTgt spid="8"/>
                                        </p:tgtEl>
                                      </p:cBhvr>
                                      <p:to x="100000" y="95000"/>
                                    </p:animScale>
                                    <p:animScale>
                                      <p:cBhvr>
                                        <p:cTn id="76" dur="166" decel="50000">
                                          <p:stCondLst>
                                            <p:cond delay="1834"/>
                                          </p:stCondLst>
                                        </p:cTn>
                                        <p:tgtEl>
                                          <p:spTgt spid="8"/>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 presetClass="entr" presetSubtype="9"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1000" fill="hold"/>
                                        <p:tgtEl>
                                          <p:spTgt spid="16"/>
                                        </p:tgtEl>
                                        <p:attrNameLst>
                                          <p:attrName>ppt_x</p:attrName>
                                        </p:attrNameLst>
                                      </p:cBhvr>
                                      <p:tavLst>
                                        <p:tav tm="0">
                                          <p:val>
                                            <p:strVal val="0-#ppt_w/2"/>
                                          </p:val>
                                        </p:tav>
                                        <p:tav tm="100000">
                                          <p:val>
                                            <p:strVal val="#ppt_x"/>
                                          </p:val>
                                        </p:tav>
                                      </p:tavLst>
                                    </p:anim>
                                    <p:anim calcmode="lin" valueType="num">
                                      <p:cBhvr additive="base">
                                        <p:cTn id="82"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6"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1+#ppt_w/2"/>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1000" fill="hold"/>
                                        <p:tgtEl>
                                          <p:spTgt spid="34"/>
                                        </p:tgtEl>
                                        <p:attrNameLst>
                                          <p:attrName>ppt_x</p:attrName>
                                        </p:attrNameLst>
                                      </p:cBhvr>
                                      <p:tavLst>
                                        <p:tav tm="0">
                                          <p:val>
                                            <p:strVal val="#ppt_x"/>
                                          </p:val>
                                        </p:tav>
                                        <p:tav tm="100000">
                                          <p:val>
                                            <p:strVal val="#ppt_x"/>
                                          </p:val>
                                        </p:tav>
                                      </p:tavLst>
                                    </p:anim>
                                    <p:anim calcmode="lin" valueType="num">
                                      <p:cBhvr additive="base">
                                        <p:cTn id="94"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3" grpId="0" uiExpand="1" build="p" animBg="1" autoUpdateAnimBg="0"/>
      <p:bldP spid="16" grpId="0" animBg="1" autoUpdateAnimBg="0"/>
      <p:bldP spid="18" grpId="0" animBg="1" autoUpdateAnimBg="0"/>
      <p:bldP spid="34"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83563" y="580809"/>
            <a:ext cx="8957663" cy="1477328"/>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Робота синхронних двигунів можлива в двох гальмівних режимах:</a:t>
            </a:r>
          </a:p>
          <a:p>
            <a:pPr indent="360363"/>
            <a:r>
              <a:rPr lang="uk-UA" sz="2400" dirty="0">
                <a:latin typeface="Calibri" panose="020F0502020204030204" pitchFamily="34" charset="0"/>
                <a:ea typeface="Calibri" panose="020F0502020204030204" pitchFamily="34" charset="0"/>
                <a:cs typeface="Calibri" panose="020F0502020204030204" pitchFamily="34" charset="0"/>
              </a:rPr>
              <a:t>- режимі рекуперативного гальмування;</a:t>
            </a:r>
          </a:p>
          <a:p>
            <a:pPr indent="360363"/>
            <a:r>
              <a:rPr lang="uk-UA" sz="2400" dirty="0">
                <a:latin typeface="Calibri" panose="020F0502020204030204" pitchFamily="34" charset="0"/>
                <a:ea typeface="Calibri" panose="020F0502020204030204" pitchFamily="34" charset="0"/>
                <a:cs typeface="Calibri" panose="020F0502020204030204" pitchFamily="34" charset="0"/>
              </a:rPr>
              <a:t>- режимі динамічного гальмування.</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80285" y="2077972"/>
            <a:ext cx="8947799" cy="1477328"/>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400" i="1" dirty="0">
                <a:latin typeface="Calibri" panose="020F0502020204030204" pitchFamily="34" charset="0"/>
                <a:ea typeface="Calibri" panose="020F0502020204030204" pitchFamily="34" charset="0"/>
                <a:cs typeface="Calibri" panose="020F0502020204030204" pitchFamily="34" charset="0"/>
              </a:rPr>
              <a:t>Режим рекуперативного </a:t>
            </a:r>
            <a:r>
              <a:rPr lang="uk-UA" sz="2400" i="1" dirty="0" smtClean="0">
                <a:latin typeface="Calibri" panose="020F0502020204030204" pitchFamily="34" charset="0"/>
                <a:ea typeface="Calibri" panose="020F0502020204030204" pitchFamily="34" charset="0"/>
                <a:cs typeface="Calibri" panose="020F0502020204030204" pitchFamily="34" charset="0"/>
              </a:rPr>
              <a:t>гальмування</a:t>
            </a:r>
          </a:p>
          <a:p>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можливий, коли до валу двигуна </a:t>
            </a:r>
            <a:r>
              <a:rPr lang="uk-UA" sz="2400" dirty="0" err="1" smtClean="0">
                <a:latin typeface="Calibri" panose="020F0502020204030204" pitchFamily="34" charset="0"/>
                <a:ea typeface="Calibri" panose="020F0502020204030204" pitchFamily="34" charset="0"/>
                <a:cs typeface="Calibri" panose="020F0502020204030204" pitchFamily="34" charset="0"/>
              </a:rPr>
              <a:t>прикла</a:t>
            </a:r>
            <a:r>
              <a:rPr lang="uk-UA" sz="2400" dirty="0" smtClean="0">
                <a:latin typeface="Calibri" panose="020F0502020204030204" pitchFamily="34" charset="0"/>
                <a:ea typeface="Calibri" panose="020F0502020204030204" pitchFamily="34" charset="0"/>
                <a:cs typeface="Calibri" panose="020F0502020204030204" pitchFamily="34" charset="0"/>
              </a:rPr>
              <a:t>-</a:t>
            </a:r>
          </a:p>
          <a:p>
            <a:r>
              <a:rPr lang="uk-UA" sz="2400" dirty="0" err="1" smtClean="0">
                <a:latin typeface="Calibri" panose="020F0502020204030204" pitchFamily="34" charset="0"/>
                <a:ea typeface="Calibri" panose="020F0502020204030204" pitchFamily="34" charset="0"/>
                <a:cs typeface="Calibri" panose="020F0502020204030204" pitchFamily="34" charset="0"/>
              </a:rPr>
              <a:t>дений</a:t>
            </a:r>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рушійний момент з боку робочої машини, що </a:t>
            </a:r>
            <a:r>
              <a:rPr lang="uk-UA" sz="2400" dirty="0" smtClean="0">
                <a:latin typeface="Calibri" panose="020F0502020204030204" pitchFamily="34" charset="0"/>
                <a:ea typeface="Calibri" panose="020F0502020204030204" pitchFamily="34" charset="0"/>
                <a:cs typeface="Calibri" panose="020F0502020204030204" pitchFamily="34" charset="0"/>
              </a:rPr>
              <a:t>спів-</a:t>
            </a:r>
            <a:r>
              <a:rPr lang="uk-UA" sz="2400" dirty="0" err="1" smtClean="0">
                <a:latin typeface="Calibri" panose="020F0502020204030204" pitchFamily="34" charset="0"/>
                <a:ea typeface="Calibri" panose="020F0502020204030204" pitchFamily="34" charset="0"/>
                <a:cs typeface="Calibri" panose="020F0502020204030204" pitchFamily="34" charset="0"/>
              </a:rPr>
              <a:t>направле</a:t>
            </a:r>
            <a:r>
              <a:rPr lang="uk-UA" sz="2400" dirty="0" smtClean="0">
                <a:latin typeface="Calibri" panose="020F0502020204030204" pitchFamily="34" charset="0"/>
                <a:ea typeface="Calibri" panose="020F0502020204030204" pitchFamily="34" charset="0"/>
                <a:cs typeface="Calibri" panose="020F0502020204030204" pitchFamily="34" charset="0"/>
              </a:rPr>
              <a:t>-ний </a:t>
            </a:r>
            <a:r>
              <a:rPr lang="uk-UA" sz="2400" dirty="0">
                <a:latin typeface="Calibri" panose="020F0502020204030204" pitchFamily="34" charset="0"/>
                <a:ea typeface="Calibri" panose="020F0502020204030204" pitchFamily="34" charset="0"/>
                <a:cs typeface="Calibri" panose="020F0502020204030204" pitchFamily="34" charset="0"/>
              </a:rPr>
              <a:t>з рухом поля статора.</a:t>
            </a:r>
            <a:endParaRPr lang="uk-UA" sz="24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Гальмівні режими роботи синхронного двигуна</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6" name="Прямоугольник 15"/>
          <p:cNvSpPr>
            <a:spLocks noChangeArrowheads="1"/>
          </p:cNvSpPr>
          <p:nvPr/>
        </p:nvSpPr>
        <p:spPr bwMode="auto">
          <a:xfrm>
            <a:off x="49751" y="3541147"/>
            <a:ext cx="8997026" cy="1107996"/>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При цьому ротор обертається </a:t>
            </a:r>
            <a:r>
              <a:rPr lang="uk-UA" sz="2400" dirty="0" smtClean="0">
                <a:latin typeface="Calibri" panose="020F0502020204030204" pitchFamily="34" charset="0"/>
                <a:ea typeface="Calibri" panose="020F0502020204030204" pitchFamily="34" charset="0"/>
                <a:cs typeface="Calibri" panose="020F0502020204030204" pitchFamily="34" charset="0"/>
              </a:rPr>
              <a:t>зі </a:t>
            </a:r>
            <a:r>
              <a:rPr lang="uk-UA" sz="2400" dirty="0">
                <a:latin typeface="Calibri" panose="020F0502020204030204" pitchFamily="34" charset="0"/>
                <a:ea typeface="Calibri" panose="020F0502020204030204" pitchFamily="34" charset="0"/>
                <a:cs typeface="Calibri" panose="020F0502020204030204" pitchFamily="34" charset="0"/>
              </a:rPr>
              <a:t>швидкістю </a:t>
            </a:r>
            <a:r>
              <a:rPr lang="uk-UA" sz="2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400" i="1" dirty="0">
                <a:latin typeface="Times New Roman" panose="02020603050405020304" pitchFamily="18" charset="0"/>
                <a:ea typeface="Calibri" panose="020F0502020204030204" pitchFamily="34" charset="0"/>
                <a:cs typeface="Times New Roman" panose="02020603050405020304" pitchFamily="18" charset="0"/>
              </a:rPr>
              <a:t> = </a:t>
            </a:r>
            <a:r>
              <a:rPr lang="uk-UA" sz="2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0</a:t>
            </a:r>
            <a:r>
              <a:rPr lang="uk-UA" sz="2400" dirty="0">
                <a:latin typeface="Calibri" panose="020F0502020204030204" pitchFamily="34" charset="0"/>
                <a:ea typeface="Calibri" panose="020F0502020204030204" pitchFamily="34" charset="0"/>
                <a:cs typeface="Calibri" panose="020F0502020204030204" pitchFamily="34" charset="0"/>
              </a:rPr>
              <a:t>, але </a:t>
            </a:r>
            <a:r>
              <a:rPr lang="uk-UA" sz="2400" dirty="0" err="1" smtClean="0">
                <a:latin typeface="Calibri" panose="020F0502020204030204" pitchFamily="34" charset="0"/>
                <a:ea typeface="Calibri" panose="020F0502020204030204" pitchFamily="34" charset="0"/>
                <a:cs typeface="Calibri" panose="020F0502020204030204" pitchFamily="34" charset="0"/>
              </a:rPr>
              <a:t>відбува-ється</a:t>
            </a:r>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зміна кута </a:t>
            </a:r>
            <a:r>
              <a:rPr lang="uk-UA" sz="2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400" i="1" dirty="0">
                <a:latin typeface="Times New Roman" panose="02020603050405020304" pitchFamily="18" charset="0"/>
                <a:ea typeface="Calibri" panose="020F0502020204030204" pitchFamily="34" charset="0"/>
                <a:cs typeface="Times New Roman" panose="02020603050405020304" pitchFamily="18" charset="0"/>
              </a:rPr>
              <a:t> (</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соs</a:t>
            </a:r>
            <a:r>
              <a:rPr lang="uk-UA" sz="2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400" i="1" dirty="0">
                <a:latin typeface="Times New Roman" panose="02020603050405020304" pitchFamily="18" charset="0"/>
                <a:ea typeface="Calibri" panose="020F0502020204030204" pitchFamily="34" charset="0"/>
                <a:cs typeface="Times New Roman" panose="02020603050405020304" pitchFamily="18" charset="0"/>
              </a:rPr>
              <a:t> &lt; </a:t>
            </a:r>
            <a:r>
              <a:rPr lang="uk-UA" sz="2400" i="1" dirty="0" smtClean="0">
                <a:latin typeface="Times New Roman" panose="02020603050405020304" pitchFamily="18" charset="0"/>
                <a:ea typeface="Calibri" panose="020F0502020204030204" pitchFamily="34" charset="0"/>
                <a:cs typeface="Times New Roman" panose="02020603050405020304" pitchFamily="18" charset="0"/>
              </a:rPr>
              <a:t>0)</a:t>
            </a:r>
            <a:r>
              <a:rPr lang="uk-UA" sz="2400" dirty="0" smtClean="0">
                <a:latin typeface="Calibri" panose="020F0502020204030204" pitchFamily="34" charset="0"/>
                <a:ea typeface="Calibri" panose="020F0502020204030204" pitchFamily="34" charset="0"/>
                <a:cs typeface="Calibri" panose="020F0502020204030204" pitchFamily="34" charset="0"/>
              </a:rPr>
              <a:t> і електромагнітний </a:t>
            </a:r>
            <a:r>
              <a:rPr lang="uk-UA" sz="2400" dirty="0">
                <a:latin typeface="Calibri" panose="020F0502020204030204" pitchFamily="34" charset="0"/>
                <a:ea typeface="Calibri" panose="020F0502020204030204" pitchFamily="34" charset="0"/>
                <a:cs typeface="Calibri" panose="020F0502020204030204" pitchFamily="34" charset="0"/>
              </a:rPr>
              <a:t>момент стає гальмівним.</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59877" y="4656161"/>
            <a:ext cx="8959718" cy="738664"/>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Усталений режим для рекуперативного гальмування настає коли </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е.гальм</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400" i="1" dirty="0">
                <a:latin typeface="Times New Roman" panose="02020603050405020304" pitchFamily="18" charset="0"/>
                <a:ea typeface="Calibri" panose="020F0502020204030204" pitchFamily="34" charset="0"/>
                <a:cs typeface="Times New Roman" panose="02020603050405020304" pitchFamily="18" charset="0"/>
              </a:rPr>
              <a:t>= М</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с</a:t>
            </a:r>
            <a:r>
              <a:rPr lang="uk-UA" sz="2400" i="1" dirty="0">
                <a:latin typeface="Times New Roman" panose="02020603050405020304" pitchFamily="18" charset="0"/>
                <a:ea typeface="Calibri" panose="020F0502020204030204" pitchFamily="34" charset="0"/>
                <a:cs typeface="Times New Roman" panose="02020603050405020304" pitchFamily="18" charset="0"/>
              </a:rPr>
              <a:t>.</a:t>
            </a:r>
            <a:endParaRPr lang="uk-UA" sz="2400" i="1"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3" name="Rectangle 12"/>
          <p:cNvSpPr>
            <a:spLocks noChangeArrowheads="1"/>
          </p:cNvSpPr>
          <p:nvPr/>
        </p:nvSpPr>
        <p:spPr bwMode="auto">
          <a:xfrm>
            <a:off x="3116152" y="547787"/>
            <a:ext cx="29116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1pPr>
            <a:lvl2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2pPr>
            <a:lvl3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3pPr>
            <a:lvl4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4pPr>
            <a:lvl5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5pPr>
            <a:lvl6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6pPr>
            <a:lvl7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7pPr>
            <a:lvl8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8pPr>
            <a:lvl9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2700338" algn="ctr"/>
                <a:tab pos="5221288" algn="l"/>
                <a:tab pos="5940425" algn="r"/>
              </a:tabLst>
            </a:pPr>
            <a:r>
              <a:rPr kumimoji="0" lang="uk-UA" altLang="uk-UA"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
        <p:nvSpPr>
          <p:cNvPr id="34" name="Прямоугольник 33"/>
          <p:cNvSpPr>
            <a:spLocks noChangeArrowheads="1"/>
          </p:cNvSpPr>
          <p:nvPr/>
        </p:nvSpPr>
        <p:spPr bwMode="auto">
          <a:xfrm>
            <a:off x="59916" y="5399417"/>
            <a:ext cx="8976696" cy="738664"/>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При </a:t>
            </a:r>
            <a:r>
              <a:rPr lang="uk-UA" sz="2400" u="sng" dirty="0">
                <a:latin typeface="Calibri" panose="020F0502020204030204" pitchFamily="34" charset="0"/>
                <a:ea typeface="Calibri" panose="020F0502020204030204" pitchFamily="34" charset="0"/>
                <a:cs typeface="Calibri" panose="020F0502020204030204" pitchFamily="34" charset="0"/>
              </a:rPr>
              <a:t>динамічному гальмуванні </a:t>
            </a:r>
            <a:r>
              <a:rPr lang="uk-UA" sz="2400" dirty="0">
                <a:latin typeface="Calibri" panose="020F0502020204030204" pitchFamily="34" charset="0"/>
                <a:ea typeface="Calibri" panose="020F0502020204030204" pitchFamily="34" charset="0"/>
                <a:cs typeface="Calibri" panose="020F0502020204030204" pitchFamily="34" charset="0"/>
              </a:rPr>
              <a:t>обмотка статора відключається від мережі і замикається на </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R</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дод</a:t>
            </a:r>
            <a:r>
              <a:rPr lang="uk-UA" sz="2400" dirty="0">
                <a:latin typeface="Calibri" panose="020F0502020204030204" pitchFamily="34" charset="0"/>
                <a:ea typeface="Calibri" panose="020F0502020204030204" pitchFamily="34" charset="0"/>
                <a:cs typeface="Calibri" panose="020F0502020204030204" pitchFamily="34" charset="0"/>
              </a:rPr>
              <a:t>. СД залишається у збудженому стані.</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5" name="Объект 4"/>
          <p:cNvGraphicFramePr>
            <a:graphicFrameLocks noChangeAspect="1"/>
          </p:cNvGraphicFramePr>
          <p:nvPr>
            <p:extLst>
              <p:ext uri="{D42A27DB-BD31-4B8C-83A1-F6EECF244321}">
                <p14:modId xmlns:p14="http://schemas.microsoft.com/office/powerpoint/2010/main" val="2275328010"/>
              </p:ext>
            </p:extLst>
          </p:nvPr>
        </p:nvGraphicFramePr>
        <p:xfrm>
          <a:off x="5584453" y="809895"/>
          <a:ext cx="3559293" cy="2157336"/>
        </p:xfrm>
        <a:graphic>
          <a:graphicData uri="http://schemas.openxmlformats.org/presentationml/2006/ole">
            <mc:AlternateContent xmlns:mc="http://schemas.openxmlformats.org/markup-compatibility/2006">
              <mc:Choice xmlns:v="urn:schemas-microsoft-com:vml" Requires="v">
                <p:oleObj spid="_x0000_s98310" name="Picture" r:id="rId4" imgW="2085975" imgH="1343025" progId="Word.Picture.8">
                  <p:embed/>
                </p:oleObj>
              </mc:Choice>
              <mc:Fallback>
                <p:oleObj name="Picture" r:id="rId4" imgW="2085975" imgH="1343025"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4453" y="809895"/>
                        <a:ext cx="3559293" cy="2157336"/>
                      </a:xfrm>
                      <a:prstGeom prst="rect">
                        <a:avLst/>
                      </a:prstGeom>
                      <a:noFill/>
                    </p:spPr>
                  </p:pic>
                </p:oleObj>
              </mc:Fallback>
            </mc:AlternateContent>
          </a:graphicData>
        </a:graphic>
      </p:graphicFrame>
      <p:sp>
        <p:nvSpPr>
          <p:cNvPr id="19" name="Прямоугольник 18"/>
          <p:cNvSpPr>
            <a:spLocks noChangeArrowheads="1"/>
          </p:cNvSpPr>
          <p:nvPr/>
        </p:nvSpPr>
        <p:spPr bwMode="auto">
          <a:xfrm>
            <a:off x="42487" y="6132153"/>
            <a:ext cx="8976696" cy="627864"/>
          </a:xfrm>
          <a:prstGeom prst="rect">
            <a:avLst/>
          </a:prstGeom>
          <a:solidFill>
            <a:schemeClr val="accent1">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400" dirty="0">
                <a:latin typeface="Calibri" panose="020F0502020204030204" pitchFamily="34" charset="0"/>
                <a:ea typeface="Calibri" panose="020F0502020204030204" pitchFamily="34" charset="0"/>
                <a:cs typeface="Calibri" panose="020F0502020204030204" pitchFamily="34" charset="0"/>
              </a:rPr>
              <a:t>У цьому випадку режим роботи СД аналогічний відповідному режиму для АД при незалежному збудженні обмотки статора АД. </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711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17">
                                            <p:bg/>
                                          </p:spTgt>
                                        </p:tgtEl>
                                        <p:attrNameLst>
                                          <p:attrName>style.visibility</p:attrName>
                                        </p:attrNameLst>
                                      </p:cBhvr>
                                      <p:to>
                                        <p:strVal val="visible"/>
                                      </p:to>
                                    </p:set>
                                    <p:anim calcmode="lin" valueType="num">
                                      <p:cBhvr>
                                        <p:cTn id="12" dur="1000" fill="hold"/>
                                        <p:tgtEl>
                                          <p:spTgt spid="17">
                                            <p:bg/>
                                          </p:spTgt>
                                        </p:tgtEl>
                                        <p:attrNameLst>
                                          <p:attrName>ppt_w</p:attrName>
                                        </p:attrNameLst>
                                      </p:cBhvr>
                                      <p:tavLst>
                                        <p:tav tm="0">
                                          <p:val>
                                            <p:fltVal val="0"/>
                                          </p:val>
                                        </p:tav>
                                        <p:tav tm="100000">
                                          <p:val>
                                            <p:strVal val="#ppt_w"/>
                                          </p:val>
                                        </p:tav>
                                      </p:tavLst>
                                    </p:anim>
                                    <p:anim calcmode="lin" valueType="num">
                                      <p:cBhvr>
                                        <p:cTn id="13" dur="1000" fill="hold"/>
                                        <p:tgtEl>
                                          <p:spTgt spid="17">
                                            <p:bg/>
                                          </p:spTgt>
                                        </p:tgtEl>
                                        <p:attrNameLst>
                                          <p:attrName>ppt_h</p:attrName>
                                        </p:attrNameLst>
                                      </p:cBhvr>
                                      <p:tavLst>
                                        <p:tav tm="0">
                                          <p:val>
                                            <p:fltVal val="0"/>
                                          </p:val>
                                        </p:tav>
                                        <p:tav tm="100000">
                                          <p:val>
                                            <p:strVal val="#ppt_h"/>
                                          </p:val>
                                        </p:tav>
                                      </p:tavLst>
                                    </p:anim>
                                    <p:anim calcmode="lin" valueType="num">
                                      <p:cBhvr>
                                        <p:cTn id="14" dur="1000" fill="hold"/>
                                        <p:tgtEl>
                                          <p:spTgt spid="17">
                                            <p:bg/>
                                          </p:spTgt>
                                        </p:tgtEl>
                                        <p:attrNameLst>
                                          <p:attrName>style.rotation</p:attrName>
                                        </p:attrNameLst>
                                      </p:cBhvr>
                                      <p:tavLst>
                                        <p:tav tm="0">
                                          <p:val>
                                            <p:fltVal val="90"/>
                                          </p:val>
                                        </p:tav>
                                        <p:tav tm="100000">
                                          <p:val>
                                            <p:fltVal val="0"/>
                                          </p:val>
                                        </p:tav>
                                      </p:tavLst>
                                    </p:anim>
                                    <p:animEffect transition="in" filter="fade">
                                      <p:cBhvr>
                                        <p:cTn id="15" dur="1000"/>
                                        <p:tgtEl>
                                          <p:spTgt spid="17">
                                            <p:bg/>
                                          </p:spTgt>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p:cTn id="18"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17">
                                            <p:txEl>
                                              <p:pRg st="0" end="0"/>
                                            </p:txEl>
                                          </p:spTgt>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 calcmode="lin" valueType="num">
                                      <p:cBhvr>
                                        <p:cTn id="24"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27" dur="1000"/>
                                        <p:tgtEl>
                                          <p:spTgt spid="17">
                                            <p:txEl>
                                              <p:pRg st="1" end="1"/>
                                            </p:txEl>
                                          </p:spTgt>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 calcmode="lin" valueType="num">
                                      <p:cBhvr>
                                        <p:cTn id="30"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17">
                                            <p:txEl>
                                              <p:pRg st="2" end="2"/>
                                            </p:txEl>
                                          </p:spTgt>
                                        </p:tgtEl>
                                      </p:cBhvr>
                                    </p:animEffect>
                                  </p:childTnLst>
                                </p:cTn>
                              </p:par>
                            </p:childTnLst>
                          </p:cTn>
                        </p:par>
                        <p:par>
                          <p:cTn id="34" fill="hold">
                            <p:stCondLst>
                              <p:cond delay="2000"/>
                            </p:stCondLst>
                            <p:childTnLst>
                              <p:par>
                                <p:cTn id="35" presetID="26"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000" fill="hold"/>
                                        <p:tgtEl>
                                          <p:spTgt spid="16"/>
                                        </p:tgtEl>
                                        <p:attrNameLst>
                                          <p:attrName>ppt_x</p:attrName>
                                        </p:attrNameLst>
                                      </p:cBhvr>
                                      <p:tavLst>
                                        <p:tav tm="0">
                                          <p:val>
                                            <p:strVal val="0-#ppt_w/2"/>
                                          </p:val>
                                        </p:tav>
                                        <p:tav tm="100000">
                                          <p:val>
                                            <p:strVal val="#ppt_x"/>
                                          </p:val>
                                        </p:tav>
                                      </p:tavLst>
                                    </p:anim>
                                    <p:anim calcmode="lin" valueType="num">
                                      <p:cBhvr additive="base">
                                        <p:cTn id="56"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1000" fill="hold"/>
                                        <p:tgtEl>
                                          <p:spTgt spid="18"/>
                                        </p:tgtEl>
                                        <p:attrNameLst>
                                          <p:attrName>ppt_x</p:attrName>
                                        </p:attrNameLst>
                                      </p:cBhvr>
                                      <p:tavLst>
                                        <p:tav tm="0">
                                          <p:val>
                                            <p:strVal val="1+#ppt_w/2"/>
                                          </p:val>
                                        </p:tav>
                                        <p:tav tm="100000">
                                          <p:val>
                                            <p:strVal val="#ppt_x"/>
                                          </p:val>
                                        </p:tav>
                                      </p:tavLst>
                                    </p:anim>
                                    <p:anim calcmode="lin" valueType="num">
                                      <p:cBhvr additive="base">
                                        <p:cTn id="62"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1000" fill="hold"/>
                                        <p:tgtEl>
                                          <p:spTgt spid="34"/>
                                        </p:tgtEl>
                                        <p:attrNameLst>
                                          <p:attrName>ppt_x</p:attrName>
                                        </p:attrNameLst>
                                      </p:cBhvr>
                                      <p:tavLst>
                                        <p:tav tm="0">
                                          <p:val>
                                            <p:strVal val="0-#ppt_w/2"/>
                                          </p:val>
                                        </p:tav>
                                        <p:tav tm="100000">
                                          <p:val>
                                            <p:strVal val="#ppt_x"/>
                                          </p:val>
                                        </p:tav>
                                      </p:tavLst>
                                    </p:anim>
                                    <p:anim calcmode="lin" valueType="num">
                                      <p:cBhvr additive="base">
                                        <p:cTn id="6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1000" fill="hold"/>
                                        <p:tgtEl>
                                          <p:spTgt spid="19"/>
                                        </p:tgtEl>
                                        <p:attrNameLst>
                                          <p:attrName>ppt_x</p:attrName>
                                        </p:attrNameLst>
                                      </p:cBhvr>
                                      <p:tavLst>
                                        <p:tav tm="0">
                                          <p:val>
                                            <p:strVal val="#ppt_x"/>
                                          </p:val>
                                        </p:tav>
                                        <p:tav tm="100000">
                                          <p:val>
                                            <p:strVal val="#ppt_x"/>
                                          </p:val>
                                        </p:tav>
                                      </p:tavLst>
                                    </p:anim>
                                    <p:anim calcmode="lin" valueType="num">
                                      <p:cBhvr additive="base">
                                        <p:cTn id="74"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6" grpId="0" animBg="1" autoUpdateAnimBg="0"/>
      <p:bldP spid="18" grpId="0" animBg="1" autoUpdateAnimBg="0"/>
      <p:bldP spid="34" grpId="0" animBg="1" autoUpdateAnimBg="0"/>
      <p:bldP spid="19"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83563" y="580809"/>
            <a:ext cx="6432653" cy="1477328"/>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Їх відмінність полягає в тому, що постійне </a:t>
            </a:r>
            <a:r>
              <a:rPr lang="uk-UA" sz="2400" dirty="0" smtClean="0">
                <a:latin typeface="Calibri" panose="020F0502020204030204" pitchFamily="34" charset="0"/>
                <a:ea typeface="Calibri" panose="020F0502020204030204" pitchFamily="34" charset="0"/>
                <a:cs typeface="Calibri" panose="020F0502020204030204" pitchFamily="34" charset="0"/>
              </a:rPr>
              <a:t>магніт-не </a:t>
            </a:r>
            <a:r>
              <a:rPr lang="uk-UA" sz="2400" dirty="0">
                <a:latin typeface="Calibri" panose="020F0502020204030204" pitchFamily="34" charset="0"/>
                <a:ea typeface="Calibri" panose="020F0502020204030204" pitchFamily="34" charset="0"/>
                <a:cs typeface="Calibri" panose="020F0502020204030204" pitchFamily="34" charset="0"/>
              </a:rPr>
              <a:t>поле наводиться з боку ротора (від обмотки </a:t>
            </a:r>
            <a:r>
              <a:rPr lang="uk-UA" sz="2400" dirty="0" smtClean="0">
                <a:latin typeface="Calibri" panose="020F0502020204030204" pitchFamily="34" charset="0"/>
                <a:ea typeface="Calibri" panose="020F0502020204030204" pitchFamily="34" charset="0"/>
                <a:cs typeface="Calibri" panose="020F0502020204030204" pitchFamily="34" charset="0"/>
              </a:rPr>
              <a:t>збудження</a:t>
            </a:r>
            <a:r>
              <a:rPr lang="uk-UA" sz="2400" dirty="0">
                <a:latin typeface="Calibri" panose="020F0502020204030204" pitchFamily="34" charset="0"/>
                <a:ea typeface="Calibri" panose="020F0502020204030204" pitchFamily="34" charset="0"/>
                <a:cs typeface="Calibri" panose="020F0502020204030204" pitchFamily="34" charset="0"/>
              </a:rPr>
              <a:t>, або, у явно-полюсній машині - від полюсів ротора).</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83563" y="2076164"/>
            <a:ext cx="6414395" cy="1846659"/>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При обертанні </a:t>
            </a:r>
            <a:r>
              <a:rPr lang="uk-UA" sz="2400" dirty="0" smtClean="0">
                <a:latin typeface="Calibri" panose="020F0502020204030204" pitchFamily="34" charset="0"/>
                <a:ea typeface="Calibri" panose="020F0502020204030204" pitchFamily="34" charset="0"/>
                <a:cs typeface="Calibri" panose="020F0502020204030204" pitchFamily="34" charset="0"/>
              </a:rPr>
              <a:t>магнітне поле перетинає </a:t>
            </a:r>
            <a:r>
              <a:rPr lang="uk-UA" sz="2400" dirty="0">
                <a:latin typeface="Calibri" panose="020F0502020204030204" pitchFamily="34" charset="0"/>
                <a:ea typeface="Calibri" panose="020F0502020204030204" pitchFamily="34" charset="0"/>
                <a:cs typeface="Calibri" panose="020F0502020204030204" pitchFamily="34" charset="0"/>
              </a:rPr>
              <a:t>витки </a:t>
            </a:r>
            <a:r>
              <a:rPr lang="uk-UA" sz="2400" dirty="0" smtClean="0">
                <a:latin typeface="Calibri" panose="020F0502020204030204" pitchFamily="34" charset="0"/>
                <a:ea typeface="Calibri" panose="020F0502020204030204" pitchFamily="34" charset="0"/>
                <a:cs typeface="Calibri" panose="020F0502020204030204" pitchFamily="34" charset="0"/>
              </a:rPr>
              <a:t>ста-</a:t>
            </a:r>
            <a:r>
              <a:rPr lang="uk-UA" sz="2400" dirty="0" err="1" smtClean="0">
                <a:latin typeface="Calibri" panose="020F0502020204030204" pitchFamily="34" charset="0"/>
                <a:ea typeface="Calibri" panose="020F0502020204030204" pitchFamily="34" charset="0"/>
                <a:cs typeface="Calibri" panose="020F0502020204030204" pitchFamily="34" charset="0"/>
              </a:rPr>
              <a:t>торної</a:t>
            </a:r>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обмотки і наводить у ній ЕРС змінного струму з частотою, що залежить від швидкості обертання ротора, у результаті </a:t>
            </a:r>
            <a:r>
              <a:rPr lang="uk-UA" sz="2400" dirty="0" smtClean="0">
                <a:latin typeface="Calibri" panose="020F0502020204030204" pitchFamily="34" charset="0"/>
                <a:ea typeface="Calibri" panose="020F0502020204030204" pitchFamily="34" charset="0"/>
                <a:cs typeface="Calibri" panose="020F0502020204030204" pitchFamily="34" charset="0"/>
              </a:rPr>
              <a:t>виникає </a:t>
            </a:r>
            <a:r>
              <a:rPr lang="uk-UA" sz="2400" dirty="0">
                <a:latin typeface="Calibri" panose="020F0502020204030204" pitchFamily="34" charset="0"/>
                <a:ea typeface="Calibri" panose="020F0502020204030204" pitchFamily="34" charset="0"/>
                <a:cs typeface="Calibri" panose="020F0502020204030204" pitchFamily="34" charset="0"/>
              </a:rPr>
              <a:t>гальмівний момент </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ем</a:t>
            </a:r>
            <a:r>
              <a:rPr lang="uk-UA" sz="2400" dirty="0">
                <a:latin typeface="Calibri" panose="020F0502020204030204" pitchFamily="34" charset="0"/>
                <a:ea typeface="Calibri" panose="020F0502020204030204" pitchFamily="34" charset="0"/>
                <a:cs typeface="Calibri" panose="020F0502020204030204" pitchFamily="34" charset="0"/>
              </a:rPr>
              <a:t>.</a:t>
            </a:r>
            <a:endParaRPr lang="uk-UA" sz="24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Гальмівні режими роботи синхронного двигуна</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6" name="Прямоугольник 15"/>
          <p:cNvSpPr>
            <a:spLocks noChangeArrowheads="1"/>
          </p:cNvSpPr>
          <p:nvPr/>
        </p:nvSpPr>
        <p:spPr bwMode="auto">
          <a:xfrm>
            <a:off x="57503" y="3968991"/>
            <a:ext cx="8997026" cy="738664"/>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Режим проти-вмикання може бути </a:t>
            </a:r>
            <a:r>
              <a:rPr lang="uk-UA" sz="2400" dirty="0" smtClean="0">
                <a:latin typeface="Calibri" panose="020F0502020204030204" pitchFamily="34" charset="0"/>
                <a:ea typeface="Calibri" panose="020F0502020204030204" pitchFamily="34" charset="0"/>
                <a:cs typeface="Calibri" panose="020F0502020204030204" pitchFamily="34" charset="0"/>
              </a:rPr>
              <a:t>реалізований </a:t>
            </a:r>
            <a:r>
              <a:rPr lang="uk-UA" sz="2400" dirty="0">
                <a:latin typeface="Calibri" panose="020F0502020204030204" pitchFamily="34" charset="0"/>
                <a:ea typeface="Calibri" panose="020F0502020204030204" pitchFamily="34" charset="0"/>
                <a:cs typeface="Calibri" panose="020F0502020204030204" pitchFamily="34" charset="0"/>
              </a:rPr>
              <a:t>тільки при переведенні СД в </a:t>
            </a:r>
            <a:r>
              <a:rPr lang="uk-UA" sz="2400" dirty="0" smtClean="0">
                <a:latin typeface="Calibri" panose="020F0502020204030204" pitchFamily="34" charset="0"/>
                <a:ea typeface="Calibri" panose="020F0502020204030204" pitchFamily="34" charset="0"/>
                <a:cs typeface="Calibri" panose="020F0502020204030204" pitchFamily="34" charset="0"/>
              </a:rPr>
              <a:t>асинхронний режим</a:t>
            </a:r>
            <a:r>
              <a:rPr lang="uk-UA" sz="2400" dirty="0">
                <a:latin typeface="Calibri" panose="020F0502020204030204" pitchFamily="34" charset="0"/>
                <a:ea typeface="Calibri" panose="020F0502020204030204" pitchFamily="34" charset="0"/>
                <a:cs typeface="Calibri" panose="020F0502020204030204" pitchFamily="34" charset="0"/>
              </a:rPr>
              <a:t>.</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83563" y="4802626"/>
            <a:ext cx="9060437" cy="1846659"/>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При цьому ОЗ відключається і двигун працює як звичайний короткозамкнений АД, однак струми в роторі значно зростають, викликаючи перегріви двигуна, а також погіршення магнітних властивостей роторної обмотки.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З </a:t>
            </a:r>
            <a:r>
              <a:rPr lang="uk-UA" sz="2400" dirty="0">
                <a:latin typeface="Calibri" panose="020F0502020204030204" pitchFamily="34" charset="0"/>
                <a:ea typeface="Calibri" panose="020F0502020204030204" pitchFamily="34" charset="0"/>
                <a:cs typeface="Calibri" panose="020F0502020204030204" pitchFamily="34" charset="0"/>
              </a:rPr>
              <a:t>цих причин такий режим на практиці не використовують.</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2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3" name="Rectangle 12"/>
          <p:cNvSpPr>
            <a:spLocks noChangeArrowheads="1"/>
          </p:cNvSpPr>
          <p:nvPr/>
        </p:nvSpPr>
        <p:spPr bwMode="auto">
          <a:xfrm>
            <a:off x="3116152" y="547787"/>
            <a:ext cx="29116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1pPr>
            <a:lvl2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2pPr>
            <a:lvl3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3pPr>
            <a:lvl4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4pPr>
            <a:lvl5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5pPr>
            <a:lvl6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6pPr>
            <a:lvl7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7pPr>
            <a:lvl8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8pPr>
            <a:lvl9pPr eaLnBrk="0" fontAlgn="base" hangingPunct="0">
              <a:spcBef>
                <a:spcPct val="0"/>
              </a:spcBef>
              <a:spcAft>
                <a:spcPct val="0"/>
              </a:spcAft>
              <a:tabLst>
                <a:tab pos="2700338" algn="ctr"/>
                <a:tab pos="5221288" algn="l"/>
                <a:tab pos="5940425"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2700338" algn="ctr"/>
                <a:tab pos="5221288" algn="l"/>
                <a:tab pos="5940425" algn="r"/>
              </a:tabLst>
            </a:pPr>
            <a:r>
              <a:rPr kumimoji="0" lang="uk-UA" altLang="uk-UA"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pSp>
        <p:nvGrpSpPr>
          <p:cNvPr id="10" name="Группа 9"/>
          <p:cNvGrpSpPr/>
          <p:nvPr/>
        </p:nvGrpSpPr>
        <p:grpSpPr>
          <a:xfrm>
            <a:off x="6516214" y="552748"/>
            <a:ext cx="2530561" cy="3447020"/>
            <a:chOff x="6516214" y="552748"/>
            <a:chExt cx="2530561" cy="3447020"/>
          </a:xfrm>
        </p:grpSpPr>
        <p:graphicFrame>
          <p:nvGraphicFramePr>
            <p:cNvPr id="7" name="Объект 6"/>
            <p:cNvGraphicFramePr>
              <a:graphicFrameLocks noChangeAspect="1"/>
            </p:cNvGraphicFramePr>
            <p:nvPr>
              <p:extLst>
                <p:ext uri="{D42A27DB-BD31-4B8C-83A1-F6EECF244321}">
                  <p14:modId xmlns:p14="http://schemas.microsoft.com/office/powerpoint/2010/main" val="1823041131"/>
                </p:ext>
              </p:extLst>
            </p:nvPr>
          </p:nvGraphicFramePr>
          <p:xfrm>
            <a:off x="6516216" y="552748"/>
            <a:ext cx="2502967" cy="2308247"/>
          </p:xfrm>
          <a:graphic>
            <a:graphicData uri="http://schemas.openxmlformats.org/presentationml/2006/ole">
              <mc:AlternateContent xmlns:mc="http://schemas.openxmlformats.org/markup-compatibility/2006">
                <mc:Choice xmlns:v="urn:schemas-microsoft-com:vml" Requires="v">
                  <p:oleObj spid="_x0000_s99334" name="Picture" r:id="rId4" imgW="1207566" imgH="1340189" progId="Word.Picture.8">
                    <p:embed/>
                  </p:oleObj>
                </mc:Choice>
                <mc:Fallback>
                  <p:oleObj name="Picture" r:id="rId4" imgW="1207566" imgH="1340189"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552748"/>
                          <a:ext cx="2502967" cy="2308247"/>
                        </a:xfrm>
                        <a:prstGeom prst="rect">
                          <a:avLst/>
                        </a:prstGeom>
                        <a:noFill/>
                      </p:spPr>
                    </p:pic>
                  </p:oleObj>
                </mc:Fallback>
              </mc:AlternateContent>
            </a:graphicData>
          </a:graphic>
        </p:graphicFrame>
        <p:sp>
          <p:nvSpPr>
            <p:cNvPr id="8" name="Прямоугольник 7"/>
            <p:cNvSpPr/>
            <p:nvPr/>
          </p:nvSpPr>
          <p:spPr>
            <a:xfrm>
              <a:off x="6516214" y="2860995"/>
              <a:ext cx="2530561" cy="1138773"/>
            </a:xfrm>
            <a:prstGeom prst="rect">
              <a:avLst/>
            </a:prstGeom>
            <a:solidFill>
              <a:srgbClr val="FFFF00"/>
            </a:solidFill>
          </p:spPr>
          <p:txBody>
            <a:bodyPr wrap="square">
              <a:spAutoFit/>
            </a:bodyPr>
            <a:lstStyle/>
            <a:p>
              <a:pPr algn="ctr">
                <a:lnSpc>
                  <a:spcPct val="85000"/>
                </a:lnSpc>
              </a:pPr>
              <a:r>
                <a:rPr lang="uk-UA" sz="2000" i="1" dirty="0">
                  <a:latin typeface="Times New Roman" panose="02020603050405020304" pitchFamily="18" charset="0"/>
                  <a:ea typeface="Calibri" panose="020F0502020204030204" pitchFamily="34" charset="0"/>
                </a:rPr>
                <a:t>Механічні </a:t>
              </a:r>
              <a:r>
                <a:rPr lang="uk-UA" sz="2000" i="1" dirty="0" err="1" smtClean="0">
                  <a:latin typeface="Times New Roman" panose="02020603050405020304" pitchFamily="18" charset="0"/>
                  <a:ea typeface="Calibri" panose="020F0502020204030204" pitchFamily="34" charset="0"/>
                </a:rPr>
                <a:t>характе-ристики</a:t>
              </a:r>
              <a:r>
                <a:rPr lang="uk-UA" sz="2000" i="1" dirty="0" smtClean="0">
                  <a:latin typeface="Times New Roman" panose="02020603050405020304" pitchFamily="18" charset="0"/>
                  <a:ea typeface="Calibri" panose="020F0502020204030204" pitchFamily="34" charset="0"/>
                </a:rPr>
                <a:t> </a:t>
              </a:r>
              <a:r>
                <a:rPr lang="uk-UA" sz="2000" i="1" dirty="0">
                  <a:latin typeface="Times New Roman" panose="02020603050405020304" pitchFamily="18" charset="0"/>
                  <a:ea typeface="Calibri" panose="020F0502020204030204" pitchFamily="34" charset="0"/>
                </a:rPr>
                <a:t>СД в </a:t>
              </a:r>
              <a:r>
                <a:rPr lang="uk-UA" sz="2000" i="1" dirty="0" err="1" smtClean="0">
                  <a:latin typeface="Times New Roman" panose="02020603050405020304" pitchFamily="18" charset="0"/>
                  <a:ea typeface="Calibri" panose="020F0502020204030204" pitchFamily="34" charset="0"/>
                </a:rPr>
                <a:t>режи</a:t>
              </a:r>
              <a:r>
                <a:rPr lang="uk-UA" sz="2000" i="1" dirty="0" smtClean="0">
                  <a:latin typeface="Times New Roman" panose="02020603050405020304" pitchFamily="18" charset="0"/>
                  <a:ea typeface="Calibri" panose="020F0502020204030204" pitchFamily="34" charset="0"/>
                </a:rPr>
                <a:t>-мі </a:t>
              </a:r>
              <a:r>
                <a:rPr lang="uk-UA" sz="2000" i="1" dirty="0">
                  <a:latin typeface="Times New Roman" panose="02020603050405020304" pitchFamily="18" charset="0"/>
                  <a:ea typeface="Calibri" panose="020F0502020204030204" pitchFamily="34" charset="0"/>
                </a:rPr>
                <a:t>динамічного гальмування</a:t>
              </a:r>
              <a:endParaRPr lang="uk-UA" sz="2000" i="1" dirty="0"/>
            </a:p>
          </p:txBody>
        </p:sp>
      </p:grpSp>
    </p:spTree>
    <p:extLst>
      <p:ext uri="{BB962C8B-B14F-4D97-AF65-F5344CB8AC3E}">
        <p14:creationId xmlns:p14="http://schemas.microsoft.com/office/powerpoint/2010/main" val="235346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7">
                                            <p:bg/>
                                          </p:spTgt>
                                        </p:tgtEl>
                                        <p:attrNameLst>
                                          <p:attrName>style.visibility</p:attrName>
                                        </p:attrNameLst>
                                      </p:cBhvr>
                                      <p:to>
                                        <p:strVal val="visible"/>
                                      </p:to>
                                    </p:set>
                                    <p:anim calcmode="lin" valueType="num">
                                      <p:cBhvr>
                                        <p:cTn id="13" dur="1000" fill="hold"/>
                                        <p:tgtEl>
                                          <p:spTgt spid="17">
                                            <p:bg/>
                                          </p:spTgt>
                                        </p:tgtEl>
                                        <p:attrNameLst>
                                          <p:attrName>ppt_w</p:attrName>
                                        </p:attrNameLst>
                                      </p:cBhvr>
                                      <p:tavLst>
                                        <p:tav tm="0">
                                          <p:val>
                                            <p:fltVal val="0"/>
                                          </p:val>
                                        </p:tav>
                                        <p:tav tm="100000">
                                          <p:val>
                                            <p:strVal val="#ppt_w"/>
                                          </p:val>
                                        </p:tav>
                                      </p:tavLst>
                                    </p:anim>
                                    <p:anim calcmode="lin" valueType="num">
                                      <p:cBhvr>
                                        <p:cTn id="14" dur="1000" fill="hold"/>
                                        <p:tgtEl>
                                          <p:spTgt spid="17">
                                            <p:bg/>
                                          </p:spTgt>
                                        </p:tgtEl>
                                        <p:attrNameLst>
                                          <p:attrName>ppt_h</p:attrName>
                                        </p:attrNameLst>
                                      </p:cBhvr>
                                      <p:tavLst>
                                        <p:tav tm="0">
                                          <p:val>
                                            <p:fltVal val="0"/>
                                          </p:val>
                                        </p:tav>
                                        <p:tav tm="100000">
                                          <p:val>
                                            <p:strVal val="#ppt_h"/>
                                          </p:val>
                                        </p:tav>
                                      </p:tavLst>
                                    </p:anim>
                                    <p:anim calcmode="lin" valueType="num">
                                      <p:cBhvr>
                                        <p:cTn id="15" dur="1000" fill="hold"/>
                                        <p:tgtEl>
                                          <p:spTgt spid="17">
                                            <p:bg/>
                                          </p:spTgt>
                                        </p:tgtEl>
                                        <p:attrNameLst>
                                          <p:attrName>style.rotation</p:attrName>
                                        </p:attrNameLst>
                                      </p:cBhvr>
                                      <p:tavLst>
                                        <p:tav tm="0">
                                          <p:val>
                                            <p:fltVal val="90"/>
                                          </p:val>
                                        </p:tav>
                                        <p:tav tm="100000">
                                          <p:val>
                                            <p:fltVal val="0"/>
                                          </p:val>
                                        </p:tav>
                                      </p:tavLst>
                                    </p:anim>
                                    <p:animEffect transition="in" filter="fade">
                                      <p:cBhvr>
                                        <p:cTn id="16" dur="1000"/>
                                        <p:tgtEl>
                                          <p:spTgt spid="17">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p:cTn id="19"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7">
                                            <p:txEl>
                                              <p:pRg st="0" end="0"/>
                                            </p:txEl>
                                          </p:spTgt>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1000" fill="hold"/>
                                        <p:tgtEl>
                                          <p:spTgt spid="16"/>
                                        </p:tgtEl>
                                        <p:attrNameLst>
                                          <p:attrName>ppt_x</p:attrName>
                                        </p:attrNameLst>
                                      </p:cBhvr>
                                      <p:tavLst>
                                        <p:tav tm="0">
                                          <p:val>
                                            <p:strVal val="0-#ppt_w/2"/>
                                          </p:val>
                                        </p:tav>
                                        <p:tav tm="100000">
                                          <p:val>
                                            <p:strVal val="#ppt_x"/>
                                          </p:val>
                                        </p:tav>
                                      </p:tavLst>
                                    </p:anim>
                                    <p:anim calcmode="lin" valueType="num">
                                      <p:cBhvr additive="base">
                                        <p:cTn id="45"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6"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1000" fill="hold"/>
                                        <p:tgtEl>
                                          <p:spTgt spid="18"/>
                                        </p:tgtEl>
                                        <p:attrNameLst>
                                          <p:attrName>ppt_x</p:attrName>
                                        </p:attrNameLst>
                                      </p:cBhvr>
                                      <p:tavLst>
                                        <p:tav tm="0">
                                          <p:val>
                                            <p:strVal val="1+#ppt_w/2"/>
                                          </p:val>
                                        </p:tav>
                                        <p:tav tm="100000">
                                          <p:val>
                                            <p:strVal val="#ppt_x"/>
                                          </p:val>
                                        </p:tav>
                                      </p:tavLst>
                                    </p:anim>
                                    <p:anim calcmode="lin" valueType="num">
                                      <p:cBhvr additive="base">
                                        <p:cTn id="5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6" grpId="0" animBg="1" autoUpdateAnimBg="0"/>
      <p:bldP spid="18"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73893" y="510869"/>
            <a:ext cx="8970966" cy="865878"/>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200" dirty="0" smtClean="0">
                <a:latin typeface="Calibri" panose="020F0502020204030204" pitchFamily="34" charset="0"/>
                <a:ea typeface="Calibri" panose="020F0502020204030204" pitchFamily="34" charset="0"/>
                <a:cs typeface="Calibri" panose="020F0502020204030204" pitchFamily="34" charset="0"/>
              </a:rPr>
              <a:t>З </a:t>
            </a:r>
            <a:r>
              <a:rPr lang="uk-UA" sz="2200" dirty="0">
                <a:latin typeface="Calibri" panose="020F0502020204030204" pitchFamily="34" charset="0"/>
                <a:ea typeface="Calibri" panose="020F0502020204030204" pitchFamily="34" charset="0"/>
                <a:cs typeface="Calibri" panose="020F0502020204030204" pitchFamily="34" charset="0"/>
              </a:rPr>
              <a:t>виразу для синхронної </a:t>
            </a:r>
            <a:r>
              <a:rPr lang="uk-UA" sz="2200" dirty="0" smtClean="0">
                <a:latin typeface="Calibri" panose="020F0502020204030204" pitchFamily="34" charset="0"/>
                <a:ea typeface="Calibri" panose="020F0502020204030204" pitchFamily="34" charset="0"/>
                <a:cs typeface="Calibri" panose="020F0502020204030204" pitchFamily="34" charset="0"/>
              </a:rPr>
              <a:t>швидкості видно, що </a:t>
            </a:r>
            <a:r>
              <a:rPr lang="uk-UA" sz="2200" dirty="0">
                <a:latin typeface="Calibri" panose="020F0502020204030204" pitchFamily="34" charset="0"/>
                <a:ea typeface="Calibri" panose="020F0502020204030204" pitchFamily="34" charset="0"/>
                <a:cs typeface="Calibri" panose="020F0502020204030204" pitchFamily="34" charset="0"/>
              </a:rPr>
              <a:t>регулювання швидкості </a:t>
            </a:r>
            <a:r>
              <a:rPr lang="uk-UA" sz="2200" dirty="0" smtClean="0">
                <a:latin typeface="Calibri" panose="020F0502020204030204" pitchFamily="34" charset="0"/>
                <a:ea typeface="Calibri" panose="020F0502020204030204" pitchFamily="34" charset="0"/>
                <a:cs typeface="Calibri" panose="020F0502020204030204" pitchFamily="34" charset="0"/>
              </a:rPr>
              <a:t>СД теоретично </a:t>
            </a:r>
            <a:r>
              <a:rPr lang="uk-UA" sz="2200" dirty="0">
                <a:latin typeface="Calibri" panose="020F0502020204030204" pitchFamily="34" charset="0"/>
                <a:ea typeface="Calibri" panose="020F0502020204030204" pitchFamily="34" charset="0"/>
                <a:cs typeface="Calibri" panose="020F0502020204030204" pitchFamily="34" charset="0"/>
              </a:rPr>
              <a:t>можливе або за рахунок зміни частоти напруги живлення, або за рахунок зміни числа пар полюсів. </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75202" y="1398483"/>
            <a:ext cx="8987688" cy="1153649"/>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Другий метод, як правило, на практиці не використовують через </a:t>
            </a:r>
            <a:r>
              <a:rPr lang="uk-UA" sz="2200" dirty="0" smtClean="0">
                <a:latin typeface="Calibri" panose="020F0502020204030204" pitchFamily="34" charset="0"/>
                <a:ea typeface="Calibri" panose="020F0502020204030204" pitchFamily="34" charset="0"/>
                <a:cs typeface="Calibri" panose="020F0502020204030204" pitchFamily="34" charset="0"/>
              </a:rPr>
              <a:t>склад-</a:t>
            </a:r>
            <a:r>
              <a:rPr lang="uk-UA" sz="2200" dirty="0" err="1" smtClean="0">
                <a:latin typeface="Calibri" panose="020F0502020204030204" pitchFamily="34" charset="0"/>
                <a:ea typeface="Calibri" panose="020F0502020204030204" pitchFamily="34" charset="0"/>
                <a:cs typeface="Calibri" panose="020F0502020204030204" pitchFamily="34" charset="0"/>
              </a:rPr>
              <a:t>ність</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конструкції і високу вартість.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lnSpc>
                <a:spcPct val="85000"/>
              </a:lnSpc>
            </a:pPr>
            <a:r>
              <a:rPr lang="uk-UA" sz="2200" dirty="0" smtClean="0">
                <a:latin typeface="Calibri" panose="020F0502020204030204" pitchFamily="34" charset="0"/>
                <a:ea typeface="Calibri" panose="020F0502020204030204" pitchFamily="34" charset="0"/>
                <a:cs typeface="Calibri" panose="020F0502020204030204" pitchFamily="34" charset="0"/>
              </a:rPr>
              <a:t>Окрім </a:t>
            </a:r>
            <a:r>
              <a:rPr lang="uk-UA" sz="2200" dirty="0">
                <a:latin typeface="Calibri" panose="020F0502020204030204" pitchFamily="34" charset="0"/>
                <a:ea typeface="Calibri" panose="020F0502020204030204" pitchFamily="34" charset="0"/>
                <a:cs typeface="Calibri" panose="020F0502020204030204" pitchFamily="34" charset="0"/>
              </a:rPr>
              <a:t>того, це можливо тільки для СД із неявно-полюсним ротором, оскільки необхідно переключати полюси одночасно </a:t>
            </a:r>
            <a:r>
              <a:rPr lang="uk-UA" sz="2200" dirty="0" smtClean="0">
                <a:latin typeface="Calibri" panose="020F0502020204030204" pitchFamily="34" charset="0"/>
                <a:ea typeface="Calibri" panose="020F0502020204030204" pitchFamily="34" charset="0"/>
                <a:cs typeface="Calibri" panose="020F0502020204030204" pitchFamily="34" charset="0"/>
              </a:rPr>
              <a:t>на </a:t>
            </a:r>
            <a:r>
              <a:rPr lang="uk-UA" sz="2200" dirty="0">
                <a:latin typeface="Calibri" panose="020F0502020204030204" pitchFamily="34" charset="0"/>
                <a:ea typeface="Calibri" panose="020F0502020204030204" pitchFamily="34" charset="0"/>
                <a:cs typeface="Calibri" panose="020F0502020204030204" pitchFamily="34" charset="0"/>
              </a:rPr>
              <a:t>статорі </a:t>
            </a:r>
            <a:r>
              <a:rPr lang="uk-UA" sz="2200" dirty="0" smtClean="0">
                <a:latin typeface="Calibri" panose="020F0502020204030204" pitchFamily="34" charset="0"/>
                <a:ea typeface="Calibri" panose="020F0502020204030204" pitchFamily="34" charset="0"/>
                <a:cs typeface="Calibri" panose="020F0502020204030204" pitchFamily="34" charset="0"/>
              </a:rPr>
              <a:t>та </a:t>
            </a:r>
            <a:r>
              <a:rPr lang="uk-UA" sz="2200" dirty="0">
                <a:latin typeface="Calibri" panose="020F0502020204030204" pitchFamily="34" charset="0"/>
                <a:ea typeface="Calibri" panose="020F0502020204030204" pitchFamily="34" charset="0"/>
                <a:cs typeface="Calibri" panose="020F0502020204030204" pitchFamily="34" charset="0"/>
              </a:rPr>
              <a:t>роторі.</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Способи регулювання швидкості електроприводів з </a:t>
            </a:r>
            <a:r>
              <a:rPr lang="uk-UA" sz="2800" b="1" i="1" u="sng" dirty="0" smtClean="0">
                <a:latin typeface="Times New Roman" panose="02020603050405020304" pitchFamily="18" charset="0"/>
                <a:cs typeface="Times New Roman" panose="02020603050405020304" pitchFamily="18" charset="0"/>
              </a:rPr>
              <a:t>СД</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6" name="Прямоугольник 15"/>
          <p:cNvSpPr>
            <a:spLocks noChangeArrowheads="1"/>
          </p:cNvSpPr>
          <p:nvPr/>
        </p:nvSpPr>
        <p:spPr bwMode="auto">
          <a:xfrm>
            <a:off x="89208" y="2547417"/>
            <a:ext cx="6091527" cy="1729191"/>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Регулювання швидкості зміною частоти  </a:t>
            </a:r>
            <a:r>
              <a:rPr lang="uk-UA" sz="2200" dirty="0" smtClean="0">
                <a:latin typeface="Calibri" panose="020F0502020204030204" pitchFamily="34" charset="0"/>
                <a:ea typeface="Calibri" panose="020F0502020204030204" pitchFamily="34" charset="0"/>
                <a:cs typeface="Calibri" panose="020F0502020204030204" pitchFamily="34" charset="0"/>
              </a:rPr>
              <a:t>струму </a:t>
            </a:r>
            <a:r>
              <a:rPr lang="uk-UA" sz="2200" dirty="0">
                <a:latin typeface="Calibri" panose="020F0502020204030204" pitchFamily="34" charset="0"/>
                <a:ea typeface="Calibri" panose="020F0502020204030204" pitchFamily="34" charset="0"/>
                <a:cs typeface="Calibri" panose="020F0502020204030204" pitchFamily="34" charset="0"/>
              </a:rPr>
              <a:t>живлення є основним способом і в даний час реалізоване в системах </a:t>
            </a:r>
            <a:r>
              <a:rPr lang="uk-UA" sz="2200" dirty="0" err="1">
                <a:latin typeface="Calibri" panose="020F0502020204030204" pitchFamily="34" charset="0"/>
                <a:ea typeface="Calibri" panose="020F0502020204030204" pitchFamily="34" charset="0"/>
                <a:cs typeface="Calibri" panose="020F0502020204030204" pitchFamily="34" charset="0"/>
              </a:rPr>
              <a:t>частотно</a:t>
            </a:r>
            <a:r>
              <a:rPr lang="uk-UA" sz="2200" dirty="0">
                <a:latin typeface="Calibri" panose="020F0502020204030204" pitchFamily="34" charset="0"/>
                <a:ea typeface="Calibri" panose="020F0502020204030204" pitchFamily="34" charset="0"/>
                <a:cs typeface="Calibri" panose="020F0502020204030204" pitchFamily="34" charset="0"/>
              </a:rPr>
              <a:t>-регульованого синхронного ЕП із застосуванням перетворювачів частоти. Ці системи одержали назву “Вентильний двигун</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73894" y="4309401"/>
            <a:ext cx="6106842" cy="2304733"/>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За допомогою випрямляча змінюється напруга на інверторі.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lnSpc>
                <a:spcPct val="85000"/>
              </a:lnSpc>
            </a:pPr>
            <a:r>
              <a:rPr lang="uk-UA" sz="2200" dirty="0" smtClean="0">
                <a:latin typeface="Calibri" panose="020F0502020204030204" pitchFamily="34" charset="0"/>
                <a:ea typeface="Calibri" panose="020F0502020204030204" pitchFamily="34" charset="0"/>
                <a:cs typeface="Calibri" panose="020F0502020204030204" pitchFamily="34" charset="0"/>
              </a:rPr>
              <a:t>Сенсор </a:t>
            </a:r>
            <a:r>
              <a:rPr lang="uk-UA" sz="2200" dirty="0">
                <a:latin typeface="Calibri" panose="020F0502020204030204" pitchFamily="34" charset="0"/>
                <a:ea typeface="Calibri" panose="020F0502020204030204" pitchFamily="34" charset="0"/>
                <a:cs typeface="Calibri" panose="020F0502020204030204" pitchFamily="34" charset="0"/>
              </a:rPr>
              <a:t>положення ротора створює зворотній зв'язок за кутом, що забезпечує включення вентилів інвертора в суворій відповідності з кутом повороту ротора.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pPr indent="360363">
              <a:lnSpc>
                <a:spcPct val="85000"/>
              </a:lnSpc>
            </a:pPr>
            <a:r>
              <a:rPr lang="uk-UA" sz="2200" dirty="0" smtClean="0">
                <a:latin typeface="Calibri" panose="020F0502020204030204" pitchFamily="34" charset="0"/>
                <a:ea typeface="Calibri" panose="020F0502020204030204" pitchFamily="34" charset="0"/>
                <a:cs typeface="Calibri" panose="020F0502020204030204" pitchFamily="34" charset="0"/>
              </a:rPr>
              <a:t>Цим </a:t>
            </a:r>
            <a:r>
              <a:rPr lang="uk-UA" sz="2200" dirty="0">
                <a:latin typeface="Calibri" panose="020F0502020204030204" pitchFamily="34" charset="0"/>
                <a:ea typeface="Calibri" panose="020F0502020204030204" pitchFamily="34" charset="0"/>
                <a:cs typeface="Calibri" panose="020F0502020204030204" pitchFamily="34" charset="0"/>
              </a:rPr>
              <a:t>забезпечується регулювання швидкості з дотриманням </a:t>
            </a:r>
            <a:r>
              <a:rPr lang="uk-UA" sz="2200" dirty="0" smtClean="0">
                <a:latin typeface="Calibri" panose="020F0502020204030204" pitchFamily="34" charset="0"/>
                <a:ea typeface="Calibri" panose="020F0502020204030204" pitchFamily="34" charset="0"/>
                <a:cs typeface="Calibri" panose="020F0502020204030204" pitchFamily="34" charset="0"/>
              </a:rPr>
              <a:t>співвідношення </a:t>
            </a:r>
            <a:r>
              <a:rPr lang="en-US" sz="2200" i="1" dirty="0" smtClean="0">
                <a:latin typeface="Times New Roman" panose="02020603050405020304" pitchFamily="18" charset="0"/>
                <a:ea typeface="Calibri" panose="020F0502020204030204" pitchFamily="34" charset="0"/>
                <a:cs typeface="Times New Roman" panose="02020603050405020304" pitchFamily="18" charset="0"/>
              </a:rPr>
              <a:t>U/f = const.</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uk-UA" sz="2200" i="1"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735" y="2592256"/>
            <a:ext cx="2905499" cy="4149111"/>
          </a:xfrm>
          <a:prstGeom prst="rect">
            <a:avLst/>
          </a:prstGeom>
        </p:spPr>
      </p:pic>
    </p:spTree>
    <p:extLst>
      <p:ext uri="{BB962C8B-B14F-4D97-AF65-F5344CB8AC3E}">
        <p14:creationId xmlns:p14="http://schemas.microsoft.com/office/powerpoint/2010/main" val="181490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7">
                                            <p:bg/>
                                          </p:spTgt>
                                        </p:tgtEl>
                                        <p:attrNameLst>
                                          <p:attrName>style.visibility</p:attrName>
                                        </p:attrNameLst>
                                      </p:cBhvr>
                                      <p:to>
                                        <p:strVal val="visible"/>
                                      </p:to>
                                    </p:set>
                                    <p:anim calcmode="lin" valueType="num">
                                      <p:cBhvr>
                                        <p:cTn id="13" dur="1000" fill="hold"/>
                                        <p:tgtEl>
                                          <p:spTgt spid="17">
                                            <p:bg/>
                                          </p:spTgt>
                                        </p:tgtEl>
                                        <p:attrNameLst>
                                          <p:attrName>ppt_w</p:attrName>
                                        </p:attrNameLst>
                                      </p:cBhvr>
                                      <p:tavLst>
                                        <p:tav tm="0">
                                          <p:val>
                                            <p:fltVal val="0"/>
                                          </p:val>
                                        </p:tav>
                                        <p:tav tm="100000">
                                          <p:val>
                                            <p:strVal val="#ppt_w"/>
                                          </p:val>
                                        </p:tav>
                                      </p:tavLst>
                                    </p:anim>
                                    <p:anim calcmode="lin" valueType="num">
                                      <p:cBhvr>
                                        <p:cTn id="14" dur="1000" fill="hold"/>
                                        <p:tgtEl>
                                          <p:spTgt spid="17">
                                            <p:bg/>
                                          </p:spTgt>
                                        </p:tgtEl>
                                        <p:attrNameLst>
                                          <p:attrName>ppt_h</p:attrName>
                                        </p:attrNameLst>
                                      </p:cBhvr>
                                      <p:tavLst>
                                        <p:tav tm="0">
                                          <p:val>
                                            <p:fltVal val="0"/>
                                          </p:val>
                                        </p:tav>
                                        <p:tav tm="100000">
                                          <p:val>
                                            <p:strVal val="#ppt_h"/>
                                          </p:val>
                                        </p:tav>
                                      </p:tavLst>
                                    </p:anim>
                                    <p:anim calcmode="lin" valueType="num">
                                      <p:cBhvr>
                                        <p:cTn id="15" dur="1000" fill="hold"/>
                                        <p:tgtEl>
                                          <p:spTgt spid="17">
                                            <p:bg/>
                                          </p:spTgt>
                                        </p:tgtEl>
                                        <p:attrNameLst>
                                          <p:attrName>style.rotation</p:attrName>
                                        </p:attrNameLst>
                                      </p:cBhvr>
                                      <p:tavLst>
                                        <p:tav tm="0">
                                          <p:val>
                                            <p:fltVal val="90"/>
                                          </p:val>
                                        </p:tav>
                                        <p:tav tm="100000">
                                          <p:val>
                                            <p:fltVal val="0"/>
                                          </p:val>
                                        </p:tav>
                                      </p:tavLst>
                                    </p:anim>
                                    <p:animEffect transition="in" filter="fade">
                                      <p:cBhvr>
                                        <p:cTn id="16" dur="1000"/>
                                        <p:tgtEl>
                                          <p:spTgt spid="17">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p:cTn id="19"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7">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 calcmode="lin" valueType="num">
                                      <p:cBhvr>
                                        <p:cTn id="25"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1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0-#ppt_w/2"/>
                                          </p:val>
                                        </p:tav>
                                        <p:tav tm="100000">
                                          <p:val>
                                            <p:strVal val="#ppt_x"/>
                                          </p:val>
                                        </p:tav>
                                      </p:tavLst>
                                    </p:anim>
                                    <p:anim calcmode="lin" valueType="num">
                                      <p:cBhvr additive="base">
                                        <p:cTn id="34" dur="1000" fill="hold"/>
                                        <p:tgtEl>
                                          <p:spTgt spid="16"/>
                                        </p:tgtEl>
                                        <p:attrNameLst>
                                          <p:attrName>ppt_y</p:attrName>
                                        </p:attrNameLst>
                                      </p:cBhvr>
                                      <p:tavLst>
                                        <p:tav tm="0">
                                          <p:val>
                                            <p:strVal val="0-#ppt_h/2"/>
                                          </p:val>
                                        </p:tav>
                                        <p:tav tm="100000">
                                          <p:val>
                                            <p:strVal val="#ppt_y"/>
                                          </p:val>
                                        </p:tav>
                                      </p:tavLst>
                                    </p:anim>
                                  </p:childTnLst>
                                </p:cTn>
                              </p:par>
                            </p:childTnLst>
                          </p:cTn>
                        </p:par>
                        <p:par>
                          <p:cTn id="35" fill="hold">
                            <p:stCondLst>
                              <p:cond delay="1000"/>
                            </p:stCondLst>
                            <p:childTnLst>
                              <p:par>
                                <p:cTn id="36" presetID="26"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 presetClass="entr" presetSubtype="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1000" fill="hold"/>
                                        <p:tgtEl>
                                          <p:spTgt spid="18"/>
                                        </p:tgtEl>
                                        <p:attrNameLst>
                                          <p:attrName>ppt_x</p:attrName>
                                        </p:attrNameLst>
                                      </p:cBhvr>
                                      <p:tavLst>
                                        <p:tav tm="0">
                                          <p:val>
                                            <p:strVal val="1+#ppt_w/2"/>
                                          </p:val>
                                        </p:tav>
                                        <p:tav tm="100000">
                                          <p:val>
                                            <p:strVal val="#ppt_x"/>
                                          </p:val>
                                        </p:tav>
                                      </p:tavLst>
                                    </p:anim>
                                    <p:anim calcmode="lin" valueType="num">
                                      <p:cBhvr additive="base">
                                        <p:cTn id="57"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6" grpId="0" animBg="1" autoUpdateAnimBg="0"/>
      <p:bldP spid="18"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93324" y="908808"/>
            <a:ext cx="8970966" cy="677108"/>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Пуск </a:t>
            </a:r>
            <a:r>
              <a:rPr lang="uk-UA" sz="2200" dirty="0">
                <a:latin typeface="Calibri" panose="020F0502020204030204" pitchFamily="34" charset="0"/>
                <a:ea typeface="Calibri" panose="020F0502020204030204" pitchFamily="34" charset="0"/>
                <a:cs typeface="Calibri" panose="020F0502020204030204" pitchFamily="34" charset="0"/>
              </a:rPr>
              <a:t>СД в асинхронному </a:t>
            </a:r>
            <a:r>
              <a:rPr lang="uk-UA" sz="2200" dirty="0" smtClean="0">
                <a:latin typeface="Calibri" panose="020F0502020204030204" pitchFamily="34" charset="0"/>
                <a:ea typeface="Calibri" panose="020F0502020204030204" pitchFamily="34" charset="0"/>
                <a:cs typeface="Calibri" panose="020F0502020204030204" pitchFamily="34" charset="0"/>
              </a:rPr>
              <a:t>режимі </a:t>
            </a:r>
            <a:r>
              <a:rPr lang="uk-UA" sz="2200" dirty="0">
                <a:latin typeface="Calibri" panose="020F0502020204030204" pitchFamily="34" charset="0"/>
                <a:ea typeface="Calibri" panose="020F0502020204030204" pitchFamily="34" charset="0"/>
                <a:cs typeface="Calibri" panose="020F0502020204030204" pitchFamily="34" charset="0"/>
              </a:rPr>
              <a:t>здійснюється, як і пуск звичайних короткозамкнених АД.</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78156" y="1556252"/>
            <a:ext cx="4853884" cy="1692771"/>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З цією метою на роторі є пускова (демпферна) обмотка у виді білячої </a:t>
            </a:r>
            <a:r>
              <a:rPr lang="uk-UA" sz="2200" dirty="0" smtClean="0">
                <a:latin typeface="Calibri" panose="020F0502020204030204" pitchFamily="34" charset="0"/>
                <a:ea typeface="Calibri" panose="020F0502020204030204" pitchFamily="34" charset="0"/>
                <a:cs typeface="Calibri" panose="020F0502020204030204" pitchFamily="34" charset="0"/>
              </a:rPr>
              <a:t>клітки. </a:t>
            </a:r>
            <a:r>
              <a:rPr lang="uk-UA" sz="2200" dirty="0">
                <a:latin typeface="Calibri" panose="020F0502020204030204" pitchFamily="34" charset="0"/>
                <a:ea typeface="Calibri" panose="020F0502020204030204" pitchFamily="34" charset="0"/>
                <a:cs typeface="Calibri" panose="020F0502020204030204" pitchFamily="34" charset="0"/>
              </a:rPr>
              <a:t>Але на відміну від АД пускова обмотка СД не розрахована на тривалу роботу в асинхронному режимі.</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Способи пуску синхронного двигуна</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6" name="Прямоугольник 15"/>
          <p:cNvSpPr>
            <a:spLocks noChangeArrowheads="1"/>
          </p:cNvSpPr>
          <p:nvPr/>
        </p:nvSpPr>
        <p:spPr bwMode="auto">
          <a:xfrm>
            <a:off x="70189" y="3245096"/>
            <a:ext cx="3925747" cy="1692771"/>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На період пуску обмотка збудження СД відключається від джерела постійного струму і замикається на додатковий опір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R</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дод</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a:latin typeface="Times New Roman" panose="02020603050405020304" pitchFamily="18" charset="0"/>
                <a:ea typeface="Calibri" panose="020F0502020204030204" pitchFamily="34" charset="0"/>
                <a:cs typeface="Times New Roman" panose="02020603050405020304" pitchFamily="18" charset="0"/>
              </a:rPr>
              <a:t>(8</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10R</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оз </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R</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дод</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endParaRPr lang="uk-UA" sz="2200" i="1"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Прямоугольник 17"/>
          <p:cNvSpPr>
            <a:spLocks noChangeArrowheads="1"/>
          </p:cNvSpPr>
          <p:nvPr/>
        </p:nvSpPr>
        <p:spPr bwMode="auto">
          <a:xfrm>
            <a:off x="93325" y="4935280"/>
            <a:ext cx="8969566" cy="1015663"/>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При цьому обмоткою збудження буде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протікати </a:t>
            </a:r>
            <a:r>
              <a:rPr lang="uk-UA" sz="2200" dirty="0">
                <a:latin typeface="Calibri" panose="020F0502020204030204" pitchFamily="34" charset="0"/>
                <a:ea typeface="Calibri" panose="020F0502020204030204" pitchFamily="34" charset="0"/>
                <a:cs typeface="Calibri" panose="020F0502020204030204" pitchFamily="34" charset="0"/>
              </a:rPr>
              <a:t>однофазний змінний струм, що </a:t>
            </a:r>
            <a:r>
              <a:rPr lang="uk-UA" sz="2200" dirty="0" smtClean="0">
                <a:latin typeface="Calibri" panose="020F0502020204030204" pitchFamily="34" charset="0"/>
                <a:ea typeface="Calibri" panose="020F0502020204030204" pitchFamily="34" charset="0"/>
                <a:cs typeface="Calibri" panose="020F0502020204030204" pitchFamily="34" charset="0"/>
              </a:rPr>
              <a:t>зумовлений </a:t>
            </a:r>
            <a:r>
              <a:rPr lang="uk-UA" sz="2200" dirty="0">
                <a:latin typeface="Calibri" panose="020F0502020204030204" pitchFamily="34" charset="0"/>
                <a:ea typeface="Calibri" panose="020F0502020204030204" pitchFamily="34" charset="0"/>
                <a:cs typeface="Calibri" panose="020F0502020204030204" pitchFamily="34" charset="0"/>
              </a:rPr>
              <a:t>появою ЕРС самоіндукції в ОЗ, яка наведена полем статора СД.</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2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Прямоугольник 5"/>
          <p:cNvSpPr/>
          <p:nvPr/>
        </p:nvSpPr>
        <p:spPr>
          <a:xfrm>
            <a:off x="2195736" y="529831"/>
            <a:ext cx="5585312" cy="461665"/>
          </a:xfrm>
          <a:prstGeom prst="rect">
            <a:avLst/>
          </a:prstGeom>
        </p:spPr>
        <p:txBody>
          <a:bodyPr wrap="none">
            <a:spAutoFit/>
          </a:bodyPr>
          <a:lstStyle/>
          <a:p>
            <a:r>
              <a:rPr lang="uk-UA" sz="2400" b="1" i="1" u="sng" dirty="0">
                <a:latin typeface="Times New Roman" panose="02020603050405020304" pitchFamily="18" charset="0"/>
                <a:ea typeface="Calibri" panose="020F0502020204030204" pitchFamily="34" charset="0"/>
              </a:rPr>
              <a:t>Асинхронний пуск синхронного двигуна</a:t>
            </a:r>
            <a:endParaRPr lang="uk-UA" sz="2400" u="sng" dirty="0"/>
          </a:p>
        </p:txBody>
      </p:sp>
      <p:grpSp>
        <p:nvGrpSpPr>
          <p:cNvPr id="12" name="Группа 11"/>
          <p:cNvGrpSpPr/>
          <p:nvPr/>
        </p:nvGrpSpPr>
        <p:grpSpPr>
          <a:xfrm>
            <a:off x="3995936" y="1247362"/>
            <a:ext cx="5436944" cy="4058112"/>
            <a:chOff x="3756553" y="1551882"/>
            <a:chExt cx="5436944" cy="4058112"/>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553" y="1551882"/>
              <a:ext cx="5436944" cy="4058112"/>
            </a:xfrm>
            <a:prstGeom prst="rect">
              <a:avLst/>
            </a:prstGeom>
          </p:spPr>
        </p:pic>
        <p:sp>
          <p:nvSpPr>
            <p:cNvPr id="14" name="Прямоугольник 13"/>
            <p:cNvSpPr/>
            <p:nvPr/>
          </p:nvSpPr>
          <p:spPr>
            <a:xfrm>
              <a:off x="6229926" y="4872965"/>
              <a:ext cx="2495180" cy="615553"/>
            </a:xfrm>
            <a:prstGeom prst="rect">
              <a:avLst/>
            </a:prstGeom>
            <a:solidFill>
              <a:srgbClr val="FFFF00"/>
            </a:solidFill>
          </p:spPr>
          <p:txBody>
            <a:bodyPr wrap="square">
              <a:spAutoFit/>
            </a:bodyPr>
            <a:lstStyle/>
            <a:p>
              <a:pPr algn="ctr">
                <a:lnSpc>
                  <a:spcPct val="85000"/>
                </a:lnSpc>
              </a:pPr>
              <a:r>
                <a:rPr lang="uk-UA" sz="2000" i="1" dirty="0">
                  <a:latin typeface="Times New Roman" panose="02020603050405020304" pitchFamily="18" charset="0"/>
                  <a:ea typeface="Calibri" panose="020F0502020204030204" pitchFamily="34" charset="0"/>
                  <a:cs typeface="Times New Roman" panose="02020603050405020304" pitchFamily="18" charset="0"/>
                </a:rPr>
                <a:t>Схема </a:t>
              </a: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пуску СД  </a:t>
              </a:r>
            </a:p>
            <a:p>
              <a:pPr algn="ctr">
                <a:lnSpc>
                  <a:spcPct val="85000"/>
                </a:lnSpc>
              </a:pPr>
              <a:r>
                <a:rPr lang="uk-UA" sz="2000" i="1" dirty="0" smtClean="0">
                  <a:latin typeface="Times New Roman" panose="02020603050405020304" pitchFamily="18" charset="0"/>
                  <a:ea typeface="Calibri" panose="020F0502020204030204" pitchFamily="34" charset="0"/>
                  <a:cs typeface="Times New Roman" panose="02020603050405020304" pitchFamily="18" charset="0"/>
                </a:rPr>
                <a:t>(</a:t>
              </a:r>
              <a:r>
                <a:rPr lang="uk-UA" sz="2000" i="1" dirty="0" err="1">
                  <a:latin typeface="Times New Roman" panose="02020603050405020304" pitchFamily="18" charset="0"/>
                  <a:ea typeface="Calibri" panose="020F0502020204030204" pitchFamily="34" charset="0"/>
                  <a:cs typeface="Times New Roman" panose="02020603050405020304" pitchFamily="18" charset="0"/>
                </a:rPr>
                <a:t>R</a:t>
              </a:r>
              <a:r>
                <a:rPr lang="uk-UA" sz="2000" i="1" baseline="-25000" dirty="0" err="1">
                  <a:latin typeface="Times New Roman" panose="02020603050405020304" pitchFamily="18" charset="0"/>
                  <a:ea typeface="Calibri" panose="020F0502020204030204" pitchFamily="34" charset="0"/>
                  <a:cs typeface="Times New Roman" panose="02020603050405020304" pitchFamily="18" charset="0"/>
                </a:rPr>
                <a:t>р</a:t>
              </a:r>
              <a:r>
                <a:rPr lang="uk-UA" sz="20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000" i="1" dirty="0">
                  <a:latin typeface="Times New Roman" panose="02020603050405020304" pitchFamily="18" charset="0"/>
                  <a:ea typeface="Calibri" panose="020F0502020204030204" pitchFamily="34" charset="0"/>
                  <a:cs typeface="Times New Roman" panose="02020603050405020304" pitchFamily="18" charset="0"/>
                </a:rPr>
                <a:t>- розрядний опір)</a:t>
              </a:r>
              <a:endParaRPr lang="uk-UA" sz="2000" i="1" dirty="0">
                <a:latin typeface="Times New Roman" panose="02020603050405020304" pitchFamily="18" charset="0"/>
                <a:cs typeface="Times New Roman" panose="02020603050405020304" pitchFamily="18" charset="0"/>
              </a:endParaRPr>
            </a:p>
          </p:txBody>
        </p:sp>
      </p:grpSp>
      <p:sp>
        <p:nvSpPr>
          <p:cNvPr id="15" name="Прямоугольник 14"/>
          <p:cNvSpPr>
            <a:spLocks noChangeArrowheads="1"/>
          </p:cNvSpPr>
          <p:nvPr/>
        </p:nvSpPr>
        <p:spPr bwMode="auto">
          <a:xfrm>
            <a:off x="116461" y="5940589"/>
            <a:ext cx="8969566" cy="677108"/>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Частота цього струму залежить від швидкості обертання ротора і відрізняється від частоти поля статора. </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57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7">
                                            <p:bg/>
                                          </p:spTgt>
                                        </p:tgtEl>
                                        <p:attrNameLst>
                                          <p:attrName>style.visibility</p:attrName>
                                        </p:attrNameLst>
                                      </p:cBhvr>
                                      <p:to>
                                        <p:strVal val="visible"/>
                                      </p:to>
                                    </p:set>
                                    <p:anim calcmode="lin" valueType="num">
                                      <p:cBhvr>
                                        <p:cTn id="18" dur="1000" fill="hold"/>
                                        <p:tgtEl>
                                          <p:spTgt spid="17">
                                            <p:bg/>
                                          </p:spTgt>
                                        </p:tgtEl>
                                        <p:attrNameLst>
                                          <p:attrName>ppt_w</p:attrName>
                                        </p:attrNameLst>
                                      </p:cBhvr>
                                      <p:tavLst>
                                        <p:tav tm="0">
                                          <p:val>
                                            <p:fltVal val="0"/>
                                          </p:val>
                                        </p:tav>
                                        <p:tav tm="100000">
                                          <p:val>
                                            <p:strVal val="#ppt_w"/>
                                          </p:val>
                                        </p:tav>
                                      </p:tavLst>
                                    </p:anim>
                                    <p:anim calcmode="lin" valueType="num">
                                      <p:cBhvr>
                                        <p:cTn id="19" dur="1000" fill="hold"/>
                                        <p:tgtEl>
                                          <p:spTgt spid="17">
                                            <p:bg/>
                                          </p:spTgt>
                                        </p:tgtEl>
                                        <p:attrNameLst>
                                          <p:attrName>ppt_h</p:attrName>
                                        </p:attrNameLst>
                                      </p:cBhvr>
                                      <p:tavLst>
                                        <p:tav tm="0">
                                          <p:val>
                                            <p:fltVal val="0"/>
                                          </p:val>
                                        </p:tav>
                                        <p:tav tm="100000">
                                          <p:val>
                                            <p:strVal val="#ppt_h"/>
                                          </p:val>
                                        </p:tav>
                                      </p:tavLst>
                                    </p:anim>
                                    <p:anim calcmode="lin" valueType="num">
                                      <p:cBhvr>
                                        <p:cTn id="20" dur="1000" fill="hold"/>
                                        <p:tgtEl>
                                          <p:spTgt spid="17">
                                            <p:bg/>
                                          </p:spTgt>
                                        </p:tgtEl>
                                        <p:attrNameLst>
                                          <p:attrName>style.rotation</p:attrName>
                                        </p:attrNameLst>
                                      </p:cBhvr>
                                      <p:tavLst>
                                        <p:tav tm="0">
                                          <p:val>
                                            <p:fltVal val="90"/>
                                          </p:val>
                                        </p:tav>
                                        <p:tav tm="100000">
                                          <p:val>
                                            <p:fltVal val="0"/>
                                          </p:val>
                                        </p:tav>
                                      </p:tavLst>
                                    </p:anim>
                                    <p:animEffect transition="in" filter="fade">
                                      <p:cBhvr>
                                        <p:cTn id="21" dur="1000"/>
                                        <p:tgtEl>
                                          <p:spTgt spid="17">
                                            <p:bg/>
                                          </p:spTgt>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p:cTn id="24"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17">
                                            <p:txEl>
                                              <p:pRg st="0" end="0"/>
                                            </p:txEl>
                                          </p:spTgt>
                                        </p:tgtEl>
                                      </p:cBhvr>
                                    </p:animEffect>
                                  </p:childTnLst>
                                </p:cTn>
                              </p:par>
                            </p:childTnLst>
                          </p:cTn>
                        </p:par>
                        <p:par>
                          <p:cTn id="28" fill="hold">
                            <p:stCondLst>
                              <p:cond delay="1000"/>
                            </p:stCondLst>
                            <p:childTnLst>
                              <p:par>
                                <p:cTn id="29" presetID="26"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1000" fill="hold"/>
                                        <p:tgtEl>
                                          <p:spTgt spid="16"/>
                                        </p:tgtEl>
                                        <p:attrNameLst>
                                          <p:attrName>ppt_x</p:attrName>
                                        </p:attrNameLst>
                                      </p:cBhvr>
                                      <p:tavLst>
                                        <p:tav tm="0">
                                          <p:val>
                                            <p:strVal val="0-#ppt_w/2"/>
                                          </p:val>
                                        </p:tav>
                                        <p:tav tm="100000">
                                          <p:val>
                                            <p:strVal val="#ppt_x"/>
                                          </p:val>
                                        </p:tav>
                                      </p:tavLst>
                                    </p:anim>
                                    <p:anim calcmode="lin" valueType="num">
                                      <p:cBhvr additive="base">
                                        <p:cTn id="50"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1000" fill="hold"/>
                                        <p:tgtEl>
                                          <p:spTgt spid="18"/>
                                        </p:tgtEl>
                                        <p:attrNameLst>
                                          <p:attrName>ppt_x</p:attrName>
                                        </p:attrNameLst>
                                      </p:cBhvr>
                                      <p:tavLst>
                                        <p:tav tm="0">
                                          <p:val>
                                            <p:strVal val="1+#ppt_w/2"/>
                                          </p:val>
                                        </p:tav>
                                        <p:tav tm="100000">
                                          <p:val>
                                            <p:strVal val="#ppt_x"/>
                                          </p:val>
                                        </p:tav>
                                      </p:tavLst>
                                    </p:anim>
                                    <p:anim calcmode="lin" valueType="num">
                                      <p:cBhvr additive="base">
                                        <p:cTn id="5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6" grpId="0" animBg="1" autoUpdateAnimBg="0"/>
      <p:bldP spid="18" grpId="0" animBg="1" autoUpdateAnimBg="0"/>
      <p:bldP spid="6" grpId="0"/>
      <p:bldP spid="15"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93324" y="908808"/>
            <a:ext cx="8970966" cy="1015663"/>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Внаслідок цього струм в обмотці збудження створює своє магнітне поле і відповідну ЕРС в обмотці статора (відповідно і додаткові струми цієї частоти). </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83563" y="1912972"/>
            <a:ext cx="4776469" cy="1015663"/>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Пускові характеристики при </a:t>
            </a:r>
            <a:r>
              <a:rPr lang="uk-UA" sz="2200" dirty="0" err="1" smtClean="0">
                <a:latin typeface="Calibri" panose="020F0502020204030204" pitchFamily="34" charset="0"/>
                <a:ea typeface="Calibri" panose="020F0502020204030204" pitchFamily="34" charset="0"/>
                <a:cs typeface="Calibri" panose="020F0502020204030204" pitchFamily="34" charset="0"/>
              </a:rPr>
              <a:t>асинх-ронному</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пуску  мають такий же </a:t>
            </a:r>
            <a:r>
              <a:rPr lang="uk-UA" sz="2200" dirty="0" smtClean="0">
                <a:latin typeface="Calibri" panose="020F0502020204030204" pitchFamily="34" charset="0"/>
                <a:ea typeface="Calibri" panose="020F0502020204030204" pitchFamily="34" charset="0"/>
                <a:cs typeface="Calibri" panose="020F0502020204030204" pitchFamily="34" charset="0"/>
              </a:rPr>
              <a:t>вигляд</a:t>
            </a:r>
            <a:r>
              <a:rPr lang="uk-UA" sz="2200" dirty="0">
                <a:latin typeface="Calibri" panose="020F0502020204030204" pitchFamily="34" charset="0"/>
                <a:ea typeface="Calibri" panose="020F0502020204030204" pitchFamily="34" charset="0"/>
                <a:cs typeface="Calibri" panose="020F0502020204030204" pitchFamily="34" charset="0"/>
              </a:rPr>
              <a:t>,  як і характеристики </a:t>
            </a:r>
            <a:r>
              <a:rPr lang="uk-UA" sz="2200" dirty="0" smtClean="0">
                <a:latin typeface="Calibri" panose="020F0502020204030204" pitchFamily="34" charset="0"/>
                <a:ea typeface="Calibri" panose="020F0502020204030204" pitchFamily="34" charset="0"/>
                <a:cs typeface="Calibri" panose="020F0502020204030204" pitchFamily="34" charset="0"/>
              </a:rPr>
              <a:t>АД.</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Способи пуску синхронного двигуна</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6" name="Прямоугольник 15"/>
          <p:cNvSpPr>
            <a:spLocks noChangeArrowheads="1"/>
          </p:cNvSpPr>
          <p:nvPr/>
        </p:nvSpPr>
        <p:spPr bwMode="auto">
          <a:xfrm>
            <a:off x="93324" y="2928635"/>
            <a:ext cx="4766708" cy="2031325"/>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При виході на під-синхронну </a:t>
            </a:r>
            <a:r>
              <a:rPr lang="uk-UA" sz="2200" dirty="0" err="1" smtClean="0">
                <a:latin typeface="Calibri" panose="020F0502020204030204" pitchFamily="34" charset="0"/>
                <a:ea typeface="Calibri" panose="020F0502020204030204" pitchFamily="34" charset="0"/>
                <a:cs typeface="Calibri" panose="020F0502020204030204" pitchFamily="34" charset="0"/>
              </a:rPr>
              <a:t>швид</a:t>
            </a:r>
            <a:r>
              <a:rPr lang="uk-UA" sz="2200" dirty="0" smtClean="0">
                <a:latin typeface="Calibri" panose="020F0502020204030204" pitchFamily="34" charset="0"/>
                <a:ea typeface="Calibri" panose="020F0502020204030204" pitchFamily="34" charset="0"/>
                <a:cs typeface="Calibri" panose="020F0502020204030204" pitchFamily="34" charset="0"/>
              </a:rPr>
              <a:t>-кість </a:t>
            </a:r>
            <a:r>
              <a:rPr lang="uk-UA" sz="2200" dirty="0">
                <a:latin typeface="Calibri" panose="020F0502020204030204" pitchFamily="34" charset="0"/>
                <a:ea typeface="Calibri" panose="020F0502020204030204" pitchFamily="34" charset="0"/>
                <a:cs typeface="Calibri" panose="020F0502020204030204" pitchFamily="34" charset="0"/>
              </a:rPr>
              <a:t>(95</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98%)</a:t>
            </a:r>
            <a:r>
              <a:rPr lang="uk-UA" sz="22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baseline="-25000" dirty="0">
                <a:latin typeface="Calibri" panose="020F0502020204030204" pitchFamily="34" charset="0"/>
                <a:ea typeface="Calibri" panose="020F0502020204030204" pitchFamily="34" charset="0"/>
                <a:cs typeface="Calibri" panose="020F0502020204030204" pitchFamily="34" charset="0"/>
              </a:rPr>
              <a:t>0</a:t>
            </a:r>
            <a:r>
              <a:rPr lang="uk-UA" sz="2200" dirty="0">
                <a:latin typeface="Calibri" panose="020F0502020204030204" pitchFamily="34" charset="0"/>
                <a:ea typeface="Calibri" panose="020F0502020204030204" pitchFamily="34" charset="0"/>
                <a:cs typeface="Calibri" panose="020F0502020204030204" pitchFamily="34" charset="0"/>
              </a:rPr>
              <a:t>,</a:t>
            </a:r>
            <a:r>
              <a:rPr lang="uk-UA" sz="2200" baseline="-25000"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двигун переводять у звичайний режим збудження: контакт К - розмикають, контакт Л</a:t>
            </a:r>
            <a:r>
              <a:rPr lang="uk-UA" sz="2200" b="1"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замикають</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Момент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вх</a:t>
            </a:r>
            <a:r>
              <a:rPr lang="uk-UA" sz="2200" dirty="0">
                <a:latin typeface="Calibri" panose="020F0502020204030204" pitchFamily="34" charset="0"/>
                <a:ea typeface="Calibri" panose="020F0502020204030204" pitchFamily="34" charset="0"/>
                <a:cs typeface="Calibri" panose="020F0502020204030204" pitchFamily="34" charset="0"/>
              </a:rPr>
              <a:t> називають моментом входження в синхронізм.</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93324" y="5038694"/>
            <a:ext cx="8969566" cy="1354217"/>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При </a:t>
            </a:r>
            <a:r>
              <a:rPr lang="uk-UA" sz="2200" dirty="0">
                <a:latin typeface="Calibri" panose="020F0502020204030204" pitchFamily="34" charset="0"/>
                <a:ea typeface="Calibri" panose="020F0502020204030204" pitchFamily="34" charset="0"/>
                <a:cs typeface="Calibri" panose="020F0502020204030204" pitchFamily="34" charset="0"/>
              </a:rPr>
              <a:t>меншому пусковому моменті характеристика 1, </a:t>
            </a:r>
            <a:r>
              <a:rPr lang="uk-UA" sz="2200" dirty="0" smtClean="0">
                <a:latin typeface="Calibri" panose="020F0502020204030204" pitchFamily="34" charset="0"/>
                <a:ea typeface="Calibri" panose="020F0502020204030204" pitchFamily="34" charset="0"/>
                <a:cs typeface="Calibri" panose="020F0502020204030204" pitchFamily="34" charset="0"/>
              </a:rPr>
              <a:t>для якої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S</a:t>
            </a:r>
            <a:r>
              <a:rPr lang="uk-UA" sz="2200" i="1" baseline="-25000" dirty="0" smtClean="0">
                <a:latin typeface="Times New Roman" panose="02020603050405020304" pitchFamily="18" charset="0"/>
                <a:ea typeface="Calibri" panose="020F0502020204030204" pitchFamily="34" charset="0"/>
                <a:cs typeface="Times New Roman" panose="02020603050405020304" pitchFamily="18" charset="0"/>
              </a:rPr>
              <a:t>кр1 </a:t>
            </a:r>
            <a:r>
              <a:rPr lang="uk-UA" sz="2200" i="1" dirty="0">
                <a:latin typeface="Times New Roman" panose="02020603050405020304" pitchFamily="18" charset="0"/>
                <a:ea typeface="Calibri" panose="020F0502020204030204" pitchFamily="34" charset="0"/>
                <a:cs typeface="Times New Roman" panose="02020603050405020304" pitchFamily="18" charset="0"/>
              </a:rPr>
              <a:t>&lt; S</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кр2</a:t>
            </a:r>
            <a:r>
              <a:rPr lang="uk-UA" sz="2200" b="1"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(тобто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R</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рот</a:t>
            </a:r>
            <a:r>
              <a:rPr lang="uk-UA" sz="2200" b="1"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у першому випадку менше ніж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R</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рот</a:t>
            </a:r>
            <a:r>
              <a:rPr lang="uk-UA" sz="2200" i="1"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у другому), момент </a:t>
            </a:r>
            <a:r>
              <a:rPr lang="uk-UA" sz="2200" dirty="0" err="1" smtClean="0">
                <a:latin typeface="Calibri" panose="020F0502020204030204" pitchFamily="34" charset="0"/>
                <a:ea typeface="Calibri" panose="020F0502020204030204" pitchFamily="34" charset="0"/>
                <a:cs typeface="Calibri" panose="020F0502020204030204" pitchFamily="34" charset="0"/>
              </a:rPr>
              <a:t>вход-ження</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в синхронізм надається більшим, ніж для характеристики 2, що має більший пусковий момент.</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2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Прямоугольник 5"/>
          <p:cNvSpPr/>
          <p:nvPr/>
        </p:nvSpPr>
        <p:spPr>
          <a:xfrm>
            <a:off x="2195736" y="529831"/>
            <a:ext cx="5585312" cy="461665"/>
          </a:xfrm>
          <a:prstGeom prst="rect">
            <a:avLst/>
          </a:prstGeom>
        </p:spPr>
        <p:txBody>
          <a:bodyPr wrap="none">
            <a:spAutoFit/>
          </a:bodyPr>
          <a:lstStyle/>
          <a:p>
            <a:r>
              <a:rPr lang="uk-UA" sz="2400" b="1" i="1" u="sng" dirty="0">
                <a:latin typeface="Times New Roman" panose="02020603050405020304" pitchFamily="18" charset="0"/>
                <a:ea typeface="Calibri" panose="020F0502020204030204" pitchFamily="34" charset="0"/>
              </a:rPr>
              <a:t>Асинхронний пуск синхронного двигуна</a:t>
            </a:r>
            <a:endParaRPr lang="uk-UA" sz="2400" u="sng" dirty="0"/>
          </a:p>
        </p:txBody>
      </p:sp>
      <p:graphicFrame>
        <p:nvGraphicFramePr>
          <p:cNvPr id="7" name="Объект 6"/>
          <p:cNvGraphicFramePr>
            <a:graphicFrameLocks noChangeAspect="1"/>
          </p:cNvGraphicFramePr>
          <p:nvPr>
            <p:extLst>
              <p:ext uri="{D42A27DB-BD31-4B8C-83A1-F6EECF244321}">
                <p14:modId xmlns:p14="http://schemas.microsoft.com/office/powerpoint/2010/main" val="1107334770"/>
              </p:ext>
            </p:extLst>
          </p:nvPr>
        </p:nvGraphicFramePr>
        <p:xfrm>
          <a:off x="4788025" y="1536762"/>
          <a:ext cx="4260524" cy="3615700"/>
        </p:xfrm>
        <a:graphic>
          <a:graphicData uri="http://schemas.openxmlformats.org/presentationml/2006/ole">
            <mc:AlternateContent xmlns:mc="http://schemas.openxmlformats.org/markup-compatibility/2006">
              <mc:Choice xmlns:v="urn:schemas-microsoft-com:vml" Requires="v">
                <p:oleObj spid="_x0000_s100358" name="Picture" r:id="rId4" imgW="2721864" imgH="2307336" progId="Word.Picture.8">
                  <p:embed/>
                </p:oleObj>
              </mc:Choice>
              <mc:Fallback>
                <p:oleObj name="Picture" r:id="rId4" imgW="2721864" imgH="2307336"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5" y="1536762"/>
                        <a:ext cx="4260524" cy="3615700"/>
                      </a:xfrm>
                      <a:prstGeom prst="rect">
                        <a:avLst/>
                      </a:prstGeom>
                      <a:noFill/>
                    </p:spPr>
                  </p:pic>
                </p:oleObj>
              </mc:Fallback>
            </mc:AlternateContent>
          </a:graphicData>
        </a:graphic>
      </p:graphicFrame>
    </p:spTree>
    <p:extLst>
      <p:ext uri="{BB962C8B-B14F-4D97-AF65-F5344CB8AC3E}">
        <p14:creationId xmlns:p14="http://schemas.microsoft.com/office/powerpoint/2010/main" val="15541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7">
                                            <p:bg/>
                                          </p:spTgt>
                                        </p:tgtEl>
                                        <p:attrNameLst>
                                          <p:attrName>style.visibility</p:attrName>
                                        </p:attrNameLst>
                                      </p:cBhvr>
                                      <p:to>
                                        <p:strVal val="visible"/>
                                      </p:to>
                                    </p:set>
                                    <p:anim calcmode="lin" valueType="num">
                                      <p:cBhvr>
                                        <p:cTn id="18" dur="1000" fill="hold"/>
                                        <p:tgtEl>
                                          <p:spTgt spid="17">
                                            <p:bg/>
                                          </p:spTgt>
                                        </p:tgtEl>
                                        <p:attrNameLst>
                                          <p:attrName>ppt_w</p:attrName>
                                        </p:attrNameLst>
                                      </p:cBhvr>
                                      <p:tavLst>
                                        <p:tav tm="0">
                                          <p:val>
                                            <p:fltVal val="0"/>
                                          </p:val>
                                        </p:tav>
                                        <p:tav tm="100000">
                                          <p:val>
                                            <p:strVal val="#ppt_w"/>
                                          </p:val>
                                        </p:tav>
                                      </p:tavLst>
                                    </p:anim>
                                    <p:anim calcmode="lin" valueType="num">
                                      <p:cBhvr>
                                        <p:cTn id="19" dur="1000" fill="hold"/>
                                        <p:tgtEl>
                                          <p:spTgt spid="17">
                                            <p:bg/>
                                          </p:spTgt>
                                        </p:tgtEl>
                                        <p:attrNameLst>
                                          <p:attrName>ppt_h</p:attrName>
                                        </p:attrNameLst>
                                      </p:cBhvr>
                                      <p:tavLst>
                                        <p:tav tm="0">
                                          <p:val>
                                            <p:fltVal val="0"/>
                                          </p:val>
                                        </p:tav>
                                        <p:tav tm="100000">
                                          <p:val>
                                            <p:strVal val="#ppt_h"/>
                                          </p:val>
                                        </p:tav>
                                      </p:tavLst>
                                    </p:anim>
                                    <p:anim calcmode="lin" valueType="num">
                                      <p:cBhvr>
                                        <p:cTn id="20" dur="1000" fill="hold"/>
                                        <p:tgtEl>
                                          <p:spTgt spid="17">
                                            <p:bg/>
                                          </p:spTgt>
                                        </p:tgtEl>
                                        <p:attrNameLst>
                                          <p:attrName>style.rotation</p:attrName>
                                        </p:attrNameLst>
                                      </p:cBhvr>
                                      <p:tavLst>
                                        <p:tav tm="0">
                                          <p:val>
                                            <p:fltVal val="90"/>
                                          </p:val>
                                        </p:tav>
                                        <p:tav tm="100000">
                                          <p:val>
                                            <p:fltVal val="0"/>
                                          </p:val>
                                        </p:tav>
                                      </p:tavLst>
                                    </p:anim>
                                    <p:animEffect transition="in" filter="fade">
                                      <p:cBhvr>
                                        <p:cTn id="21" dur="1000"/>
                                        <p:tgtEl>
                                          <p:spTgt spid="17">
                                            <p:bg/>
                                          </p:spTgt>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p:cTn id="24"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17">
                                            <p:txEl>
                                              <p:pRg st="0" end="0"/>
                                            </p:txEl>
                                          </p:spTgt>
                                        </p:tgtEl>
                                      </p:cBhvr>
                                    </p:animEffect>
                                  </p:childTnLst>
                                </p:cTn>
                              </p:par>
                            </p:childTnLst>
                          </p:cTn>
                        </p:par>
                        <p:par>
                          <p:cTn id="28" fill="hold">
                            <p:stCondLst>
                              <p:cond delay="1000"/>
                            </p:stCondLst>
                            <p:childTnLst>
                              <p:par>
                                <p:cTn id="29" presetID="26"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1000" fill="hold"/>
                                        <p:tgtEl>
                                          <p:spTgt spid="16"/>
                                        </p:tgtEl>
                                        <p:attrNameLst>
                                          <p:attrName>ppt_x</p:attrName>
                                        </p:attrNameLst>
                                      </p:cBhvr>
                                      <p:tavLst>
                                        <p:tav tm="0">
                                          <p:val>
                                            <p:strVal val="0-#ppt_w/2"/>
                                          </p:val>
                                        </p:tav>
                                        <p:tav tm="100000">
                                          <p:val>
                                            <p:strVal val="#ppt_x"/>
                                          </p:val>
                                        </p:tav>
                                      </p:tavLst>
                                    </p:anim>
                                    <p:anim calcmode="lin" valueType="num">
                                      <p:cBhvr additive="base">
                                        <p:cTn id="50"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1000" fill="hold"/>
                                        <p:tgtEl>
                                          <p:spTgt spid="18"/>
                                        </p:tgtEl>
                                        <p:attrNameLst>
                                          <p:attrName>ppt_x</p:attrName>
                                        </p:attrNameLst>
                                      </p:cBhvr>
                                      <p:tavLst>
                                        <p:tav tm="0">
                                          <p:val>
                                            <p:strVal val="1+#ppt_w/2"/>
                                          </p:val>
                                        </p:tav>
                                        <p:tav tm="100000">
                                          <p:val>
                                            <p:strVal val="#ppt_x"/>
                                          </p:val>
                                        </p:tav>
                                      </p:tavLst>
                                    </p:anim>
                                    <p:anim calcmode="lin" valueType="num">
                                      <p:cBhvr additive="base">
                                        <p:cTn id="5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6" grpId="0" animBg="1" autoUpdateAnimBg="0"/>
      <p:bldP spid="18" grpId="0" animBg="1" autoUpdateAnimBg="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98904" y="547549"/>
            <a:ext cx="4617112" cy="2369880"/>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Ця властивість використовують стосовно до різноманітного характеру зміни </a:t>
            </a:r>
            <a:r>
              <a:rPr lang="uk-UA" sz="2200" i="1" dirty="0" err="1" smtClean="0">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smtClean="0">
                <a:latin typeface="Times New Roman" panose="02020603050405020304" pitchFamily="18" charset="0"/>
                <a:ea typeface="Calibri" panose="020F0502020204030204" pitchFamily="34" charset="0"/>
                <a:cs typeface="Times New Roman" panose="02020603050405020304" pitchFamily="18" charset="0"/>
              </a:rPr>
              <a:t>нав</a:t>
            </a:r>
            <a:r>
              <a:rPr lang="uk-UA" sz="2200" dirty="0" smtClean="0">
                <a:latin typeface="Calibri" panose="020F0502020204030204" pitchFamily="34" charset="0"/>
                <a:ea typeface="Calibri" panose="020F0502020204030204" pitchFamily="34" charset="0"/>
                <a:cs typeface="Calibri" panose="020F0502020204030204" pitchFamily="34" charset="0"/>
              </a:rPr>
              <a:t>. </a:t>
            </a: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Так</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для </a:t>
            </a:r>
            <a:r>
              <a:rPr lang="uk-UA" sz="2200" dirty="0">
                <a:latin typeface="Calibri" panose="020F0502020204030204" pitchFamily="34" charset="0"/>
                <a:ea typeface="Calibri" panose="020F0502020204030204" pitchFamily="34" charset="0"/>
                <a:cs typeface="Calibri" panose="020F0502020204030204" pitchFamily="34" charset="0"/>
              </a:rPr>
              <a:t>вентиляторного </a:t>
            </a:r>
            <a:r>
              <a:rPr lang="uk-UA" sz="2200" dirty="0" err="1" smtClean="0">
                <a:latin typeface="Calibri" panose="020F0502020204030204" pitchFamily="34" charset="0"/>
                <a:ea typeface="Calibri" panose="020F0502020204030204" pitchFamily="34" charset="0"/>
                <a:cs typeface="Calibri" panose="020F0502020204030204" pitchFamily="34" charset="0"/>
              </a:rPr>
              <a:t>наванта-ження</a:t>
            </a:r>
            <a:r>
              <a:rPr lang="uk-UA" sz="2200" dirty="0">
                <a:latin typeface="Calibri" panose="020F0502020204030204" pitchFamily="34" charset="0"/>
                <a:ea typeface="Calibri" panose="020F0502020204030204" pitchFamily="34" charset="0"/>
                <a:cs typeface="Calibri" panose="020F0502020204030204" pitchFamily="34" charset="0"/>
              </a:rPr>
              <a:t>, що має </a:t>
            </a:r>
            <a:r>
              <a:rPr lang="uk-UA" sz="2200" dirty="0" err="1">
                <a:latin typeface="Calibri" panose="020F0502020204030204" pitchFamily="34" charset="0"/>
                <a:ea typeface="Calibri" panose="020F0502020204030204" pitchFamily="34" charset="0"/>
                <a:cs typeface="Calibri" panose="020F0502020204030204" pitchFamily="34" charset="0"/>
              </a:rPr>
              <a:t>нелінійно</a:t>
            </a:r>
            <a:r>
              <a:rPr lang="uk-UA" sz="2200" dirty="0">
                <a:latin typeface="Calibri" panose="020F0502020204030204" pitchFamily="34" charset="0"/>
                <a:ea typeface="Calibri" panose="020F0502020204030204" pitchFamily="34" charset="0"/>
                <a:cs typeface="Calibri" panose="020F0502020204030204" pitchFamily="34" charset="0"/>
              </a:rPr>
              <a:t>-зростаючий  характер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М</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нав</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доцільно </a:t>
            </a:r>
            <a:r>
              <a:rPr lang="uk-UA" sz="2200" dirty="0" err="1" smtClean="0">
                <a:latin typeface="Calibri" panose="020F0502020204030204" pitchFamily="34" charset="0"/>
                <a:ea typeface="Calibri" panose="020F0502020204030204" pitchFamily="34" charset="0"/>
                <a:cs typeface="Calibri" panose="020F0502020204030204" pitchFamily="34" charset="0"/>
              </a:rPr>
              <a:t>використову</a:t>
            </a:r>
            <a:r>
              <a:rPr lang="uk-UA" sz="2200" dirty="0" smtClean="0">
                <a:latin typeface="Calibri" panose="020F0502020204030204" pitchFamily="34" charset="0"/>
                <a:ea typeface="Calibri" panose="020F0502020204030204" pitchFamily="34" charset="0"/>
                <a:cs typeface="Calibri" panose="020F0502020204030204" pitchFamily="34" charset="0"/>
              </a:rPr>
              <a:t>-вати </a:t>
            </a:r>
            <a:r>
              <a:rPr lang="uk-UA" sz="2200" dirty="0">
                <a:latin typeface="Calibri" panose="020F0502020204030204" pitchFamily="34" charset="0"/>
                <a:ea typeface="Calibri" panose="020F0502020204030204" pitchFamily="34" charset="0"/>
                <a:cs typeface="Calibri" panose="020F0502020204030204" pitchFamily="34" charset="0"/>
              </a:rPr>
              <a:t>характеристику 1, </a:t>
            </a:r>
            <a:r>
              <a:rPr lang="uk-UA" sz="2200" dirty="0" smtClean="0">
                <a:latin typeface="Calibri" panose="020F0502020204030204" pitchFamily="34" charset="0"/>
                <a:ea typeface="Calibri" panose="020F0502020204030204" pitchFamily="34" charset="0"/>
                <a:cs typeface="Calibri" panose="020F0502020204030204" pitchFamily="34" charset="0"/>
              </a:rPr>
              <a:t>( див. </a:t>
            </a:r>
            <a:r>
              <a:rPr lang="uk-UA" sz="2200" dirty="0">
                <a:latin typeface="Calibri" panose="020F0502020204030204" pitchFamily="34" charset="0"/>
                <a:ea typeface="Calibri" panose="020F0502020204030204" pitchFamily="34" charset="0"/>
                <a:cs typeface="Calibri" panose="020F0502020204030204" pitchFamily="34" charset="0"/>
              </a:rPr>
              <a:t>рис</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83563" y="3589464"/>
            <a:ext cx="5246994" cy="1015663"/>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На початок пуску контакт </a:t>
            </a:r>
            <a:r>
              <a:rPr lang="uk-UA" sz="2200" dirty="0">
                <a:latin typeface="Times New Roman" panose="02020603050405020304" pitchFamily="18" charset="0"/>
                <a:ea typeface="Calibri" panose="020F0502020204030204" pitchFamily="34" charset="0"/>
                <a:cs typeface="Times New Roman" panose="02020603050405020304" pitchFamily="18" charset="0"/>
              </a:rPr>
              <a:t>К</a:t>
            </a:r>
            <a:r>
              <a:rPr lang="uk-UA" sz="2200" b="1"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замкнутий (контакт </a:t>
            </a:r>
            <a:r>
              <a:rPr lang="uk-UA" sz="2200" dirty="0">
                <a:latin typeface="Times New Roman" panose="02020603050405020304" pitchFamily="18" charset="0"/>
                <a:ea typeface="Calibri" panose="020F0502020204030204" pitchFamily="34" charset="0"/>
                <a:cs typeface="Times New Roman" panose="02020603050405020304" pitchFamily="18" charset="0"/>
              </a:rPr>
              <a:t>Л</a:t>
            </a:r>
            <a:r>
              <a:rPr lang="uk-UA" sz="2200" dirty="0">
                <a:latin typeface="Calibri" panose="020F0502020204030204" pitchFamily="34" charset="0"/>
                <a:ea typeface="Calibri" panose="020F0502020204030204" pitchFamily="34" charset="0"/>
                <a:cs typeface="Calibri" panose="020F0502020204030204" pitchFamily="34" charset="0"/>
              </a:rPr>
              <a:t> розімкнутий) на зовнішній опір, а напруга на статорі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U</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ж</a:t>
            </a:r>
            <a:r>
              <a:rPr lang="uk-UA" sz="2200" i="1" dirty="0">
                <a:latin typeface="Times New Roman" panose="02020603050405020304" pitchFamily="18" charset="0"/>
                <a:ea typeface="Calibri" panose="020F0502020204030204" pitchFamily="34" charset="0"/>
                <a:cs typeface="Times New Roman" panose="02020603050405020304" pitchFamily="18" charset="0"/>
              </a:rPr>
              <a:t> =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U</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min</a:t>
            </a:r>
            <a:r>
              <a:rPr lang="uk-UA" sz="2200" dirty="0">
                <a:latin typeface="Calibri" panose="020F0502020204030204" pitchFamily="34" charset="0"/>
                <a:ea typeface="Calibri" panose="020F0502020204030204" pitchFamily="34" charset="0"/>
                <a:cs typeface="Calibri" panose="020F0502020204030204" pitchFamily="34" charset="0"/>
              </a:rPr>
              <a:t>.</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Способи пуску синхронного двигуна</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6" name="Прямоугольник 15"/>
          <p:cNvSpPr>
            <a:spLocks noChangeArrowheads="1"/>
          </p:cNvSpPr>
          <p:nvPr/>
        </p:nvSpPr>
        <p:spPr bwMode="auto">
          <a:xfrm>
            <a:off x="98904" y="4605127"/>
            <a:ext cx="5481208" cy="1153649"/>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indent="360363">
              <a:lnSpc>
                <a:spcPct val="85000"/>
              </a:lnSpc>
            </a:pPr>
            <a:r>
              <a:rPr lang="uk-UA" sz="2200" dirty="0">
                <a:latin typeface="Calibri" panose="020F0502020204030204" pitchFamily="34" charset="0"/>
                <a:ea typeface="Calibri" panose="020F0502020204030204" pitchFamily="34" charset="0"/>
                <a:cs typeface="Calibri" panose="020F0502020204030204" pitchFamily="34" charset="0"/>
              </a:rPr>
              <a:t>У результаті зміни кута керування </a:t>
            </a:r>
            <a:r>
              <a:rPr lang="uk-UA" sz="2200" i="1"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err="1" smtClean="0">
                <a:latin typeface="Calibri" panose="020F0502020204030204" pitchFamily="34" charset="0"/>
                <a:ea typeface="Calibri" panose="020F0502020204030204" pitchFamily="34" charset="0"/>
                <a:cs typeface="Calibri" panose="020F0502020204030204" pitchFamily="34" charset="0"/>
              </a:rPr>
              <a:t>нап-руга</a:t>
            </a:r>
            <a:r>
              <a:rPr lang="uk-UA" sz="2200" dirty="0" smtClean="0">
                <a:latin typeface="Calibri" panose="020F0502020204030204" pitchFamily="34" charset="0"/>
                <a:ea typeface="Calibri" panose="020F0502020204030204" pitchFamily="34" charset="0"/>
                <a:cs typeface="Calibri" panose="020F0502020204030204" pitchFamily="34" charset="0"/>
              </a:rPr>
              <a:t>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U</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ж</a:t>
            </a:r>
            <a:r>
              <a:rPr lang="uk-UA" sz="2200" dirty="0">
                <a:latin typeface="Calibri" panose="020F0502020204030204" pitchFamily="34" charset="0"/>
                <a:ea typeface="Calibri" panose="020F0502020204030204" pitchFamily="34" charset="0"/>
                <a:cs typeface="Calibri" panose="020F0502020204030204" pitchFamily="34" charset="0"/>
              </a:rPr>
              <a:t>, прикладена до статора зростає, і СД плавно розганяється в асинхронному режимі при регулюванні напруги.</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8" name="Прямоугольник 17"/>
          <p:cNvSpPr>
            <a:spLocks noChangeArrowheads="1"/>
          </p:cNvSpPr>
          <p:nvPr/>
        </p:nvSpPr>
        <p:spPr bwMode="auto">
          <a:xfrm>
            <a:off x="83562" y="5754112"/>
            <a:ext cx="8969566" cy="1015663"/>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Переваги способу: </a:t>
            </a:r>
            <a:r>
              <a:rPr lang="uk-UA" sz="2200" dirty="0">
                <a:latin typeface="Calibri" panose="020F0502020204030204" pitchFamily="34" charset="0"/>
                <a:ea typeface="Calibri" panose="020F0502020204030204" pitchFamily="34" charset="0"/>
                <a:cs typeface="Calibri" panose="020F0502020204030204" pitchFamily="34" charset="0"/>
              </a:rPr>
              <a:t>менші </a:t>
            </a:r>
            <a:r>
              <a:rPr lang="uk-UA" sz="2200" dirty="0" smtClean="0">
                <a:latin typeface="Calibri" panose="020F0502020204030204" pitchFamily="34" charset="0"/>
                <a:ea typeface="Calibri" panose="020F0502020204030204" pitchFamily="34" charset="0"/>
                <a:cs typeface="Calibri" panose="020F0502020204030204" pitchFamily="34" charset="0"/>
              </a:rPr>
              <a:t>пускові струми</a:t>
            </a:r>
            <a:r>
              <a:rPr lang="uk-UA" sz="2200" dirty="0">
                <a:latin typeface="Calibri" panose="020F0502020204030204" pitchFamily="34" charset="0"/>
                <a:ea typeface="Calibri" panose="020F0502020204030204" pitchFamily="34" charset="0"/>
                <a:cs typeface="Calibri" panose="020F0502020204030204" pitchFamily="34" charset="0"/>
              </a:rPr>
              <a:t>;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dirty="0" smtClean="0">
                <a:latin typeface="Calibri" panose="020F0502020204030204" pitchFamily="34" charset="0"/>
                <a:ea typeface="Calibri" panose="020F0502020204030204" pitchFamily="34" charset="0"/>
                <a:cs typeface="Calibri" panose="020F0502020204030204" pitchFamily="34" charset="0"/>
              </a:rPr>
              <a:t>відсутність </a:t>
            </a:r>
            <a:r>
              <a:rPr lang="uk-UA" sz="2200" dirty="0">
                <a:latin typeface="Calibri" panose="020F0502020204030204" pitchFamily="34" charset="0"/>
                <a:ea typeface="Calibri" panose="020F0502020204030204" pitchFamily="34" charset="0"/>
                <a:cs typeface="Calibri" panose="020F0502020204030204" pitchFamily="34" charset="0"/>
              </a:rPr>
              <a:t>ударних моментів; можливість керованого, за часом пуску для тих робочих </a:t>
            </a:r>
            <a:r>
              <a:rPr lang="uk-UA" sz="2200" dirty="0" smtClean="0">
                <a:latin typeface="Calibri" panose="020F0502020204030204" pitchFamily="34" charset="0"/>
                <a:ea typeface="Calibri" panose="020F0502020204030204" pitchFamily="34" charset="0"/>
                <a:cs typeface="Calibri" panose="020F0502020204030204" pitchFamily="34" charset="0"/>
              </a:rPr>
              <a:t>машин, </a:t>
            </a:r>
            <a:r>
              <a:rPr lang="uk-UA" sz="2200" dirty="0">
                <a:latin typeface="Calibri" panose="020F0502020204030204" pitchFamily="34" charset="0"/>
                <a:ea typeface="Calibri" panose="020F0502020204030204" pitchFamily="34" charset="0"/>
                <a:cs typeface="Calibri" panose="020F0502020204030204" pitchFamily="34" charset="0"/>
              </a:rPr>
              <a:t>де це необхідно (наприклад, турбокомпресорів</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i="1" u="sng" dirty="0">
              <a:latin typeface="Calibri" panose="020F0502020204030204" pitchFamily="34" charset="0"/>
              <a:ea typeface="Calibri" panose="020F0502020204030204" pitchFamily="34" charset="0"/>
              <a:cs typeface="Calibri" panose="020F0502020204030204" pitchFamily="34" charset="0"/>
            </a:endParaRPr>
          </a:p>
        </p:txBody>
      </p:sp>
      <p:sp>
        <p:nvSpPr>
          <p:cNvPr id="2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8" name="Объект 7"/>
          <p:cNvGraphicFramePr>
            <a:graphicFrameLocks noChangeAspect="1"/>
          </p:cNvGraphicFramePr>
          <p:nvPr>
            <p:extLst>
              <p:ext uri="{D42A27DB-BD31-4B8C-83A1-F6EECF244321}">
                <p14:modId xmlns:p14="http://schemas.microsoft.com/office/powerpoint/2010/main" val="663405620"/>
              </p:ext>
            </p:extLst>
          </p:nvPr>
        </p:nvGraphicFramePr>
        <p:xfrm>
          <a:off x="4577759" y="457200"/>
          <a:ext cx="4485131" cy="3136928"/>
        </p:xfrm>
        <a:graphic>
          <a:graphicData uri="http://schemas.openxmlformats.org/presentationml/2006/ole">
            <mc:AlternateContent xmlns:mc="http://schemas.openxmlformats.org/markup-compatibility/2006">
              <mc:Choice xmlns:v="urn:schemas-microsoft-com:vml" Requires="v">
                <p:oleObj spid="_x0000_s103436" name="Picture" r:id="rId4" imgW="2968752" imgH="2084832" progId="Word.Picture.8">
                  <p:embed/>
                </p:oleObj>
              </mc:Choice>
              <mc:Fallback>
                <p:oleObj name="Picture" r:id="rId4" imgW="2968752" imgH="2084832"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7759" y="457200"/>
                        <a:ext cx="4485131" cy="3136928"/>
                      </a:xfrm>
                      <a:prstGeom prst="rect">
                        <a:avLst/>
                      </a:prstGeom>
                      <a:noFill/>
                    </p:spPr>
                  </p:pic>
                </p:oleObj>
              </mc:Fallback>
            </mc:AlternateContent>
          </a:graphicData>
        </a:graphic>
      </p:graphicFrame>
      <p:sp>
        <p:nvSpPr>
          <p:cNvPr id="10" name="Прямоугольник 9"/>
          <p:cNvSpPr/>
          <p:nvPr/>
        </p:nvSpPr>
        <p:spPr>
          <a:xfrm>
            <a:off x="83562" y="2902729"/>
            <a:ext cx="4494197" cy="769441"/>
          </a:xfrm>
          <a:prstGeom prst="rect">
            <a:avLst/>
          </a:prstGeom>
        </p:spPr>
        <p:txBody>
          <a:bodyPr wrap="square">
            <a:spAutoFit/>
          </a:bodyPr>
          <a:lstStyle/>
          <a:p>
            <a:pPr algn="ctr"/>
            <a:r>
              <a:rPr lang="uk-UA" sz="2200" i="1" u="sng" dirty="0">
                <a:latin typeface="Times New Roman" panose="02020603050405020304" pitchFamily="18" charset="0"/>
                <a:ea typeface="Calibri" panose="020F0502020204030204" pitchFamily="34" charset="0"/>
              </a:rPr>
              <a:t>Запуск СД із </a:t>
            </a:r>
            <a:r>
              <a:rPr lang="uk-UA" sz="2200" i="1" u="sng" dirty="0" smtClean="0">
                <a:latin typeface="Times New Roman" panose="02020603050405020304" pitchFamily="18" charset="0"/>
                <a:ea typeface="Calibri" panose="020F0502020204030204" pitchFamily="34" charset="0"/>
              </a:rPr>
              <a:t>тиристорними регуляторами </a:t>
            </a:r>
            <a:r>
              <a:rPr lang="uk-UA" sz="2200" i="1" u="sng" dirty="0">
                <a:latin typeface="Times New Roman" panose="02020603050405020304" pitchFamily="18" charset="0"/>
                <a:ea typeface="Calibri" panose="020F0502020204030204" pitchFamily="34" charset="0"/>
              </a:rPr>
              <a:t>у колі статора</a:t>
            </a:r>
            <a:endParaRPr lang="uk-UA" sz="2200" u="sng" dirty="0"/>
          </a:p>
        </p:txBody>
      </p:sp>
      <p:sp>
        <p:nvSpPr>
          <p:cNvPr id="11"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12" name="Объект 11"/>
          <p:cNvGraphicFramePr>
            <a:graphicFrameLocks noChangeAspect="1"/>
          </p:cNvGraphicFramePr>
          <p:nvPr>
            <p:extLst>
              <p:ext uri="{D42A27DB-BD31-4B8C-83A1-F6EECF244321}">
                <p14:modId xmlns:p14="http://schemas.microsoft.com/office/powerpoint/2010/main" val="2723633602"/>
              </p:ext>
            </p:extLst>
          </p:nvPr>
        </p:nvGraphicFramePr>
        <p:xfrm>
          <a:off x="5411667" y="3507011"/>
          <a:ext cx="3651223" cy="2658293"/>
        </p:xfrm>
        <a:graphic>
          <a:graphicData uri="http://schemas.openxmlformats.org/presentationml/2006/ole">
            <mc:AlternateContent xmlns:mc="http://schemas.openxmlformats.org/markup-compatibility/2006">
              <mc:Choice xmlns:v="urn:schemas-microsoft-com:vml" Requires="v">
                <p:oleObj spid="_x0000_s103437" name="Picture" r:id="rId6" imgW="2138289" imgH="1885071" progId="Word.Picture.8">
                  <p:embed/>
                </p:oleObj>
              </mc:Choice>
              <mc:Fallback>
                <p:oleObj name="Picture" r:id="rId6" imgW="2138289" imgH="1885071" progId="Word.Picture.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1667" y="3507011"/>
                        <a:ext cx="3651223" cy="2658293"/>
                      </a:xfrm>
                      <a:prstGeom prst="rect">
                        <a:avLst/>
                      </a:prstGeom>
                      <a:noFill/>
                    </p:spPr>
                  </p:pic>
                </p:oleObj>
              </mc:Fallback>
            </mc:AlternateContent>
          </a:graphicData>
        </a:graphic>
      </p:graphicFrame>
    </p:spTree>
    <p:extLst>
      <p:ext uri="{BB962C8B-B14F-4D97-AF65-F5344CB8AC3E}">
        <p14:creationId xmlns:p14="http://schemas.microsoft.com/office/powerpoint/2010/main" val="17567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
                                            <p:bg/>
                                          </p:spTgt>
                                        </p:tgtEl>
                                        <p:attrNameLst>
                                          <p:attrName>style.visibility</p:attrName>
                                        </p:attrNameLst>
                                      </p:cBhvr>
                                      <p:to>
                                        <p:strVal val="visible"/>
                                      </p:to>
                                    </p:set>
                                    <p:anim calcmode="lin" valueType="num">
                                      <p:cBhvr>
                                        <p:cTn id="35" dur="1000" fill="hold"/>
                                        <p:tgtEl>
                                          <p:spTgt spid="17">
                                            <p:bg/>
                                          </p:spTgt>
                                        </p:tgtEl>
                                        <p:attrNameLst>
                                          <p:attrName>ppt_w</p:attrName>
                                        </p:attrNameLst>
                                      </p:cBhvr>
                                      <p:tavLst>
                                        <p:tav tm="0">
                                          <p:val>
                                            <p:fltVal val="0"/>
                                          </p:val>
                                        </p:tav>
                                        <p:tav tm="100000">
                                          <p:val>
                                            <p:strVal val="#ppt_w"/>
                                          </p:val>
                                        </p:tav>
                                      </p:tavLst>
                                    </p:anim>
                                    <p:anim calcmode="lin" valueType="num">
                                      <p:cBhvr>
                                        <p:cTn id="36" dur="1000" fill="hold"/>
                                        <p:tgtEl>
                                          <p:spTgt spid="17">
                                            <p:bg/>
                                          </p:spTgt>
                                        </p:tgtEl>
                                        <p:attrNameLst>
                                          <p:attrName>ppt_h</p:attrName>
                                        </p:attrNameLst>
                                      </p:cBhvr>
                                      <p:tavLst>
                                        <p:tav tm="0">
                                          <p:val>
                                            <p:fltVal val="0"/>
                                          </p:val>
                                        </p:tav>
                                        <p:tav tm="100000">
                                          <p:val>
                                            <p:strVal val="#ppt_h"/>
                                          </p:val>
                                        </p:tav>
                                      </p:tavLst>
                                    </p:anim>
                                    <p:anim calcmode="lin" valueType="num">
                                      <p:cBhvr>
                                        <p:cTn id="37" dur="1000" fill="hold"/>
                                        <p:tgtEl>
                                          <p:spTgt spid="17">
                                            <p:bg/>
                                          </p:spTgt>
                                        </p:tgtEl>
                                        <p:attrNameLst>
                                          <p:attrName>style.rotation</p:attrName>
                                        </p:attrNameLst>
                                      </p:cBhvr>
                                      <p:tavLst>
                                        <p:tav tm="0">
                                          <p:val>
                                            <p:fltVal val="90"/>
                                          </p:val>
                                        </p:tav>
                                        <p:tav tm="100000">
                                          <p:val>
                                            <p:fltVal val="0"/>
                                          </p:val>
                                        </p:tav>
                                      </p:tavLst>
                                    </p:anim>
                                    <p:animEffect transition="in" filter="fade">
                                      <p:cBhvr>
                                        <p:cTn id="38" dur="1000"/>
                                        <p:tgtEl>
                                          <p:spTgt spid="17">
                                            <p:bg/>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p:cTn id="41"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43"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44" dur="1000"/>
                                        <p:tgtEl>
                                          <p:spTgt spid="17">
                                            <p:txEl>
                                              <p:pRg st="0" end="0"/>
                                            </p:txEl>
                                          </p:spTgt>
                                        </p:tgtEl>
                                      </p:cBhvr>
                                    </p:animEffect>
                                  </p:childTnLst>
                                </p:cTn>
                              </p:par>
                            </p:childTnLst>
                          </p:cTn>
                        </p:par>
                        <p:par>
                          <p:cTn id="45" fill="hold">
                            <p:stCondLst>
                              <p:cond delay="1000"/>
                            </p:stCondLst>
                            <p:childTnLst>
                              <p:par>
                                <p:cTn id="46" presetID="26"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80">
                                          <p:stCondLst>
                                            <p:cond delay="0"/>
                                          </p:stCondLst>
                                        </p:cTn>
                                        <p:tgtEl>
                                          <p:spTgt spid="12"/>
                                        </p:tgtEl>
                                      </p:cBhvr>
                                    </p:animEffect>
                                    <p:anim calcmode="lin" valueType="num">
                                      <p:cBhvr>
                                        <p:cTn id="4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4" dur="26">
                                          <p:stCondLst>
                                            <p:cond delay="650"/>
                                          </p:stCondLst>
                                        </p:cTn>
                                        <p:tgtEl>
                                          <p:spTgt spid="12"/>
                                        </p:tgtEl>
                                      </p:cBhvr>
                                      <p:to x="100000" y="60000"/>
                                    </p:animScale>
                                    <p:animScale>
                                      <p:cBhvr>
                                        <p:cTn id="55" dur="166" decel="50000">
                                          <p:stCondLst>
                                            <p:cond delay="676"/>
                                          </p:stCondLst>
                                        </p:cTn>
                                        <p:tgtEl>
                                          <p:spTgt spid="12"/>
                                        </p:tgtEl>
                                      </p:cBhvr>
                                      <p:to x="100000" y="100000"/>
                                    </p:animScale>
                                    <p:animScale>
                                      <p:cBhvr>
                                        <p:cTn id="56" dur="26">
                                          <p:stCondLst>
                                            <p:cond delay="1312"/>
                                          </p:stCondLst>
                                        </p:cTn>
                                        <p:tgtEl>
                                          <p:spTgt spid="12"/>
                                        </p:tgtEl>
                                      </p:cBhvr>
                                      <p:to x="100000" y="80000"/>
                                    </p:animScale>
                                    <p:animScale>
                                      <p:cBhvr>
                                        <p:cTn id="57" dur="166" decel="50000">
                                          <p:stCondLst>
                                            <p:cond delay="1338"/>
                                          </p:stCondLst>
                                        </p:cTn>
                                        <p:tgtEl>
                                          <p:spTgt spid="12"/>
                                        </p:tgtEl>
                                      </p:cBhvr>
                                      <p:to x="100000" y="100000"/>
                                    </p:animScale>
                                    <p:animScale>
                                      <p:cBhvr>
                                        <p:cTn id="58" dur="26">
                                          <p:stCondLst>
                                            <p:cond delay="1642"/>
                                          </p:stCondLst>
                                        </p:cTn>
                                        <p:tgtEl>
                                          <p:spTgt spid="12"/>
                                        </p:tgtEl>
                                      </p:cBhvr>
                                      <p:to x="100000" y="90000"/>
                                    </p:animScale>
                                    <p:animScale>
                                      <p:cBhvr>
                                        <p:cTn id="59" dur="166" decel="50000">
                                          <p:stCondLst>
                                            <p:cond delay="1668"/>
                                          </p:stCondLst>
                                        </p:cTn>
                                        <p:tgtEl>
                                          <p:spTgt spid="12"/>
                                        </p:tgtEl>
                                      </p:cBhvr>
                                      <p:to x="100000" y="100000"/>
                                    </p:animScale>
                                    <p:animScale>
                                      <p:cBhvr>
                                        <p:cTn id="60" dur="26">
                                          <p:stCondLst>
                                            <p:cond delay="1808"/>
                                          </p:stCondLst>
                                        </p:cTn>
                                        <p:tgtEl>
                                          <p:spTgt spid="12"/>
                                        </p:tgtEl>
                                      </p:cBhvr>
                                      <p:to x="100000" y="95000"/>
                                    </p:animScale>
                                    <p:animScale>
                                      <p:cBhvr>
                                        <p:cTn id="61" dur="166" decel="50000">
                                          <p:stCondLst>
                                            <p:cond delay="1834"/>
                                          </p:stCondLst>
                                        </p:cTn>
                                        <p:tgtEl>
                                          <p:spTgt spid="12"/>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 presetClass="entr" presetSubtype="9"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1000" fill="hold"/>
                                        <p:tgtEl>
                                          <p:spTgt spid="16"/>
                                        </p:tgtEl>
                                        <p:attrNameLst>
                                          <p:attrName>ppt_x</p:attrName>
                                        </p:attrNameLst>
                                      </p:cBhvr>
                                      <p:tavLst>
                                        <p:tav tm="0">
                                          <p:val>
                                            <p:strVal val="0-#ppt_w/2"/>
                                          </p:val>
                                        </p:tav>
                                        <p:tav tm="100000">
                                          <p:val>
                                            <p:strVal val="#ppt_x"/>
                                          </p:val>
                                        </p:tav>
                                      </p:tavLst>
                                    </p:anim>
                                    <p:anim calcmode="lin" valueType="num">
                                      <p:cBhvr additive="base">
                                        <p:cTn id="67"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6"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1000" fill="hold"/>
                                        <p:tgtEl>
                                          <p:spTgt spid="18"/>
                                        </p:tgtEl>
                                        <p:attrNameLst>
                                          <p:attrName>ppt_x</p:attrName>
                                        </p:attrNameLst>
                                      </p:cBhvr>
                                      <p:tavLst>
                                        <p:tav tm="0">
                                          <p:val>
                                            <p:strVal val="1+#ppt_w/2"/>
                                          </p:val>
                                        </p:tav>
                                        <p:tav tm="100000">
                                          <p:val>
                                            <p:strVal val="#ppt_x"/>
                                          </p:val>
                                        </p:tav>
                                      </p:tavLst>
                                    </p:anim>
                                    <p:anim calcmode="lin" valueType="num">
                                      <p:cBhvr additive="base">
                                        <p:cTn id="73"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6" grpId="0" animBg="1" autoUpdateAnimBg="0"/>
      <p:bldP spid="18" grpId="0" animBg="1" autoUpdateAnimBg="0"/>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98903" y="547549"/>
            <a:ext cx="8954225" cy="1477328"/>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Недоліком цього способу є те, що  енергія ковзання виділяється в роторних колах і може призвести до перегріву вузлів машини.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Тому </a:t>
            </a:r>
            <a:r>
              <a:rPr lang="uk-UA" sz="2400" dirty="0">
                <a:latin typeface="Calibri" panose="020F0502020204030204" pitchFamily="34" charset="0"/>
                <a:ea typeface="Calibri" panose="020F0502020204030204" pitchFamily="34" charset="0"/>
                <a:cs typeface="Calibri" panose="020F0502020204030204" pitchFamily="34" charset="0"/>
              </a:rPr>
              <a:t>пуск від регуляторів напруги повинен здійснюватися в системах, що мають систему контролю тепловиділення в роторі.</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98903" y="2906790"/>
            <a:ext cx="4733268" cy="2215991"/>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При відключеному від мережі СД із замкнутою на розрядний опір обмоткою збудження, він </a:t>
            </a:r>
            <a:r>
              <a:rPr lang="uk-UA" sz="2400" dirty="0" smtClean="0">
                <a:latin typeface="Calibri" panose="020F0502020204030204" pitchFamily="34" charset="0"/>
                <a:ea typeface="Calibri" panose="020F0502020204030204" pitchFamily="34" charset="0"/>
                <a:cs typeface="Calibri" panose="020F0502020204030204" pitchFamily="34" charset="0"/>
              </a:rPr>
              <a:t>розкручу-</a:t>
            </a:r>
            <a:r>
              <a:rPr lang="uk-UA" sz="2400" dirty="0" err="1" smtClean="0">
                <a:latin typeface="Calibri" panose="020F0502020204030204" pitchFamily="34" charset="0"/>
                <a:ea typeface="Calibri" panose="020F0502020204030204" pitchFamily="34" charset="0"/>
                <a:cs typeface="Calibri" panose="020F0502020204030204" pitchFamily="34" charset="0"/>
              </a:rPr>
              <a:t>ється</a:t>
            </a:r>
            <a:r>
              <a:rPr lang="uk-UA" sz="2400" dirty="0" smtClean="0">
                <a:latin typeface="Calibri" panose="020F0502020204030204" pitchFamily="34" charset="0"/>
                <a:ea typeface="Calibri" panose="020F0502020204030204" pitchFamily="34" charset="0"/>
                <a:cs typeface="Calibri" panose="020F0502020204030204" pitchFamily="34" charset="0"/>
              </a:rPr>
              <a:t> </a:t>
            </a:r>
            <a:r>
              <a:rPr lang="uk-UA" sz="2400" dirty="0">
                <a:latin typeface="Calibri" panose="020F0502020204030204" pitchFamily="34" charset="0"/>
                <a:ea typeface="Calibri" panose="020F0502020204030204" pitchFamily="34" charset="0"/>
                <a:cs typeface="Calibri" panose="020F0502020204030204" pitchFamily="34" charset="0"/>
              </a:rPr>
              <a:t>за допомогою МПС, що </a:t>
            </a:r>
            <a:r>
              <a:rPr lang="uk-UA" sz="2400" dirty="0" err="1" smtClean="0">
                <a:latin typeface="Calibri" panose="020F0502020204030204" pitchFamily="34" charset="0"/>
                <a:ea typeface="Calibri" panose="020F0502020204030204" pitchFamily="34" charset="0"/>
                <a:cs typeface="Calibri" panose="020F0502020204030204" pitchFamily="34" charset="0"/>
              </a:rPr>
              <a:t>одер</a:t>
            </a:r>
            <a:r>
              <a:rPr lang="uk-UA" sz="2400" dirty="0" smtClean="0">
                <a:latin typeface="Calibri" panose="020F0502020204030204" pitchFamily="34" charset="0"/>
                <a:ea typeface="Calibri" panose="020F0502020204030204" pitchFamily="34" charset="0"/>
                <a:cs typeface="Calibri" panose="020F0502020204030204" pitchFamily="34" charset="0"/>
              </a:rPr>
              <a:t>-жує </a:t>
            </a:r>
            <a:r>
              <a:rPr lang="uk-UA" sz="2400" dirty="0">
                <a:latin typeface="Calibri" panose="020F0502020204030204" pitchFamily="34" charset="0"/>
                <a:ea typeface="Calibri" panose="020F0502020204030204" pitchFamily="34" charset="0"/>
                <a:cs typeface="Calibri" panose="020F0502020204030204" pitchFamily="34" charset="0"/>
              </a:rPr>
              <a:t>живлення від окремого </a:t>
            </a:r>
            <a:r>
              <a:rPr lang="uk-UA" sz="2400" dirty="0" err="1" smtClean="0">
                <a:latin typeface="Calibri" panose="020F0502020204030204" pitchFamily="34" charset="0"/>
                <a:ea typeface="Calibri" panose="020F0502020204030204" pitchFamily="34" charset="0"/>
                <a:cs typeface="Calibri" panose="020F0502020204030204" pitchFamily="34" charset="0"/>
              </a:rPr>
              <a:t>джере</a:t>
            </a:r>
            <a:r>
              <a:rPr lang="uk-UA" sz="2400" dirty="0" smtClean="0">
                <a:latin typeface="Calibri" panose="020F0502020204030204" pitchFamily="34" charset="0"/>
                <a:ea typeface="Calibri" panose="020F0502020204030204" pitchFamily="34" charset="0"/>
                <a:cs typeface="Calibri" panose="020F0502020204030204" pitchFamily="34" charset="0"/>
              </a:rPr>
              <a:t>-ла (тиристорного </a:t>
            </a:r>
            <a:r>
              <a:rPr lang="uk-UA" sz="2400" dirty="0">
                <a:latin typeface="Calibri" panose="020F0502020204030204" pitchFamily="34" charset="0"/>
                <a:ea typeface="Calibri" panose="020F0502020204030204" pitchFamily="34" charset="0"/>
                <a:cs typeface="Calibri" panose="020F0502020204030204" pitchFamily="34" charset="0"/>
              </a:rPr>
              <a:t>перетворювача).</a:t>
            </a:r>
            <a:endParaRPr lang="uk-UA" sz="24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Способи пуску синхронного двигуна</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6" name="Прямоугольник 15"/>
          <p:cNvSpPr>
            <a:spLocks noChangeArrowheads="1"/>
          </p:cNvSpPr>
          <p:nvPr/>
        </p:nvSpPr>
        <p:spPr bwMode="auto">
          <a:xfrm>
            <a:off x="90342" y="5661248"/>
            <a:ext cx="8943097" cy="1107996"/>
          </a:xfrm>
          <a:prstGeom prst="rect">
            <a:avLst/>
          </a:prstGeom>
          <a:solidFill>
            <a:schemeClr val="accent2">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При досягненні під-синхронної  </a:t>
            </a:r>
            <a:r>
              <a:rPr lang="uk-UA" sz="2400" dirty="0" smtClean="0">
                <a:latin typeface="Calibri" panose="020F0502020204030204" pitchFamily="34" charset="0"/>
                <a:ea typeface="Calibri" panose="020F0502020204030204" pitchFamily="34" charset="0"/>
                <a:cs typeface="Calibri" panose="020F0502020204030204" pitchFamily="34" charset="0"/>
              </a:rPr>
              <a:t>швидкості </a:t>
            </a:r>
            <a:r>
              <a:rPr lang="uk-UA" sz="2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сд</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400" i="1" dirty="0">
                <a:latin typeface="Times New Roman" panose="02020603050405020304" pitchFamily="18" charset="0"/>
                <a:ea typeface="Calibri" panose="020F0502020204030204" pitchFamily="34" charset="0"/>
                <a:cs typeface="Times New Roman" panose="02020603050405020304" pitchFamily="18" charset="0"/>
              </a:rPr>
              <a:t>=</a:t>
            </a:r>
            <a:r>
              <a:rPr lang="uk-UA" sz="2400" i="1" baseline="-25000" dirty="0">
                <a:latin typeface="Times New Roman" panose="02020603050405020304" pitchFamily="18" charset="0"/>
                <a:ea typeface="Calibri" panose="020F0502020204030204" pitchFamily="34" charset="0"/>
                <a:cs typeface="Times New Roman" panose="02020603050405020304" pitchFamily="18" charset="0"/>
              </a:rPr>
              <a:t> </a:t>
            </a:r>
            <a:r>
              <a:rPr lang="uk-UA" sz="24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400" i="1" baseline="-25000" dirty="0" err="1">
                <a:latin typeface="Times New Roman" panose="02020603050405020304" pitchFamily="18" charset="0"/>
                <a:ea typeface="Calibri" panose="020F0502020204030204" pitchFamily="34" charset="0"/>
                <a:cs typeface="Times New Roman" panose="02020603050405020304" pitchFamily="18" charset="0"/>
              </a:rPr>
              <a:t>підсинхр</a:t>
            </a:r>
            <a:r>
              <a:rPr lang="uk-UA" sz="2400" i="1" dirty="0">
                <a:latin typeface="Times New Roman" panose="02020603050405020304" pitchFamily="18" charset="0"/>
                <a:ea typeface="Calibri" panose="020F0502020204030204" pitchFamily="34" charset="0"/>
                <a:cs typeface="Times New Roman" panose="02020603050405020304" pitchFamily="18" charset="0"/>
              </a:rPr>
              <a:t> </a:t>
            </a:r>
            <a:r>
              <a:rPr lang="uk-UA" sz="2400" dirty="0">
                <a:latin typeface="Calibri" panose="020F0502020204030204" pitchFamily="34" charset="0"/>
                <a:ea typeface="Calibri" panose="020F0502020204030204" pitchFamily="34" charset="0"/>
                <a:cs typeface="Calibri" panose="020F0502020204030204" pitchFamily="34" charset="0"/>
              </a:rPr>
              <a:t>машину </a:t>
            </a:r>
            <a:r>
              <a:rPr lang="uk-UA" sz="2400" dirty="0" smtClean="0">
                <a:latin typeface="Calibri" panose="020F0502020204030204" pitchFamily="34" charset="0"/>
                <a:ea typeface="Calibri" panose="020F0502020204030204" pitchFamily="34" charset="0"/>
                <a:cs typeface="Calibri" panose="020F0502020204030204" pitchFamily="34" charset="0"/>
              </a:rPr>
              <a:t>постійного </a:t>
            </a:r>
            <a:r>
              <a:rPr lang="uk-UA" sz="2400" dirty="0">
                <a:latin typeface="Calibri" panose="020F0502020204030204" pitchFamily="34" charset="0"/>
                <a:ea typeface="Calibri" panose="020F0502020204030204" pitchFamily="34" charset="0"/>
                <a:cs typeface="Calibri" panose="020F0502020204030204" pitchFamily="34" charset="0"/>
              </a:rPr>
              <a:t>струму відключають від </a:t>
            </a:r>
            <a:r>
              <a:rPr lang="uk-UA" sz="2400" dirty="0" smtClean="0">
                <a:latin typeface="Calibri" panose="020F0502020204030204" pitchFamily="34" charset="0"/>
                <a:ea typeface="Calibri" panose="020F0502020204030204" pitchFamily="34" charset="0"/>
                <a:cs typeface="Calibri" panose="020F0502020204030204" pitchFamily="34" charset="0"/>
              </a:rPr>
              <a:t>джерела </a:t>
            </a:r>
            <a:r>
              <a:rPr lang="uk-UA" sz="2400" dirty="0">
                <a:latin typeface="Calibri" panose="020F0502020204030204" pitchFamily="34" charset="0"/>
                <a:ea typeface="Calibri" panose="020F0502020204030204" pitchFamily="34" charset="0"/>
                <a:cs typeface="Calibri" panose="020F0502020204030204" pitchFamily="34" charset="0"/>
              </a:rPr>
              <a:t>живлення, а обмотку статора СД підключають до мережі.</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2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0" name="Прямоугольник 9"/>
          <p:cNvSpPr/>
          <p:nvPr/>
        </p:nvSpPr>
        <p:spPr>
          <a:xfrm>
            <a:off x="98903" y="2158633"/>
            <a:ext cx="6504662" cy="461665"/>
          </a:xfrm>
          <a:prstGeom prst="rect">
            <a:avLst/>
          </a:prstGeom>
        </p:spPr>
        <p:txBody>
          <a:bodyPr wrap="square">
            <a:spAutoFit/>
          </a:bodyPr>
          <a:lstStyle/>
          <a:p>
            <a:pPr algn="ctr"/>
            <a:r>
              <a:rPr lang="uk-UA" sz="2400" b="1" i="1" u="sng" dirty="0">
                <a:latin typeface="Times New Roman" panose="02020603050405020304" pitchFamily="18" charset="0"/>
                <a:cs typeface="Times New Roman" panose="02020603050405020304" pitchFamily="18" charset="0"/>
              </a:rPr>
              <a:t>Запуск від спеціального пускового пристрою</a:t>
            </a:r>
            <a:endParaRPr lang="uk-UA" sz="2400" b="1" u="sng" dirty="0">
              <a:latin typeface="Times New Roman" panose="02020603050405020304" pitchFamily="18" charset="0"/>
              <a:cs typeface="Times New Roman" panose="02020603050405020304" pitchFamily="18" charset="0"/>
            </a:endParaRPr>
          </a:p>
        </p:txBody>
      </p:sp>
      <p:sp>
        <p:nvSpPr>
          <p:cNvPr id="11"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6" name="Объект 5"/>
          <p:cNvGraphicFramePr>
            <a:graphicFrameLocks noChangeAspect="1"/>
          </p:cNvGraphicFramePr>
          <p:nvPr>
            <p:extLst>
              <p:ext uri="{D42A27DB-BD31-4B8C-83A1-F6EECF244321}">
                <p14:modId xmlns:p14="http://schemas.microsoft.com/office/powerpoint/2010/main" val="582176546"/>
              </p:ext>
            </p:extLst>
          </p:nvPr>
        </p:nvGraphicFramePr>
        <p:xfrm>
          <a:off x="4832171" y="2184111"/>
          <a:ext cx="4194489" cy="3386013"/>
        </p:xfrm>
        <a:graphic>
          <a:graphicData uri="http://schemas.openxmlformats.org/presentationml/2006/ole">
            <mc:AlternateContent xmlns:mc="http://schemas.openxmlformats.org/markup-compatibility/2006">
              <mc:Choice xmlns:v="urn:schemas-microsoft-com:vml" Requires="v">
                <p:oleObj spid="_x0000_s104452" name="Picture" r:id="rId4" imgW="3073791" imgH="2806505" progId="Word.Picture.8">
                  <p:embed/>
                </p:oleObj>
              </mc:Choice>
              <mc:Fallback>
                <p:oleObj name="Picture" r:id="rId4" imgW="3073791" imgH="2806505"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171" y="2184111"/>
                        <a:ext cx="4194489" cy="3386013"/>
                      </a:xfrm>
                      <a:prstGeom prst="rect">
                        <a:avLst/>
                      </a:prstGeom>
                      <a:noFill/>
                    </p:spPr>
                  </p:pic>
                </p:oleObj>
              </mc:Fallback>
            </mc:AlternateContent>
          </a:graphicData>
        </a:graphic>
      </p:graphicFrame>
    </p:spTree>
    <p:extLst>
      <p:ext uri="{BB962C8B-B14F-4D97-AF65-F5344CB8AC3E}">
        <p14:creationId xmlns:p14="http://schemas.microsoft.com/office/powerpoint/2010/main" val="326714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7">
                                            <p:bg/>
                                          </p:spTgt>
                                        </p:tgtEl>
                                        <p:attrNameLst>
                                          <p:attrName>style.visibility</p:attrName>
                                        </p:attrNameLst>
                                      </p:cBhvr>
                                      <p:to>
                                        <p:strVal val="visible"/>
                                      </p:to>
                                    </p:set>
                                    <p:anim calcmode="lin" valueType="num">
                                      <p:cBhvr>
                                        <p:cTn id="18" dur="1000" fill="hold"/>
                                        <p:tgtEl>
                                          <p:spTgt spid="17">
                                            <p:bg/>
                                          </p:spTgt>
                                        </p:tgtEl>
                                        <p:attrNameLst>
                                          <p:attrName>ppt_w</p:attrName>
                                        </p:attrNameLst>
                                      </p:cBhvr>
                                      <p:tavLst>
                                        <p:tav tm="0">
                                          <p:val>
                                            <p:fltVal val="0"/>
                                          </p:val>
                                        </p:tav>
                                        <p:tav tm="100000">
                                          <p:val>
                                            <p:strVal val="#ppt_w"/>
                                          </p:val>
                                        </p:tav>
                                      </p:tavLst>
                                    </p:anim>
                                    <p:anim calcmode="lin" valueType="num">
                                      <p:cBhvr>
                                        <p:cTn id="19" dur="1000" fill="hold"/>
                                        <p:tgtEl>
                                          <p:spTgt spid="17">
                                            <p:bg/>
                                          </p:spTgt>
                                        </p:tgtEl>
                                        <p:attrNameLst>
                                          <p:attrName>ppt_h</p:attrName>
                                        </p:attrNameLst>
                                      </p:cBhvr>
                                      <p:tavLst>
                                        <p:tav tm="0">
                                          <p:val>
                                            <p:fltVal val="0"/>
                                          </p:val>
                                        </p:tav>
                                        <p:tav tm="100000">
                                          <p:val>
                                            <p:strVal val="#ppt_h"/>
                                          </p:val>
                                        </p:tav>
                                      </p:tavLst>
                                    </p:anim>
                                    <p:anim calcmode="lin" valueType="num">
                                      <p:cBhvr>
                                        <p:cTn id="20" dur="1000" fill="hold"/>
                                        <p:tgtEl>
                                          <p:spTgt spid="17">
                                            <p:bg/>
                                          </p:spTgt>
                                        </p:tgtEl>
                                        <p:attrNameLst>
                                          <p:attrName>style.rotation</p:attrName>
                                        </p:attrNameLst>
                                      </p:cBhvr>
                                      <p:tavLst>
                                        <p:tav tm="0">
                                          <p:val>
                                            <p:fltVal val="90"/>
                                          </p:val>
                                        </p:tav>
                                        <p:tav tm="100000">
                                          <p:val>
                                            <p:fltVal val="0"/>
                                          </p:val>
                                        </p:tav>
                                      </p:tavLst>
                                    </p:anim>
                                    <p:animEffect transition="in" filter="fade">
                                      <p:cBhvr>
                                        <p:cTn id="21" dur="1000"/>
                                        <p:tgtEl>
                                          <p:spTgt spid="17">
                                            <p:bg/>
                                          </p:spTgt>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p:cTn id="24"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17">
                                            <p:txEl>
                                              <p:pRg st="0" end="0"/>
                                            </p:txEl>
                                          </p:spTgt>
                                        </p:tgtEl>
                                      </p:cBhvr>
                                    </p:animEffect>
                                  </p:childTnLst>
                                </p:cTn>
                              </p:par>
                            </p:childTnLst>
                          </p:cTn>
                        </p:par>
                        <p:par>
                          <p:cTn id="28" fill="hold">
                            <p:stCondLst>
                              <p:cond delay="1000"/>
                            </p:stCondLst>
                            <p:childTnLst>
                              <p:par>
                                <p:cTn id="29" presetID="26"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1000" fill="hold"/>
                                        <p:tgtEl>
                                          <p:spTgt spid="16"/>
                                        </p:tgtEl>
                                        <p:attrNameLst>
                                          <p:attrName>ppt_x</p:attrName>
                                        </p:attrNameLst>
                                      </p:cBhvr>
                                      <p:tavLst>
                                        <p:tav tm="0">
                                          <p:val>
                                            <p:strVal val="#ppt_x"/>
                                          </p:val>
                                        </p:tav>
                                        <p:tav tm="100000">
                                          <p:val>
                                            <p:strVal val="#ppt_x"/>
                                          </p:val>
                                        </p:tav>
                                      </p:tavLst>
                                    </p:anim>
                                    <p:anim calcmode="lin" valueType="num">
                                      <p:cBhvr additive="base">
                                        <p:cTn id="5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P spid="16" grpId="0" animBg="1" autoUpdateAnimBg="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98903" y="547549"/>
            <a:ext cx="8954225" cy="1477328"/>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При підключенні відбуваються процеси самосинхронізації і втягування СД у синхронізм, після чого обмотка збудження СД підключається до джерела.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При </a:t>
            </a:r>
            <a:r>
              <a:rPr lang="uk-UA" sz="2400" dirty="0">
                <a:latin typeface="Calibri" panose="020F0502020204030204" pitchFamily="34" charset="0"/>
                <a:ea typeface="Calibri" panose="020F0502020204030204" pitchFamily="34" charset="0"/>
                <a:cs typeface="Calibri" panose="020F0502020204030204" pitchFamily="34" charset="0"/>
              </a:rPr>
              <a:t>пуску СД ОЗ замикається на опір.</a:t>
            </a:r>
            <a:endParaRPr lang="uk-UA" sz="2400" i="1" u="sng" dirty="0">
              <a:latin typeface="Calibri" panose="020F0502020204030204" pitchFamily="34" charset="0"/>
              <a:ea typeface="Calibri" panose="020F0502020204030204" pitchFamily="34" charset="0"/>
              <a:cs typeface="Calibri" panose="020F0502020204030204" pitchFamily="34" charset="0"/>
            </a:endParaRPr>
          </a:p>
        </p:txBody>
      </p:sp>
      <p:sp>
        <p:nvSpPr>
          <p:cNvPr id="17" name="Прямоугольник 16"/>
          <p:cNvSpPr>
            <a:spLocks noChangeArrowheads="1"/>
          </p:cNvSpPr>
          <p:nvPr/>
        </p:nvSpPr>
        <p:spPr bwMode="auto">
          <a:xfrm>
            <a:off x="90342" y="2151055"/>
            <a:ext cx="8962786" cy="2215991"/>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360363"/>
            <a:r>
              <a:rPr lang="uk-UA" sz="2400" dirty="0">
                <a:latin typeface="Calibri" panose="020F0502020204030204" pitchFamily="34" charset="0"/>
                <a:ea typeface="Calibri" panose="020F0502020204030204" pitchFamily="34" charset="0"/>
                <a:cs typeface="Calibri" panose="020F0502020204030204" pitchFamily="34" charset="0"/>
              </a:rPr>
              <a:t>Розглянутий режим пуску СД можливий тільки в системі Г-Д за наявності ДПС на одному валу з СД.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Потужність </a:t>
            </a:r>
            <a:r>
              <a:rPr lang="uk-UA" sz="2400" dirty="0">
                <a:latin typeface="Calibri" panose="020F0502020204030204" pitchFamily="34" charset="0"/>
                <a:ea typeface="Calibri" panose="020F0502020204030204" pitchFamily="34" charset="0"/>
                <a:cs typeface="Calibri" panose="020F0502020204030204" pitchFamily="34" charset="0"/>
              </a:rPr>
              <a:t>джерела для живлення ДПС складає 5</a:t>
            </a:r>
            <a:r>
              <a:rPr lang="uk-UA" sz="24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uk-UA" sz="2400" dirty="0">
                <a:latin typeface="Calibri" panose="020F0502020204030204" pitchFamily="34" charset="0"/>
                <a:ea typeface="Calibri" panose="020F0502020204030204" pitchFamily="34" charset="0"/>
                <a:cs typeface="Calibri" panose="020F0502020204030204" pitchFamily="34" charset="0"/>
              </a:rPr>
              <a:t>7 % </a:t>
            </a:r>
            <a:r>
              <a:rPr lang="uk-UA" sz="2400" dirty="0" err="1">
                <a:latin typeface="Calibri" panose="020F0502020204030204" pitchFamily="34" charset="0"/>
                <a:ea typeface="Calibri" panose="020F0502020204030204" pitchFamily="34" charset="0"/>
                <a:cs typeface="Calibri" panose="020F0502020204030204" pitchFamily="34" charset="0"/>
              </a:rPr>
              <a:t>Р</a:t>
            </a:r>
            <a:r>
              <a:rPr lang="uk-UA" sz="2400" baseline="-25000" dirty="0" err="1">
                <a:latin typeface="Calibri" panose="020F0502020204030204" pitchFamily="34" charset="0"/>
                <a:ea typeface="Calibri" panose="020F0502020204030204" pitchFamily="34" charset="0"/>
                <a:cs typeface="Calibri" panose="020F0502020204030204" pitchFamily="34" charset="0"/>
              </a:rPr>
              <a:t>сд</a:t>
            </a:r>
            <a:r>
              <a:rPr lang="uk-UA" sz="2400" dirty="0">
                <a:latin typeface="Calibri" panose="020F0502020204030204" pitchFamily="34" charset="0"/>
                <a:ea typeface="Calibri" panose="020F0502020204030204" pitchFamily="34" charset="0"/>
                <a:cs typeface="Calibri" panose="020F0502020204030204" pitchFamily="34" charset="0"/>
              </a:rPr>
              <a:t>. </a:t>
            </a:r>
            <a:endParaRPr lang="uk-UA" sz="2400" dirty="0" smtClean="0">
              <a:latin typeface="Calibri" panose="020F0502020204030204" pitchFamily="34" charset="0"/>
              <a:ea typeface="Calibri" panose="020F0502020204030204" pitchFamily="34" charset="0"/>
              <a:cs typeface="Calibri" panose="020F0502020204030204" pitchFamily="34" charset="0"/>
            </a:endParaRPr>
          </a:p>
          <a:p>
            <a:pPr indent="360363"/>
            <a:r>
              <a:rPr lang="uk-UA" sz="2400" dirty="0" smtClean="0">
                <a:latin typeface="Calibri" panose="020F0502020204030204" pitchFamily="34" charset="0"/>
                <a:ea typeface="Calibri" panose="020F0502020204030204" pitchFamily="34" charset="0"/>
                <a:cs typeface="Calibri" panose="020F0502020204030204" pitchFamily="34" charset="0"/>
              </a:rPr>
              <a:t>Пристрій </a:t>
            </a:r>
            <a:r>
              <a:rPr lang="uk-UA" sz="2400" dirty="0">
                <a:latin typeface="Calibri" panose="020F0502020204030204" pitchFamily="34" charset="0"/>
                <a:ea typeface="Calibri" panose="020F0502020204030204" pitchFamily="34" charset="0"/>
                <a:cs typeface="Calibri" panose="020F0502020204030204" pitchFamily="34" charset="0"/>
              </a:rPr>
              <a:t>запуску дозволяє здійснювати багатократні пуски після технологічних пауз і аварій, чим досягається ефект економії електроенергії (в окремих випадках до 20 %).</a:t>
            </a:r>
            <a:endParaRPr lang="uk-UA" sz="2400" dirty="0">
              <a:latin typeface="Calibri" panose="020F0502020204030204" pitchFamily="34" charset="0"/>
              <a:ea typeface="Calibri" panose="020F0502020204030204" pitchFamily="34" charset="0"/>
              <a:cs typeface="Calibri" panose="020F0502020204030204" pitchFamily="34" charset="0"/>
            </a:endParaRPr>
          </a:p>
        </p:txBody>
      </p:sp>
      <p:sp>
        <p:nvSpPr>
          <p:cNvPr id="9" name="Прямоугольник 8"/>
          <p:cNvSpPr/>
          <p:nvPr/>
        </p:nvSpPr>
        <p:spPr>
          <a:xfrm>
            <a:off x="83563" y="57589"/>
            <a:ext cx="8979327" cy="523220"/>
          </a:xfrm>
          <a:prstGeom prst="rect">
            <a:avLst/>
          </a:prstGeom>
        </p:spPr>
        <p:txBody>
          <a:bodyPr wrap="square">
            <a:spAutoFit/>
          </a:bodyPr>
          <a:lstStyle/>
          <a:p>
            <a:pPr algn="ctr"/>
            <a:r>
              <a:rPr lang="uk-UA" sz="2800" b="1" i="1" u="sng" dirty="0">
                <a:latin typeface="Times New Roman" panose="02020603050405020304" pitchFamily="18" charset="0"/>
                <a:cs typeface="Times New Roman" panose="02020603050405020304" pitchFamily="18" charset="0"/>
              </a:rPr>
              <a:t>Способи пуску синхронного двигуна</a:t>
            </a:r>
            <a:endParaRPr lang="uk-UA" sz="2800" b="1" i="1" u="sng"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1"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Tree>
    <p:extLst>
      <p:ext uri="{BB962C8B-B14F-4D97-AF65-F5344CB8AC3E}">
        <p14:creationId xmlns:p14="http://schemas.microsoft.com/office/powerpoint/2010/main" val="7193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7">
                                            <p:bg/>
                                          </p:spTgt>
                                        </p:tgtEl>
                                        <p:attrNameLst>
                                          <p:attrName>style.visibility</p:attrName>
                                        </p:attrNameLst>
                                      </p:cBhvr>
                                      <p:to>
                                        <p:strVal val="visible"/>
                                      </p:to>
                                    </p:set>
                                    <p:anim calcmode="lin" valueType="num">
                                      <p:cBhvr>
                                        <p:cTn id="13" dur="1000" fill="hold"/>
                                        <p:tgtEl>
                                          <p:spTgt spid="17">
                                            <p:bg/>
                                          </p:spTgt>
                                        </p:tgtEl>
                                        <p:attrNameLst>
                                          <p:attrName>ppt_w</p:attrName>
                                        </p:attrNameLst>
                                      </p:cBhvr>
                                      <p:tavLst>
                                        <p:tav tm="0">
                                          <p:val>
                                            <p:fltVal val="0"/>
                                          </p:val>
                                        </p:tav>
                                        <p:tav tm="100000">
                                          <p:val>
                                            <p:strVal val="#ppt_w"/>
                                          </p:val>
                                        </p:tav>
                                      </p:tavLst>
                                    </p:anim>
                                    <p:anim calcmode="lin" valueType="num">
                                      <p:cBhvr>
                                        <p:cTn id="14" dur="1000" fill="hold"/>
                                        <p:tgtEl>
                                          <p:spTgt spid="17">
                                            <p:bg/>
                                          </p:spTgt>
                                        </p:tgtEl>
                                        <p:attrNameLst>
                                          <p:attrName>ppt_h</p:attrName>
                                        </p:attrNameLst>
                                      </p:cBhvr>
                                      <p:tavLst>
                                        <p:tav tm="0">
                                          <p:val>
                                            <p:fltVal val="0"/>
                                          </p:val>
                                        </p:tav>
                                        <p:tav tm="100000">
                                          <p:val>
                                            <p:strVal val="#ppt_h"/>
                                          </p:val>
                                        </p:tav>
                                      </p:tavLst>
                                    </p:anim>
                                    <p:anim calcmode="lin" valueType="num">
                                      <p:cBhvr>
                                        <p:cTn id="15" dur="1000" fill="hold"/>
                                        <p:tgtEl>
                                          <p:spTgt spid="17">
                                            <p:bg/>
                                          </p:spTgt>
                                        </p:tgtEl>
                                        <p:attrNameLst>
                                          <p:attrName>style.rotation</p:attrName>
                                        </p:attrNameLst>
                                      </p:cBhvr>
                                      <p:tavLst>
                                        <p:tav tm="0">
                                          <p:val>
                                            <p:fltVal val="90"/>
                                          </p:val>
                                        </p:tav>
                                        <p:tav tm="100000">
                                          <p:val>
                                            <p:fltVal val="0"/>
                                          </p:val>
                                        </p:tav>
                                      </p:tavLst>
                                    </p:anim>
                                    <p:animEffect transition="in" filter="fade">
                                      <p:cBhvr>
                                        <p:cTn id="16" dur="1000"/>
                                        <p:tgtEl>
                                          <p:spTgt spid="17">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p:cTn id="19"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7">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 calcmode="lin" valueType="num">
                                      <p:cBhvr>
                                        <p:cTn id="25"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17">
                                            <p:txEl>
                                              <p:pRg st="1" end="1"/>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anim calcmode="lin" valueType="num">
                                      <p:cBhvr>
                                        <p:cTn id="31"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7" grpId="0" uiExpand="1" build="p"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Объект 32"/>
          <p:cNvGraphicFramePr>
            <a:graphicFrameLocks noChangeAspect="1"/>
          </p:cNvGraphicFramePr>
          <p:nvPr>
            <p:extLst>
              <p:ext uri="{D42A27DB-BD31-4B8C-83A1-F6EECF244321}">
                <p14:modId xmlns:p14="http://schemas.microsoft.com/office/powerpoint/2010/main" val="164008601"/>
              </p:ext>
            </p:extLst>
          </p:nvPr>
        </p:nvGraphicFramePr>
        <p:xfrm>
          <a:off x="5350278" y="4834664"/>
          <a:ext cx="3723562" cy="1972514"/>
        </p:xfrm>
        <a:graphic>
          <a:graphicData uri="http://schemas.openxmlformats.org/presentationml/2006/ole">
            <mc:AlternateContent xmlns:mc="http://schemas.openxmlformats.org/markup-compatibility/2006">
              <mc:Choice xmlns:v="urn:schemas-microsoft-com:vml" Requires="v">
                <p:oleObj spid="_x0000_s17902" name="Picture" r:id="rId3" imgW="3118104" imgH="1426464" progId="Word.Picture.8">
                  <p:embed/>
                </p:oleObj>
              </mc:Choice>
              <mc:Fallback>
                <p:oleObj name="Picture" r:id="rId3" imgW="3118104" imgH="1426464" progId="Word.Picture.8">
                  <p:embed/>
                  <p:pic>
                    <p:nvPicPr>
                      <p:cNvPr id="0" name="Object 2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0278" y="4834664"/>
                        <a:ext cx="3723562" cy="1972514"/>
                      </a:xfrm>
                      <a:prstGeom prst="rect">
                        <a:avLst/>
                      </a:prstGeom>
                      <a:noFill/>
                    </p:spPr>
                  </p:pic>
                </p:oleObj>
              </mc:Fallback>
            </mc:AlternateContent>
          </a:graphicData>
        </a:graphic>
      </p:graphicFrame>
      <p:sp>
        <p:nvSpPr>
          <p:cNvPr id="4" name="Прямоугольник 3"/>
          <p:cNvSpPr>
            <a:spLocks noChangeArrowheads="1"/>
          </p:cNvSpPr>
          <p:nvPr/>
        </p:nvSpPr>
        <p:spPr bwMode="auto">
          <a:xfrm>
            <a:off x="54988" y="489050"/>
            <a:ext cx="9035598" cy="1015663"/>
          </a:xfrm>
          <a:prstGeom prst="rect">
            <a:avLst/>
          </a:prstGeom>
          <a:solidFill>
            <a:srgbClr val="92D050"/>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Відповідно виникають потоки розсіювання статора </a:t>
            </a:r>
            <a:r>
              <a:rPr lang="uk-UA" sz="2200" i="1" dirty="0">
                <a:latin typeface="Times New Roman" panose="02020603050405020304" pitchFamily="18" charset="0"/>
                <a:ea typeface="Calibri" panose="020F0502020204030204" pitchFamily="34" charset="0"/>
                <a:cs typeface="Times New Roman" panose="02020603050405020304" pitchFamily="18" charset="0"/>
              </a:rPr>
              <a:t>Ф</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р1</a:t>
            </a:r>
            <a:r>
              <a:rPr lang="uk-UA" sz="2200" dirty="0">
                <a:latin typeface="Calibri" panose="020F0502020204030204" pitchFamily="34" charset="0"/>
                <a:ea typeface="Calibri" panose="020F0502020204030204" pitchFamily="34" charset="0"/>
                <a:cs typeface="Calibri" panose="020F0502020204030204" pitchFamily="34" charset="0"/>
              </a:rPr>
              <a:t>, і ротора </a:t>
            </a:r>
            <a:r>
              <a:rPr lang="uk-UA" sz="2200" i="1" dirty="0">
                <a:latin typeface="Times New Roman" panose="02020603050405020304" pitchFamily="18" charset="0"/>
                <a:ea typeface="Calibri" panose="020F0502020204030204" pitchFamily="34" charset="0"/>
                <a:cs typeface="Times New Roman" panose="02020603050405020304" pitchFamily="18" charset="0"/>
              </a:rPr>
              <a:t>Ф</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р2</a:t>
            </a:r>
            <a:r>
              <a:rPr lang="uk-UA" sz="2200" baseline="-25000"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а також основний потік Ф, що замикається через обмотки статора і ротора</a:t>
            </a:r>
            <a:r>
              <a:rPr lang="uk-UA" sz="2200" dirty="0" smtClean="0">
                <a:latin typeface="Calibri" panose="020F0502020204030204" pitchFamily="34" charset="0"/>
                <a:ea typeface="Calibri" panose="020F0502020204030204" pitchFamily="34" charset="0"/>
                <a:cs typeface="Calibri" panose="020F0502020204030204" pitchFamily="34" charset="0"/>
              </a:rPr>
              <a:t>.</a:t>
            </a:r>
          </a:p>
          <a:p>
            <a:pPr indent="360363"/>
            <a:r>
              <a:rPr lang="uk-UA" sz="2200" dirty="0" smtClean="0">
                <a:latin typeface="Calibri" panose="020F0502020204030204" pitchFamily="34" charset="0"/>
                <a:ea typeface="Calibri" panose="020F0502020204030204" pitchFamily="34" charset="0"/>
                <a:cs typeface="Calibri" panose="020F0502020204030204" pitchFamily="34" charset="0"/>
              </a:rPr>
              <a:t>При </a:t>
            </a:r>
            <a:r>
              <a:rPr lang="uk-UA" sz="2200" dirty="0">
                <a:latin typeface="Calibri" panose="020F0502020204030204" pitchFamily="34" charset="0"/>
                <a:ea typeface="Calibri" panose="020F0502020204030204" pitchFamily="34" charset="0"/>
                <a:cs typeface="Calibri" panose="020F0502020204030204" pitchFamily="34" charset="0"/>
              </a:rPr>
              <a:t>цьому в нерухомому роторі буде </a:t>
            </a:r>
            <a:r>
              <a:rPr lang="uk-UA" sz="2200" dirty="0" err="1">
                <a:latin typeface="Calibri" panose="020F0502020204030204" pitchFamily="34" charset="0"/>
                <a:ea typeface="Calibri" panose="020F0502020204030204" pitchFamily="34" charset="0"/>
                <a:cs typeface="Calibri" panose="020F0502020204030204" pitchFamily="34" charset="0"/>
              </a:rPr>
              <a:t>індукуватись</a:t>
            </a:r>
            <a:r>
              <a:rPr lang="uk-UA" sz="2200" dirty="0">
                <a:latin typeface="Calibri" panose="020F0502020204030204" pitchFamily="34" charset="0"/>
                <a:ea typeface="Calibri" panose="020F0502020204030204" pitchFamily="34" charset="0"/>
                <a:cs typeface="Calibri" panose="020F0502020204030204" pitchFamily="34" charset="0"/>
              </a:rPr>
              <a:t> ЕРС </a:t>
            </a:r>
            <a:r>
              <a:rPr lang="uk-UA" sz="2200" i="1" dirty="0">
                <a:latin typeface="Times New Roman" panose="02020603050405020304" pitchFamily="18" charset="0"/>
                <a:ea typeface="Calibri" panose="020F0502020204030204" pitchFamily="34" charset="0"/>
                <a:cs typeface="Times New Roman" panose="02020603050405020304" pitchFamily="18" charset="0"/>
              </a:rPr>
              <a:t>Е</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dirty="0">
                <a:latin typeface="Calibri" panose="020F0502020204030204" pitchFamily="34" charset="0"/>
                <a:ea typeface="Calibri" panose="020F0502020204030204" pitchFamily="34" charset="0"/>
                <a:cs typeface="Calibri" panose="020F0502020204030204" pitchFamily="34" charset="0"/>
              </a:rPr>
              <a:t>.</a:t>
            </a:r>
          </a:p>
        </p:txBody>
      </p:sp>
      <p:sp>
        <p:nvSpPr>
          <p:cNvPr id="12" name="Прямоугольник 11"/>
          <p:cNvSpPr>
            <a:spLocks noChangeArrowheads="1"/>
          </p:cNvSpPr>
          <p:nvPr/>
        </p:nvSpPr>
        <p:spPr bwMode="auto">
          <a:xfrm>
            <a:off x="54988" y="1502770"/>
            <a:ext cx="7829380" cy="609398"/>
          </a:xfrm>
          <a:prstGeom prst="rect">
            <a:avLst/>
          </a:prstGeom>
          <a:solidFill>
            <a:schemeClr val="accent3">
              <a:lumMod val="60000"/>
              <a:lumOff val="40000"/>
            </a:schemeClr>
          </a:solidFill>
          <a:ln w="9525">
            <a:noFill/>
            <a:miter lim="800000"/>
            <a:headEnd/>
            <a:tailEnd/>
          </a:ln>
        </p:spPr>
        <p:txBody>
          <a:bodyPr wrap="square" lIns="36000" tIns="0" rIns="0" bIns="0">
            <a:spAutoFit/>
          </a:bodyPr>
          <a:lstStyle/>
          <a:p>
            <a:pPr indent="360363">
              <a:lnSpc>
                <a:spcPct val="90000"/>
              </a:lnSpc>
            </a:pPr>
            <a:r>
              <a:rPr lang="uk-UA" sz="2200" dirty="0" smtClean="0">
                <a:latin typeface="Calibri" panose="020F0502020204030204" pitchFamily="34" charset="0"/>
                <a:ea typeface="Calibri" panose="020F0502020204030204" pitchFamily="34" charset="0"/>
                <a:cs typeface="Calibri" panose="020F0502020204030204" pitchFamily="34" charset="0"/>
              </a:rPr>
              <a:t>Відношення </a:t>
            </a:r>
            <a:r>
              <a:rPr lang="uk-UA" sz="2200" dirty="0">
                <a:latin typeface="Calibri" panose="020F0502020204030204" pitchFamily="34" charset="0"/>
                <a:ea typeface="Calibri" panose="020F0502020204030204" pitchFamily="34" charset="0"/>
                <a:cs typeface="Calibri" panose="020F0502020204030204" pitchFamily="34" charset="0"/>
              </a:rPr>
              <a:t>ЕРС статора </a:t>
            </a:r>
            <a:r>
              <a:rPr lang="uk-UA" sz="2200" i="1" dirty="0">
                <a:latin typeface="Times New Roman" panose="02020603050405020304" pitchFamily="18" charset="0"/>
                <a:ea typeface="Calibri" panose="020F0502020204030204" pitchFamily="34" charset="0"/>
                <a:cs typeface="Times New Roman" panose="02020603050405020304" pitchFamily="18" charset="0"/>
              </a:rPr>
              <a:t>Е</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dirty="0">
                <a:latin typeface="Calibri" panose="020F0502020204030204" pitchFamily="34" charset="0"/>
                <a:ea typeface="Calibri" panose="020F0502020204030204" pitchFamily="34" charset="0"/>
                <a:cs typeface="Calibri" panose="020F0502020204030204" pitchFamily="34" charset="0"/>
              </a:rPr>
              <a:t> до  ЕРС. ротора  </a:t>
            </a:r>
            <a:r>
              <a:rPr lang="uk-UA" sz="2200" i="1" dirty="0">
                <a:latin typeface="Times New Roman" panose="02020603050405020304" pitchFamily="18" charset="0"/>
                <a:ea typeface="Calibri" panose="020F0502020204030204" pitchFamily="34" charset="0"/>
                <a:cs typeface="Times New Roman" panose="02020603050405020304" pitchFamily="18" charset="0"/>
              </a:rPr>
              <a:t>Е</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dirty="0">
                <a:latin typeface="Calibri" panose="020F0502020204030204" pitchFamily="34" charset="0"/>
                <a:ea typeface="Calibri" panose="020F0502020204030204" pitchFamily="34" charset="0"/>
                <a:cs typeface="Calibri" panose="020F0502020204030204" pitchFamily="34" charset="0"/>
              </a:rPr>
              <a:t> (для </a:t>
            </a:r>
            <a:r>
              <a:rPr lang="uk-UA" sz="2200" dirty="0" err="1" smtClean="0">
                <a:latin typeface="Calibri" panose="020F0502020204030204" pitchFamily="34" charset="0"/>
                <a:ea typeface="Calibri" panose="020F0502020204030204" pitchFamily="34" charset="0"/>
                <a:cs typeface="Calibri" panose="020F0502020204030204" pitchFamily="34" charset="0"/>
              </a:rPr>
              <a:t>нерухо</a:t>
            </a:r>
            <a:r>
              <a:rPr lang="uk-UA" sz="2200" dirty="0" smtClean="0">
                <a:latin typeface="Calibri" panose="020F0502020204030204" pitchFamily="34" charset="0"/>
                <a:ea typeface="Calibri" panose="020F0502020204030204" pitchFamily="34" charset="0"/>
                <a:cs typeface="Calibri" panose="020F0502020204030204" pitchFamily="34" charset="0"/>
              </a:rPr>
              <a:t>-мого </a:t>
            </a:r>
            <a:r>
              <a:rPr lang="uk-UA" sz="2200" dirty="0">
                <a:latin typeface="Calibri" panose="020F0502020204030204" pitchFamily="34" charset="0"/>
                <a:ea typeface="Calibri" panose="020F0502020204030204" pitchFamily="34" charset="0"/>
                <a:cs typeface="Calibri" panose="020F0502020204030204" pitchFamily="34" charset="0"/>
              </a:rPr>
              <a:t>ротора) називається коефіцієнтом трансформації</a:t>
            </a:r>
            <a:r>
              <a:rPr lang="uk-UA" sz="2200" i="1"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за</a:t>
            </a:r>
            <a:r>
              <a:rPr lang="uk-UA" sz="2200" i="1" dirty="0">
                <a:latin typeface="Calibri" panose="020F0502020204030204" pitchFamily="34" charset="0"/>
                <a:ea typeface="Calibri" panose="020F0502020204030204" pitchFamily="34" charset="0"/>
                <a:cs typeface="Calibri" panose="020F0502020204030204" pitchFamily="34" charset="0"/>
              </a:rPr>
              <a:t> </a:t>
            </a:r>
            <a:r>
              <a:rPr lang="uk-UA" sz="2200" i="1" dirty="0" smtClean="0">
                <a:latin typeface="Calibri" panose="020F0502020204030204" pitchFamily="34" charset="0"/>
                <a:ea typeface="Calibri" panose="020F0502020204030204" pitchFamily="34" charset="0"/>
                <a:cs typeface="Calibri" panose="020F0502020204030204" pitchFamily="34" charset="0"/>
              </a:rPr>
              <a:t>ЕРС</a:t>
            </a:r>
            <a:r>
              <a:rPr lang="uk-UA" sz="2200" dirty="0" smtClean="0">
                <a:latin typeface="Calibri" panose="020F0502020204030204" pitchFamily="34" charset="0"/>
                <a:ea typeface="Calibri" panose="020F0502020204030204" pitchFamily="34" charset="0"/>
                <a:cs typeface="Calibri" panose="020F0502020204030204" pitchFamily="34" charset="0"/>
              </a:rPr>
              <a:t>:</a:t>
            </a:r>
            <a:endParaRPr lang="uk-UA" sz="2200" spc="-30" dirty="0">
              <a:latin typeface="Calibri" panose="020F0502020204030204" pitchFamily="34" charset="0"/>
              <a:ea typeface="Calibri" panose="020F0502020204030204" pitchFamily="34" charset="0"/>
              <a:cs typeface="Calibri" panose="020F0502020204030204" pitchFamily="34" charset="0"/>
            </a:endParaRPr>
          </a:p>
        </p:txBody>
      </p:sp>
      <p:sp>
        <p:nvSpPr>
          <p:cNvPr id="1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4" name="Прямоугольник 33"/>
          <p:cNvSpPr>
            <a:spLocks noChangeArrowheads="1"/>
          </p:cNvSpPr>
          <p:nvPr/>
        </p:nvSpPr>
        <p:spPr bwMode="auto">
          <a:xfrm>
            <a:off x="67772" y="2424375"/>
            <a:ext cx="9022813" cy="338554"/>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Коефіцієнт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к</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е</a:t>
            </a:r>
            <a:r>
              <a:rPr lang="uk-UA" sz="2200" dirty="0">
                <a:latin typeface="Calibri" panose="020F0502020204030204" pitchFamily="34" charset="0"/>
                <a:ea typeface="Calibri" panose="020F0502020204030204" pitchFamily="34" charset="0"/>
                <a:cs typeface="Calibri" panose="020F0502020204030204" pitchFamily="34" charset="0"/>
              </a:rPr>
              <a:t> можна знайти, виходячи з паспортних даних двигуна:</a:t>
            </a:r>
            <a:endParaRPr lang="uk-UA" sz="2200" spc="-30" dirty="0">
              <a:latin typeface="Calibri" panose="020F0502020204030204" pitchFamily="34" charset="0"/>
              <a:ea typeface="Calibri" panose="020F0502020204030204" pitchFamily="34" charset="0"/>
              <a:cs typeface="Calibri" panose="020F0502020204030204" pitchFamily="34" charset="0"/>
            </a:endParaRPr>
          </a:p>
        </p:txBody>
      </p:sp>
      <p:sp>
        <p:nvSpPr>
          <p:cNvPr id="38" name="Прямоугольник 37"/>
          <p:cNvSpPr>
            <a:spLocks noChangeArrowheads="1"/>
          </p:cNvSpPr>
          <p:nvPr/>
        </p:nvSpPr>
        <p:spPr bwMode="auto">
          <a:xfrm>
            <a:off x="54987" y="3438095"/>
            <a:ext cx="7253317" cy="677108"/>
          </a:xfrm>
          <a:prstGeom prst="rect">
            <a:avLst/>
          </a:prstGeom>
          <a:solidFill>
            <a:schemeClr val="accent1">
              <a:lumMod val="20000"/>
              <a:lumOff val="8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Відношення </a:t>
            </a:r>
            <a:r>
              <a:rPr lang="uk-UA" sz="2200" dirty="0">
                <a:latin typeface="Calibri" panose="020F0502020204030204" pitchFamily="34" charset="0"/>
                <a:ea typeface="Calibri" panose="020F0502020204030204" pitchFamily="34" charset="0"/>
                <a:cs typeface="Calibri" panose="020F0502020204030204" pitchFamily="34" charset="0"/>
              </a:rPr>
              <a:t>між струмами ротора і статора називається коефіцієнтом трансформації за струмом:</a:t>
            </a:r>
            <a:endParaRPr lang="uk-UA" sz="2200" spc="-30" dirty="0">
              <a:latin typeface="Calibri" panose="020F0502020204030204" pitchFamily="34" charset="0"/>
              <a:ea typeface="Calibri" panose="020F0502020204030204" pitchFamily="34" charset="0"/>
              <a:cs typeface="Calibri" panose="020F0502020204030204" pitchFamily="34" charset="0"/>
            </a:endParaRPr>
          </a:p>
        </p:txBody>
      </p:sp>
      <p:sp>
        <p:nvSpPr>
          <p:cNvPr id="14" name="Прямокутник 3"/>
          <p:cNvSpPr>
            <a:spLocks noChangeArrowheads="1"/>
          </p:cNvSpPr>
          <p:nvPr/>
        </p:nvSpPr>
        <p:spPr bwMode="auto">
          <a:xfrm>
            <a:off x="67773" y="0"/>
            <a:ext cx="892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uk-UA" sz="2800" b="1" i="1" u="sng" dirty="0">
                <a:latin typeface="Times New Roman" panose="02020603050405020304" pitchFamily="18" charset="0"/>
                <a:cs typeface="Times New Roman" panose="02020603050405020304" pitchFamily="18" charset="0"/>
              </a:rPr>
              <a:t>Схема заміщення асинхронного двигуна</a:t>
            </a:r>
            <a:endParaRPr lang="uk-UA" sz="2800" b="1" i="1" u="sng" dirty="0">
              <a:solidFill>
                <a:schemeClr val="tx2"/>
              </a:solidFill>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1058279207"/>
              </p:ext>
            </p:extLst>
          </p:nvPr>
        </p:nvGraphicFramePr>
        <p:xfrm>
          <a:off x="7884368" y="1502770"/>
          <a:ext cx="1206218" cy="921605"/>
        </p:xfrm>
        <a:graphic>
          <a:graphicData uri="http://schemas.openxmlformats.org/presentationml/2006/ole">
            <mc:AlternateContent xmlns:mc="http://schemas.openxmlformats.org/markup-compatibility/2006">
              <mc:Choice xmlns:v="urn:schemas-microsoft-com:vml" Requires="v">
                <p:oleObj spid="_x0000_s17903" name="Уравнение" r:id="rId5" imgW="571320" imgH="431640" progId="Equation.3">
                  <p:embed/>
                </p:oleObj>
              </mc:Choice>
              <mc:Fallback>
                <p:oleObj name="Уравнение" r:id="rId5" imgW="571320" imgH="431640" progId="Equation.3">
                  <p:embed/>
                  <p:pic>
                    <p:nvPicPr>
                      <p:cNvPr id="0" name="Object 248"/>
                      <p:cNvPicPr>
                        <a:picLocks noChangeAspect="1" noChangeArrowheads="1"/>
                      </p:cNvPicPr>
                      <p:nvPr/>
                    </p:nvPicPr>
                    <p:blipFill>
                      <a:blip r:embed="rId6"/>
                      <a:srcRect/>
                      <a:stretch>
                        <a:fillRect/>
                      </a:stretch>
                    </p:blipFill>
                    <p:spPr bwMode="auto">
                      <a:xfrm>
                        <a:off x="7884368" y="1502770"/>
                        <a:ext cx="1206218" cy="921605"/>
                      </a:xfrm>
                      <a:prstGeom prst="rect">
                        <a:avLst/>
                      </a:prstGeom>
                      <a:solidFill>
                        <a:srgbClr val="FFFF00"/>
                      </a:solidFill>
                      <a:ln>
                        <a:solidFill>
                          <a:srgbClr val="FF0000"/>
                        </a:solidFill>
                      </a:ln>
                    </p:spPr>
                  </p:pic>
                </p:oleObj>
              </mc:Fallback>
            </mc:AlternateContent>
          </a:graphicData>
        </a:graphic>
      </p:graphicFrame>
      <p:sp>
        <p:nvSpPr>
          <p:cNvPr id="16" name="Прямоугольник 15"/>
          <p:cNvSpPr>
            <a:spLocks noChangeArrowheads="1"/>
          </p:cNvSpPr>
          <p:nvPr/>
        </p:nvSpPr>
        <p:spPr bwMode="auto">
          <a:xfrm>
            <a:off x="54988" y="2119676"/>
            <a:ext cx="7829380" cy="304699"/>
          </a:xfrm>
          <a:prstGeom prst="rect">
            <a:avLst/>
          </a:prstGeom>
          <a:solidFill>
            <a:schemeClr val="accent3">
              <a:lumMod val="60000"/>
              <a:lumOff val="40000"/>
            </a:schemeClr>
          </a:solidFill>
          <a:ln w="9525">
            <a:noFill/>
            <a:miter lim="800000"/>
            <a:headEnd/>
            <a:tailEnd/>
          </a:ln>
        </p:spPr>
        <p:txBody>
          <a:bodyPr wrap="square" lIns="36000" tIns="0" rIns="0" bIns="0">
            <a:spAutoFit/>
          </a:bodyPr>
          <a:lstStyle/>
          <a:p>
            <a:pPr>
              <a:lnSpc>
                <a:spcPct val="90000"/>
              </a:lnSpc>
            </a:pPr>
            <a:r>
              <a:rPr lang="uk-UA" sz="2200" dirty="0">
                <a:latin typeface="Calibri" panose="020F0502020204030204" pitchFamily="34" charset="0"/>
                <a:ea typeface="Calibri" panose="020F0502020204030204" pitchFamily="34" charset="0"/>
                <a:cs typeface="Calibri" panose="020F0502020204030204" pitchFamily="34" charset="0"/>
              </a:rPr>
              <a:t>де </a:t>
            </a:r>
            <a:r>
              <a:rPr lang="uk-UA" sz="2200" i="1" dirty="0">
                <a:latin typeface="Times New Roman" panose="02020603050405020304" pitchFamily="18" charset="0"/>
                <a:ea typeface="Calibri" panose="020F0502020204030204" pitchFamily="34" charset="0"/>
                <a:cs typeface="Times New Roman" panose="02020603050405020304" pitchFamily="18" charset="0"/>
              </a:rPr>
              <a:t>Е</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 </a:t>
            </a:r>
            <a:r>
              <a:rPr lang="uk-UA" sz="2200" i="1" dirty="0">
                <a:latin typeface="Times New Roman" panose="02020603050405020304" pitchFamily="18" charset="0"/>
                <a:ea typeface="Calibri" panose="020F0502020204030204" pitchFamily="34" charset="0"/>
                <a:cs typeface="Times New Roman" panose="02020603050405020304" pitchFamily="18" charset="0"/>
              </a:rPr>
              <a:t>= 0,95U</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н  </a:t>
            </a:r>
            <a:r>
              <a:rPr lang="uk-UA" sz="2200" dirty="0">
                <a:latin typeface="Calibri" panose="020F0502020204030204" pitchFamily="34" charset="0"/>
                <a:ea typeface="Calibri" panose="020F0502020204030204" pitchFamily="34" charset="0"/>
                <a:cs typeface="Calibri" panose="020F0502020204030204" pitchFamily="34" charset="0"/>
              </a:rPr>
              <a:t>- ЕРС статора;  </a:t>
            </a:r>
            <a:r>
              <a:rPr lang="uk-UA" sz="2200" i="1" dirty="0">
                <a:latin typeface="Times New Roman" panose="02020603050405020304" pitchFamily="18" charset="0"/>
                <a:ea typeface="Calibri" panose="020F0502020204030204" pitchFamily="34" charset="0"/>
                <a:cs typeface="Times New Roman" panose="02020603050405020304" pitchFamily="18" charset="0"/>
              </a:rPr>
              <a:t>Е</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dirty="0">
                <a:latin typeface="Calibri" panose="020F0502020204030204" pitchFamily="34" charset="0"/>
                <a:ea typeface="Calibri" panose="020F0502020204030204" pitchFamily="34" charset="0"/>
                <a:cs typeface="Calibri" panose="020F0502020204030204" pitchFamily="34" charset="0"/>
              </a:rPr>
              <a:t> - ЕРС ротора.</a:t>
            </a:r>
            <a:endParaRPr lang="uk-UA" sz="2200" spc="-3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0" name="Объект 9"/>
          <p:cNvGraphicFramePr>
            <a:graphicFrameLocks noChangeAspect="1"/>
          </p:cNvGraphicFramePr>
          <p:nvPr>
            <p:extLst>
              <p:ext uri="{D42A27DB-BD31-4B8C-83A1-F6EECF244321}">
                <p14:modId xmlns:p14="http://schemas.microsoft.com/office/powerpoint/2010/main" val="664476004"/>
              </p:ext>
            </p:extLst>
          </p:nvPr>
        </p:nvGraphicFramePr>
        <p:xfrm>
          <a:off x="7797504" y="2729074"/>
          <a:ext cx="1293081" cy="709109"/>
        </p:xfrm>
        <a:graphic>
          <a:graphicData uri="http://schemas.openxmlformats.org/presentationml/2006/ole">
            <mc:AlternateContent xmlns:mc="http://schemas.openxmlformats.org/markup-compatibility/2006">
              <mc:Choice xmlns:v="urn:schemas-microsoft-com:vml" Requires="v">
                <p:oleObj spid="_x0000_s17904" name="Уравнение" r:id="rId7" imgW="787320" imgH="431640" progId="Equation.3">
                  <p:embed/>
                </p:oleObj>
              </mc:Choice>
              <mc:Fallback>
                <p:oleObj name="Уравнение" r:id="rId7" imgW="787320" imgH="431640" progId="Equation.3">
                  <p:embed/>
                  <p:pic>
                    <p:nvPicPr>
                      <p:cNvPr id="0" name="Object 250"/>
                      <p:cNvPicPr>
                        <a:picLocks noChangeAspect="1" noChangeArrowheads="1"/>
                      </p:cNvPicPr>
                      <p:nvPr/>
                    </p:nvPicPr>
                    <p:blipFill>
                      <a:blip r:embed="rId8"/>
                      <a:srcRect/>
                      <a:stretch>
                        <a:fillRect/>
                      </a:stretch>
                    </p:blipFill>
                    <p:spPr bwMode="auto">
                      <a:xfrm>
                        <a:off x="7797504" y="2729074"/>
                        <a:ext cx="1293081" cy="709109"/>
                      </a:xfrm>
                      <a:prstGeom prst="rect">
                        <a:avLst/>
                      </a:prstGeom>
                      <a:solidFill>
                        <a:srgbClr val="FFFF00"/>
                      </a:solidFill>
                      <a:ln>
                        <a:solidFill>
                          <a:srgbClr val="FF0000"/>
                        </a:solidFill>
                      </a:ln>
                    </p:spPr>
                  </p:pic>
                </p:oleObj>
              </mc:Fallback>
            </mc:AlternateContent>
          </a:graphicData>
        </a:graphic>
      </p:graphicFrame>
      <p:sp>
        <p:nvSpPr>
          <p:cNvPr id="18" name="Прямоугольник 17"/>
          <p:cNvSpPr>
            <a:spLocks noChangeArrowheads="1"/>
          </p:cNvSpPr>
          <p:nvPr/>
        </p:nvSpPr>
        <p:spPr bwMode="auto">
          <a:xfrm>
            <a:off x="67773" y="2762929"/>
            <a:ext cx="7672579" cy="677108"/>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де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U</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н</a:t>
            </a:r>
            <a:r>
              <a:rPr lang="uk-UA" sz="2200" dirty="0">
                <a:latin typeface="Calibri" panose="020F0502020204030204" pitchFamily="34" charset="0"/>
                <a:ea typeface="Calibri" panose="020F0502020204030204" pitchFamily="34" charset="0"/>
                <a:cs typeface="Calibri" panose="020F0502020204030204" pitchFamily="34" charset="0"/>
              </a:rPr>
              <a:t> - номінальна лінійна напруга на  статорі;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i="1" dirty="0">
                <a:latin typeface="Calibri" panose="020F0502020204030204" pitchFamily="34" charset="0"/>
                <a:ea typeface="Calibri" panose="020F0502020204030204" pitchFamily="34" charset="0"/>
                <a:cs typeface="Calibri" panose="020F0502020204030204" pitchFamily="34" charset="0"/>
              </a:rPr>
              <a:t> </a:t>
            </a:r>
            <a:r>
              <a:rPr lang="uk-UA" sz="2200" i="1" dirty="0" smtClean="0">
                <a:latin typeface="Calibri" panose="020F0502020204030204" pitchFamily="34" charset="0"/>
                <a:ea typeface="Calibri" panose="020F0502020204030204" pitchFamily="34" charset="0"/>
                <a:cs typeface="Calibri" panose="020F0502020204030204" pitchFamily="34" charset="0"/>
              </a:rPr>
              <a:t>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Е</a:t>
            </a:r>
            <a:r>
              <a:rPr lang="uk-UA" sz="2200" i="1" baseline="-25000" dirty="0" smtClean="0">
                <a:latin typeface="Times New Roman" panose="02020603050405020304" pitchFamily="18" charset="0"/>
                <a:ea typeface="Calibri" panose="020F0502020204030204" pitchFamily="34" charset="0"/>
                <a:cs typeface="Times New Roman" panose="02020603050405020304" pitchFamily="18" charset="0"/>
              </a:rPr>
              <a:t>2к </a:t>
            </a:r>
            <a:r>
              <a:rPr lang="uk-UA" sz="2200" baseline="-25000" dirty="0" smtClean="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 ЕРС. між каблучками нерухомого  ротора.</a:t>
            </a:r>
            <a:endParaRPr lang="uk-UA" sz="2200" spc="-3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7" name="Объект 16"/>
          <p:cNvGraphicFramePr>
            <a:graphicFrameLocks noChangeAspect="1"/>
          </p:cNvGraphicFramePr>
          <p:nvPr>
            <p:extLst>
              <p:ext uri="{D42A27DB-BD31-4B8C-83A1-F6EECF244321}">
                <p14:modId xmlns:p14="http://schemas.microsoft.com/office/powerpoint/2010/main" val="3134515576"/>
              </p:ext>
            </p:extLst>
          </p:nvPr>
        </p:nvGraphicFramePr>
        <p:xfrm>
          <a:off x="7321090" y="3438095"/>
          <a:ext cx="842793" cy="673311"/>
        </p:xfrm>
        <a:graphic>
          <a:graphicData uri="http://schemas.openxmlformats.org/presentationml/2006/ole">
            <mc:AlternateContent xmlns:mc="http://schemas.openxmlformats.org/markup-compatibility/2006">
              <mc:Choice xmlns:v="urn:schemas-microsoft-com:vml" Requires="v">
                <p:oleObj spid="_x0000_s17905" name="Уравнение" r:id="rId9" imgW="469800" imgH="431640" progId="Equation.3">
                  <p:embed/>
                </p:oleObj>
              </mc:Choice>
              <mc:Fallback>
                <p:oleObj name="Уравнение" r:id="rId9" imgW="469800" imgH="431640" progId="Equation.3">
                  <p:embed/>
                  <p:pic>
                    <p:nvPicPr>
                      <p:cNvPr id="0" name="Object 252"/>
                      <p:cNvPicPr>
                        <a:picLocks noChangeAspect="1" noChangeArrowheads="1"/>
                      </p:cNvPicPr>
                      <p:nvPr/>
                    </p:nvPicPr>
                    <p:blipFill>
                      <a:blip r:embed="rId10"/>
                      <a:srcRect/>
                      <a:stretch>
                        <a:fillRect/>
                      </a:stretch>
                    </p:blipFill>
                    <p:spPr bwMode="auto">
                      <a:xfrm>
                        <a:off x="7321090" y="3438095"/>
                        <a:ext cx="842793" cy="673311"/>
                      </a:xfrm>
                      <a:prstGeom prst="rect">
                        <a:avLst/>
                      </a:prstGeom>
                      <a:solidFill>
                        <a:srgbClr val="FFFF00"/>
                      </a:solidFill>
                      <a:ln>
                        <a:solidFill>
                          <a:srgbClr val="FF0000"/>
                        </a:solidFill>
                      </a:ln>
                    </p:spPr>
                  </p:pic>
                </p:oleObj>
              </mc:Fallback>
            </mc:AlternateContent>
          </a:graphicData>
        </a:graphic>
      </p:graphicFrame>
      <p:sp>
        <p:nvSpPr>
          <p:cNvPr id="21" name="Прямоугольник 20"/>
          <p:cNvSpPr>
            <a:spLocks noChangeArrowheads="1"/>
          </p:cNvSpPr>
          <p:nvPr/>
        </p:nvSpPr>
        <p:spPr bwMode="auto">
          <a:xfrm>
            <a:off x="46037" y="4113260"/>
            <a:ext cx="7931873" cy="338554"/>
          </a:xfrm>
          <a:prstGeom prst="rect">
            <a:avLst/>
          </a:prstGeom>
          <a:solidFill>
            <a:schemeClr val="bg2">
              <a:lumMod val="9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Коефіцієнти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к</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е</a:t>
            </a:r>
            <a:r>
              <a:rPr lang="uk-UA" sz="2200" i="1" dirty="0">
                <a:latin typeface="Times New Roman" panose="02020603050405020304" pitchFamily="18" charset="0"/>
                <a:ea typeface="Calibri" panose="020F0502020204030204" pitchFamily="34" charset="0"/>
                <a:cs typeface="Times New Roman" panose="02020603050405020304" pitchFamily="18" charset="0"/>
              </a:rPr>
              <a:t> і </a:t>
            </a:r>
            <a:r>
              <a:rPr lang="uk-UA" sz="2200" i="1" dirty="0" err="1">
                <a:latin typeface="Times New Roman" panose="02020603050405020304" pitchFamily="18" charset="0"/>
                <a:ea typeface="Calibri" panose="020F0502020204030204" pitchFamily="34" charset="0"/>
                <a:cs typeface="Times New Roman" panose="02020603050405020304" pitchFamily="18" charset="0"/>
              </a:rPr>
              <a:t>к</a:t>
            </a:r>
            <a:r>
              <a:rPr lang="uk-UA" sz="2200" i="1" baseline="-25000" dirty="0" err="1">
                <a:latin typeface="Times New Roman" panose="02020603050405020304" pitchFamily="18" charset="0"/>
                <a:ea typeface="Calibri" panose="020F0502020204030204" pitchFamily="34" charset="0"/>
                <a:cs typeface="Times New Roman" panose="02020603050405020304" pitchFamily="18" charset="0"/>
              </a:rPr>
              <a:t>i</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пов'язані між собою </a:t>
            </a:r>
            <a:r>
              <a:rPr lang="uk-UA" sz="2200" dirty="0" smtClean="0">
                <a:latin typeface="Calibri" panose="020F0502020204030204" pitchFamily="34" charset="0"/>
                <a:ea typeface="Calibri" panose="020F0502020204030204" pitchFamily="34" charset="0"/>
                <a:cs typeface="Calibri" panose="020F0502020204030204" pitchFamily="34" charset="0"/>
              </a:rPr>
              <a:t>залежністю:</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0" name="Объект 19"/>
          <p:cNvGraphicFramePr>
            <a:graphicFrameLocks noChangeAspect="1"/>
          </p:cNvGraphicFramePr>
          <p:nvPr>
            <p:extLst>
              <p:ext uri="{D42A27DB-BD31-4B8C-83A1-F6EECF244321}">
                <p14:modId xmlns:p14="http://schemas.microsoft.com/office/powerpoint/2010/main" val="1417424051"/>
              </p:ext>
            </p:extLst>
          </p:nvPr>
        </p:nvGraphicFramePr>
        <p:xfrm>
          <a:off x="7977910" y="4086151"/>
          <a:ext cx="1103725" cy="719935"/>
        </p:xfrm>
        <a:graphic>
          <a:graphicData uri="http://schemas.openxmlformats.org/presentationml/2006/ole">
            <mc:AlternateContent xmlns:mc="http://schemas.openxmlformats.org/markup-compatibility/2006">
              <mc:Choice xmlns:v="urn:schemas-microsoft-com:vml" Requires="v">
                <p:oleObj spid="_x0000_s17906" name="Уравнение" r:id="rId11" imgW="660240" imgH="431640" progId="Equation.3">
                  <p:embed/>
                </p:oleObj>
              </mc:Choice>
              <mc:Fallback>
                <p:oleObj name="Уравнение" r:id="rId11" imgW="660240" imgH="431640" progId="Equation.3">
                  <p:embed/>
                  <p:pic>
                    <p:nvPicPr>
                      <p:cNvPr id="0" name="Object 254"/>
                      <p:cNvPicPr>
                        <a:picLocks noChangeAspect="1" noChangeArrowheads="1"/>
                      </p:cNvPicPr>
                      <p:nvPr/>
                    </p:nvPicPr>
                    <p:blipFill>
                      <a:blip r:embed="rId12"/>
                      <a:srcRect/>
                      <a:stretch>
                        <a:fillRect/>
                      </a:stretch>
                    </p:blipFill>
                    <p:spPr bwMode="auto">
                      <a:xfrm>
                        <a:off x="7977910" y="4086151"/>
                        <a:ext cx="1103725" cy="719935"/>
                      </a:xfrm>
                      <a:prstGeom prst="rect">
                        <a:avLst/>
                      </a:prstGeom>
                      <a:solidFill>
                        <a:srgbClr val="FFFF00"/>
                      </a:solidFill>
                      <a:ln>
                        <a:solidFill>
                          <a:srgbClr val="FF0000"/>
                        </a:solidFill>
                      </a:ln>
                    </p:spPr>
                  </p:pic>
                </p:oleObj>
              </mc:Fallback>
            </mc:AlternateContent>
          </a:graphicData>
        </a:graphic>
      </p:graphicFrame>
      <p:sp>
        <p:nvSpPr>
          <p:cNvPr id="24" name="Прямоугольник 23"/>
          <p:cNvSpPr>
            <a:spLocks noChangeArrowheads="1"/>
          </p:cNvSpPr>
          <p:nvPr/>
        </p:nvSpPr>
        <p:spPr bwMode="auto">
          <a:xfrm>
            <a:off x="46037" y="4449916"/>
            <a:ext cx="7931873" cy="338554"/>
          </a:xfrm>
          <a:prstGeom prst="rect">
            <a:avLst/>
          </a:prstGeom>
          <a:solidFill>
            <a:schemeClr val="bg2">
              <a:lumMod val="9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де </a:t>
            </a:r>
            <a:r>
              <a:rPr lang="uk-UA" sz="2200" i="1" dirty="0">
                <a:latin typeface="Times New Roman" panose="02020603050405020304" pitchFamily="18" charset="0"/>
                <a:ea typeface="Calibri" panose="020F0502020204030204" pitchFamily="34" charset="0"/>
                <a:cs typeface="Times New Roman" panose="02020603050405020304" pitchFamily="18" charset="0"/>
              </a:rPr>
              <a:t>m</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i="1" dirty="0">
                <a:latin typeface="Times New Roman" panose="02020603050405020304" pitchFamily="18" charset="0"/>
                <a:ea typeface="Calibri" panose="020F0502020204030204" pitchFamily="34" charset="0"/>
                <a:cs typeface="Times New Roman" panose="02020603050405020304" pitchFamily="18" charset="0"/>
              </a:rPr>
              <a:t> , m</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 відповідно число фаз обмоток статора і ротора.</a:t>
            </a:r>
          </a:p>
        </p:txBody>
      </p:sp>
      <p:sp>
        <p:nvSpPr>
          <p:cNvPr id="25" name="Прямоугольник 24"/>
          <p:cNvSpPr>
            <a:spLocks noChangeArrowheads="1"/>
          </p:cNvSpPr>
          <p:nvPr/>
        </p:nvSpPr>
        <p:spPr bwMode="auto">
          <a:xfrm>
            <a:off x="45085" y="4814771"/>
            <a:ext cx="5174987" cy="1015663"/>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Використовуючи коефіцієнти </a:t>
            </a:r>
            <a:r>
              <a:rPr lang="uk-UA" sz="2200" dirty="0" err="1" smtClean="0">
                <a:latin typeface="Calibri" panose="020F0502020204030204" pitchFamily="34" charset="0"/>
                <a:ea typeface="Calibri" panose="020F0502020204030204" pitchFamily="34" charset="0"/>
                <a:cs typeface="Calibri" panose="020F0502020204030204" pitchFamily="34" charset="0"/>
              </a:rPr>
              <a:t>трансфор-мації</a:t>
            </a:r>
            <a:r>
              <a:rPr lang="uk-UA" sz="2200" dirty="0">
                <a:latin typeface="Calibri" panose="020F0502020204030204" pitchFamily="34" charset="0"/>
                <a:ea typeface="Calibri" panose="020F0502020204030204" pitchFamily="34" charset="0"/>
                <a:cs typeface="Calibri" panose="020F0502020204030204" pitchFamily="34" charset="0"/>
              </a:rPr>
              <a:t>, приведемо параметри обмотки нерухомого ротора до параметрів </a:t>
            </a:r>
            <a:r>
              <a:rPr lang="uk-UA" sz="2200" dirty="0" smtClean="0">
                <a:latin typeface="Calibri" panose="020F0502020204030204" pitchFamily="34" charset="0"/>
                <a:ea typeface="Calibri" panose="020F0502020204030204" pitchFamily="34" charset="0"/>
                <a:cs typeface="Calibri" panose="020F0502020204030204" pitchFamily="34" charset="0"/>
              </a:rPr>
              <a:t>статора:</a:t>
            </a:r>
            <a:endParaRPr lang="uk-UA" sz="2200" spc="-3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3" name="Объект 22"/>
          <p:cNvGraphicFramePr>
            <a:graphicFrameLocks noChangeAspect="1"/>
          </p:cNvGraphicFramePr>
          <p:nvPr>
            <p:extLst>
              <p:ext uri="{D42A27DB-BD31-4B8C-83A1-F6EECF244321}">
                <p14:modId xmlns:p14="http://schemas.microsoft.com/office/powerpoint/2010/main" val="1972722501"/>
              </p:ext>
            </p:extLst>
          </p:nvPr>
        </p:nvGraphicFramePr>
        <p:xfrm>
          <a:off x="83791" y="5789026"/>
          <a:ext cx="1718979" cy="404783"/>
        </p:xfrm>
        <a:graphic>
          <a:graphicData uri="http://schemas.openxmlformats.org/presentationml/2006/ole">
            <mc:AlternateContent xmlns:mc="http://schemas.openxmlformats.org/markup-compatibility/2006">
              <mc:Choice xmlns:v="urn:schemas-microsoft-com:vml" Requires="v">
                <p:oleObj spid="_x0000_s17907" name="Уравнение" r:id="rId13" imgW="1015920" imgH="241200" progId="Equation.3">
                  <p:embed/>
                </p:oleObj>
              </mc:Choice>
              <mc:Fallback>
                <p:oleObj name="Уравнение" r:id="rId13" imgW="1015920" imgH="241200" progId="Equation.3">
                  <p:embed/>
                  <p:pic>
                    <p:nvPicPr>
                      <p:cNvPr id="0" name="Object 260"/>
                      <p:cNvPicPr>
                        <a:picLocks noChangeAspect="1" noChangeArrowheads="1"/>
                      </p:cNvPicPr>
                      <p:nvPr/>
                    </p:nvPicPr>
                    <p:blipFill>
                      <a:blip r:embed="rId14"/>
                      <a:srcRect/>
                      <a:stretch>
                        <a:fillRect/>
                      </a:stretch>
                    </p:blipFill>
                    <p:spPr bwMode="auto">
                      <a:xfrm>
                        <a:off x="83791" y="5789026"/>
                        <a:ext cx="1718979" cy="404783"/>
                      </a:xfrm>
                      <a:prstGeom prst="rect">
                        <a:avLst/>
                      </a:prstGeom>
                      <a:solidFill>
                        <a:srgbClr val="FFFF00"/>
                      </a:solidFill>
                      <a:ln>
                        <a:solidFill>
                          <a:srgbClr val="FF0000"/>
                        </a:solidFill>
                      </a:ln>
                    </p:spPr>
                  </p:pic>
                </p:oleObj>
              </mc:Fallback>
            </mc:AlternateContent>
          </a:graphicData>
        </a:graphic>
      </p:graphicFrame>
      <p:graphicFrame>
        <p:nvGraphicFramePr>
          <p:cNvPr id="27" name="Объект 26"/>
          <p:cNvGraphicFramePr>
            <a:graphicFrameLocks noChangeAspect="1"/>
          </p:cNvGraphicFramePr>
          <p:nvPr>
            <p:extLst>
              <p:ext uri="{D42A27DB-BD31-4B8C-83A1-F6EECF244321}">
                <p14:modId xmlns:p14="http://schemas.microsoft.com/office/powerpoint/2010/main" val="3427540062"/>
              </p:ext>
            </p:extLst>
          </p:nvPr>
        </p:nvGraphicFramePr>
        <p:xfrm>
          <a:off x="239485" y="6194635"/>
          <a:ext cx="1096035" cy="635653"/>
        </p:xfrm>
        <a:graphic>
          <a:graphicData uri="http://schemas.openxmlformats.org/presentationml/2006/ole">
            <mc:AlternateContent xmlns:mc="http://schemas.openxmlformats.org/markup-compatibility/2006">
              <mc:Choice xmlns:v="urn:schemas-microsoft-com:vml" Requires="v">
                <p:oleObj spid="_x0000_s17908" name="Уравнение" r:id="rId15" imgW="736560" imgH="431640" progId="Equation.3">
                  <p:embed/>
                </p:oleObj>
              </mc:Choice>
              <mc:Fallback>
                <p:oleObj name="Уравнение" r:id="rId15" imgW="736560" imgH="431640" progId="Equation.3">
                  <p:embed/>
                  <p:pic>
                    <p:nvPicPr>
                      <p:cNvPr id="0" name="Object 262"/>
                      <p:cNvPicPr>
                        <a:picLocks noChangeAspect="1" noChangeArrowheads="1"/>
                      </p:cNvPicPr>
                      <p:nvPr/>
                    </p:nvPicPr>
                    <p:blipFill>
                      <a:blip r:embed="rId16"/>
                      <a:srcRect/>
                      <a:stretch>
                        <a:fillRect/>
                      </a:stretch>
                    </p:blipFill>
                    <p:spPr bwMode="auto">
                      <a:xfrm>
                        <a:off x="239485" y="6194635"/>
                        <a:ext cx="1096035" cy="635653"/>
                      </a:xfrm>
                      <a:prstGeom prst="rect">
                        <a:avLst/>
                      </a:prstGeom>
                      <a:solidFill>
                        <a:srgbClr val="FFFF00"/>
                      </a:solidFill>
                      <a:ln>
                        <a:solidFill>
                          <a:srgbClr val="FF0000"/>
                        </a:solidFill>
                      </a:ln>
                    </p:spPr>
                  </p:pic>
                </p:oleObj>
              </mc:Fallback>
            </mc:AlternateContent>
          </a:graphicData>
        </a:graphic>
      </p:graphicFrame>
      <p:sp>
        <p:nvSpPr>
          <p:cNvPr id="28" name="Rectangle 26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29" name="Объект 28"/>
          <p:cNvGraphicFramePr>
            <a:graphicFrameLocks noChangeAspect="1"/>
          </p:cNvGraphicFramePr>
          <p:nvPr>
            <p:extLst>
              <p:ext uri="{D42A27DB-BD31-4B8C-83A1-F6EECF244321}">
                <p14:modId xmlns:p14="http://schemas.microsoft.com/office/powerpoint/2010/main" val="1591839204"/>
              </p:ext>
            </p:extLst>
          </p:nvPr>
        </p:nvGraphicFramePr>
        <p:xfrm>
          <a:off x="1631607" y="6208018"/>
          <a:ext cx="2596781" cy="622270"/>
        </p:xfrm>
        <a:graphic>
          <a:graphicData uri="http://schemas.openxmlformats.org/presentationml/2006/ole">
            <mc:AlternateContent xmlns:mc="http://schemas.openxmlformats.org/markup-compatibility/2006">
              <mc:Choice xmlns:v="urn:schemas-microsoft-com:vml" Requires="v">
                <p:oleObj spid="_x0000_s17909" name="Уравнение" r:id="rId17" imgW="1726920" imgH="457200" progId="Equation.3">
                  <p:embed/>
                </p:oleObj>
              </mc:Choice>
              <mc:Fallback>
                <p:oleObj name="Уравнение" r:id="rId17" imgW="1726920" imgH="457200" progId="Equation.3">
                  <p:embed/>
                  <p:pic>
                    <p:nvPicPr>
                      <p:cNvPr id="0" name="Object 264"/>
                      <p:cNvPicPr>
                        <a:picLocks noChangeAspect="1" noChangeArrowheads="1"/>
                      </p:cNvPicPr>
                      <p:nvPr/>
                    </p:nvPicPr>
                    <p:blipFill>
                      <a:blip r:embed="rId18"/>
                      <a:srcRect/>
                      <a:stretch>
                        <a:fillRect/>
                      </a:stretch>
                    </p:blipFill>
                    <p:spPr bwMode="auto">
                      <a:xfrm>
                        <a:off x="1631607" y="6208018"/>
                        <a:ext cx="2596781" cy="622270"/>
                      </a:xfrm>
                      <a:prstGeom prst="rect">
                        <a:avLst/>
                      </a:prstGeom>
                      <a:solidFill>
                        <a:srgbClr val="FFFF00"/>
                      </a:solidFill>
                      <a:ln>
                        <a:solidFill>
                          <a:srgbClr val="FF0000"/>
                        </a:solidFill>
                      </a:ln>
                    </p:spPr>
                  </p:pic>
                </p:oleObj>
              </mc:Fallback>
            </mc:AlternateContent>
          </a:graphicData>
        </a:graphic>
      </p:graphicFrame>
      <p:sp>
        <p:nvSpPr>
          <p:cNvPr id="30" name="Rectangle 2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31" name="Объект 30"/>
          <p:cNvGraphicFramePr>
            <a:graphicFrameLocks noChangeAspect="1"/>
          </p:cNvGraphicFramePr>
          <p:nvPr>
            <p:extLst>
              <p:ext uri="{D42A27DB-BD31-4B8C-83A1-F6EECF244321}">
                <p14:modId xmlns:p14="http://schemas.microsoft.com/office/powerpoint/2010/main" val="324067201"/>
              </p:ext>
            </p:extLst>
          </p:nvPr>
        </p:nvGraphicFramePr>
        <p:xfrm>
          <a:off x="3980540" y="5854281"/>
          <a:ext cx="1255887" cy="388605"/>
        </p:xfrm>
        <a:graphic>
          <a:graphicData uri="http://schemas.openxmlformats.org/presentationml/2006/ole">
            <mc:AlternateContent xmlns:mc="http://schemas.openxmlformats.org/markup-compatibility/2006">
              <mc:Choice xmlns:v="urn:schemas-microsoft-com:vml" Requires="v">
                <p:oleObj spid="_x0000_s17910" name="Уравнение" r:id="rId19" imgW="774360" imgH="241200" progId="Equation.3">
                  <p:embed/>
                </p:oleObj>
              </mc:Choice>
              <mc:Fallback>
                <p:oleObj name="Уравнение" r:id="rId19" imgW="774360" imgH="241200" progId="Equation.3">
                  <p:embed/>
                  <p:pic>
                    <p:nvPicPr>
                      <p:cNvPr id="0" name="Object 266"/>
                      <p:cNvPicPr>
                        <a:picLocks noChangeAspect="1" noChangeArrowheads="1"/>
                      </p:cNvPicPr>
                      <p:nvPr/>
                    </p:nvPicPr>
                    <p:blipFill>
                      <a:blip r:embed="rId20"/>
                      <a:srcRect/>
                      <a:stretch>
                        <a:fillRect/>
                      </a:stretch>
                    </p:blipFill>
                    <p:spPr bwMode="auto">
                      <a:xfrm>
                        <a:off x="3980540" y="5854281"/>
                        <a:ext cx="1255887" cy="388605"/>
                      </a:xfrm>
                      <a:prstGeom prst="rect">
                        <a:avLst/>
                      </a:prstGeom>
                      <a:solidFill>
                        <a:srgbClr val="FFFF00"/>
                      </a:solidFill>
                      <a:ln>
                        <a:solidFill>
                          <a:srgbClr val="FF0000"/>
                        </a:solidFill>
                      </a:ln>
                    </p:spPr>
                  </p:pic>
                </p:oleObj>
              </mc:Fallback>
            </mc:AlternateContent>
          </a:graphicData>
        </a:graphic>
      </p:graphicFrame>
    </p:spTree>
    <p:extLst>
      <p:ext uri="{BB962C8B-B14F-4D97-AF65-F5344CB8AC3E}">
        <p14:creationId xmlns:p14="http://schemas.microsoft.com/office/powerpoint/2010/main" val="237752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ppt_x"/>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1000" fill="hold"/>
                                        <p:tgtEl>
                                          <p:spTgt spid="34"/>
                                        </p:tgtEl>
                                        <p:attrNameLst>
                                          <p:attrName>ppt_x</p:attrName>
                                        </p:attrNameLst>
                                      </p:cBhvr>
                                      <p:tavLst>
                                        <p:tav tm="0">
                                          <p:val>
                                            <p:strVal val="#ppt_x"/>
                                          </p:val>
                                        </p:tav>
                                        <p:tav tm="100000">
                                          <p:val>
                                            <p:strVal val="#ppt_x"/>
                                          </p:val>
                                        </p:tav>
                                      </p:tavLst>
                                    </p:anim>
                                    <p:anim calcmode="lin" valueType="num">
                                      <p:cBhvr additive="base">
                                        <p:cTn id="42" dur="1000" fill="hold"/>
                                        <p:tgtEl>
                                          <p:spTgt spid="34"/>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6"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80">
                                          <p:stCondLst>
                                            <p:cond delay="0"/>
                                          </p:stCondLst>
                                        </p:cTn>
                                        <p:tgtEl>
                                          <p:spTgt spid="10"/>
                                        </p:tgtEl>
                                      </p:cBhvr>
                                    </p:animEffect>
                                    <p:anim calcmode="lin" valueType="num">
                                      <p:cBhvr>
                                        <p:cTn id="4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2" dur="26">
                                          <p:stCondLst>
                                            <p:cond delay="650"/>
                                          </p:stCondLst>
                                        </p:cTn>
                                        <p:tgtEl>
                                          <p:spTgt spid="10"/>
                                        </p:tgtEl>
                                      </p:cBhvr>
                                      <p:to x="100000" y="60000"/>
                                    </p:animScale>
                                    <p:animScale>
                                      <p:cBhvr>
                                        <p:cTn id="53" dur="166" decel="50000">
                                          <p:stCondLst>
                                            <p:cond delay="676"/>
                                          </p:stCondLst>
                                        </p:cTn>
                                        <p:tgtEl>
                                          <p:spTgt spid="10"/>
                                        </p:tgtEl>
                                      </p:cBhvr>
                                      <p:to x="100000" y="100000"/>
                                    </p:animScale>
                                    <p:animScale>
                                      <p:cBhvr>
                                        <p:cTn id="54" dur="26">
                                          <p:stCondLst>
                                            <p:cond delay="1312"/>
                                          </p:stCondLst>
                                        </p:cTn>
                                        <p:tgtEl>
                                          <p:spTgt spid="10"/>
                                        </p:tgtEl>
                                      </p:cBhvr>
                                      <p:to x="100000" y="80000"/>
                                    </p:animScale>
                                    <p:animScale>
                                      <p:cBhvr>
                                        <p:cTn id="55" dur="166" decel="50000">
                                          <p:stCondLst>
                                            <p:cond delay="1338"/>
                                          </p:stCondLst>
                                        </p:cTn>
                                        <p:tgtEl>
                                          <p:spTgt spid="10"/>
                                        </p:tgtEl>
                                      </p:cBhvr>
                                      <p:to x="100000" y="100000"/>
                                    </p:animScale>
                                    <p:animScale>
                                      <p:cBhvr>
                                        <p:cTn id="56" dur="26">
                                          <p:stCondLst>
                                            <p:cond delay="1642"/>
                                          </p:stCondLst>
                                        </p:cTn>
                                        <p:tgtEl>
                                          <p:spTgt spid="10"/>
                                        </p:tgtEl>
                                      </p:cBhvr>
                                      <p:to x="100000" y="90000"/>
                                    </p:animScale>
                                    <p:animScale>
                                      <p:cBhvr>
                                        <p:cTn id="57" dur="166" decel="50000">
                                          <p:stCondLst>
                                            <p:cond delay="1668"/>
                                          </p:stCondLst>
                                        </p:cTn>
                                        <p:tgtEl>
                                          <p:spTgt spid="10"/>
                                        </p:tgtEl>
                                      </p:cBhvr>
                                      <p:to x="100000" y="100000"/>
                                    </p:animScale>
                                    <p:animScale>
                                      <p:cBhvr>
                                        <p:cTn id="58" dur="26">
                                          <p:stCondLst>
                                            <p:cond delay="1808"/>
                                          </p:stCondLst>
                                        </p:cTn>
                                        <p:tgtEl>
                                          <p:spTgt spid="10"/>
                                        </p:tgtEl>
                                      </p:cBhvr>
                                      <p:to x="100000" y="95000"/>
                                    </p:animScale>
                                    <p:animScale>
                                      <p:cBhvr>
                                        <p:cTn id="59" dur="166" decel="50000">
                                          <p:stCondLst>
                                            <p:cond delay="1834"/>
                                          </p:stCondLst>
                                        </p:cTn>
                                        <p:tgtEl>
                                          <p:spTgt spid="10"/>
                                        </p:tgtEl>
                                      </p:cBhvr>
                                      <p:to x="100000" y="100000"/>
                                    </p:animScale>
                                  </p:childTnLst>
                                </p:cTn>
                              </p:par>
                            </p:childTnLst>
                          </p:cTn>
                        </p:par>
                        <p:par>
                          <p:cTn id="60" fill="hold">
                            <p:stCondLst>
                              <p:cond delay="3000"/>
                            </p:stCondLst>
                            <p:childTnLst>
                              <p:par>
                                <p:cTn id="61" presetID="2" presetClass="entr" presetSubtype="4"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1000" fill="hold"/>
                                        <p:tgtEl>
                                          <p:spTgt spid="18"/>
                                        </p:tgtEl>
                                        <p:attrNameLst>
                                          <p:attrName>ppt_x</p:attrName>
                                        </p:attrNameLst>
                                      </p:cBhvr>
                                      <p:tavLst>
                                        <p:tav tm="0">
                                          <p:val>
                                            <p:strVal val="#ppt_x"/>
                                          </p:val>
                                        </p:tav>
                                        <p:tav tm="100000">
                                          <p:val>
                                            <p:strVal val="#ppt_x"/>
                                          </p:val>
                                        </p:tav>
                                      </p:tavLst>
                                    </p:anim>
                                    <p:anim calcmode="lin" valueType="num">
                                      <p:cBhvr additive="base">
                                        <p:cTn id="64"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1000" fill="hold"/>
                                        <p:tgtEl>
                                          <p:spTgt spid="38"/>
                                        </p:tgtEl>
                                        <p:attrNameLst>
                                          <p:attrName>ppt_x</p:attrName>
                                        </p:attrNameLst>
                                      </p:cBhvr>
                                      <p:tavLst>
                                        <p:tav tm="0">
                                          <p:val>
                                            <p:strVal val="0-#ppt_w/2"/>
                                          </p:val>
                                        </p:tav>
                                        <p:tav tm="100000">
                                          <p:val>
                                            <p:strVal val="#ppt_x"/>
                                          </p:val>
                                        </p:tav>
                                      </p:tavLst>
                                    </p:anim>
                                    <p:anim calcmode="lin" valueType="num">
                                      <p:cBhvr additive="base">
                                        <p:cTn id="70" dur="1000" fill="hold"/>
                                        <p:tgtEl>
                                          <p:spTgt spid="38"/>
                                        </p:tgtEl>
                                        <p:attrNameLst>
                                          <p:attrName>ppt_y</p:attrName>
                                        </p:attrNameLst>
                                      </p:cBhvr>
                                      <p:tavLst>
                                        <p:tav tm="0">
                                          <p:val>
                                            <p:strVal val="1+#ppt_h/2"/>
                                          </p:val>
                                        </p:tav>
                                        <p:tav tm="100000">
                                          <p:val>
                                            <p:strVal val="#ppt_y"/>
                                          </p:val>
                                        </p:tav>
                                      </p:tavLst>
                                    </p:anim>
                                  </p:childTnLst>
                                </p:cTn>
                              </p:par>
                            </p:childTnLst>
                          </p:cTn>
                        </p:par>
                        <p:par>
                          <p:cTn id="71" fill="hold">
                            <p:stCondLst>
                              <p:cond delay="1000"/>
                            </p:stCondLst>
                            <p:childTnLst>
                              <p:par>
                                <p:cTn id="72" presetID="26" presetClass="entr" presetSubtype="0"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80">
                                          <p:stCondLst>
                                            <p:cond delay="0"/>
                                          </p:stCondLst>
                                        </p:cTn>
                                        <p:tgtEl>
                                          <p:spTgt spid="17"/>
                                        </p:tgtEl>
                                      </p:cBhvr>
                                    </p:animEffect>
                                    <p:anim calcmode="lin" valueType="num">
                                      <p:cBhvr>
                                        <p:cTn id="7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0" dur="26">
                                          <p:stCondLst>
                                            <p:cond delay="650"/>
                                          </p:stCondLst>
                                        </p:cTn>
                                        <p:tgtEl>
                                          <p:spTgt spid="17"/>
                                        </p:tgtEl>
                                      </p:cBhvr>
                                      <p:to x="100000" y="60000"/>
                                    </p:animScale>
                                    <p:animScale>
                                      <p:cBhvr>
                                        <p:cTn id="81" dur="166" decel="50000">
                                          <p:stCondLst>
                                            <p:cond delay="676"/>
                                          </p:stCondLst>
                                        </p:cTn>
                                        <p:tgtEl>
                                          <p:spTgt spid="17"/>
                                        </p:tgtEl>
                                      </p:cBhvr>
                                      <p:to x="100000" y="100000"/>
                                    </p:animScale>
                                    <p:animScale>
                                      <p:cBhvr>
                                        <p:cTn id="82" dur="26">
                                          <p:stCondLst>
                                            <p:cond delay="1312"/>
                                          </p:stCondLst>
                                        </p:cTn>
                                        <p:tgtEl>
                                          <p:spTgt spid="17"/>
                                        </p:tgtEl>
                                      </p:cBhvr>
                                      <p:to x="100000" y="80000"/>
                                    </p:animScale>
                                    <p:animScale>
                                      <p:cBhvr>
                                        <p:cTn id="83" dur="166" decel="50000">
                                          <p:stCondLst>
                                            <p:cond delay="1338"/>
                                          </p:stCondLst>
                                        </p:cTn>
                                        <p:tgtEl>
                                          <p:spTgt spid="17"/>
                                        </p:tgtEl>
                                      </p:cBhvr>
                                      <p:to x="100000" y="100000"/>
                                    </p:animScale>
                                    <p:animScale>
                                      <p:cBhvr>
                                        <p:cTn id="84" dur="26">
                                          <p:stCondLst>
                                            <p:cond delay="1642"/>
                                          </p:stCondLst>
                                        </p:cTn>
                                        <p:tgtEl>
                                          <p:spTgt spid="17"/>
                                        </p:tgtEl>
                                      </p:cBhvr>
                                      <p:to x="100000" y="90000"/>
                                    </p:animScale>
                                    <p:animScale>
                                      <p:cBhvr>
                                        <p:cTn id="85" dur="166" decel="50000">
                                          <p:stCondLst>
                                            <p:cond delay="1668"/>
                                          </p:stCondLst>
                                        </p:cTn>
                                        <p:tgtEl>
                                          <p:spTgt spid="17"/>
                                        </p:tgtEl>
                                      </p:cBhvr>
                                      <p:to x="100000" y="100000"/>
                                    </p:animScale>
                                    <p:animScale>
                                      <p:cBhvr>
                                        <p:cTn id="86" dur="26">
                                          <p:stCondLst>
                                            <p:cond delay="1808"/>
                                          </p:stCondLst>
                                        </p:cTn>
                                        <p:tgtEl>
                                          <p:spTgt spid="17"/>
                                        </p:tgtEl>
                                      </p:cBhvr>
                                      <p:to x="100000" y="95000"/>
                                    </p:animScale>
                                    <p:animScale>
                                      <p:cBhvr>
                                        <p:cTn id="87" dur="166" decel="50000">
                                          <p:stCondLst>
                                            <p:cond delay="1834"/>
                                          </p:stCondLst>
                                        </p:cTn>
                                        <p:tgtEl>
                                          <p:spTgt spid="17"/>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 presetClass="entr" presetSubtype="8"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1000" fill="hold"/>
                                        <p:tgtEl>
                                          <p:spTgt spid="21"/>
                                        </p:tgtEl>
                                        <p:attrNameLst>
                                          <p:attrName>ppt_x</p:attrName>
                                        </p:attrNameLst>
                                      </p:cBhvr>
                                      <p:tavLst>
                                        <p:tav tm="0">
                                          <p:val>
                                            <p:strVal val="0-#ppt_w/2"/>
                                          </p:val>
                                        </p:tav>
                                        <p:tav tm="100000">
                                          <p:val>
                                            <p:strVal val="#ppt_x"/>
                                          </p:val>
                                        </p:tav>
                                      </p:tavLst>
                                    </p:anim>
                                    <p:anim calcmode="lin" valueType="num">
                                      <p:cBhvr additive="base">
                                        <p:cTn id="93" dur="1000" fill="hold"/>
                                        <p:tgtEl>
                                          <p:spTgt spid="21"/>
                                        </p:tgtEl>
                                        <p:attrNameLst>
                                          <p:attrName>ppt_y</p:attrName>
                                        </p:attrNameLst>
                                      </p:cBhvr>
                                      <p:tavLst>
                                        <p:tav tm="0">
                                          <p:val>
                                            <p:strVal val="#ppt_y"/>
                                          </p:val>
                                        </p:tav>
                                        <p:tav tm="100000">
                                          <p:val>
                                            <p:strVal val="#ppt_y"/>
                                          </p:val>
                                        </p:tav>
                                      </p:tavLst>
                                    </p:anim>
                                  </p:childTnLst>
                                </p:cTn>
                              </p:par>
                            </p:childTnLst>
                          </p:cTn>
                        </p:par>
                        <p:par>
                          <p:cTn id="94" fill="hold">
                            <p:stCondLst>
                              <p:cond delay="1000"/>
                            </p:stCondLst>
                            <p:childTnLst>
                              <p:par>
                                <p:cTn id="95" presetID="26" presetClass="entr" presetSubtype="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580">
                                          <p:stCondLst>
                                            <p:cond delay="0"/>
                                          </p:stCondLst>
                                        </p:cTn>
                                        <p:tgtEl>
                                          <p:spTgt spid="20"/>
                                        </p:tgtEl>
                                      </p:cBhvr>
                                    </p:animEffect>
                                    <p:anim calcmode="lin" valueType="num">
                                      <p:cBhvr>
                                        <p:cTn id="9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3" dur="26">
                                          <p:stCondLst>
                                            <p:cond delay="650"/>
                                          </p:stCondLst>
                                        </p:cTn>
                                        <p:tgtEl>
                                          <p:spTgt spid="20"/>
                                        </p:tgtEl>
                                      </p:cBhvr>
                                      <p:to x="100000" y="60000"/>
                                    </p:animScale>
                                    <p:animScale>
                                      <p:cBhvr>
                                        <p:cTn id="104" dur="166" decel="50000">
                                          <p:stCondLst>
                                            <p:cond delay="676"/>
                                          </p:stCondLst>
                                        </p:cTn>
                                        <p:tgtEl>
                                          <p:spTgt spid="20"/>
                                        </p:tgtEl>
                                      </p:cBhvr>
                                      <p:to x="100000" y="100000"/>
                                    </p:animScale>
                                    <p:animScale>
                                      <p:cBhvr>
                                        <p:cTn id="105" dur="26">
                                          <p:stCondLst>
                                            <p:cond delay="1312"/>
                                          </p:stCondLst>
                                        </p:cTn>
                                        <p:tgtEl>
                                          <p:spTgt spid="20"/>
                                        </p:tgtEl>
                                      </p:cBhvr>
                                      <p:to x="100000" y="80000"/>
                                    </p:animScale>
                                    <p:animScale>
                                      <p:cBhvr>
                                        <p:cTn id="106" dur="166" decel="50000">
                                          <p:stCondLst>
                                            <p:cond delay="1338"/>
                                          </p:stCondLst>
                                        </p:cTn>
                                        <p:tgtEl>
                                          <p:spTgt spid="20"/>
                                        </p:tgtEl>
                                      </p:cBhvr>
                                      <p:to x="100000" y="100000"/>
                                    </p:animScale>
                                    <p:animScale>
                                      <p:cBhvr>
                                        <p:cTn id="107" dur="26">
                                          <p:stCondLst>
                                            <p:cond delay="1642"/>
                                          </p:stCondLst>
                                        </p:cTn>
                                        <p:tgtEl>
                                          <p:spTgt spid="20"/>
                                        </p:tgtEl>
                                      </p:cBhvr>
                                      <p:to x="100000" y="90000"/>
                                    </p:animScale>
                                    <p:animScale>
                                      <p:cBhvr>
                                        <p:cTn id="108" dur="166" decel="50000">
                                          <p:stCondLst>
                                            <p:cond delay="1668"/>
                                          </p:stCondLst>
                                        </p:cTn>
                                        <p:tgtEl>
                                          <p:spTgt spid="20"/>
                                        </p:tgtEl>
                                      </p:cBhvr>
                                      <p:to x="100000" y="100000"/>
                                    </p:animScale>
                                    <p:animScale>
                                      <p:cBhvr>
                                        <p:cTn id="109" dur="26">
                                          <p:stCondLst>
                                            <p:cond delay="1808"/>
                                          </p:stCondLst>
                                        </p:cTn>
                                        <p:tgtEl>
                                          <p:spTgt spid="20"/>
                                        </p:tgtEl>
                                      </p:cBhvr>
                                      <p:to x="100000" y="95000"/>
                                    </p:animScale>
                                    <p:animScale>
                                      <p:cBhvr>
                                        <p:cTn id="110" dur="166" decel="50000">
                                          <p:stCondLst>
                                            <p:cond delay="1834"/>
                                          </p:stCondLst>
                                        </p:cTn>
                                        <p:tgtEl>
                                          <p:spTgt spid="20"/>
                                        </p:tgtEl>
                                      </p:cBhvr>
                                      <p:to x="100000" y="100000"/>
                                    </p:animScale>
                                  </p:childTnLst>
                                </p:cTn>
                              </p:par>
                            </p:childTnLst>
                          </p:cTn>
                        </p:par>
                        <p:par>
                          <p:cTn id="111" fill="hold">
                            <p:stCondLst>
                              <p:cond delay="3000"/>
                            </p:stCondLst>
                            <p:childTnLst>
                              <p:par>
                                <p:cTn id="112" presetID="2" presetClass="entr" presetSubtype="8"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1000" fill="hold"/>
                                        <p:tgtEl>
                                          <p:spTgt spid="24"/>
                                        </p:tgtEl>
                                        <p:attrNameLst>
                                          <p:attrName>ppt_x</p:attrName>
                                        </p:attrNameLst>
                                      </p:cBhvr>
                                      <p:tavLst>
                                        <p:tav tm="0">
                                          <p:val>
                                            <p:strVal val="0-#ppt_w/2"/>
                                          </p:val>
                                        </p:tav>
                                        <p:tav tm="100000">
                                          <p:val>
                                            <p:strVal val="#ppt_x"/>
                                          </p:val>
                                        </p:tav>
                                      </p:tavLst>
                                    </p:anim>
                                    <p:anim calcmode="lin" valueType="num">
                                      <p:cBhvr additive="base">
                                        <p:cTn id="115"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additive="base">
                                        <p:cTn id="120" dur="1000" fill="hold"/>
                                        <p:tgtEl>
                                          <p:spTgt spid="25"/>
                                        </p:tgtEl>
                                        <p:attrNameLst>
                                          <p:attrName>ppt_x</p:attrName>
                                        </p:attrNameLst>
                                      </p:cBhvr>
                                      <p:tavLst>
                                        <p:tav tm="0">
                                          <p:val>
                                            <p:strVal val="#ppt_x"/>
                                          </p:val>
                                        </p:tav>
                                        <p:tav tm="100000">
                                          <p:val>
                                            <p:strVal val="#ppt_x"/>
                                          </p:val>
                                        </p:tav>
                                      </p:tavLst>
                                    </p:anim>
                                    <p:anim calcmode="lin" valueType="num">
                                      <p:cBhvr additive="base">
                                        <p:cTn id="121" dur="1000" fill="hold"/>
                                        <p:tgtEl>
                                          <p:spTgt spid="25"/>
                                        </p:tgtEl>
                                        <p:attrNameLst>
                                          <p:attrName>ppt_y</p:attrName>
                                        </p:attrNameLst>
                                      </p:cBhvr>
                                      <p:tavLst>
                                        <p:tav tm="0">
                                          <p:val>
                                            <p:strVal val="1+#ppt_h/2"/>
                                          </p:val>
                                        </p:tav>
                                        <p:tav tm="100000">
                                          <p:val>
                                            <p:strVal val="#ppt_y"/>
                                          </p:val>
                                        </p:tav>
                                      </p:tavLst>
                                    </p:anim>
                                  </p:childTnLst>
                                </p:cTn>
                              </p:par>
                            </p:childTnLst>
                          </p:cTn>
                        </p:par>
                        <p:par>
                          <p:cTn id="122" fill="hold">
                            <p:stCondLst>
                              <p:cond delay="1000"/>
                            </p:stCondLst>
                            <p:childTnLst>
                              <p:par>
                                <p:cTn id="123" presetID="26" presetClass="entr" presetSubtype="0" fill="hold"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wipe(down)">
                                      <p:cBhvr>
                                        <p:cTn id="125" dur="580">
                                          <p:stCondLst>
                                            <p:cond delay="0"/>
                                          </p:stCondLst>
                                        </p:cTn>
                                        <p:tgtEl>
                                          <p:spTgt spid="33"/>
                                        </p:tgtEl>
                                      </p:cBhvr>
                                    </p:animEffect>
                                    <p:anim calcmode="lin" valueType="num">
                                      <p:cBhvr>
                                        <p:cTn id="126"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31" dur="26">
                                          <p:stCondLst>
                                            <p:cond delay="650"/>
                                          </p:stCondLst>
                                        </p:cTn>
                                        <p:tgtEl>
                                          <p:spTgt spid="33"/>
                                        </p:tgtEl>
                                      </p:cBhvr>
                                      <p:to x="100000" y="60000"/>
                                    </p:animScale>
                                    <p:animScale>
                                      <p:cBhvr>
                                        <p:cTn id="132" dur="166" decel="50000">
                                          <p:stCondLst>
                                            <p:cond delay="676"/>
                                          </p:stCondLst>
                                        </p:cTn>
                                        <p:tgtEl>
                                          <p:spTgt spid="33"/>
                                        </p:tgtEl>
                                      </p:cBhvr>
                                      <p:to x="100000" y="100000"/>
                                    </p:animScale>
                                    <p:animScale>
                                      <p:cBhvr>
                                        <p:cTn id="133" dur="26">
                                          <p:stCondLst>
                                            <p:cond delay="1312"/>
                                          </p:stCondLst>
                                        </p:cTn>
                                        <p:tgtEl>
                                          <p:spTgt spid="33"/>
                                        </p:tgtEl>
                                      </p:cBhvr>
                                      <p:to x="100000" y="80000"/>
                                    </p:animScale>
                                    <p:animScale>
                                      <p:cBhvr>
                                        <p:cTn id="134" dur="166" decel="50000">
                                          <p:stCondLst>
                                            <p:cond delay="1338"/>
                                          </p:stCondLst>
                                        </p:cTn>
                                        <p:tgtEl>
                                          <p:spTgt spid="33"/>
                                        </p:tgtEl>
                                      </p:cBhvr>
                                      <p:to x="100000" y="100000"/>
                                    </p:animScale>
                                    <p:animScale>
                                      <p:cBhvr>
                                        <p:cTn id="135" dur="26">
                                          <p:stCondLst>
                                            <p:cond delay="1642"/>
                                          </p:stCondLst>
                                        </p:cTn>
                                        <p:tgtEl>
                                          <p:spTgt spid="33"/>
                                        </p:tgtEl>
                                      </p:cBhvr>
                                      <p:to x="100000" y="90000"/>
                                    </p:animScale>
                                    <p:animScale>
                                      <p:cBhvr>
                                        <p:cTn id="136" dur="166" decel="50000">
                                          <p:stCondLst>
                                            <p:cond delay="1668"/>
                                          </p:stCondLst>
                                        </p:cTn>
                                        <p:tgtEl>
                                          <p:spTgt spid="33"/>
                                        </p:tgtEl>
                                      </p:cBhvr>
                                      <p:to x="100000" y="100000"/>
                                    </p:animScale>
                                    <p:animScale>
                                      <p:cBhvr>
                                        <p:cTn id="137" dur="26">
                                          <p:stCondLst>
                                            <p:cond delay="1808"/>
                                          </p:stCondLst>
                                        </p:cTn>
                                        <p:tgtEl>
                                          <p:spTgt spid="33"/>
                                        </p:tgtEl>
                                      </p:cBhvr>
                                      <p:to x="100000" y="95000"/>
                                    </p:animScale>
                                    <p:animScale>
                                      <p:cBhvr>
                                        <p:cTn id="138" dur="166" decel="50000">
                                          <p:stCondLst>
                                            <p:cond delay="1834"/>
                                          </p:stCondLst>
                                        </p:cTn>
                                        <p:tgtEl>
                                          <p:spTgt spid="33"/>
                                        </p:tgtEl>
                                      </p:cBhvr>
                                      <p:to x="100000" y="100000"/>
                                    </p:animScale>
                                  </p:childTnLst>
                                </p:cTn>
                              </p:par>
                            </p:childTnLst>
                          </p:cTn>
                        </p:par>
                        <p:par>
                          <p:cTn id="139" fill="hold">
                            <p:stCondLst>
                              <p:cond delay="3000"/>
                            </p:stCondLst>
                            <p:childTnLst>
                              <p:par>
                                <p:cTn id="140" presetID="26" presetClass="entr" presetSubtype="0" fill="hold" nodeType="after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wipe(down)">
                                      <p:cBhvr>
                                        <p:cTn id="142" dur="580">
                                          <p:stCondLst>
                                            <p:cond delay="0"/>
                                          </p:stCondLst>
                                        </p:cTn>
                                        <p:tgtEl>
                                          <p:spTgt spid="23"/>
                                        </p:tgtEl>
                                      </p:cBhvr>
                                    </p:animEffect>
                                    <p:anim calcmode="lin" valueType="num">
                                      <p:cBhvr>
                                        <p:cTn id="14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8" dur="26">
                                          <p:stCondLst>
                                            <p:cond delay="650"/>
                                          </p:stCondLst>
                                        </p:cTn>
                                        <p:tgtEl>
                                          <p:spTgt spid="23"/>
                                        </p:tgtEl>
                                      </p:cBhvr>
                                      <p:to x="100000" y="60000"/>
                                    </p:animScale>
                                    <p:animScale>
                                      <p:cBhvr>
                                        <p:cTn id="149" dur="166" decel="50000">
                                          <p:stCondLst>
                                            <p:cond delay="676"/>
                                          </p:stCondLst>
                                        </p:cTn>
                                        <p:tgtEl>
                                          <p:spTgt spid="23"/>
                                        </p:tgtEl>
                                      </p:cBhvr>
                                      <p:to x="100000" y="100000"/>
                                    </p:animScale>
                                    <p:animScale>
                                      <p:cBhvr>
                                        <p:cTn id="150" dur="26">
                                          <p:stCondLst>
                                            <p:cond delay="1312"/>
                                          </p:stCondLst>
                                        </p:cTn>
                                        <p:tgtEl>
                                          <p:spTgt spid="23"/>
                                        </p:tgtEl>
                                      </p:cBhvr>
                                      <p:to x="100000" y="80000"/>
                                    </p:animScale>
                                    <p:animScale>
                                      <p:cBhvr>
                                        <p:cTn id="151" dur="166" decel="50000">
                                          <p:stCondLst>
                                            <p:cond delay="1338"/>
                                          </p:stCondLst>
                                        </p:cTn>
                                        <p:tgtEl>
                                          <p:spTgt spid="23"/>
                                        </p:tgtEl>
                                      </p:cBhvr>
                                      <p:to x="100000" y="100000"/>
                                    </p:animScale>
                                    <p:animScale>
                                      <p:cBhvr>
                                        <p:cTn id="152" dur="26">
                                          <p:stCondLst>
                                            <p:cond delay="1642"/>
                                          </p:stCondLst>
                                        </p:cTn>
                                        <p:tgtEl>
                                          <p:spTgt spid="23"/>
                                        </p:tgtEl>
                                      </p:cBhvr>
                                      <p:to x="100000" y="90000"/>
                                    </p:animScale>
                                    <p:animScale>
                                      <p:cBhvr>
                                        <p:cTn id="153" dur="166" decel="50000">
                                          <p:stCondLst>
                                            <p:cond delay="1668"/>
                                          </p:stCondLst>
                                        </p:cTn>
                                        <p:tgtEl>
                                          <p:spTgt spid="23"/>
                                        </p:tgtEl>
                                      </p:cBhvr>
                                      <p:to x="100000" y="100000"/>
                                    </p:animScale>
                                    <p:animScale>
                                      <p:cBhvr>
                                        <p:cTn id="154" dur="26">
                                          <p:stCondLst>
                                            <p:cond delay="1808"/>
                                          </p:stCondLst>
                                        </p:cTn>
                                        <p:tgtEl>
                                          <p:spTgt spid="23"/>
                                        </p:tgtEl>
                                      </p:cBhvr>
                                      <p:to x="100000" y="95000"/>
                                    </p:animScale>
                                    <p:animScale>
                                      <p:cBhvr>
                                        <p:cTn id="155" dur="166" decel="50000">
                                          <p:stCondLst>
                                            <p:cond delay="1834"/>
                                          </p:stCondLst>
                                        </p:cTn>
                                        <p:tgtEl>
                                          <p:spTgt spid="23"/>
                                        </p:tgtEl>
                                      </p:cBhvr>
                                      <p:to x="100000" y="100000"/>
                                    </p:animScale>
                                  </p:childTnLst>
                                </p:cTn>
                              </p:par>
                            </p:childTnLst>
                          </p:cTn>
                        </p:par>
                        <p:par>
                          <p:cTn id="156" fill="hold">
                            <p:stCondLst>
                              <p:cond delay="5000"/>
                            </p:stCondLst>
                            <p:childTnLst>
                              <p:par>
                                <p:cTn id="157" presetID="26" presetClass="entr" presetSubtype="0" fill="hold" nodeType="afterEffect">
                                  <p:stCondLst>
                                    <p:cond delay="0"/>
                                  </p:stCondLst>
                                  <p:childTnLst>
                                    <p:set>
                                      <p:cBhvr>
                                        <p:cTn id="158" dur="1" fill="hold">
                                          <p:stCondLst>
                                            <p:cond delay="0"/>
                                          </p:stCondLst>
                                        </p:cTn>
                                        <p:tgtEl>
                                          <p:spTgt spid="27"/>
                                        </p:tgtEl>
                                        <p:attrNameLst>
                                          <p:attrName>style.visibility</p:attrName>
                                        </p:attrNameLst>
                                      </p:cBhvr>
                                      <p:to>
                                        <p:strVal val="visible"/>
                                      </p:to>
                                    </p:set>
                                    <p:animEffect transition="in" filter="wipe(down)">
                                      <p:cBhvr>
                                        <p:cTn id="159" dur="580">
                                          <p:stCondLst>
                                            <p:cond delay="0"/>
                                          </p:stCondLst>
                                        </p:cTn>
                                        <p:tgtEl>
                                          <p:spTgt spid="27"/>
                                        </p:tgtEl>
                                      </p:cBhvr>
                                    </p:animEffect>
                                    <p:anim calcmode="lin" valueType="num">
                                      <p:cBhvr>
                                        <p:cTn id="160"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65" dur="26">
                                          <p:stCondLst>
                                            <p:cond delay="650"/>
                                          </p:stCondLst>
                                        </p:cTn>
                                        <p:tgtEl>
                                          <p:spTgt spid="27"/>
                                        </p:tgtEl>
                                      </p:cBhvr>
                                      <p:to x="100000" y="60000"/>
                                    </p:animScale>
                                    <p:animScale>
                                      <p:cBhvr>
                                        <p:cTn id="166" dur="166" decel="50000">
                                          <p:stCondLst>
                                            <p:cond delay="676"/>
                                          </p:stCondLst>
                                        </p:cTn>
                                        <p:tgtEl>
                                          <p:spTgt spid="27"/>
                                        </p:tgtEl>
                                      </p:cBhvr>
                                      <p:to x="100000" y="100000"/>
                                    </p:animScale>
                                    <p:animScale>
                                      <p:cBhvr>
                                        <p:cTn id="167" dur="26">
                                          <p:stCondLst>
                                            <p:cond delay="1312"/>
                                          </p:stCondLst>
                                        </p:cTn>
                                        <p:tgtEl>
                                          <p:spTgt spid="27"/>
                                        </p:tgtEl>
                                      </p:cBhvr>
                                      <p:to x="100000" y="80000"/>
                                    </p:animScale>
                                    <p:animScale>
                                      <p:cBhvr>
                                        <p:cTn id="168" dur="166" decel="50000">
                                          <p:stCondLst>
                                            <p:cond delay="1338"/>
                                          </p:stCondLst>
                                        </p:cTn>
                                        <p:tgtEl>
                                          <p:spTgt spid="27"/>
                                        </p:tgtEl>
                                      </p:cBhvr>
                                      <p:to x="100000" y="100000"/>
                                    </p:animScale>
                                    <p:animScale>
                                      <p:cBhvr>
                                        <p:cTn id="169" dur="26">
                                          <p:stCondLst>
                                            <p:cond delay="1642"/>
                                          </p:stCondLst>
                                        </p:cTn>
                                        <p:tgtEl>
                                          <p:spTgt spid="27"/>
                                        </p:tgtEl>
                                      </p:cBhvr>
                                      <p:to x="100000" y="90000"/>
                                    </p:animScale>
                                    <p:animScale>
                                      <p:cBhvr>
                                        <p:cTn id="170" dur="166" decel="50000">
                                          <p:stCondLst>
                                            <p:cond delay="1668"/>
                                          </p:stCondLst>
                                        </p:cTn>
                                        <p:tgtEl>
                                          <p:spTgt spid="27"/>
                                        </p:tgtEl>
                                      </p:cBhvr>
                                      <p:to x="100000" y="100000"/>
                                    </p:animScale>
                                    <p:animScale>
                                      <p:cBhvr>
                                        <p:cTn id="171" dur="26">
                                          <p:stCondLst>
                                            <p:cond delay="1808"/>
                                          </p:stCondLst>
                                        </p:cTn>
                                        <p:tgtEl>
                                          <p:spTgt spid="27"/>
                                        </p:tgtEl>
                                      </p:cBhvr>
                                      <p:to x="100000" y="95000"/>
                                    </p:animScale>
                                    <p:animScale>
                                      <p:cBhvr>
                                        <p:cTn id="172" dur="166" decel="50000">
                                          <p:stCondLst>
                                            <p:cond delay="1834"/>
                                          </p:stCondLst>
                                        </p:cTn>
                                        <p:tgtEl>
                                          <p:spTgt spid="27"/>
                                        </p:tgtEl>
                                      </p:cBhvr>
                                      <p:to x="100000" y="100000"/>
                                    </p:animScale>
                                  </p:childTnLst>
                                </p:cTn>
                              </p:par>
                            </p:childTnLst>
                          </p:cTn>
                        </p:par>
                        <p:par>
                          <p:cTn id="173" fill="hold">
                            <p:stCondLst>
                              <p:cond delay="7000"/>
                            </p:stCondLst>
                            <p:childTnLst>
                              <p:par>
                                <p:cTn id="174" presetID="26" presetClass="entr" presetSubtype="0" fill="hold" nodeType="afterEffect">
                                  <p:stCondLst>
                                    <p:cond delay="0"/>
                                  </p:stCondLst>
                                  <p:childTnLst>
                                    <p:set>
                                      <p:cBhvr>
                                        <p:cTn id="175" dur="1" fill="hold">
                                          <p:stCondLst>
                                            <p:cond delay="0"/>
                                          </p:stCondLst>
                                        </p:cTn>
                                        <p:tgtEl>
                                          <p:spTgt spid="29"/>
                                        </p:tgtEl>
                                        <p:attrNameLst>
                                          <p:attrName>style.visibility</p:attrName>
                                        </p:attrNameLst>
                                      </p:cBhvr>
                                      <p:to>
                                        <p:strVal val="visible"/>
                                      </p:to>
                                    </p:set>
                                    <p:animEffect transition="in" filter="wipe(down)">
                                      <p:cBhvr>
                                        <p:cTn id="176" dur="580">
                                          <p:stCondLst>
                                            <p:cond delay="0"/>
                                          </p:stCondLst>
                                        </p:cTn>
                                        <p:tgtEl>
                                          <p:spTgt spid="29"/>
                                        </p:tgtEl>
                                      </p:cBhvr>
                                    </p:animEffect>
                                    <p:anim calcmode="lin" valueType="num">
                                      <p:cBhvr>
                                        <p:cTn id="177"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82" dur="26">
                                          <p:stCondLst>
                                            <p:cond delay="650"/>
                                          </p:stCondLst>
                                        </p:cTn>
                                        <p:tgtEl>
                                          <p:spTgt spid="29"/>
                                        </p:tgtEl>
                                      </p:cBhvr>
                                      <p:to x="100000" y="60000"/>
                                    </p:animScale>
                                    <p:animScale>
                                      <p:cBhvr>
                                        <p:cTn id="183" dur="166" decel="50000">
                                          <p:stCondLst>
                                            <p:cond delay="676"/>
                                          </p:stCondLst>
                                        </p:cTn>
                                        <p:tgtEl>
                                          <p:spTgt spid="29"/>
                                        </p:tgtEl>
                                      </p:cBhvr>
                                      <p:to x="100000" y="100000"/>
                                    </p:animScale>
                                    <p:animScale>
                                      <p:cBhvr>
                                        <p:cTn id="184" dur="26">
                                          <p:stCondLst>
                                            <p:cond delay="1312"/>
                                          </p:stCondLst>
                                        </p:cTn>
                                        <p:tgtEl>
                                          <p:spTgt spid="29"/>
                                        </p:tgtEl>
                                      </p:cBhvr>
                                      <p:to x="100000" y="80000"/>
                                    </p:animScale>
                                    <p:animScale>
                                      <p:cBhvr>
                                        <p:cTn id="185" dur="166" decel="50000">
                                          <p:stCondLst>
                                            <p:cond delay="1338"/>
                                          </p:stCondLst>
                                        </p:cTn>
                                        <p:tgtEl>
                                          <p:spTgt spid="29"/>
                                        </p:tgtEl>
                                      </p:cBhvr>
                                      <p:to x="100000" y="100000"/>
                                    </p:animScale>
                                    <p:animScale>
                                      <p:cBhvr>
                                        <p:cTn id="186" dur="26">
                                          <p:stCondLst>
                                            <p:cond delay="1642"/>
                                          </p:stCondLst>
                                        </p:cTn>
                                        <p:tgtEl>
                                          <p:spTgt spid="29"/>
                                        </p:tgtEl>
                                      </p:cBhvr>
                                      <p:to x="100000" y="90000"/>
                                    </p:animScale>
                                    <p:animScale>
                                      <p:cBhvr>
                                        <p:cTn id="187" dur="166" decel="50000">
                                          <p:stCondLst>
                                            <p:cond delay="1668"/>
                                          </p:stCondLst>
                                        </p:cTn>
                                        <p:tgtEl>
                                          <p:spTgt spid="29"/>
                                        </p:tgtEl>
                                      </p:cBhvr>
                                      <p:to x="100000" y="100000"/>
                                    </p:animScale>
                                    <p:animScale>
                                      <p:cBhvr>
                                        <p:cTn id="188" dur="26">
                                          <p:stCondLst>
                                            <p:cond delay="1808"/>
                                          </p:stCondLst>
                                        </p:cTn>
                                        <p:tgtEl>
                                          <p:spTgt spid="29"/>
                                        </p:tgtEl>
                                      </p:cBhvr>
                                      <p:to x="100000" y="95000"/>
                                    </p:animScale>
                                    <p:animScale>
                                      <p:cBhvr>
                                        <p:cTn id="189" dur="166" decel="50000">
                                          <p:stCondLst>
                                            <p:cond delay="1834"/>
                                          </p:stCondLst>
                                        </p:cTn>
                                        <p:tgtEl>
                                          <p:spTgt spid="29"/>
                                        </p:tgtEl>
                                      </p:cBhvr>
                                      <p:to x="100000" y="100000"/>
                                    </p:animScale>
                                  </p:childTnLst>
                                </p:cTn>
                              </p:par>
                            </p:childTnLst>
                          </p:cTn>
                        </p:par>
                        <p:par>
                          <p:cTn id="190" fill="hold">
                            <p:stCondLst>
                              <p:cond delay="9000"/>
                            </p:stCondLst>
                            <p:childTnLst>
                              <p:par>
                                <p:cTn id="191" presetID="26" presetClass="entr" presetSubtype="0" fill="hold" nodeType="afterEffect">
                                  <p:stCondLst>
                                    <p:cond delay="0"/>
                                  </p:stCondLst>
                                  <p:childTnLst>
                                    <p:set>
                                      <p:cBhvr>
                                        <p:cTn id="192" dur="1" fill="hold">
                                          <p:stCondLst>
                                            <p:cond delay="0"/>
                                          </p:stCondLst>
                                        </p:cTn>
                                        <p:tgtEl>
                                          <p:spTgt spid="31"/>
                                        </p:tgtEl>
                                        <p:attrNameLst>
                                          <p:attrName>style.visibility</p:attrName>
                                        </p:attrNameLst>
                                      </p:cBhvr>
                                      <p:to>
                                        <p:strVal val="visible"/>
                                      </p:to>
                                    </p:set>
                                    <p:animEffect transition="in" filter="wipe(down)">
                                      <p:cBhvr>
                                        <p:cTn id="193" dur="580">
                                          <p:stCondLst>
                                            <p:cond delay="0"/>
                                          </p:stCondLst>
                                        </p:cTn>
                                        <p:tgtEl>
                                          <p:spTgt spid="31"/>
                                        </p:tgtEl>
                                      </p:cBhvr>
                                    </p:animEffect>
                                    <p:anim calcmode="lin" valueType="num">
                                      <p:cBhvr>
                                        <p:cTn id="19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99" dur="26">
                                          <p:stCondLst>
                                            <p:cond delay="650"/>
                                          </p:stCondLst>
                                        </p:cTn>
                                        <p:tgtEl>
                                          <p:spTgt spid="31"/>
                                        </p:tgtEl>
                                      </p:cBhvr>
                                      <p:to x="100000" y="60000"/>
                                    </p:animScale>
                                    <p:animScale>
                                      <p:cBhvr>
                                        <p:cTn id="200" dur="166" decel="50000">
                                          <p:stCondLst>
                                            <p:cond delay="676"/>
                                          </p:stCondLst>
                                        </p:cTn>
                                        <p:tgtEl>
                                          <p:spTgt spid="31"/>
                                        </p:tgtEl>
                                      </p:cBhvr>
                                      <p:to x="100000" y="100000"/>
                                    </p:animScale>
                                    <p:animScale>
                                      <p:cBhvr>
                                        <p:cTn id="201" dur="26">
                                          <p:stCondLst>
                                            <p:cond delay="1312"/>
                                          </p:stCondLst>
                                        </p:cTn>
                                        <p:tgtEl>
                                          <p:spTgt spid="31"/>
                                        </p:tgtEl>
                                      </p:cBhvr>
                                      <p:to x="100000" y="80000"/>
                                    </p:animScale>
                                    <p:animScale>
                                      <p:cBhvr>
                                        <p:cTn id="202" dur="166" decel="50000">
                                          <p:stCondLst>
                                            <p:cond delay="1338"/>
                                          </p:stCondLst>
                                        </p:cTn>
                                        <p:tgtEl>
                                          <p:spTgt spid="31"/>
                                        </p:tgtEl>
                                      </p:cBhvr>
                                      <p:to x="100000" y="100000"/>
                                    </p:animScale>
                                    <p:animScale>
                                      <p:cBhvr>
                                        <p:cTn id="203" dur="26">
                                          <p:stCondLst>
                                            <p:cond delay="1642"/>
                                          </p:stCondLst>
                                        </p:cTn>
                                        <p:tgtEl>
                                          <p:spTgt spid="31"/>
                                        </p:tgtEl>
                                      </p:cBhvr>
                                      <p:to x="100000" y="90000"/>
                                    </p:animScale>
                                    <p:animScale>
                                      <p:cBhvr>
                                        <p:cTn id="204" dur="166" decel="50000">
                                          <p:stCondLst>
                                            <p:cond delay="1668"/>
                                          </p:stCondLst>
                                        </p:cTn>
                                        <p:tgtEl>
                                          <p:spTgt spid="31"/>
                                        </p:tgtEl>
                                      </p:cBhvr>
                                      <p:to x="100000" y="100000"/>
                                    </p:animScale>
                                    <p:animScale>
                                      <p:cBhvr>
                                        <p:cTn id="205" dur="26">
                                          <p:stCondLst>
                                            <p:cond delay="1808"/>
                                          </p:stCondLst>
                                        </p:cTn>
                                        <p:tgtEl>
                                          <p:spTgt spid="31"/>
                                        </p:tgtEl>
                                      </p:cBhvr>
                                      <p:to x="100000" y="95000"/>
                                    </p:animScale>
                                    <p:animScale>
                                      <p:cBhvr>
                                        <p:cTn id="206"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2" grpId="0" animBg="1" autoUpdateAnimBg="0"/>
      <p:bldP spid="34" grpId="0" animBg="1" autoUpdateAnimBg="0"/>
      <p:bldP spid="38" grpId="0" animBg="1" autoUpdateAnimBg="0"/>
      <p:bldP spid="16" grpId="0" animBg="1" autoUpdateAnimBg="0"/>
      <p:bldP spid="18" grpId="0" animBg="1" autoUpdateAnimBg="0"/>
      <p:bldP spid="21" grpId="0" animBg="1" autoUpdateAnimBg="0"/>
      <p:bldP spid="24" grpId="0" animBg="1" autoUpdateAnimBg="0"/>
      <p:bldP spid="2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7772" y="475679"/>
            <a:ext cx="9040731" cy="677108"/>
          </a:xfrm>
          <a:prstGeom prst="rect">
            <a:avLst/>
          </a:prstGeom>
          <a:solidFill>
            <a:srgbClr val="92D050"/>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a:t>
            </a:r>
            <a:r>
              <a:rPr lang="uk-UA" sz="2200" dirty="0" smtClean="0">
                <a:latin typeface="Calibri" panose="020F0502020204030204" pitchFamily="34" charset="0"/>
                <a:ea typeface="Calibri" panose="020F0502020204030204" pitchFamily="34" charset="0"/>
                <a:cs typeface="Calibri" panose="020F0502020204030204" pitchFamily="34" charset="0"/>
              </a:rPr>
              <a:t>У </a:t>
            </a:r>
            <a:r>
              <a:rPr lang="uk-UA" sz="2200" dirty="0">
                <a:latin typeface="Calibri" panose="020F0502020204030204" pitchFamily="34" charset="0"/>
                <a:ea typeface="Calibri" panose="020F0502020204030204" pitchFamily="34" charset="0"/>
                <a:cs typeface="Calibri" panose="020F0502020204030204" pitchFamily="34" charset="0"/>
              </a:rPr>
              <a:t>випадку, коли частота обертання ротора відрізняється від частоти поля статора </a:t>
            </a:r>
            <a:r>
              <a:rPr lang="uk-UA" sz="2200" i="1" dirty="0">
                <a:latin typeface="Times New Roman" panose="02020603050405020304" pitchFamily="18" charset="0"/>
                <a:ea typeface="Calibri" panose="020F0502020204030204" pitchFamily="34" charset="0"/>
                <a:cs typeface="Times New Roman" panose="02020603050405020304" pitchFamily="18" charset="0"/>
              </a:rPr>
              <a:t>(f</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=f</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s)</a:t>
            </a:r>
            <a:r>
              <a:rPr lang="uk-UA" sz="2200" dirty="0">
                <a:latin typeface="Calibri" panose="020F0502020204030204" pitchFamily="34" charset="0"/>
                <a:ea typeface="Calibri" panose="020F0502020204030204" pitchFamily="34" charset="0"/>
                <a:cs typeface="Calibri" panose="020F0502020204030204" pitchFamily="34" charset="0"/>
              </a:rPr>
              <a:t>,  параметри двигуна будуть мати значення відповідно:</a:t>
            </a:r>
          </a:p>
        </p:txBody>
      </p:sp>
      <p:sp>
        <p:nvSpPr>
          <p:cNvPr id="10" name="Прямоугольник 9"/>
          <p:cNvSpPr>
            <a:spLocks noChangeArrowheads="1"/>
          </p:cNvSpPr>
          <p:nvPr/>
        </p:nvSpPr>
        <p:spPr bwMode="auto">
          <a:xfrm>
            <a:off x="1926976" y="1279336"/>
            <a:ext cx="2068959" cy="338554"/>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273050"/>
            <a:r>
              <a:rPr lang="uk-UA" sz="2200" dirty="0" smtClean="0">
                <a:latin typeface="Calibri" panose="020F0502020204030204" pitchFamily="34" charset="0"/>
                <a:ea typeface="Calibri" panose="020F0502020204030204" pitchFamily="34" charset="0"/>
                <a:cs typeface="Calibri" panose="020F0502020204030204" pitchFamily="34" charset="0"/>
              </a:rPr>
              <a:t>або  </a:t>
            </a:r>
            <a:r>
              <a:rPr lang="uk-UA" sz="2200" i="1" dirty="0">
                <a:latin typeface="Times New Roman" panose="02020603050405020304" pitchFamily="18" charset="0"/>
                <a:cs typeface="Times New Roman" panose="02020603050405020304" pitchFamily="18" charset="0"/>
              </a:rPr>
              <a:t>x</a:t>
            </a:r>
            <a:r>
              <a:rPr lang="uk-UA" sz="2200" i="1" baseline="-25000" dirty="0">
                <a:latin typeface="Times New Roman" panose="02020603050405020304" pitchFamily="18" charset="0"/>
                <a:cs typeface="Times New Roman" panose="02020603050405020304" pitchFamily="18" charset="0"/>
              </a:rPr>
              <a:t>2</a:t>
            </a:r>
            <a:r>
              <a:rPr lang="uk-UA" sz="2200" i="1" dirty="0">
                <a:latin typeface="Times New Roman" panose="02020603050405020304" pitchFamily="18" charset="0"/>
                <a:cs typeface="Times New Roman" panose="02020603050405020304" pitchFamily="18" charset="0"/>
              </a:rPr>
              <a:t>= f</a:t>
            </a:r>
            <a:r>
              <a:rPr lang="uk-UA" sz="2200" i="1" baseline="-25000" dirty="0">
                <a:latin typeface="Times New Roman" panose="02020603050405020304" pitchFamily="18" charset="0"/>
                <a:cs typeface="Times New Roman" panose="02020603050405020304" pitchFamily="18" charset="0"/>
              </a:rPr>
              <a:t>1</a:t>
            </a:r>
            <a:r>
              <a:rPr lang="uk-UA" sz="2200" i="1" dirty="0">
                <a:latin typeface="Times New Roman" panose="02020603050405020304" pitchFamily="18" charset="0"/>
                <a:cs typeface="Times New Roman" panose="02020603050405020304" pitchFamily="18" charset="0"/>
              </a:rPr>
              <a:t>(s);</a:t>
            </a:r>
            <a:endParaRPr lang="uk-UA" sz="2200" i="1" spc="-5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Прямоугольник 18"/>
          <p:cNvSpPr>
            <a:spLocks noChangeArrowheads="1"/>
          </p:cNvSpPr>
          <p:nvPr/>
        </p:nvSpPr>
        <p:spPr bwMode="auto">
          <a:xfrm>
            <a:off x="58999" y="2150566"/>
            <a:ext cx="6103445" cy="1692771"/>
          </a:xfrm>
          <a:prstGeom prst="rect">
            <a:avLst/>
          </a:prstGeom>
          <a:solidFill>
            <a:schemeClr val="accent3">
              <a:lumMod val="40000"/>
              <a:lumOff val="60000"/>
            </a:schemeClr>
          </a:solidFill>
          <a:ln w="9525">
            <a:noFill/>
            <a:miter lim="800000"/>
            <a:headEnd/>
            <a:tailEnd/>
          </a:ln>
        </p:spPr>
        <p:txBody>
          <a:bodyPr wrap="square" lIns="36000" tIns="0" rIns="0" bIns="0">
            <a:spAutoFit/>
          </a:bodyPr>
          <a:lstStyle/>
          <a:p>
            <a:pPr indent="360363"/>
            <a:r>
              <a:rPr lang="uk-UA" sz="2200" dirty="0">
                <a:latin typeface="Calibri" panose="020F0502020204030204" pitchFamily="34" charset="0"/>
                <a:ea typeface="Calibri" panose="020F0502020204030204" pitchFamily="34" charset="0"/>
                <a:cs typeface="Calibri" panose="020F0502020204030204" pitchFamily="34" charset="0"/>
              </a:rPr>
              <a:t>Оскільки падіння напруги в обмотці статора незначне (особливо  для великих двигунів, у яких активний опір статорної обмотки малий), то контур намагнічування можна перенести на затискачі статора, вважаючи, що</a:t>
            </a:r>
            <a:r>
              <a:rPr lang="uk-UA" sz="2200" i="1" dirty="0">
                <a:latin typeface="Times New Roman" panose="02020603050405020304" pitchFamily="18" charset="0"/>
                <a:ea typeface="Calibri" panose="020F0502020204030204" pitchFamily="34" charset="0"/>
                <a:cs typeface="Times New Roman" panose="02020603050405020304" pitchFamily="18" charset="0"/>
              </a:rPr>
              <a:t>  U</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E</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1 </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E</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endParaRPr lang="uk-UA" sz="2200" i="1" spc="-5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Прямокутник 3"/>
          <p:cNvSpPr>
            <a:spLocks noChangeArrowheads="1"/>
          </p:cNvSpPr>
          <p:nvPr/>
        </p:nvSpPr>
        <p:spPr bwMode="auto">
          <a:xfrm>
            <a:off x="67773" y="0"/>
            <a:ext cx="892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uk-UA" sz="2800" b="1" i="1" u="sng" dirty="0">
                <a:latin typeface="Times New Roman" panose="02020603050405020304" pitchFamily="18" charset="0"/>
                <a:cs typeface="Times New Roman" panose="02020603050405020304" pitchFamily="18" charset="0"/>
              </a:rPr>
              <a:t>Схема заміщення асинхронного двигуна</a:t>
            </a:r>
            <a:endParaRPr lang="uk-UA" sz="2800" b="1" i="1" u="sng" dirty="0">
              <a:solidFill>
                <a:schemeClr val="tx2"/>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445" y="1152787"/>
            <a:ext cx="2946058" cy="1844165"/>
          </a:xfrm>
          <a:prstGeom prst="rect">
            <a:avLst/>
          </a:prstGeom>
        </p:spPr>
      </p:pic>
      <p:graphicFrame>
        <p:nvGraphicFramePr>
          <p:cNvPr id="6" name="Объект 5"/>
          <p:cNvGraphicFramePr>
            <a:graphicFrameLocks noChangeAspect="1"/>
          </p:cNvGraphicFramePr>
          <p:nvPr>
            <p:extLst>
              <p:ext uri="{D42A27DB-BD31-4B8C-83A1-F6EECF244321}">
                <p14:modId xmlns:p14="http://schemas.microsoft.com/office/powerpoint/2010/main" val="3679836080"/>
              </p:ext>
            </p:extLst>
          </p:nvPr>
        </p:nvGraphicFramePr>
        <p:xfrm>
          <a:off x="323528" y="1268760"/>
          <a:ext cx="1476626" cy="359706"/>
        </p:xfrm>
        <a:graphic>
          <a:graphicData uri="http://schemas.openxmlformats.org/presentationml/2006/ole">
            <mc:AlternateContent xmlns:mc="http://schemas.openxmlformats.org/markup-compatibility/2006">
              <mc:Choice xmlns:v="urn:schemas-microsoft-com:vml" Requires="v">
                <p:oleObj spid="_x0000_s39088" name="Уравнение" r:id="rId4" imgW="723600" imgH="215640" progId="Equation.3">
                  <p:embed/>
                </p:oleObj>
              </mc:Choice>
              <mc:Fallback>
                <p:oleObj name="Уравнение" r:id="rId4" imgW="723600" imgH="215640" progId="Equation.3">
                  <p:embed/>
                  <p:pic>
                    <p:nvPicPr>
                      <p:cNvPr id="0" name="Object 23"/>
                      <p:cNvPicPr>
                        <a:picLocks noChangeAspect="1" noChangeArrowheads="1"/>
                      </p:cNvPicPr>
                      <p:nvPr/>
                    </p:nvPicPr>
                    <p:blipFill>
                      <a:blip r:embed="rId5"/>
                      <a:srcRect/>
                      <a:stretch>
                        <a:fillRect/>
                      </a:stretch>
                    </p:blipFill>
                    <p:spPr bwMode="auto">
                      <a:xfrm>
                        <a:off x="323528" y="1268760"/>
                        <a:ext cx="1476626" cy="359706"/>
                      </a:xfrm>
                      <a:prstGeom prst="rect">
                        <a:avLst/>
                      </a:prstGeom>
                      <a:solidFill>
                        <a:srgbClr val="FFFF00"/>
                      </a:solidFill>
                      <a:ln>
                        <a:solidFill>
                          <a:srgbClr val="FF0000"/>
                        </a:solidFill>
                      </a:ln>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3048148504"/>
              </p:ext>
            </p:extLst>
          </p:nvPr>
        </p:nvGraphicFramePr>
        <p:xfrm>
          <a:off x="127844" y="1727495"/>
          <a:ext cx="1797437" cy="372442"/>
        </p:xfrm>
        <a:graphic>
          <a:graphicData uri="http://schemas.openxmlformats.org/presentationml/2006/ole">
            <mc:AlternateContent xmlns:mc="http://schemas.openxmlformats.org/markup-compatibility/2006">
              <mc:Choice xmlns:v="urn:schemas-microsoft-com:vml" Requires="v">
                <p:oleObj spid="_x0000_s39089" name="Уравнение" r:id="rId6" imgW="1054080" imgH="215640" progId="Equation.3">
                  <p:embed/>
                </p:oleObj>
              </mc:Choice>
              <mc:Fallback>
                <p:oleObj name="Уравнение" r:id="rId6" imgW="1054080" imgH="215640" progId="Equation.3">
                  <p:embed/>
                  <p:pic>
                    <p:nvPicPr>
                      <p:cNvPr id="0" name="Object 25"/>
                      <p:cNvPicPr>
                        <a:picLocks noChangeAspect="1" noChangeArrowheads="1"/>
                      </p:cNvPicPr>
                      <p:nvPr/>
                    </p:nvPicPr>
                    <p:blipFill>
                      <a:blip r:embed="rId7"/>
                      <a:srcRect/>
                      <a:stretch>
                        <a:fillRect/>
                      </a:stretch>
                    </p:blipFill>
                    <p:spPr bwMode="auto">
                      <a:xfrm>
                        <a:off x="127844" y="1727495"/>
                        <a:ext cx="1797437" cy="372442"/>
                      </a:xfrm>
                      <a:prstGeom prst="rect">
                        <a:avLst/>
                      </a:prstGeom>
                      <a:solidFill>
                        <a:srgbClr val="FFFF00"/>
                      </a:solidFill>
                      <a:ln>
                        <a:solidFill>
                          <a:srgbClr val="FF0000"/>
                        </a:solidFill>
                      </a:ln>
                    </p:spPr>
                  </p:pic>
                </p:oleObj>
              </mc:Fallback>
            </mc:AlternateContent>
          </a:graphicData>
        </a:graphic>
      </p:graphicFrame>
      <p:sp>
        <p:nvSpPr>
          <p:cNvPr id="17" name="Прямоугольник 16"/>
          <p:cNvSpPr>
            <a:spLocks noChangeArrowheads="1"/>
          </p:cNvSpPr>
          <p:nvPr/>
        </p:nvSpPr>
        <p:spPr bwMode="auto">
          <a:xfrm>
            <a:off x="2080630" y="1744439"/>
            <a:ext cx="1080136" cy="338554"/>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pPr indent="273050"/>
            <a:r>
              <a:rPr lang="uk-UA" sz="2200" dirty="0" smtClean="0">
                <a:latin typeface="Calibri" panose="020F0502020204030204" pitchFamily="34" charset="0"/>
                <a:ea typeface="Calibri" panose="020F0502020204030204" pitchFamily="34" charset="0"/>
                <a:cs typeface="Calibri" panose="020F0502020204030204" pitchFamily="34" charset="0"/>
              </a:rPr>
              <a:t>або </a:t>
            </a:r>
            <a:endParaRPr lang="uk-UA" sz="2200" i="1" spc="-5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6" name="Объект 15"/>
          <p:cNvGraphicFramePr>
            <a:graphicFrameLocks noChangeAspect="1"/>
          </p:cNvGraphicFramePr>
          <p:nvPr>
            <p:extLst>
              <p:ext uri="{D42A27DB-BD31-4B8C-83A1-F6EECF244321}">
                <p14:modId xmlns:p14="http://schemas.microsoft.com/office/powerpoint/2010/main" val="1155552612"/>
              </p:ext>
            </p:extLst>
          </p:nvPr>
        </p:nvGraphicFramePr>
        <p:xfrm>
          <a:off x="3635896" y="1694641"/>
          <a:ext cx="1207269" cy="388352"/>
        </p:xfrm>
        <a:graphic>
          <a:graphicData uri="http://schemas.openxmlformats.org/presentationml/2006/ole">
            <mc:AlternateContent xmlns:mc="http://schemas.openxmlformats.org/markup-compatibility/2006">
              <mc:Choice xmlns:v="urn:schemas-microsoft-com:vml" Requires="v">
                <p:oleObj spid="_x0000_s39090" name="Уравнение" r:id="rId8" imgW="672840" imgH="215640" progId="Equation.3">
                  <p:embed/>
                </p:oleObj>
              </mc:Choice>
              <mc:Fallback>
                <p:oleObj name="Уравнение" r:id="rId8" imgW="672840" imgH="215640" progId="Equation.3">
                  <p:embed/>
                  <p:pic>
                    <p:nvPicPr>
                      <p:cNvPr id="0" name="Object 27"/>
                      <p:cNvPicPr>
                        <a:picLocks noChangeAspect="1" noChangeArrowheads="1"/>
                      </p:cNvPicPr>
                      <p:nvPr/>
                    </p:nvPicPr>
                    <p:blipFill>
                      <a:blip r:embed="rId9"/>
                      <a:srcRect/>
                      <a:stretch>
                        <a:fillRect/>
                      </a:stretch>
                    </p:blipFill>
                    <p:spPr bwMode="auto">
                      <a:xfrm>
                        <a:off x="3635896" y="1694641"/>
                        <a:ext cx="1207269" cy="388352"/>
                      </a:xfrm>
                      <a:prstGeom prst="rect">
                        <a:avLst/>
                      </a:prstGeom>
                      <a:solidFill>
                        <a:srgbClr val="FFFF00"/>
                      </a:solidFill>
                      <a:ln>
                        <a:solidFill>
                          <a:srgbClr val="FF0000"/>
                        </a:solidFill>
                      </a:ln>
                    </p:spPr>
                  </p:pic>
                </p:oleObj>
              </mc:Fallback>
            </mc:AlternateContent>
          </a:graphicData>
        </a:graphic>
      </p:graphicFrame>
      <p:sp>
        <p:nvSpPr>
          <p:cNvPr id="20" name="Прямоугольник 19"/>
          <p:cNvSpPr>
            <a:spLocks noChangeArrowheads="1"/>
          </p:cNvSpPr>
          <p:nvPr/>
        </p:nvSpPr>
        <p:spPr bwMode="auto">
          <a:xfrm>
            <a:off x="58998" y="3843337"/>
            <a:ext cx="7537337" cy="677108"/>
          </a:xfrm>
          <a:prstGeom prst="rect">
            <a:avLst/>
          </a:prstGeom>
          <a:solidFill>
            <a:schemeClr val="accent4">
              <a:lumMod val="20000"/>
              <a:lumOff val="8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У звичайній схемі АД підключається безпосередньо по мережі  змінної </a:t>
            </a:r>
            <a:r>
              <a:rPr lang="uk-UA" sz="2200" dirty="0" smtClean="0">
                <a:latin typeface="Calibri" panose="020F0502020204030204" pitchFamily="34" charset="0"/>
                <a:ea typeface="Calibri" panose="020F0502020204030204" pitchFamily="34" charset="0"/>
                <a:cs typeface="Calibri" panose="020F0502020204030204" pitchFamily="34" charset="0"/>
              </a:rPr>
              <a:t>частоти.</a:t>
            </a:r>
            <a:endParaRPr lang="uk-UA" sz="2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1" name="Объект 20"/>
          <p:cNvGraphicFramePr>
            <a:graphicFrameLocks noChangeAspect="1"/>
          </p:cNvGraphicFramePr>
          <p:nvPr>
            <p:extLst>
              <p:ext uri="{D42A27DB-BD31-4B8C-83A1-F6EECF244321}">
                <p14:modId xmlns:p14="http://schemas.microsoft.com/office/powerpoint/2010/main" val="1742294197"/>
              </p:ext>
            </p:extLst>
          </p:nvPr>
        </p:nvGraphicFramePr>
        <p:xfrm>
          <a:off x="7812360" y="2966329"/>
          <a:ext cx="1270071" cy="2206450"/>
        </p:xfrm>
        <a:graphic>
          <a:graphicData uri="http://schemas.openxmlformats.org/presentationml/2006/ole">
            <mc:AlternateContent xmlns:mc="http://schemas.openxmlformats.org/markup-compatibility/2006">
              <mc:Choice xmlns:v="urn:schemas-microsoft-com:vml" Requires="v">
                <p:oleObj spid="_x0000_s39091" name="Picture" r:id="rId10" imgW="920496" imgH="1752600" progId="Word.Picture.8">
                  <p:embed/>
                </p:oleObj>
              </mc:Choice>
              <mc:Fallback>
                <p:oleObj name="Picture" r:id="rId10" imgW="920496" imgH="1752600" progId="Word.Picture.8">
                  <p:embed/>
                  <p:pic>
                    <p:nvPicPr>
                      <p:cNvPr id="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2360" y="2966329"/>
                        <a:ext cx="1270071" cy="2206450"/>
                      </a:xfrm>
                      <a:prstGeom prst="rect">
                        <a:avLst/>
                      </a:prstGeom>
                      <a:noFill/>
                    </p:spPr>
                  </p:pic>
                </p:oleObj>
              </mc:Fallback>
            </mc:AlternateContent>
          </a:graphicData>
        </a:graphic>
      </p:graphicFrame>
      <p:sp>
        <p:nvSpPr>
          <p:cNvPr id="23" name="Прямоугольник 22"/>
          <p:cNvSpPr>
            <a:spLocks noChangeArrowheads="1"/>
          </p:cNvSpPr>
          <p:nvPr/>
        </p:nvSpPr>
        <p:spPr bwMode="auto">
          <a:xfrm>
            <a:off x="67772" y="4520445"/>
            <a:ext cx="4576235" cy="677108"/>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r>
              <a:rPr lang="uk-UA" sz="2200" dirty="0">
                <a:latin typeface="Calibri" panose="020F0502020204030204" pitchFamily="34" charset="0"/>
                <a:ea typeface="Calibri" panose="020F0502020204030204" pitchFamily="34" charset="0"/>
                <a:cs typeface="Calibri" panose="020F0502020204030204" pitchFamily="34" charset="0"/>
              </a:rPr>
              <a:t>     Величина струму намагнічування наближено визначається за  виразом:</a:t>
            </a:r>
          </a:p>
        </p:txBody>
      </p:sp>
      <p:graphicFrame>
        <p:nvGraphicFramePr>
          <p:cNvPr id="25" name="Объект 24"/>
          <p:cNvGraphicFramePr>
            <a:graphicFrameLocks noChangeAspect="1"/>
          </p:cNvGraphicFramePr>
          <p:nvPr>
            <p:extLst>
              <p:ext uri="{D42A27DB-BD31-4B8C-83A1-F6EECF244321}">
                <p14:modId xmlns:p14="http://schemas.microsoft.com/office/powerpoint/2010/main" val="4090685511"/>
              </p:ext>
            </p:extLst>
          </p:nvPr>
        </p:nvGraphicFramePr>
        <p:xfrm>
          <a:off x="4673917" y="4443156"/>
          <a:ext cx="1957241" cy="729623"/>
        </p:xfrm>
        <a:graphic>
          <a:graphicData uri="http://schemas.openxmlformats.org/presentationml/2006/ole">
            <mc:AlternateContent xmlns:mc="http://schemas.openxmlformats.org/markup-compatibility/2006">
              <mc:Choice xmlns:v="urn:schemas-microsoft-com:vml" Requires="v">
                <p:oleObj spid="_x0000_s39092" name="Уравнение" r:id="rId12" imgW="1193760" imgH="444240" progId="Equation.3">
                  <p:embed/>
                </p:oleObj>
              </mc:Choice>
              <mc:Fallback>
                <p:oleObj name="Уравнение" r:id="rId12" imgW="1193760" imgH="444240" progId="Equation.3">
                  <p:embed/>
                  <p:pic>
                    <p:nvPicPr>
                      <p:cNvPr id="0" name="Object 34"/>
                      <p:cNvPicPr>
                        <a:picLocks noChangeAspect="1" noChangeArrowheads="1"/>
                      </p:cNvPicPr>
                      <p:nvPr/>
                    </p:nvPicPr>
                    <p:blipFill>
                      <a:blip r:embed="rId13"/>
                      <a:srcRect/>
                      <a:stretch>
                        <a:fillRect/>
                      </a:stretch>
                    </p:blipFill>
                    <p:spPr bwMode="auto">
                      <a:xfrm>
                        <a:off x="4673917" y="4443156"/>
                        <a:ext cx="1957241" cy="729623"/>
                      </a:xfrm>
                      <a:prstGeom prst="rect">
                        <a:avLst/>
                      </a:prstGeom>
                      <a:solidFill>
                        <a:srgbClr val="FFFF00"/>
                      </a:solidFill>
                      <a:ln>
                        <a:solidFill>
                          <a:srgbClr val="FF0000"/>
                        </a:solidFill>
                      </a:ln>
                    </p:spPr>
                  </p:pic>
                </p:oleObj>
              </mc:Fallback>
            </mc:AlternateContent>
          </a:graphicData>
        </a:graphic>
      </p:graphicFrame>
      <p:graphicFrame>
        <p:nvGraphicFramePr>
          <p:cNvPr id="27" name="Объект 26"/>
          <p:cNvGraphicFramePr>
            <a:graphicFrameLocks noChangeAspect="1"/>
          </p:cNvGraphicFramePr>
          <p:nvPr>
            <p:extLst>
              <p:ext uri="{D42A27DB-BD31-4B8C-83A1-F6EECF244321}">
                <p14:modId xmlns:p14="http://schemas.microsoft.com/office/powerpoint/2010/main" val="820426660"/>
              </p:ext>
            </p:extLst>
          </p:nvPr>
        </p:nvGraphicFramePr>
        <p:xfrm>
          <a:off x="6685555" y="4520445"/>
          <a:ext cx="973274" cy="420723"/>
        </p:xfrm>
        <a:graphic>
          <a:graphicData uri="http://schemas.openxmlformats.org/presentationml/2006/ole">
            <mc:AlternateContent xmlns:mc="http://schemas.openxmlformats.org/markup-compatibility/2006">
              <mc:Choice xmlns:v="urn:schemas-microsoft-com:vml" Requires="v">
                <p:oleObj spid="_x0000_s39093" name="Уравнение" r:id="rId14" imgW="558720" imgH="241200" progId="Equation.3">
                  <p:embed/>
                </p:oleObj>
              </mc:Choice>
              <mc:Fallback>
                <p:oleObj name="Уравнение" r:id="rId14" imgW="558720" imgH="241200" progId="Equation.3">
                  <p:embed/>
                  <p:pic>
                    <p:nvPicPr>
                      <p:cNvPr id="0" name="Object 36"/>
                      <p:cNvPicPr>
                        <a:picLocks noChangeAspect="1" noChangeArrowheads="1"/>
                      </p:cNvPicPr>
                      <p:nvPr/>
                    </p:nvPicPr>
                    <p:blipFill>
                      <a:blip r:embed="rId15"/>
                      <a:srcRect/>
                      <a:stretch>
                        <a:fillRect/>
                      </a:stretch>
                    </p:blipFill>
                    <p:spPr bwMode="auto">
                      <a:xfrm>
                        <a:off x="6685555" y="4520445"/>
                        <a:ext cx="973274" cy="420723"/>
                      </a:xfrm>
                      <a:prstGeom prst="rect">
                        <a:avLst/>
                      </a:prstGeom>
                      <a:solidFill>
                        <a:srgbClr val="FFFF00"/>
                      </a:solidFill>
                      <a:ln>
                        <a:solidFill>
                          <a:srgbClr val="FF0000"/>
                        </a:solidFill>
                      </a:ln>
                    </p:spPr>
                  </p:pic>
                </p:oleObj>
              </mc:Fallback>
            </mc:AlternateContent>
          </a:graphicData>
        </a:graphic>
      </p:graphicFrame>
      <p:sp>
        <p:nvSpPr>
          <p:cNvPr id="28" name="Прямоугольник 27"/>
          <p:cNvSpPr>
            <a:spLocks noChangeArrowheads="1"/>
          </p:cNvSpPr>
          <p:nvPr/>
        </p:nvSpPr>
        <p:spPr bwMode="auto">
          <a:xfrm>
            <a:off x="67771" y="5197554"/>
            <a:ext cx="9040731" cy="677108"/>
          </a:xfrm>
          <a:prstGeom prst="rect">
            <a:avLst/>
          </a:prstGeom>
          <a:solidFill>
            <a:schemeClr val="accent5">
              <a:lumMod val="20000"/>
              <a:lumOff val="80000"/>
            </a:schemeClr>
          </a:solidFill>
          <a:ln w="9525">
            <a:noFill/>
            <a:miter lim="800000"/>
            <a:headEnd/>
            <a:tailEnd/>
          </a:ln>
        </p:spPr>
        <p:txBody>
          <a:bodyPr wrap="square" lIns="36000" tIns="0" rIns="0" bIns="0">
            <a:spAutoFit/>
          </a:bodyPr>
          <a:lstStyle/>
          <a:p>
            <a:r>
              <a:rPr lang="uk-UA" sz="2200" dirty="0" smtClean="0">
                <a:latin typeface="Calibri" panose="020F0502020204030204" pitchFamily="34" charset="0"/>
                <a:ea typeface="Calibri" panose="020F0502020204030204" pitchFamily="34" charset="0"/>
                <a:cs typeface="Calibri" panose="020F0502020204030204" pitchFamily="34" charset="0"/>
              </a:rPr>
              <a:t>де </a:t>
            </a:r>
            <a:r>
              <a:rPr lang="uk-UA" sz="2200" i="1" dirty="0">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a:t>
            </a:r>
            <a:r>
              <a:rPr lang="uk-UA" sz="22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L</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 тобто </a:t>
            </a:r>
            <a:r>
              <a:rPr lang="uk-UA" sz="2200" i="1" dirty="0">
                <a:latin typeface="Times New Roman" panose="02020603050405020304" pitchFamily="18" charset="0"/>
                <a:ea typeface="Calibri" panose="020F0502020204030204" pitchFamily="34" charset="0"/>
                <a:cs typeface="Times New Roman" panose="02020603050405020304" pitchFamily="18" charset="0"/>
              </a:rPr>
              <a:t>Х</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i="1"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Calibri" panose="020F0502020204030204" pitchFamily="34" charset="0"/>
                <a:ea typeface="Calibri" panose="020F0502020204030204" pitchFamily="34" charset="0"/>
                <a:cs typeface="Calibri" panose="020F0502020204030204" pitchFamily="34" charset="0"/>
              </a:rPr>
              <a:t>залежить від ступеня насичення сталі машини; </a:t>
            </a:r>
            <a:endParaRPr lang="uk-UA" sz="2200" dirty="0" smtClean="0">
              <a:latin typeface="Calibri" panose="020F0502020204030204" pitchFamily="34" charset="0"/>
              <a:ea typeface="Calibri" panose="020F0502020204030204" pitchFamily="34" charset="0"/>
              <a:cs typeface="Calibri" panose="020F0502020204030204" pitchFamily="34" charset="0"/>
            </a:endParaRPr>
          </a:p>
          <a:p>
            <a:r>
              <a:rPr lang="uk-UA" sz="2200" i="1" dirty="0">
                <a:latin typeface="Calibri" panose="020F0502020204030204" pitchFamily="34" charset="0"/>
                <a:ea typeface="Calibri" panose="020F0502020204030204" pitchFamily="34" charset="0"/>
                <a:cs typeface="Calibri" panose="020F0502020204030204" pitchFamily="34" charset="0"/>
              </a:rPr>
              <a:t> </a:t>
            </a:r>
            <a:r>
              <a:rPr lang="uk-UA" sz="2200" i="1" dirty="0" smtClean="0">
                <a:latin typeface="Calibri" panose="020F0502020204030204" pitchFamily="34" charset="0"/>
                <a:ea typeface="Calibri" panose="020F0502020204030204" pitchFamily="34" charset="0"/>
                <a:cs typeface="Calibri" panose="020F0502020204030204" pitchFamily="34" charset="0"/>
              </a:rPr>
              <a:t>    </a:t>
            </a:r>
            <a:r>
              <a:rPr lang="uk-UA" sz="2200" i="1" dirty="0" smtClean="0">
                <a:latin typeface="Times New Roman" panose="02020603050405020304" pitchFamily="18" charset="0"/>
                <a:ea typeface="Calibri" panose="020F0502020204030204" pitchFamily="34" charset="0"/>
                <a:cs typeface="Times New Roman" panose="02020603050405020304" pitchFamily="18" charset="0"/>
              </a:rPr>
              <a:t>L</a:t>
            </a:r>
            <a:r>
              <a:rPr lang="uk-UA" sz="2200" i="1" baseline="-25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200" baseline="-25000" dirty="0">
                <a:latin typeface="Calibri" panose="020F0502020204030204" pitchFamily="34" charset="0"/>
                <a:ea typeface="Calibri" panose="020F0502020204030204" pitchFamily="34" charset="0"/>
                <a:cs typeface="Calibri" panose="020F0502020204030204" pitchFamily="34" charset="0"/>
              </a:rPr>
              <a:t> </a:t>
            </a:r>
            <a:r>
              <a:rPr lang="uk-UA" sz="2200" dirty="0">
                <a:latin typeface="Calibri" panose="020F0502020204030204" pitchFamily="34" charset="0"/>
                <a:ea typeface="Calibri" panose="020F0502020204030204" pitchFamily="34" charset="0"/>
                <a:cs typeface="Calibri" panose="020F0502020204030204" pitchFamily="34" charset="0"/>
              </a:rPr>
              <a:t>- індуктивність контуру намагнічування.</a:t>
            </a:r>
          </a:p>
        </p:txBody>
      </p:sp>
    </p:spTree>
    <p:extLst>
      <p:ext uri="{BB962C8B-B14F-4D97-AF65-F5344CB8AC3E}">
        <p14:creationId xmlns:p14="http://schemas.microsoft.com/office/powerpoint/2010/main" val="296897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0-#ppt_w/2"/>
                                          </p:val>
                                        </p:tav>
                                        <p:tav tm="100000">
                                          <p:val>
                                            <p:strVal val="#ppt_x"/>
                                          </p:val>
                                        </p:tav>
                                      </p:tavLst>
                                    </p:anim>
                                    <p:anim calcmode="lin" valueType="num">
                                      <p:cBhvr additive="base">
                                        <p:cTn id="26"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0-#ppt_w/2"/>
                                          </p:val>
                                        </p:tav>
                                        <p:tav tm="100000">
                                          <p:val>
                                            <p:strVal val="#ppt_x"/>
                                          </p:val>
                                        </p:tav>
                                      </p:tavLst>
                                    </p:anim>
                                    <p:anim calcmode="lin" valueType="num">
                                      <p:cBhvr additive="base">
                                        <p:cTn id="32"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0-#ppt_w/2"/>
                                          </p:val>
                                        </p:tav>
                                        <p:tav tm="100000">
                                          <p:val>
                                            <p:strVal val="#ppt_x"/>
                                          </p:val>
                                        </p:tav>
                                      </p:tavLst>
                                    </p:anim>
                                    <p:anim calcmode="lin" valueType="num">
                                      <p:cBhvr additive="base">
                                        <p:cTn id="3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1000" fill="hold"/>
                                        <p:tgtEl>
                                          <p:spTgt spid="28"/>
                                        </p:tgtEl>
                                        <p:attrNameLst>
                                          <p:attrName>ppt_x</p:attrName>
                                        </p:attrNameLst>
                                      </p:cBhvr>
                                      <p:tavLst>
                                        <p:tav tm="0">
                                          <p:val>
                                            <p:strVal val="0-#ppt_w/2"/>
                                          </p:val>
                                        </p:tav>
                                        <p:tav tm="100000">
                                          <p:val>
                                            <p:strVal val="#ppt_x"/>
                                          </p:val>
                                        </p:tav>
                                      </p:tavLst>
                                    </p:anim>
                                    <p:anim calcmode="lin" valueType="num">
                                      <p:cBhvr additive="base">
                                        <p:cTn id="44"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0" grpId="0" animBg="1" autoUpdateAnimBg="0"/>
      <p:bldP spid="19" grpId="0" animBg="1" autoUpdateAnimBg="0"/>
      <p:bldP spid="17" grpId="0" animBg="1" autoUpdateAnimBg="0"/>
      <p:bldP spid="20" grpId="0" animBg="1" autoUpdateAnimBg="0"/>
      <p:bldP spid="23" grpId="0" animBg="1" autoUpdateAnimBg="0"/>
      <p:bldP spid="28" grpId="0" animBg="1" autoUpdateAnimBg="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2699</TotalTime>
  <Words>10278</Words>
  <Application>Microsoft Office PowerPoint</Application>
  <PresentationFormat>Экран (4:3)</PresentationFormat>
  <Paragraphs>775</Paragraphs>
  <Slides>78</Slides>
  <Notes>67</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4</vt:i4>
      </vt:variant>
      <vt:variant>
        <vt:lpstr>Заголовки слайдов</vt:lpstr>
      </vt:variant>
      <vt:variant>
        <vt:i4>78</vt:i4>
      </vt:variant>
    </vt:vector>
  </HeadingPairs>
  <TitlesOfParts>
    <vt:vector size="90" baseType="lpstr">
      <vt:lpstr>Arial</vt:lpstr>
      <vt:lpstr>Calibri</vt:lpstr>
      <vt:lpstr>Georgia</vt:lpstr>
      <vt:lpstr>Symbol</vt:lpstr>
      <vt:lpstr>Times New Roman</vt:lpstr>
      <vt:lpstr>Trebuchet MS</vt:lpstr>
      <vt:lpstr>Wingdings</vt:lpstr>
      <vt:lpstr>Воздушный поток</vt:lpstr>
      <vt:lpstr>Picture</vt:lpstr>
      <vt:lpstr>Уравнение</vt:lpstr>
      <vt:lpstr>Microsoft Word Picture</vt:lpstr>
      <vt:lpstr>Microsoft Equation 3.0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Master</dc:creator>
  <cp:lastModifiedBy>Леонід Волвін</cp:lastModifiedBy>
  <cp:revision>293</cp:revision>
  <dcterms:created xsi:type="dcterms:W3CDTF">2016-01-28T10:07:47Z</dcterms:created>
  <dcterms:modified xsi:type="dcterms:W3CDTF">2023-12-13T20:04:14Z</dcterms:modified>
</cp:coreProperties>
</file>