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278" r:id="rId4"/>
    <p:sldId id="329" r:id="rId5"/>
    <p:sldId id="330" r:id="rId6"/>
    <p:sldId id="353" r:id="rId7"/>
    <p:sldId id="259" r:id="rId8"/>
    <p:sldId id="354" r:id="rId9"/>
    <p:sldId id="355" r:id="rId10"/>
    <p:sldId id="260" r:id="rId11"/>
    <p:sldId id="35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E7ED-949F-41C3-82B8-1CF85BC8DB7E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A323D-EFF1-4700-87DF-82BA70BD1A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90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F713F7-320C-48FA-89CE-B2C451F30EF2}" type="datetimeFigureOut">
              <a:rPr lang="uk-UA" smtClean="0"/>
              <a:t>24.05.2021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Microsoft_Word_97_-_2003_Document1.doc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764704"/>
            <a:ext cx="8856984" cy="223224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ЛЕКЦІЯ 1</a:t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ІНТЕЛЕКТУАЛЬНОЇ ВЛАСНОСТІ</a:t>
            </a:r>
            <a:br>
              <a:rPr lang="uk-UA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effectLst/>
              </a:rPr>
              <a:t>План</a:t>
            </a:r>
            <a:br>
              <a:rPr lang="uk-UA" sz="2800" dirty="0">
                <a:effectLst/>
              </a:rPr>
            </a:br>
            <a:br>
              <a:rPr lang="uk-UA" sz="28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996952"/>
            <a:ext cx="8856984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12800" indent="-631825">
              <a:buNone/>
            </a:pPr>
            <a:r>
              <a:rPr lang="uk-UA" sz="28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1.1 Науково-технічна творчість та її результати;</a:t>
            </a:r>
            <a:endParaRPr lang="uk-UA" sz="28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631825">
              <a:buNone/>
            </a:pPr>
            <a:r>
              <a:rPr lang="uk-UA" sz="28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1.2 Виникнення, становлення і розвиток поняття інтелектуальної власності;</a:t>
            </a:r>
            <a:endParaRPr lang="uk-UA" sz="28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631825">
              <a:buNone/>
            </a:pPr>
            <a:r>
              <a:rPr lang="uk-UA" sz="28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1.3.Об'єкти інтелектуальної власності;</a:t>
            </a:r>
            <a:endParaRPr lang="uk-UA" sz="28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631825">
              <a:buNone/>
            </a:pPr>
            <a:r>
              <a:rPr lang="uk-UA" sz="28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1.4.Законодавство України про інтелектуальну власність.</a:t>
            </a:r>
            <a:br>
              <a:rPr lang="uk-UA" sz="28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40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3">
            <a:extLst>
              <a:ext uri="{FF2B5EF4-FFF2-40B4-BE49-F238E27FC236}">
                <a16:creationId xmlns:a16="http://schemas.microsoft.com/office/drawing/2014/main" id="{6A87EC59-9FFF-4138-BDA8-AF3F6982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2707F4-BAAD-4E33-8EBB-5A047285F493}" type="slidenum">
              <a:rPr kumimoji="0" lang="ru-RU" altLang="uk-UA" sz="1400">
                <a:solidFill>
                  <a:schemeClr val="tx2"/>
                </a:solidFill>
              </a:rPr>
              <a:pPr eaLnBrk="1" hangingPunct="1"/>
              <a:t>10</a:t>
            </a:fld>
            <a:endParaRPr kumimoji="0" lang="ru-RU" altLang="uk-UA" sz="1400">
              <a:solidFill>
                <a:schemeClr val="tx2"/>
              </a:solidFill>
            </a:endParaRPr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E4F679AB-9038-4B1B-A3BE-096DEE404F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011360"/>
              </p:ext>
            </p:extLst>
          </p:nvPr>
        </p:nvGraphicFramePr>
        <p:xfrm>
          <a:off x="396875" y="1570038"/>
          <a:ext cx="8534400" cy="534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096164" imgH="5073476" progId="Word.Document.8">
                  <p:embed/>
                </p:oleObj>
              </mc:Choice>
              <mc:Fallback>
                <p:oleObj name="Document" r:id="rId2" imgW="8096164" imgH="5073476" progId="Word.Document.8">
                  <p:embed/>
                  <p:pic>
                    <p:nvPicPr>
                      <p:cNvPr id="3074" name="Object 4">
                        <a:extLst>
                          <a:ext uri="{FF2B5EF4-FFF2-40B4-BE49-F238E27FC236}">
                            <a16:creationId xmlns:a16="http://schemas.microsoft.com/office/drawing/2014/main" id="{E4F679AB-9038-4B1B-A3BE-096DEE404F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1570038"/>
                        <a:ext cx="8534400" cy="534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>
            <a:extLst>
              <a:ext uri="{FF2B5EF4-FFF2-40B4-BE49-F238E27FC236}">
                <a16:creationId xmlns:a16="http://schemas.microsoft.com/office/drawing/2014/main" id="{C8B6E765-698B-42FE-859E-7E55EB77A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0639043-DF5A-408C-A383-DB1896450F34}"/>
              </a:ext>
            </a:extLst>
          </p:cNvPr>
          <p:cNvSpPr txBox="1">
            <a:spLocks/>
          </p:cNvSpPr>
          <p:nvPr/>
        </p:nvSpPr>
        <p:spPr>
          <a:xfrm>
            <a:off x="1763688" y="188640"/>
            <a:ext cx="6933456" cy="565160"/>
          </a:xfrm>
          <a:prstGeom prst="rect">
            <a:avLst/>
          </a:prstGeom>
        </p:spPr>
        <p:txBody>
          <a:bodyPr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b="0" i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 України про інтелектуальну власність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AE234D72-951E-4DCF-BF21-03E7EC76C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52C92D1-75DF-4E24-9A72-BF01F71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88640"/>
            <a:ext cx="6933456" cy="565160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 України про інтелектуальну власність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5517FB-BE74-49E7-AD05-11F9BB346C77}"/>
              </a:ext>
            </a:extLst>
          </p:cNvPr>
          <p:cNvSpPr txBox="1"/>
          <p:nvPr/>
        </p:nvSpPr>
        <p:spPr>
          <a:xfrm>
            <a:off x="330642" y="1133518"/>
            <a:ext cx="87849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Контрольні питання: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322453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Яким </a:t>
            </a: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законодавством визначають основні правові норми інтелектуальної власності?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Які закони відносять до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спеціального </a:t>
            </a: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 у сфері охорони інтелектуальної власності?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Що таке „інтелектуальна власність"?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„авторське право"?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Що таке „промислова власність"?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Які об'єкти промислової власності ви знаєте?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6CC4E5-316B-48F5-826A-382632669163}"/>
              </a:ext>
            </a:extLst>
          </p:cNvPr>
          <p:cNvSpPr txBox="1"/>
          <p:nvPr/>
        </p:nvSpPr>
        <p:spPr>
          <a:xfrm>
            <a:off x="-25648" y="4010688"/>
            <a:ext cx="914126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Література: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Дергачова В.В.,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Пермінова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С.О. Інтелектуальна власність: навчальний посібник / В. В. Дергачова, С. О.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Пермінова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за ред. О. А. Гавриша – К.: НТУУ «КПІ», 2015. – 416 с.: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 діяльність, Патентознавство. Інтелектуальна власність : підручник /Укладачі: Г.О.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Оборський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І.М.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Чістякова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Д.Д.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Татакі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О.С. Білоусов,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І.К.Кривдіна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В.П.Кубко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С.Х. Яворський.  К : Каравела, 2016. 232 с. 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Ходаківський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Є. І. Інтелектуальна власність: економіко-правові аспекти [текст] Підручник: 3-тє вид., перероб.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/ Є. І.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Ходаківський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В. П.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Якобчук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І. Л. Литвинчук.  К.: «Центр учбової літератури», 2017.  504 с.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6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93496" cy="850106"/>
          </a:xfrm>
        </p:spPr>
        <p:txBody>
          <a:bodyPr>
            <a:noAutofit/>
          </a:bodyPr>
          <a:lstStyle/>
          <a:p>
            <a:pPr algn="ctr"/>
            <a:r>
              <a:rPr lang="uk-UA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Науково-технічна творчість та її результати</a:t>
            </a:r>
            <a:endParaRPr lang="uk-UA" sz="28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7"/>
            <a:ext cx="8568952" cy="541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15257" y="188640"/>
            <a:ext cx="6933456" cy="565160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Науково-технічна творчість та її результати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00" y="728688"/>
            <a:ext cx="7691613" cy="601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434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1815257" y="188640"/>
            <a:ext cx="6933456" cy="864096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Виникнення, становлення і розвиток поняття інтелектуальної власності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818841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65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815257" y="188640"/>
            <a:ext cx="6933456" cy="864096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Виникнення, становлення і розвиток поняття інтелектуальної власності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4" y="1190624"/>
            <a:ext cx="7819623" cy="555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66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933456" cy="565160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Об'єкти інтелектуальної власності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C759D-5D7D-4615-9AB6-9B98219F7D1A}"/>
              </a:ext>
            </a:extLst>
          </p:cNvPr>
          <p:cNvSpPr txBox="1"/>
          <p:nvPr/>
        </p:nvSpPr>
        <p:spPr>
          <a:xfrm>
            <a:off x="1770830" y="613423"/>
            <a:ext cx="726566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kumimoji="0" lang="uk-UA" altLang="uk-UA" sz="2000" b="1" dirty="0">
                <a:solidFill>
                  <a:schemeClr val="bg2">
                    <a:lumMod val="50000"/>
                  </a:schemeClr>
                </a:solidFill>
              </a:rPr>
              <a:t>Об'єктом патентно-ліцензійної роботи і є інтелектуальна власність -  продукт інтелектуальної творчої діяльності людей. В інтелектуальну власність входить як складова промислова власність, що в основному охоплює:</a:t>
            </a:r>
            <a:endParaRPr kumimoji="0" lang="ru-RU" altLang="uk-UA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91E741-9A3F-40AD-B280-6837AA03F396}"/>
              </a:ext>
            </a:extLst>
          </p:cNvPr>
          <p:cNvSpPr txBox="1"/>
          <p:nvPr/>
        </p:nvSpPr>
        <p:spPr>
          <a:xfrm>
            <a:off x="-4297" y="2212705"/>
            <a:ext cx="892899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винаходи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вирішенням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проблем;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зразки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витворів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естетики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знаки, знаки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найменування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однорідних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гарантування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Загальним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результатом патентно-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ліцензійної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патентної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об'єкти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373380" indent="269875">
              <a:spcAft>
                <a:spcPts val="0"/>
              </a:spcAft>
              <a:tabLst>
                <a:tab pos="7381240" algn="r"/>
              </a:tabLs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дозволів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винаходу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ліцензійного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договору,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компетентного державного органу; 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73380" lvl="0" indent="-342900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685800" algn="l"/>
                <a:tab pos="7381240" algn="r"/>
              </a:tabLst>
            </a:pP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патентної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чистоти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05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73380">
              <a:tabLst>
                <a:tab pos="7381240" algn="r"/>
              </a:tabLst>
            </a:pPr>
            <a:r>
              <a:rPr lang="uk-UA" sz="1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57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Номер слайда 3">
            <a:extLst>
              <a:ext uri="{FF2B5EF4-FFF2-40B4-BE49-F238E27FC236}">
                <a16:creationId xmlns:a16="http://schemas.microsoft.com/office/drawing/2014/main" id="{862BF696-418A-459D-9751-A3D5ACD7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rgbClr val="FF66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DA5C96-74B9-4202-B0C7-51083C9BB89D}" type="slidenum">
              <a:rPr kumimoji="0" lang="ru-RU" altLang="uk-UA" sz="1400">
                <a:solidFill>
                  <a:schemeClr val="tx2"/>
                </a:solidFill>
              </a:rPr>
              <a:pPr eaLnBrk="1" hangingPunct="1"/>
              <a:t>7</a:t>
            </a:fld>
            <a:endParaRPr kumimoji="0" lang="ru-RU" altLang="uk-UA" sz="1400">
              <a:solidFill>
                <a:schemeClr val="tx2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BB3ED9-5B47-47C9-A9FA-3CCF0A4C9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87ABE8A-E7C5-4F61-ACDB-D731B6C9CA87}"/>
              </a:ext>
            </a:extLst>
          </p:cNvPr>
          <p:cNvSpPr txBox="1">
            <a:spLocks/>
          </p:cNvSpPr>
          <p:nvPr/>
        </p:nvSpPr>
        <p:spPr>
          <a:xfrm>
            <a:off x="1763688" y="188640"/>
            <a:ext cx="6933456" cy="565160"/>
          </a:xfrm>
          <a:prstGeom prst="rect">
            <a:avLst/>
          </a:prstGeom>
        </p:spPr>
        <p:txBody>
          <a:bodyPr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b="0" i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Об'єкти інтелектуальної власності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37D1BD79-B07D-4B61-BA63-78EA884AA9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561256"/>
              </p:ext>
            </p:extLst>
          </p:nvPr>
        </p:nvGraphicFramePr>
        <p:xfrm>
          <a:off x="15875" y="1493838"/>
          <a:ext cx="88392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6403" imgH="4992378" progId="Word.Document.8">
                  <p:embed/>
                </p:oleObj>
              </mc:Choice>
              <mc:Fallback>
                <p:oleObj name="Document" r:id="rId3" imgW="8126403" imgH="4992378" progId="Word.Document.8">
                  <p:embed/>
                  <p:pic>
                    <p:nvPicPr>
                      <p:cNvPr id="4098" name="Object 4">
                        <a:extLst>
                          <a:ext uri="{FF2B5EF4-FFF2-40B4-BE49-F238E27FC236}">
                            <a16:creationId xmlns:a16="http://schemas.microsoft.com/office/drawing/2014/main" id="{281663C4-2479-4E73-B739-35F9CECB69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1493838"/>
                        <a:ext cx="88392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F9074EE-08F6-493E-A44E-1CD81C487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D71851B-D2E1-4DFC-91C3-FF330BA30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88640"/>
            <a:ext cx="6933456" cy="565160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 України про інтелектуальну власність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44CC59-A626-457C-A85B-1504C8A26B48}"/>
              </a:ext>
            </a:extLst>
          </p:cNvPr>
          <p:cNvSpPr txBox="1"/>
          <p:nvPr/>
        </p:nvSpPr>
        <p:spPr>
          <a:xfrm>
            <a:off x="107504" y="1662211"/>
            <a:ext cx="8928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Законодавство України з питань інтелектуальної власності базується на Конституції України. Цивільному кодексі України та законах України стосовно правової охорони об'єктів інтелектуальної власності.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A83FEE-814B-445F-86BB-20345B960817}"/>
              </a:ext>
            </a:extLst>
          </p:cNvPr>
          <p:cNvSpPr txBox="1"/>
          <p:nvPr/>
        </p:nvSpPr>
        <p:spPr>
          <a:xfrm>
            <a:off x="215008" y="3603514"/>
            <a:ext cx="892899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Загальне законодавство: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342900" algn="just">
              <a:buFont typeface="Arial" panose="020B0604020202020204" pitchFamily="34" charset="0"/>
              <a:buChar char="*"/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Конституція України;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Цивільний кодекс України;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Цивільний процесуальний кодекс України;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Кримінальний кодекс України;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*"/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Кримінально-процесуальний кодекс України;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435610" algn="l"/>
              </a:tabLst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Митний кодекс України;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Господарський процесуальний кодекс України: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Кодекс законів про працю України.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4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830034C-98F1-4AC6-9719-4761CAD5C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17015"/>
            <a:ext cx="1789336" cy="147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66F7B0A-B537-458B-8800-0C29BC40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88640"/>
            <a:ext cx="6933456" cy="565160"/>
          </a:xfrm>
        </p:spPr>
        <p:txBody>
          <a:bodyPr>
            <a:noAutofit/>
          </a:bodyPr>
          <a:lstStyle/>
          <a:p>
            <a:pPr algn="ctr"/>
            <a:r>
              <a:rPr lang="uk-UA" sz="2400" b="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 України про інтелектуальну власність</a:t>
            </a:r>
            <a:endParaRPr lang="uk-UA" sz="2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69417-6C84-4A9B-9536-63EBF3F18BE4}"/>
              </a:ext>
            </a:extLst>
          </p:cNvPr>
          <p:cNvSpPr txBox="1"/>
          <p:nvPr/>
        </p:nvSpPr>
        <p:spPr>
          <a:xfrm>
            <a:off x="179512" y="1662211"/>
            <a:ext cx="8964488" cy="3268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Спеціальне законодавство у сфері охорони інтелектуальної власності</a:t>
            </a:r>
            <a:r>
              <a:rPr lang="uk-UA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охорону прав на винаходи»;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корисні моделі, промислові зразки»;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знаки для товарів і послуги»;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топографії інтегральних мікросхем»;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сорти рослин»;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Закон України «Про охорону авторського права і суміжних прав тощо».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02576-FBFB-4D45-8872-00462B56004B}"/>
              </a:ext>
            </a:extLst>
          </p:cNvPr>
          <p:cNvSpPr txBox="1"/>
          <p:nvPr/>
        </p:nvSpPr>
        <p:spPr>
          <a:xfrm>
            <a:off x="179512" y="5205382"/>
            <a:ext cx="8784976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0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Митне законодавство: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0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Митний кодекс та інші нормативно-правові акти з цих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питань.</a:t>
            </a:r>
          </a:p>
        </p:txBody>
      </p:sp>
    </p:spTree>
    <p:extLst>
      <p:ext uri="{BB962C8B-B14F-4D97-AF65-F5344CB8AC3E}">
        <p14:creationId xmlns:p14="http://schemas.microsoft.com/office/powerpoint/2010/main" val="203257883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2905</TotalTime>
  <Words>624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Georgia</vt:lpstr>
      <vt:lpstr>Symbol</vt:lpstr>
      <vt:lpstr>Times New Roman</vt:lpstr>
      <vt:lpstr>Trebuchet MS</vt:lpstr>
      <vt:lpstr>Воздушный поток</vt:lpstr>
      <vt:lpstr>Документ Microsoft Word 97–2003</vt:lpstr>
      <vt:lpstr>ЛЕКЦІЯ 1  СИСТЕМА ІНТЕЛЕКТУАЛЬНОЇ ВЛАСНОСТІ  План  </vt:lpstr>
      <vt:lpstr>Науково-технічна творчість та її результати</vt:lpstr>
      <vt:lpstr>Науково-технічна творчість та її результати</vt:lpstr>
      <vt:lpstr>Виникнення, становлення і розвиток поняття інтелектуальної власності</vt:lpstr>
      <vt:lpstr>Виникнення, становлення і розвиток поняття інтелектуальної власності</vt:lpstr>
      <vt:lpstr>Об'єкти інтелектуальної власності</vt:lpstr>
      <vt:lpstr>Презентация PowerPoint</vt:lpstr>
      <vt:lpstr>Законодавство України про інтелектуальну власність</vt:lpstr>
      <vt:lpstr>Законодавство України про інтелектуальну власність</vt:lpstr>
      <vt:lpstr>Презентация PowerPoint</vt:lpstr>
      <vt:lpstr>Законодавство України про інтелектуальну власність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 АВТОМАТИЗОВАНИЙ ЕЛЕКТРОПРИВОД У ТВАРИННИЦТВІ ТА ПТАХІВНИТВІ</dc:title>
  <dc:creator>Master</dc:creator>
  <cp:lastModifiedBy>HP</cp:lastModifiedBy>
  <cp:revision>170</cp:revision>
  <dcterms:created xsi:type="dcterms:W3CDTF">2014-04-02T09:29:03Z</dcterms:created>
  <dcterms:modified xsi:type="dcterms:W3CDTF">2021-05-23T23:12:48Z</dcterms:modified>
</cp:coreProperties>
</file>