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7" r:id="rId3"/>
    <p:sldId id="278" r:id="rId4"/>
    <p:sldId id="329" r:id="rId5"/>
    <p:sldId id="330" r:id="rId6"/>
    <p:sldId id="353" r:id="rId7"/>
    <p:sldId id="354" r:id="rId8"/>
    <p:sldId id="355" r:id="rId9"/>
    <p:sldId id="356" r:id="rId10"/>
    <p:sldId id="35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856984" cy="2232248"/>
          </a:xfrm>
        </p:spPr>
        <p:txBody>
          <a:bodyPr>
            <a:noAutofit/>
          </a:bodyPr>
          <a:lstStyle/>
          <a:p>
            <a:pPr algn="ctr">
              <a:spcBef>
                <a:spcPts val="3000"/>
              </a:spcBef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ЛЕКЦІЯ 2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ПРОМИСЛОВА ВЛАСНІСТЬ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</a:rPr>
              <a:t>План</a:t>
            </a: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996952"/>
            <a:ext cx="885698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2.1 Об'єкти інтелектуальної власності;</a:t>
            </a:r>
            <a:endParaRPr lang="uk-UA" sz="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 Об'єкти винаходу та корисної моделі;</a:t>
            </a:r>
            <a:endParaRPr lang="uk-UA" sz="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2.3 Умови надання правової охорони винаходу (корисній моделі);</a:t>
            </a:r>
            <a:endParaRPr lang="uk-UA" sz="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2.4 Промисловий зразок.</a:t>
            </a:r>
            <a:b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AFBC570-8DDD-4234-A6A1-FB610ACE1BAD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  <a:endParaRPr lang="uk-UA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5D210C8-D8F7-4C46-9CA6-3EA533DBF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3F74F5-5DD4-4821-A9FB-E8A98218A24D}"/>
              </a:ext>
            </a:extLst>
          </p:cNvPr>
          <p:cNvSpPr txBox="1"/>
          <p:nvPr/>
        </p:nvSpPr>
        <p:spPr>
          <a:xfrm>
            <a:off x="0" y="1432052"/>
            <a:ext cx="90364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таке винахід?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45135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 корисна модель відрізняється від винаходу?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45135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може бути об'єктом винаходу?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45135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об'єкти в Україні не визнаються винаходами?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45135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об‘єкти не можуть одержати правову охорону?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uk-UA" sz="20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патентоздатність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Перерахуйте умови </a:t>
            </a:r>
            <a:r>
              <a:rPr lang="uk-UA" sz="20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патентоздатності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винаходу та корисної моделі.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6DBFB8-8030-4EFF-A471-A462B0FACC37}"/>
              </a:ext>
            </a:extLst>
          </p:cNvPr>
          <p:cNvSpPr txBox="1"/>
          <p:nvPr/>
        </p:nvSpPr>
        <p:spPr>
          <a:xfrm>
            <a:off x="-25648" y="3710829"/>
            <a:ext cx="906214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– К.: НТУУ «КПІ», 2015. – 416 с.: 23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іл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І.К.Кривдіна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В.П.Кубко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– К : Каравела, 2016.- 232 с.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 [текст] Підручник: 3-тє вид., перероб. та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Л.Литвинчук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К.: «Центр учбової літератури», 2017. – 504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0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850106"/>
          </a:xfrm>
        </p:spPr>
        <p:txBody>
          <a:bodyPr>
            <a:noAutofit/>
          </a:bodyPr>
          <a:lstStyle/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268760"/>
            <a:ext cx="902990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3861048"/>
            <a:ext cx="922656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31532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5176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2" y="2742902"/>
            <a:ext cx="7946952" cy="40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1" y="3235300"/>
            <a:ext cx="7824751" cy="343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01424"/>
            <a:ext cx="2664296" cy="169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93" y="2924944"/>
            <a:ext cx="87849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92" y="770073"/>
            <a:ext cx="7920880" cy="18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66381"/>
            <a:ext cx="8496944" cy="285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20" y="5661248"/>
            <a:ext cx="3677913" cy="95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38210"/>
            <a:ext cx="8902268" cy="153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3" y="3068960"/>
            <a:ext cx="887835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9" y="4581128"/>
            <a:ext cx="886702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44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477789"/>
            <a:ext cx="878497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04C9D7-6697-4CAE-9D4E-4DC37BECCE74}"/>
              </a:ext>
            </a:extLst>
          </p:cNvPr>
          <p:cNvSpPr txBox="1"/>
          <p:nvPr/>
        </p:nvSpPr>
        <p:spPr>
          <a:xfrm>
            <a:off x="179511" y="3856717"/>
            <a:ext cx="87849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власності на винахід (корисну модель), а також на промисловий зразок засвідчується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патентом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власності на знак засвідчується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посвідченням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 дії патенту на винахід складає 20 років з дати подачі заявки у відомство, патенту на корисну модель – 5 років, патенту на промисловий зразок і посвідчення на знак – 10 років. </a:t>
            </a:r>
            <a:endParaRPr lang="uk-UA" sz="24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4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5CB12F-D590-47CF-9A71-B44F48803E7C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8501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інтелектуальної власності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837DE68-A4BD-4F06-863F-EF7C52EE0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FF9A94-D1EA-4163-9885-8C48F7C0CF50}"/>
              </a:ext>
            </a:extLst>
          </p:cNvPr>
          <p:cNvSpPr txBox="1"/>
          <p:nvPr/>
        </p:nvSpPr>
        <p:spPr>
          <a:xfrm>
            <a:off x="323528" y="1533465"/>
            <a:ext cx="868730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можуть одержати правову охорону: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відкриття, наукові теорії і математичні методи;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методи організації і управління господарством;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плани, умовні позначки, розклади, правила;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методи виконання розумових операцій;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програми для обчислювальних машин;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результати художнього конструювання;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технології інтегральних мікросхем;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87985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-990600" algn="r"/>
                <a:tab pos="318770" algn="l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сорти рослин і породи тварин і </a:t>
            </a:r>
            <a:r>
              <a:rPr lang="uk-UA" sz="20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endParaRPr lang="uk-UA" sz="2000" u="sng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можуть одержати правову охорону (як промислові разки):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об'єкти архітектури (крім малих архітектурних форм), промислові, гідротехнічні й інші стаціонарні споруди;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387985">
              <a:spcAft>
                <a:spcPts val="0"/>
              </a:spcAft>
              <a:tabLst>
                <a:tab pos="-990600" algn="r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друкована продукція як така;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87985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-990600" algn="r"/>
                <a:tab pos="318770" algn="l"/>
              </a:tabLst>
            </a:pPr>
            <a:r>
              <a:rPr lang="uk-UA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 непостійної форми з рідких, газоподібних, сипучих чи подібних їм речовин і т. п. </a:t>
            </a:r>
            <a:endParaRPr lang="uk-UA" sz="20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611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2894</TotalTime>
  <Words>458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Times New Roman CYR</vt:lpstr>
      <vt:lpstr>Trebuchet MS</vt:lpstr>
      <vt:lpstr>Воздушный поток</vt:lpstr>
      <vt:lpstr>ЛЕКЦІЯ 2  ПРОМИСЛОВА ВЛАСНІСТЬ  План  </vt:lpstr>
      <vt:lpstr>Об'єкти інтелектуальної власності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171</cp:revision>
  <dcterms:created xsi:type="dcterms:W3CDTF">2014-04-02T09:29:03Z</dcterms:created>
  <dcterms:modified xsi:type="dcterms:W3CDTF">2021-05-23T23:26:48Z</dcterms:modified>
</cp:coreProperties>
</file>