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356" r:id="rId3"/>
    <p:sldId id="277" r:id="rId4"/>
    <p:sldId id="278" r:id="rId5"/>
    <p:sldId id="329" r:id="rId6"/>
    <p:sldId id="330" r:id="rId7"/>
    <p:sldId id="353" r:id="rId8"/>
    <p:sldId id="354" r:id="rId9"/>
    <p:sldId id="355" r:id="rId10"/>
    <p:sldId id="359" r:id="rId11"/>
    <p:sldId id="360" r:id="rId12"/>
    <p:sldId id="361" r:id="rId13"/>
    <p:sldId id="358" r:id="rId14"/>
    <p:sldId id="362" r:id="rId15"/>
    <p:sldId id="363" r:id="rId16"/>
    <p:sldId id="364" r:id="rId17"/>
    <p:sldId id="365" r:id="rId18"/>
    <p:sldId id="366" r:id="rId19"/>
    <p:sldId id="367" r:id="rId20"/>
    <p:sldId id="368" r:id="rId21"/>
    <p:sldId id="369" r:id="rId22"/>
    <p:sldId id="370" r:id="rId23"/>
    <p:sldId id="371" r:id="rId24"/>
    <p:sldId id="372" r:id="rId25"/>
    <p:sldId id="373" r:id="rId26"/>
    <p:sldId id="374" r:id="rId27"/>
    <p:sldId id="375" r:id="rId28"/>
    <p:sldId id="376" r:id="rId29"/>
    <p:sldId id="377" r:id="rId30"/>
    <p:sldId id="378" r:id="rId31"/>
    <p:sldId id="379" r:id="rId32"/>
    <p:sldId id="380" r:id="rId3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02"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26E9D8-4DAE-4303-8222-5AD849530BCC}" type="datetimeFigureOut">
              <a:rPr lang="uk-UA" smtClean="0"/>
              <a:t>01.12.2020</a:t>
            </a:fld>
            <a:endParaRPr lang="uk-UA"/>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9475C0-6B0E-48CC-B681-97237897E7A1}" type="slidenum">
              <a:rPr lang="uk-UA" smtClean="0"/>
              <a:t>‹#›</a:t>
            </a:fld>
            <a:endParaRPr lang="uk-UA"/>
          </a:p>
        </p:txBody>
      </p:sp>
    </p:spTree>
    <p:extLst>
      <p:ext uri="{BB962C8B-B14F-4D97-AF65-F5344CB8AC3E}">
        <p14:creationId xmlns:p14="http://schemas.microsoft.com/office/powerpoint/2010/main" val="3835463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7E7ED-949F-41C3-82B8-1CF85BC8DB7E}" type="datetimeFigureOut">
              <a:rPr lang="uk-UA" smtClean="0"/>
              <a:t>01.12.2020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A323D-EFF1-4700-87DF-82BA70BD1A61}" type="slidenum">
              <a:rPr lang="uk-UA" smtClean="0"/>
              <a:t>‹#›</a:t>
            </a:fld>
            <a:endParaRPr lang="uk-UA"/>
          </a:p>
        </p:txBody>
      </p:sp>
    </p:spTree>
    <p:extLst>
      <p:ext uri="{BB962C8B-B14F-4D97-AF65-F5344CB8AC3E}">
        <p14:creationId xmlns:p14="http://schemas.microsoft.com/office/powerpoint/2010/main" val="319090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902A323D-EFF1-4700-87DF-82BA70BD1A61}" type="slidenum">
              <a:rPr lang="uk-UA" smtClean="0"/>
              <a:t>2</a:t>
            </a:fld>
            <a:endParaRPr lang="uk-UA"/>
          </a:p>
        </p:txBody>
      </p:sp>
    </p:spTree>
    <p:extLst>
      <p:ext uri="{BB962C8B-B14F-4D97-AF65-F5344CB8AC3E}">
        <p14:creationId xmlns:p14="http://schemas.microsoft.com/office/powerpoint/2010/main" val="2268891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F713F7-320C-48FA-89CE-B2C451F30EF2}" type="datetimeFigureOut">
              <a:rPr lang="uk-UA" smtClean="0"/>
              <a:t>01.12.2020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BF713F7-320C-48FA-89CE-B2C451F30EF2}" type="datetimeFigureOut">
              <a:rPr lang="uk-UA" smtClean="0"/>
              <a:t>01.12.2020</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149DEAF-9AE1-46B8-BA1B-12C88590EF2F}"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BF713F7-320C-48FA-89CE-B2C451F30EF2}" type="datetimeFigureOut">
              <a:rPr lang="uk-UA" smtClean="0"/>
              <a:t>01.12.2020</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713F7-320C-48FA-89CE-B2C451F30EF2}" type="datetimeFigureOut">
              <a:rPr lang="uk-UA" smtClean="0"/>
              <a:t>01.12.2020</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01.12.2020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01.12.2020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BF713F7-320C-48FA-89CE-B2C451F30EF2}" type="datetimeFigureOut">
              <a:rPr lang="uk-UA" smtClean="0"/>
              <a:t>01.12.2020</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149DEAF-9AE1-46B8-BA1B-12C88590EF2F}"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88640"/>
            <a:ext cx="8064896" cy="2232248"/>
          </a:xfrm>
        </p:spPr>
        <p:txBody>
          <a:bodyPr>
            <a:noAutofit/>
          </a:bodyPr>
          <a:lstStyle/>
          <a:p>
            <a:pPr algn="ctr">
              <a:spcBef>
                <a:spcPts val="1800"/>
              </a:spcBef>
            </a:pPr>
            <a:r>
              <a:rPr lang="uk-UA" sz="2400" dirty="0">
                <a:latin typeface="Times New Roman" pitchFamily="18" charset="0"/>
                <a:cs typeface="Times New Roman" pitchFamily="18" charset="0"/>
              </a:rPr>
              <a:t>ЛЕКЦІЯ </a:t>
            </a:r>
            <a:r>
              <a:rPr lang="uk-UA" sz="2400" dirty="0" smtClean="0">
                <a:latin typeface="Times New Roman" pitchFamily="18" charset="0"/>
                <a:cs typeface="Times New Roman" pitchFamily="18" charset="0"/>
              </a:rPr>
              <a:t>6</a:t>
            </a:r>
            <a:br>
              <a:rPr lang="uk-UA" sz="2400" dirty="0" smtClean="0">
                <a:latin typeface="Times New Roman" pitchFamily="18" charset="0"/>
                <a:cs typeface="Times New Roman" pitchFamily="18" charset="0"/>
              </a:rPr>
            </a:b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uk-UA" sz="2400" i="1" dirty="0">
                <a:effectLst/>
                <a:latin typeface="Times New Roman" panose="02020603050405020304" pitchFamily="18" charset="0"/>
                <a:cs typeface="Times New Roman" panose="02020603050405020304" pitchFamily="18" charset="0"/>
              </a:rPr>
              <a:t>ПЕРЕДАЧА ПРАВА НА ВИКОРИСТАННЯ ВИНАХОДУ</a:t>
            </a:r>
            <a:br>
              <a:rPr lang="uk-UA" sz="2400" i="1" dirty="0">
                <a:effectLst/>
                <a:latin typeface="Times New Roman" panose="02020603050405020304" pitchFamily="18" charset="0"/>
                <a:cs typeface="Times New Roman" panose="02020603050405020304" pitchFamily="18" charset="0"/>
              </a:rPr>
            </a:br>
            <a:r>
              <a:rPr lang="uk-UA" sz="2400" i="1" dirty="0" smtClean="0">
                <a:effectLst/>
                <a:latin typeface="Times New Roman" panose="02020603050405020304" pitchFamily="18" charset="0"/>
                <a:cs typeface="Times New Roman" panose="02020603050405020304" pitchFamily="18" charset="0"/>
              </a:rPr>
              <a:t/>
            </a:r>
            <a:br>
              <a:rPr lang="uk-UA" sz="2400" i="1" dirty="0" smtClean="0">
                <a:effectLst/>
                <a:latin typeface="Times New Roman" panose="02020603050405020304" pitchFamily="18" charset="0"/>
                <a:cs typeface="Times New Roman" panose="02020603050405020304" pitchFamily="18" charset="0"/>
              </a:rPr>
            </a:br>
            <a:r>
              <a:rPr lang="uk-UA" sz="2400" i="1" dirty="0" smtClean="0">
                <a:effectLst/>
                <a:latin typeface="Times New Roman" panose="02020603050405020304" pitchFamily="18" charset="0"/>
                <a:cs typeface="Times New Roman" panose="02020603050405020304" pitchFamily="18" charset="0"/>
              </a:rPr>
              <a:t>План</a:t>
            </a:r>
            <a:r>
              <a:rPr lang="uk-UA" sz="2400" dirty="0">
                <a:effectLst/>
              </a:rPr>
              <a:t/>
            </a:r>
            <a:br>
              <a:rPr lang="uk-UA" sz="2400" dirty="0">
                <a:effectLst/>
              </a:rPr>
            </a:br>
            <a:r>
              <a:rPr lang="uk-UA" sz="2400" i="1" dirty="0" smtClean="0">
                <a:effectLst/>
                <a:latin typeface="Times New Roman" panose="02020603050405020304" pitchFamily="18" charset="0"/>
                <a:cs typeface="Times New Roman" panose="02020603050405020304" pitchFamily="18" charset="0"/>
              </a:rPr>
              <a:t/>
            </a:r>
            <a:br>
              <a:rPr lang="uk-UA" sz="2400" i="1" dirty="0" smtClean="0">
                <a:effectLst/>
                <a:latin typeface="Times New Roman" panose="02020603050405020304" pitchFamily="18" charset="0"/>
                <a:cs typeface="Times New Roman" panose="02020603050405020304" pitchFamily="18" charset="0"/>
              </a:rPr>
            </a:br>
            <a:endParaRPr lang="uk-UA"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Заголовок 1"/>
          <p:cNvSpPr txBox="1">
            <a:spLocks/>
          </p:cNvSpPr>
          <p:nvPr/>
        </p:nvSpPr>
        <p:spPr>
          <a:xfrm>
            <a:off x="265064" y="2492896"/>
            <a:ext cx="8856984" cy="396044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2400" i="1" dirty="0" smtClean="0">
                <a:effectLst/>
                <a:latin typeface="Times New Roman" panose="02020603050405020304" pitchFamily="18" charset="0"/>
                <a:cs typeface="Times New Roman" panose="02020603050405020304" pitchFamily="18" charset="0"/>
              </a:rPr>
              <a:t>1</a:t>
            </a:r>
            <a:r>
              <a:rPr lang="uk-UA" sz="2400" i="1" dirty="0">
                <a:effectLst/>
                <a:latin typeface="Times New Roman" panose="02020603050405020304" pitchFamily="18" charset="0"/>
                <a:cs typeface="Times New Roman" panose="02020603050405020304" pitchFamily="18" charset="0"/>
              </a:rPr>
              <a:t>. Ліцензії на право користування об'єктами інтелектуальної власності;</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2</a:t>
            </a:r>
            <a:r>
              <a:rPr lang="uk-UA" sz="2400" i="1" dirty="0">
                <a:effectLst/>
                <a:latin typeface="Times New Roman" panose="02020603050405020304" pitchFamily="18" charset="0"/>
                <a:cs typeface="Times New Roman" panose="02020603050405020304" pitchFamily="18" charset="0"/>
              </a:rPr>
              <a:t>. Види ліцензій; </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2.1</a:t>
            </a:r>
            <a:r>
              <a:rPr lang="uk-UA" sz="2400" i="1" dirty="0">
                <a:effectLst/>
                <a:latin typeface="Times New Roman" panose="02020603050405020304" pitchFamily="18" charset="0"/>
                <a:cs typeface="Times New Roman" panose="02020603050405020304" pitchFamily="18" charset="0"/>
              </a:rPr>
              <a:t>. Повна ліцензія;</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2.2</a:t>
            </a:r>
            <a:r>
              <a:rPr lang="uk-UA" sz="2400" i="1" dirty="0">
                <a:effectLst/>
                <a:latin typeface="Times New Roman" panose="02020603050405020304" pitchFamily="18" charset="0"/>
                <a:cs typeface="Times New Roman" panose="02020603050405020304" pitchFamily="18" charset="0"/>
              </a:rPr>
              <a:t>. Виключна ліцензія; </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2.3</a:t>
            </a:r>
            <a:r>
              <a:rPr lang="uk-UA" sz="2400" i="1" dirty="0">
                <a:effectLst/>
                <a:latin typeface="Times New Roman" panose="02020603050405020304" pitchFamily="18" charset="0"/>
                <a:cs typeface="Times New Roman" panose="02020603050405020304" pitchFamily="18" charset="0"/>
              </a:rPr>
              <a:t>. Невиключна ліцензія; </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3</a:t>
            </a:r>
            <a:r>
              <a:rPr lang="uk-UA" sz="2400" i="1" dirty="0">
                <a:effectLst/>
                <a:latin typeface="Times New Roman" panose="02020603050405020304" pitchFamily="18" charset="0"/>
                <a:cs typeface="Times New Roman" panose="02020603050405020304" pitchFamily="18" charset="0"/>
              </a:rPr>
              <a:t>. Обов'язкові умови та реквізити ліцензійного договору;</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4</a:t>
            </a:r>
            <a:r>
              <a:rPr lang="uk-UA" sz="2400" i="1" dirty="0">
                <a:effectLst/>
                <a:latin typeface="Times New Roman" panose="02020603050405020304" pitchFamily="18" charset="0"/>
                <a:cs typeface="Times New Roman" panose="02020603050405020304" pitchFamily="18" charset="0"/>
              </a:rPr>
              <a:t>. Примусове відчуження прав на винахід (корисну модель).</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5</a:t>
            </a:r>
            <a:r>
              <a:rPr lang="uk-UA" sz="2400" i="1" dirty="0">
                <a:effectLst/>
                <a:latin typeface="Times New Roman" panose="02020603050405020304" pitchFamily="18" charset="0"/>
                <a:cs typeface="Times New Roman" panose="02020603050405020304" pitchFamily="18" charset="0"/>
              </a:rPr>
              <a:t>. Право на раціоналізаторську пропозицію;</a:t>
            </a:r>
            <a:r>
              <a:rPr lang="uk-UA" sz="2400" b="0" i="1" dirty="0" smtClean="0">
                <a:effectLst/>
                <a:latin typeface="Times New Roman" panose="02020603050405020304" pitchFamily="18" charset="0"/>
                <a:cs typeface="Times New Roman" panose="02020603050405020304" pitchFamily="18" charset="0"/>
              </a:rPr>
              <a:t/>
            </a:r>
            <a:br>
              <a:rPr lang="uk-UA" sz="2400" b="0" i="1" dirty="0" smtClean="0">
                <a:effectLst/>
                <a:latin typeface="Times New Roman" panose="02020603050405020304" pitchFamily="18" charset="0"/>
                <a:cs typeface="Times New Roman" panose="02020603050405020304" pitchFamily="18" charset="0"/>
              </a:rPr>
            </a:br>
            <a:endParaRPr lang="uk-UA" sz="24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1740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73348" y="1225689"/>
            <a:ext cx="8928992" cy="5632311"/>
          </a:xfrm>
          <a:prstGeom prst="rect">
            <a:avLst/>
          </a:prstGeom>
        </p:spPr>
        <p:txBody>
          <a:bodyPr wrap="square">
            <a:spAutoFit/>
          </a:bodyPr>
          <a:lstStyle/>
          <a:p>
            <a:pPr algn="just"/>
            <a:r>
              <a:rPr lang="uk-UA" i="1" dirty="0" smtClean="0">
                <a:latin typeface="Times New Roman" panose="02020603050405020304" pitchFamily="18" charset="0"/>
                <a:cs typeface="Times New Roman" panose="02020603050405020304" pitchFamily="18" charset="0"/>
              </a:rPr>
              <a:t>                            Предметом </a:t>
            </a:r>
            <a:r>
              <a:rPr lang="uk-UA" i="1" dirty="0">
                <a:latin typeface="Times New Roman" panose="02020603050405020304" pitchFamily="18" charset="0"/>
                <a:cs typeface="Times New Roman" panose="02020603050405020304" pitchFamily="18" charset="0"/>
              </a:rPr>
              <a:t>ліцензійного договору не можуть бути права на використання об'єкта інтелектуальної власності, які на момент укладення договору були невідомі.</a:t>
            </a:r>
          </a:p>
          <a:p>
            <a:pPr indent="355600" algn="just"/>
            <a:r>
              <a:rPr lang="uk-UA" i="1" dirty="0">
                <a:latin typeface="Times New Roman" panose="02020603050405020304" pitchFamily="18" charset="0"/>
                <a:cs typeface="Times New Roman" panose="02020603050405020304" pitchFamily="18" charset="0"/>
              </a:rPr>
              <a:t>Умови ліцензійного договору, що обмежують авторів або винахідників у створенні в майбутньому нових об'єктів інтелектуальної власності на певну тему або в певній галузі, є недійсними.</a:t>
            </a:r>
          </a:p>
          <a:p>
            <a:pPr indent="355600" algn="just"/>
            <a:r>
              <a:rPr lang="uk-UA" i="1" dirty="0">
                <a:latin typeface="Times New Roman" panose="02020603050405020304" pitchFamily="18" charset="0"/>
                <a:cs typeface="Times New Roman" panose="02020603050405020304" pitchFamily="18" charset="0"/>
              </a:rPr>
              <a:t>Умови ліцензійного договору, які суперечать чинному законодавству, також визнаються недійсними.</a:t>
            </a:r>
          </a:p>
          <a:p>
            <a:pPr indent="355600" algn="just"/>
            <a:r>
              <a:rPr lang="uk-UA" i="1" dirty="0">
                <a:latin typeface="Times New Roman" panose="02020603050405020304" pitchFamily="18" charset="0"/>
                <a:cs typeface="Times New Roman" panose="02020603050405020304" pitchFamily="18" charset="0"/>
              </a:rPr>
              <a:t>Бажано, щоб ліцензійний договір мав преамбулу, а якій чітко і докладно були б визначені права ліцензіата на предмет договору, наприклад, назва винаходу, номери патентів, виробничий досвід, ноу-хау тощо. У ній має бути викладене бажання ліцензіата придбати певні права на об'єкт інтелектуальної власності та його мета.</a:t>
            </a:r>
          </a:p>
          <a:p>
            <a:pPr indent="355600" algn="just"/>
            <a:r>
              <a:rPr lang="uk-UA" i="1" dirty="0">
                <a:latin typeface="Times New Roman" panose="02020603050405020304" pitchFamily="18" charset="0"/>
                <a:cs typeface="Times New Roman" panose="02020603050405020304" pitchFamily="18" charset="0"/>
              </a:rPr>
              <a:t>У преамбулі слід дати докладне визначення понять (термінів), які використовуються в тексті договору.</a:t>
            </a:r>
          </a:p>
          <a:p>
            <a:pPr indent="355600" algn="just"/>
            <a:r>
              <a:rPr lang="uk-UA" i="1" dirty="0">
                <a:latin typeface="Times New Roman" panose="02020603050405020304" pitchFamily="18" charset="0"/>
                <a:cs typeface="Times New Roman" panose="02020603050405020304" pitchFamily="18" charset="0"/>
              </a:rPr>
              <a:t>Законодавством визначені обов'язкові умови та реквізити ліцензійного договору. В ньому повинні бути зазначені:</a:t>
            </a:r>
          </a:p>
          <a:p>
            <a:pPr marL="285750" indent="-285750" algn="just">
              <a:buFont typeface="Arial" panose="020B0604020202020204" pitchFamily="34" charset="0"/>
              <a:buChar char="•"/>
            </a:pPr>
            <a:r>
              <a:rPr lang="uk-UA" i="1" dirty="0" smtClean="0">
                <a:latin typeface="Times New Roman" panose="02020603050405020304" pitchFamily="18" charset="0"/>
                <a:cs typeface="Times New Roman" panose="02020603050405020304" pitchFamily="18" charset="0"/>
              </a:rPr>
              <a:t>сторони </a:t>
            </a:r>
            <a:r>
              <a:rPr lang="uk-UA" i="1" dirty="0">
                <a:latin typeface="Times New Roman" panose="02020603050405020304" pitchFamily="18" charset="0"/>
                <a:cs typeface="Times New Roman" panose="02020603050405020304" pitchFamily="18" charset="0"/>
              </a:rPr>
              <a:t>договору: повне найменування та юридична адреса - для юридичної особи; прізвище, ім'я, по батькові та адреса - для фізичної особи;</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номер патенту;</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назва винаходу</a:t>
            </a:r>
            <a:r>
              <a:rPr lang="uk-UA" i="1" dirty="0" smtClean="0">
                <a:latin typeface="Times New Roman" panose="02020603050405020304" pitchFamily="18" charset="0"/>
                <a:cs typeface="Times New Roman" panose="02020603050405020304" pitchFamily="18" charset="0"/>
              </a:rPr>
              <a:t>.</a:t>
            </a: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Обов'язкові умови та реквізити ліцензійного договору</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98748" y="1340768"/>
            <a:ext cx="8928992" cy="5632311"/>
          </a:xfrm>
          <a:prstGeom prst="rect">
            <a:avLst/>
          </a:prstGeom>
        </p:spPr>
        <p:txBody>
          <a:bodyPr wrap="square">
            <a:spAutoFit/>
          </a:bodyPr>
          <a:lstStyle/>
          <a:p>
            <a:pPr marL="285750" lvl="0" indent="-285750" algn="just">
              <a:buFont typeface="Arial" panose="020B0604020202020204" pitchFamily="34" charset="0"/>
              <a:buChar char="•"/>
            </a:pPr>
            <a:r>
              <a:rPr lang="uk-UA" i="1" dirty="0" smtClean="0">
                <a:latin typeface="Times New Roman" panose="02020603050405020304" pitchFamily="18" charset="0"/>
                <a:cs typeface="Times New Roman" panose="02020603050405020304" pitchFamily="18" charset="0"/>
              </a:rPr>
              <a:t>предмет </a:t>
            </a:r>
            <a:r>
              <a:rPr lang="uk-UA" i="1" dirty="0">
                <a:latin typeface="Times New Roman" panose="02020603050405020304" pitchFamily="18" charset="0"/>
                <a:cs typeface="Times New Roman" panose="02020603050405020304" pitchFamily="18" charset="0"/>
              </a:rPr>
              <a:t>договору;</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обсяг прав, що передаються:</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права та </a:t>
            </a:r>
            <a:r>
              <a:rPr lang="uk-UA" i="1" dirty="0" smtClean="0">
                <a:latin typeface="Times New Roman" panose="02020603050405020304" pitchFamily="18" charset="0"/>
                <a:cs typeface="Times New Roman" panose="02020603050405020304" pitchFamily="18" charset="0"/>
              </a:rPr>
              <a:t>обов'язки </a:t>
            </a:r>
            <a:r>
              <a:rPr lang="uk-UA" i="1" dirty="0">
                <a:latin typeface="Times New Roman" panose="02020603050405020304" pitchFamily="18" charset="0"/>
                <a:cs typeface="Times New Roman" panose="02020603050405020304" pitchFamily="18" charset="0"/>
              </a:rPr>
              <a:t>сторін;</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вид ліцензії:</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територія дії ліцензійного договору;</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строк дії ліцензійного договору;</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підписи сторін;</a:t>
            </a:r>
          </a:p>
          <a:p>
            <a:pPr marL="28575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дата укладення договору</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Слід пам'ятати, що при укладанні ліцензійного договору розділ «Предмет договору» є найбільш складним. Важливо докладно визначити предмет договору. В ньому має бути однозначно сказано, що передається і на яких умовах (право на використання об'єкта інтелектуальної власності, вид ліцензії, технічна документація, ноу-хау, послуги, технічна допомога), а також подана характеристика території, на якій буде вироблятись, застосовуватись, продаватись продукція за ліцензією.</a:t>
            </a:r>
          </a:p>
          <a:p>
            <a:pPr indent="355600" algn="just"/>
            <a:r>
              <a:rPr lang="uk-UA" i="1" dirty="0">
                <a:latin typeface="Times New Roman" panose="02020603050405020304" pitchFamily="18" charset="0"/>
                <a:cs typeface="Times New Roman" panose="02020603050405020304" pitchFamily="18" charset="0"/>
              </a:rPr>
              <a:t>У ліцензійному договорі мають бути докладно визначені права та обов'язки сторін, які обумовлюються предметом договору. В умовах ринкової економіки в договорі слід надійно забезпечити конфіденційність інформації, що міститься в ліцензії. Слід прямо передбачити обов'язок ліцензіата не розголошувати і не передавати третім особам отриману ним інформацію, яка не була опублікована і загальнодоступна на день підписання договору. </a:t>
            </a:r>
            <a:endParaRPr lang="uk-UA" i="1" dirty="0" smtClean="0">
              <a:latin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Обов'язкові умови та реквізити ліцензійного договору</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7640" y="1322636"/>
            <a:ext cx="8928992" cy="5632311"/>
          </a:xfrm>
          <a:prstGeom prst="rect">
            <a:avLst/>
          </a:prstGeom>
        </p:spPr>
        <p:txBody>
          <a:bodyPr wrap="square">
            <a:spAutoFit/>
          </a:bodyPr>
          <a:lstStyle/>
          <a:p>
            <a:pPr indent="355600" algn="just"/>
            <a:r>
              <a:rPr lang="uk-UA" i="1" dirty="0">
                <a:latin typeface="Times New Roman" panose="02020603050405020304" pitchFamily="18" charset="0"/>
                <a:cs typeface="Times New Roman" panose="02020603050405020304" pitchFamily="18" charset="0"/>
              </a:rPr>
              <a:t>Така інформація складає комерційну таємницю, яка може в умовах ринку забезпечити ліцензіару виробничий успіх.</a:t>
            </a:r>
          </a:p>
          <a:p>
            <a:pPr indent="355600" algn="just"/>
            <a:r>
              <a:rPr lang="uk-UA" i="1" dirty="0">
                <a:latin typeface="Times New Roman" panose="02020603050405020304" pitchFamily="18" charset="0"/>
                <a:cs typeface="Times New Roman" panose="02020603050405020304" pitchFamily="18" charset="0"/>
              </a:rPr>
              <a:t>Важливе значення в ліцензійному договорі має строк його дії, який зумовлюється такими чинниками: строком дії права інтелектуальної власності, строком морального старіння об'єкта, часом, необхідним для освоєння ліцензії, ступенем заінтересованості сторін у тривалому співробітництві. Строк дії ліцензійного договору не має бути довшим за строк дії права на об'єкт інтелектуальної власності на день підписання угоди</a:t>
            </a:r>
            <a:r>
              <a:rPr lang="uk-UA" i="1" dirty="0" smtClean="0">
                <a:latin typeface="Times New Roman" panose="02020603050405020304" pitchFamily="18" charset="0"/>
                <a:cs typeface="Times New Roman" panose="02020603050405020304" pitchFamily="18" charset="0"/>
              </a:rPr>
              <a:t>.</a:t>
            </a:r>
          </a:p>
          <a:p>
            <a:pPr indent="355600"/>
            <a:r>
              <a:rPr lang="uk-UA" i="1" dirty="0">
                <a:latin typeface="Times New Roman" panose="02020603050405020304" pitchFamily="18" charset="0"/>
                <a:cs typeface="Times New Roman" panose="02020603050405020304" pitchFamily="18" charset="0"/>
              </a:rPr>
              <a:t>У договорі варто передбачити наслідки припинення йото дії, бо з цим пов’язані важливі правові питання. Таких наслідків може бути два:</a:t>
            </a:r>
          </a:p>
          <a:p>
            <a:pPr indent="355600"/>
            <a:r>
              <a:rPr lang="uk-UA" i="1" dirty="0">
                <a:latin typeface="Times New Roman" panose="02020603050405020304" pitchFamily="18" charset="0"/>
                <a:cs typeface="Times New Roman" panose="02020603050405020304" pitchFamily="18" charset="0"/>
              </a:rPr>
              <a:t>а) ліцензіат повертає ліцензіару всю технічну документацію і повністю припиняє використання винаходу і ноу-хау;</a:t>
            </a:r>
          </a:p>
          <a:p>
            <a:pPr indent="355600"/>
            <a:r>
              <a:rPr lang="uk-UA" i="1" dirty="0">
                <a:latin typeface="Times New Roman" panose="02020603050405020304" pitchFamily="18" charset="0"/>
                <a:cs typeface="Times New Roman" panose="02020603050405020304" pitchFamily="18" charset="0"/>
              </a:rPr>
              <a:t>б) ліцензіат залишає в себе одержану ним технічну документацію, вправі продовжувати використання винаходу і ноу-хау на власний розсуд виробляти, використовувати і продавати продукцію за ліцензією.</a:t>
            </a:r>
          </a:p>
          <a:p>
            <a:pPr indent="355600"/>
            <a:r>
              <a:rPr lang="uk-UA" i="1" dirty="0">
                <a:latin typeface="Times New Roman" panose="02020603050405020304" pitchFamily="18" charset="0"/>
                <a:cs typeface="Times New Roman" panose="02020603050405020304" pitchFamily="18" charset="0"/>
              </a:rPr>
              <a:t>Суттєвою умовою ліцензійного договору є плата за використання винаходу за ліцензією. Вона може бути двох видів: ціни ліцензії або ліцензійної винагороди. У договорі докладно визначаються строки і порядок платежів. Визначення ціни ліцензії є найбільш складним питанням. Ціна ліцензії є не що</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інше, як справедливий баланс економічних інтересів ліцензіара і ліцензіата. </a:t>
            </a:r>
            <a:endParaRPr lang="uk-UA" i="1" dirty="0" smtClean="0">
              <a:latin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Обов'язкові умови та реквізити ліцензійного договору</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4" y="1267520"/>
            <a:ext cx="8928992" cy="5632311"/>
          </a:xfrm>
          <a:prstGeom prst="rect">
            <a:avLst/>
          </a:prstGeom>
        </p:spPr>
        <p:txBody>
          <a:bodyPr wrap="square">
            <a:spAutoFit/>
          </a:bodyPr>
          <a:lstStyle/>
          <a:p>
            <a:pPr indent="355600" algn="ctr"/>
            <a:r>
              <a:rPr lang="uk-UA" i="1" dirty="0" smtClean="0">
                <a:latin typeface="Times New Roman" panose="02020603050405020304" pitchFamily="18" charset="0"/>
                <a:cs typeface="Times New Roman" panose="02020603050405020304" pitchFamily="18" charset="0"/>
              </a:rPr>
              <a:t>Ціна </a:t>
            </a:r>
            <a:r>
              <a:rPr lang="uk-UA" i="1" dirty="0">
                <a:latin typeface="Times New Roman" panose="02020603050405020304" pitchFamily="18" charset="0"/>
                <a:cs typeface="Times New Roman" panose="02020603050405020304" pitchFamily="18" charset="0"/>
              </a:rPr>
              <a:t>зумовлюється такими чинниками:</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економічною і технічною цінністю об'єкта, що забезпечує ліцензіату одержання додаткового прибутку чи іншого економічного ефекту протягом строку дії ліцензійного договору;</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часом і капіталовкладеннями, необхідними для освоєння ліцензії і організації виробництва продукції за нею;</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сукупністю прав, що передаються ліцензіату (виключна або невиключна ліцензія);</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обсягом технічної документації і ноу-хау, що передаються за договором, а також технічною допомогою, що надається при освоєнні ліцензії;</a:t>
            </a:r>
          </a:p>
          <a:p>
            <a:pPr marL="285750" indent="-285750" algn="just">
              <a:buFont typeface="Arial" panose="020B0604020202020204" pitchFamily="34" charset="0"/>
              <a:buChar char="•"/>
            </a:pPr>
            <a:r>
              <a:rPr lang="uk-UA" i="1" dirty="0" smtClean="0">
                <a:latin typeface="Times New Roman" panose="02020603050405020304" pitchFamily="18" charset="0"/>
                <a:cs typeface="Times New Roman" panose="02020603050405020304" pitchFamily="18" charset="0"/>
              </a:rPr>
              <a:t>строком </a:t>
            </a:r>
            <a:r>
              <a:rPr lang="uk-UA" i="1" dirty="0">
                <a:latin typeface="Times New Roman" panose="02020603050405020304" pitchFamily="18" charset="0"/>
                <a:cs typeface="Times New Roman" panose="02020603050405020304" pitchFamily="18" charset="0"/>
              </a:rPr>
              <a:t>дії договору: видом і порядком ліцензійних платежів тощо</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Ціна ліцензії є. частиною прибутку (економічного ефекту) ліцензіата, який він може одержати від використання винаходу. У світовій практиці поширене визначення ціни ліцензії на основі процентних відрахувань від вартості продукції, що реалізується ліцензіатом, або на основі фіксованого платежу з кожної одиниці продукції в твердій сумі. Ціна ліцензії залежить також і від виду платежів. При одноразовій виплаті ціна буде нижчою, оскільки вона гарантує ліцензіату отримання всієї вартості ліцензії незалежно від фактичного результату використання винаходу.</a:t>
            </a:r>
          </a:p>
          <a:p>
            <a:pPr indent="355600" algn="just"/>
            <a:r>
              <a:rPr lang="uk-UA" i="1" dirty="0">
                <a:latin typeface="Times New Roman" panose="02020603050405020304" pitchFamily="18" charset="0"/>
                <a:cs typeface="Times New Roman" panose="02020603050405020304" pitchFamily="18" charset="0"/>
              </a:rPr>
              <a:t>Але більш широко практикуються ліцензійні платежі у вигляді поточних відрахувань від прибутку ліцензіата в погодженій сторонами частці протягом строку дії ліцензійного договору. </a:t>
            </a: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Обов'язкові умови та реквізити ліцензійного договору</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5074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107504" y="1194857"/>
            <a:ext cx="8928992" cy="5016758"/>
          </a:xfrm>
          <a:prstGeom prst="rect">
            <a:avLst/>
          </a:prstGeom>
        </p:spPr>
        <p:txBody>
          <a:bodyPr wrap="square">
            <a:spAutoFit/>
          </a:bodyPr>
          <a:lstStyle/>
          <a:p>
            <a:r>
              <a:rPr lang="uk-UA" sz="2000" i="1" dirty="0" smtClean="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Ліцензійний договір має бути укладений у письмовій формі, якщо інше не передбачено погодженням сторін. Письмова форма не обов'язкова для авторських</a:t>
            </a:r>
            <a:r>
              <a:rPr lang="uk-UA" sz="2000" i="1" cap="small"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ліцензійних договорів про опублікування творів у періодичних виданнях і енциклопедичних словниках</a:t>
            </a:r>
            <a:r>
              <a:rPr lang="uk-UA" sz="2000" i="1" dirty="0" smtClean="0">
                <a:latin typeface="Times New Roman" panose="02020603050405020304" pitchFamily="18" charset="0"/>
                <a:cs typeface="Times New Roman" panose="02020603050405020304" pitchFamily="18" charset="0"/>
              </a:rPr>
              <a:t>.</a:t>
            </a:r>
          </a:p>
          <a:p>
            <a:pPr indent="266700" algn="just"/>
            <a:r>
              <a:rPr lang="uk-UA" sz="2000" i="1" dirty="0" smtClean="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Ліцензійні договори на право використання об'єктів промислової власності набувають чинності після їх реєстрації у патентному відомстві України.</a:t>
            </a:r>
          </a:p>
          <a:p>
            <a:pPr indent="266700" algn="just"/>
            <a:r>
              <a:rPr lang="uk-UA" sz="2000" i="1" dirty="0">
                <a:latin typeface="Times New Roman" panose="02020603050405020304" pitchFamily="18" charset="0"/>
                <a:cs typeface="Times New Roman" panose="02020603050405020304" pitchFamily="18" charset="0"/>
              </a:rPr>
              <a:t>Вибір виду ліцензії залежить, перш за все, від попиту на ринку продукції, виготовленої із застосуванням запатентованого винаходу.</a:t>
            </a:r>
          </a:p>
          <a:p>
            <a:pPr indent="266700" algn="just"/>
            <a:r>
              <a:rPr lang="uk-UA" sz="2000" i="1" dirty="0">
                <a:latin typeface="Times New Roman" panose="02020603050405020304" pitchFamily="18" charset="0"/>
                <a:cs typeface="Times New Roman" panose="02020603050405020304" pitchFamily="18" charset="0"/>
              </a:rPr>
              <a:t>Виключні ліцензії краще надавати у тих випадках, коли такий ринок невеликий та винахід має обмежену сферу використання.</a:t>
            </a:r>
          </a:p>
          <a:p>
            <a:pPr indent="266700" algn="just"/>
            <a:r>
              <a:rPr lang="uk-UA" sz="2000" i="1" dirty="0">
                <a:latin typeface="Times New Roman" panose="02020603050405020304" pitchFamily="18" charset="0"/>
                <a:cs typeface="Times New Roman" panose="02020603050405020304" pitchFamily="18" charset="0"/>
              </a:rPr>
              <a:t>Невиключні ліцензії надаються, як правило, у тих випадках, коли є постійний попит па продукцію, виготовлену із застосуванням запатентованого винаходу, а наявність декількох ліцензіатів не буде перешкоджати її реалізації.</a:t>
            </a:r>
          </a:p>
          <a:p>
            <a:pPr indent="266700" algn="just"/>
            <a:r>
              <a:rPr lang="uk-UA" sz="2000" i="1" dirty="0">
                <a:latin typeface="Times New Roman" panose="02020603050405020304" pitchFamily="18" charset="0"/>
                <a:cs typeface="Times New Roman" panose="02020603050405020304" pitchFamily="18" charset="0"/>
              </a:rPr>
              <a:t>Доказом виключної або невиключної ліцензії завжди є відповідь на питання: одержав ліцензіат стосовно будь-якого виду використання виключні права чи ні.</a:t>
            </a:r>
          </a:p>
        </p:txBody>
      </p:sp>
      <p:sp>
        <p:nvSpPr>
          <p:cNvPr id="6"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Обов'язкові умови та реквізити ліцензійного договору</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2119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24644" y="1490551"/>
            <a:ext cx="8856984" cy="5355312"/>
          </a:xfrm>
          <a:prstGeom prst="rect">
            <a:avLst/>
          </a:prstGeom>
        </p:spPr>
        <p:txBody>
          <a:bodyPr wrap="square">
            <a:spAutoFit/>
          </a:bodyPr>
          <a:lstStyle/>
          <a:p>
            <a:pPr indent="355600" algn="just"/>
            <a:r>
              <a:rPr lang="uk-UA" i="1" dirty="0">
                <a:latin typeface="Times New Roman" panose="02020603050405020304" pitchFamily="18" charset="0"/>
                <a:cs typeface="Times New Roman" panose="02020603050405020304" pitchFamily="18" charset="0"/>
              </a:rPr>
              <a:t>Якщо винахід (корисна модель), крім секретного винаходу (корисної моделі), не використовується або недостатньо використовується в Україні протягом трьох років, починаючи від дати публікації відомостей про видачу патенту або від дати, коли використання винаходу (корисної моделі) було припинено, то будь-яка особа, яка має бажання і виявляє готовність використовувати винахід (корисну модель), у разі відмови власника прав від укладання ліцензійного договору може звернутися до суду із заявою про надання їй дозволу на використання винаходу (корисної моделі). Права власності на винахід, що засвідчується патентом, можуть бути обмежені на підставі примусової ліцензії.</a:t>
            </a:r>
          </a:p>
          <a:p>
            <a:pPr indent="355600" algn="just"/>
            <a:r>
              <a:rPr lang="uk-UA" i="1" dirty="0">
                <a:latin typeface="Times New Roman" panose="02020603050405020304" pitchFamily="18" charset="0"/>
                <a:cs typeface="Times New Roman" panose="02020603050405020304" pitchFamily="18" charset="0"/>
              </a:rPr>
              <a:t>Порядок надання примусової ліцензії визначений законодавством і реалізується двома шляхами:</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в адміністративному порядку;</a:t>
            </a: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у судовому порядку.</a:t>
            </a:r>
          </a:p>
          <a:p>
            <a:pPr indent="355600" algn="just"/>
            <a:r>
              <a:rPr lang="uk-UA" i="1" u="sng" dirty="0">
                <a:latin typeface="Times New Roman" panose="02020603050405020304" pitchFamily="18" charset="0"/>
                <a:cs typeface="Times New Roman" panose="02020603050405020304" pitchFamily="18" charset="0"/>
              </a:rPr>
              <a:t>Адміністративний порядок</a:t>
            </a:r>
            <a:r>
              <a:rPr lang="uk-UA" i="1" cap="small"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застосовується, якщо цього вимагають суспільні інтереси та інтереси національної безпеки. У такому разі Кабінет Міністрів України мас право на відчуження прав на використання винаходу (корисної моделі) визначеній ним особі без згоди власника патенту (деклараційного патенту) у разі його безпідставної відмови у видачі ліцензії на умовах невиключної ліцензії на використання винаходу (корисної моделі).</a:t>
            </a: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Примусове відчуження прав па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840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79512" y="1071012"/>
            <a:ext cx="8856984" cy="5355312"/>
          </a:xfrm>
          <a:prstGeom prst="rect">
            <a:avLst/>
          </a:prstGeom>
        </p:spPr>
        <p:txBody>
          <a:bodyPr wrap="square">
            <a:spAutoFit/>
          </a:bodyPr>
          <a:lstStyle/>
          <a:p>
            <a:pPr algn="ctr"/>
            <a:r>
              <a:rPr lang="uk-UA" i="1"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При цьому:</a:t>
            </a:r>
          </a:p>
          <a:p>
            <a:pPr lvl="0" algn="just"/>
            <a:r>
              <a:rPr lang="uk-UA" i="1" dirty="0" smtClean="0">
                <a:latin typeface="Times New Roman" panose="02020603050405020304" pitchFamily="18" charset="0"/>
                <a:cs typeface="Times New Roman" panose="02020603050405020304" pitchFamily="18" charset="0"/>
              </a:rPr>
              <a:t>1) дозвіл </a:t>
            </a:r>
            <a:r>
              <a:rPr lang="uk-UA" i="1" dirty="0">
                <a:latin typeface="Times New Roman" panose="02020603050405020304" pitchFamily="18" charset="0"/>
                <a:cs typeface="Times New Roman" panose="02020603050405020304" pitchFamily="18" charset="0"/>
              </a:rPr>
              <a:t>на таке використання надається, виходячи з конкретних обставин;</a:t>
            </a:r>
          </a:p>
          <a:p>
            <a:pPr lvl="0" algn="just"/>
            <a:r>
              <a:rPr lang="uk-UA" i="1" dirty="0" smtClean="0">
                <a:latin typeface="Times New Roman" panose="02020603050405020304" pitchFamily="18" charset="0"/>
                <a:cs typeface="Times New Roman" panose="02020603050405020304" pitchFamily="18" charset="0"/>
              </a:rPr>
              <a:t>2) обсяг </a:t>
            </a:r>
            <a:r>
              <a:rPr lang="uk-UA" i="1" dirty="0">
                <a:latin typeface="Times New Roman" panose="02020603050405020304" pitchFamily="18" charset="0"/>
                <a:cs typeface="Times New Roman" panose="02020603050405020304" pitchFamily="18" charset="0"/>
              </a:rPr>
              <a:t>і тривалість такого використання визначаються метою наданого дозволу, і у випадку напівпровідникової технології воно мас бути лише некомерційним використанням органами державної влади чи виправленням анти-конкурентної практики за рішенням відповідного органу державної влади;</a:t>
            </a:r>
          </a:p>
          <a:p>
            <a:pPr algn="just"/>
            <a:r>
              <a:rPr lang="uk-UA" i="1" dirty="0">
                <a:latin typeface="Times New Roman" panose="02020603050405020304" pitchFamily="18" charset="0"/>
                <a:cs typeface="Times New Roman" panose="02020603050405020304" pitchFamily="18" charset="0"/>
              </a:rPr>
              <a:t>3) дозвіл на таке використання н</a:t>
            </a:r>
            <a:r>
              <a:rPr lang="fr-FR" i="1" dirty="0">
                <a:latin typeface="Times New Roman" panose="02020603050405020304" pitchFamily="18" charset="0"/>
                <a:cs typeface="Times New Roman" panose="02020603050405020304" pitchFamily="18" charset="0"/>
              </a:rPr>
              <a:t>e </a:t>
            </a:r>
            <a:r>
              <a:rPr lang="uk-UA" i="1" dirty="0">
                <a:latin typeface="Times New Roman" panose="02020603050405020304" pitchFamily="18" charset="0"/>
                <a:cs typeface="Times New Roman" panose="02020603050405020304" pitchFamily="18" charset="0"/>
              </a:rPr>
              <a:t>позбавляє власника патенту права надавати дозволи на використання винаходу (корисної моделі);</a:t>
            </a:r>
          </a:p>
          <a:p>
            <a:pPr algn="just"/>
            <a:r>
              <a:rPr lang="uk-UA" i="1" dirty="0">
                <a:latin typeface="Times New Roman" panose="02020603050405020304" pitchFamily="18" charset="0"/>
                <a:cs typeface="Times New Roman" panose="02020603050405020304" pitchFamily="18" charset="0"/>
              </a:rPr>
              <a:t>4) право на таке використання не передається, крім випадку, коли воно передасться разом з тією частиною підприємства чи ділової практики, в якій здійснюється це використання;</a:t>
            </a:r>
          </a:p>
          <a:p>
            <a:pPr lvl="0" algn="just"/>
            <a:r>
              <a:rPr lang="uk-UA" i="1" dirty="0" smtClean="0">
                <a:latin typeface="Times New Roman" panose="02020603050405020304" pitchFamily="18" charset="0"/>
                <a:cs typeface="Times New Roman" panose="02020603050405020304" pitchFamily="18" charset="0"/>
              </a:rPr>
              <a:t>5) використання </a:t>
            </a:r>
            <a:r>
              <a:rPr lang="uk-UA" i="1" dirty="0">
                <a:latin typeface="Times New Roman" panose="02020603050405020304" pitchFamily="18" charset="0"/>
                <a:cs typeface="Times New Roman" panose="02020603050405020304" pitchFamily="18" charset="0"/>
              </a:rPr>
              <a:t>дозволяється переважно для забезпечення потреб внутрішнього ринку;</a:t>
            </a:r>
          </a:p>
          <a:p>
            <a:pPr lvl="0" algn="just"/>
            <a:r>
              <a:rPr lang="uk-UA" i="1" dirty="0" smtClean="0">
                <a:latin typeface="Times New Roman" panose="02020603050405020304" pitchFamily="18" charset="0"/>
                <a:cs typeface="Times New Roman" panose="02020603050405020304" pitchFamily="18" charset="0"/>
              </a:rPr>
              <a:t>6) про </a:t>
            </a:r>
            <a:r>
              <a:rPr lang="uk-UA" i="1" dirty="0">
                <a:latin typeface="Times New Roman" panose="02020603050405020304" pitchFamily="18" charset="0"/>
                <a:cs typeface="Times New Roman" panose="02020603050405020304" pitchFamily="18" charset="0"/>
              </a:rPr>
              <a:t>надання дозволу на використання винаходу (корисної моделі) власнику патенту надсилається повідомлення одразу, як це стане практично можливим;</a:t>
            </a:r>
          </a:p>
          <a:p>
            <a:pPr lvl="0" algn="just"/>
            <a:r>
              <a:rPr lang="uk-UA" i="1" dirty="0">
                <a:latin typeface="Times New Roman" panose="02020603050405020304" pitchFamily="18" charset="0"/>
                <a:cs typeface="Times New Roman" panose="02020603050405020304" pitchFamily="18" charset="0"/>
              </a:rPr>
              <a:t>дозвіл на використання відміняється, якщо перестають існувати обставини, через які його видано:</a:t>
            </a:r>
          </a:p>
          <a:p>
            <a:pPr algn="just"/>
            <a:r>
              <a:rPr lang="uk-UA" i="1" dirty="0">
                <a:latin typeface="Times New Roman" panose="02020603050405020304" pitchFamily="18" charset="0"/>
                <a:cs typeface="Times New Roman" panose="02020603050405020304" pitchFamily="18" charset="0"/>
              </a:rPr>
              <a:t>7)власнику патенту сплачується адекватна компенсація відповідно до економічної цінності винаходу (корисної моделі</a:t>
            </a:r>
            <a:r>
              <a:rPr lang="uk-UA" i="1" dirty="0" smtClean="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Примусове відчуження прав па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1625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39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19708" y="1073036"/>
            <a:ext cx="8916788" cy="5355312"/>
          </a:xfrm>
          <a:prstGeom prst="rect">
            <a:avLst/>
          </a:prstGeom>
        </p:spPr>
        <p:txBody>
          <a:bodyPr wrap="square">
            <a:spAutoFit/>
          </a:bodyPr>
          <a:lstStyle/>
          <a:p>
            <a:pPr algn="just"/>
            <a:r>
              <a:rPr lang="uk-UA" i="1"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Рішення Кабінету Міністрів України про надання дозволу на використання винаходу (корисної моделі), строк і умови його надання, відміну дозволу на використання, розмір та порядок виплати винагороди власнику патенту можуть бути оскаржені в судовому порядку. Власник патенту (деклараційного патенту) на секретний винахід чи деклараційного патенту на секрету корисну модель може видати ліцензію на використання його винаходу (корисної моделі) тільки особі, що має дозвіл доступу до цього винаходу (корисної моделі) від Державного експерта. Якщо зазначена особа не може досягти із власником такого патенту згоди щодо видачі ліцензії. Кабінет Міністрів України має право дозволити їй використання секретного винаходу (корисної моделі). Спори щодо умов видачі ліцензій і виплати компенсацій та їх розміру вирішуються у судовому порядку. Таким чином, винахід може використовуватись тільки в обсязі, визначеному рішенням Кабміну України, в якому також вказується розмір компенсації, що сплачується власникові патенту, порядок її сплати, а також орган, який здійснюватиме контроль за використанням </a:t>
            </a:r>
            <a:r>
              <a:rPr lang="uk-UA" i="1" dirty="0" smtClean="0">
                <a:latin typeface="Times New Roman" panose="02020603050405020304" pitchFamily="18" charset="0"/>
                <a:cs typeface="Times New Roman" panose="02020603050405020304" pitchFamily="18" charset="0"/>
              </a:rPr>
              <a:t>винаходу.</a:t>
            </a:r>
          </a:p>
          <a:p>
            <a:pPr indent="355600" algn="just"/>
            <a:r>
              <a:rPr lang="uk-UA" i="1" u="sng" dirty="0">
                <a:latin typeface="Times New Roman" panose="02020603050405020304" pitchFamily="18" charset="0"/>
                <a:cs typeface="Times New Roman" panose="02020603050405020304" pitchFamily="18" charset="0"/>
              </a:rPr>
              <a:t>У судовому порядку</a:t>
            </a:r>
            <a:r>
              <a:rPr lang="uk-UA" b="1" i="1" cap="small"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примусову ліцензію може бути видано за клопотанням зацікавленої особи, направленим до судових органів, якщо власник патенту або його правонаступник не використовував або недостатньо використовував винахід на території Україні, впродовж трьох років після видачі патенту або його використання було припинено більш, ніж на три роки. </a:t>
            </a:r>
            <a:endParaRPr lang="uk-UA" i="1"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Примусове відчуження прав па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676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1956" y="1225689"/>
            <a:ext cx="8856984" cy="5509200"/>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Проте </a:t>
            </a:r>
            <a:r>
              <a:rPr lang="uk-UA" i="1" dirty="0">
                <a:latin typeface="Times New Roman" panose="02020603050405020304" pitchFamily="18" charset="0"/>
                <a:cs typeface="Times New Roman" panose="02020603050405020304" pitchFamily="18" charset="0"/>
              </a:rPr>
              <a:t>суд (арбітражний суд) може винести це рішення тільки за таких умов:</a:t>
            </a:r>
          </a:p>
          <a:p>
            <a:pPr indent="355600">
              <a:tabLst>
                <a:tab pos="533400" algn="l"/>
              </a:tabLst>
            </a:pPr>
            <a:r>
              <a:rPr lang="uk-UA" i="1" dirty="0">
                <a:latin typeface="Times New Roman" panose="02020603050405020304" pitchFamily="18" charset="0"/>
                <a:cs typeface="Times New Roman" panose="02020603050405020304" pitchFamily="18" charset="0"/>
              </a:rPr>
              <a:t>•	власник патенту не зможе довести, що факт невикористання винаходу був зумовлений поважними причинами;</a:t>
            </a:r>
          </a:p>
          <a:p>
            <a:pPr indent="355600">
              <a:tabLst>
                <a:tab pos="533400" algn="l"/>
              </a:tabLst>
            </a:pPr>
            <a:r>
              <a:rPr lang="uk-UA" i="1" dirty="0">
                <a:latin typeface="Times New Roman" panose="02020603050405020304" pitchFamily="18" charset="0"/>
                <a:cs typeface="Times New Roman" panose="02020603050405020304" pitchFamily="18" charset="0"/>
              </a:rPr>
              <a:t>•	зацікавлена особа доведе, що вона не змогла на прийнятних умовах укласти ліцензійний договір на використання винаходу з власником патенту</a:t>
            </a:r>
            <a:r>
              <a:rPr lang="uk-UA" dirty="0" smtClean="0"/>
              <a:t>.</a:t>
            </a:r>
          </a:p>
          <a:p>
            <a:pPr indent="355600" algn="just">
              <a:tabLst>
                <a:tab pos="533400" algn="l"/>
              </a:tabLst>
            </a:pPr>
            <a:r>
              <a:rPr lang="uk-UA" i="1" dirty="0">
                <a:latin typeface="Times New Roman" panose="02020603050405020304" pitchFamily="18" charset="0"/>
                <a:cs typeface="Times New Roman" panose="02020603050405020304" pitchFamily="18" charset="0"/>
              </a:rPr>
              <a:t>У законі передбачена можливість видачі примусової ліцензії на залежні винаходи, які не можуть використовуватись, без порушення прав власників патентів на залежні винаходи. Обсяг використання винаходу, строк дії примусової ліцензії, розмір та порядок виплати винагороди власнику патенту зазначаються в рішенні судового органу. У всіх випадках власник примусової ліцензії не має виключного права на використання винаходу та не має права видавати </a:t>
            </a:r>
            <a:r>
              <a:rPr lang="uk-UA" i="1" dirty="0" err="1" smtClean="0">
                <a:latin typeface="Times New Roman" panose="02020603050405020304" pitchFamily="18" charset="0"/>
                <a:cs typeface="Times New Roman" panose="02020603050405020304" pitchFamily="18" charset="0"/>
              </a:rPr>
              <a:t>субліцензії</a:t>
            </a:r>
            <a:r>
              <a:rPr lang="uk-UA" i="1" dirty="0" smtClean="0">
                <a:latin typeface="Times New Roman" panose="02020603050405020304" pitchFamily="18" charset="0"/>
                <a:cs typeface="Times New Roman" panose="02020603050405020304" pitchFamily="18" charset="0"/>
              </a:rPr>
              <a:t>.</a:t>
            </a:r>
          </a:p>
          <a:p>
            <a:pPr algn="ctr">
              <a:spcBef>
                <a:spcPts val="1200"/>
              </a:spcBef>
            </a:pPr>
            <a:r>
              <a:rPr lang="uk-UA" b="1" i="1" dirty="0">
                <a:latin typeface="Times New Roman" panose="02020603050405020304" pitchFamily="18" charset="0"/>
                <a:cs typeface="Times New Roman" panose="02020603050405020304" pitchFamily="18" charset="0"/>
              </a:rPr>
              <a:t>Захист прав патентовласника</a:t>
            </a:r>
            <a:endParaRPr lang="uk-UA" i="1"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Будь-яке посягання на права власника патенту, передбачені законом вважається порушенням прав власника патенту, що тягне за собою відповідальність згідно з чинним законодавством України. Порушенням визнається будь-яке посягання на права власника патенту, передбачені законодавством про промислову власність. Це може бути неправомірне використання винаходу, корисної моделі чи промислового зразка, порушення особистих немайнових прав тощо. </a:t>
            </a:r>
          </a:p>
        </p:txBody>
      </p:sp>
      <p:sp>
        <p:nvSpPr>
          <p:cNvPr id="5"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Примусове відчуження прав па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07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98500" y="1196752"/>
            <a:ext cx="8856984" cy="5632311"/>
          </a:xfrm>
          <a:prstGeom prst="rect">
            <a:avLst/>
          </a:prstGeom>
        </p:spPr>
        <p:txBody>
          <a:bodyPr wrap="square">
            <a:spAutoFit/>
          </a:bodyPr>
          <a:lstStyle/>
          <a:p>
            <a:pPr indent="355600" algn="just"/>
            <a:r>
              <a:rPr lang="uk-UA" sz="2000" i="1" dirty="0" smtClean="0">
                <a:latin typeface="Times New Roman" panose="02020603050405020304" pitchFamily="18" charset="0"/>
                <a:cs typeface="Times New Roman" panose="02020603050405020304" pitchFamily="18" charset="0"/>
              </a:rPr>
              <a:t>                        На </a:t>
            </a:r>
            <a:r>
              <a:rPr lang="uk-UA" sz="2000" i="1" dirty="0">
                <a:latin typeface="Times New Roman" panose="02020603050405020304" pitchFamily="18" charset="0"/>
                <a:cs typeface="Times New Roman" panose="02020603050405020304" pitchFamily="18" charset="0"/>
              </a:rPr>
              <a:t>вимогу власника патенту таке порушення повинно бути припинено, а порушник зобов'язаний відшкодувати власнику патенту заподіяні збитки. Вимагати відновлення порушених прав власника патенту може також особа, якщо інше не передбачене ліцензійним договором. Будь-які спори, що виникають у зв'язку із застосуванням законодавства про</a:t>
            </a:r>
            <a:r>
              <a:rPr lang="uk-UA" sz="2000" b="1" i="1"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промислову власність, розв'язуються судом. Юрисдикція судів поширюється на всі правовідносини, що виникають у зв'язку з застосуванням Закону України «Про охорону прав на винаходи (корисні моделі</a:t>
            </a:r>
            <a:r>
              <a:rPr lang="uk-UA" sz="2000" i="1" dirty="0" smtClean="0">
                <a:latin typeface="Times New Roman" panose="02020603050405020304" pitchFamily="18" charset="0"/>
                <a:cs typeface="Times New Roman" panose="02020603050405020304" pitchFamily="18" charset="0"/>
              </a:rPr>
              <a:t>)».</a:t>
            </a:r>
          </a:p>
          <a:p>
            <a:pPr indent="355600"/>
            <a:r>
              <a:rPr lang="uk-UA" sz="2000" i="1" dirty="0">
                <a:latin typeface="Times New Roman" panose="02020603050405020304" pitchFamily="18" charset="0"/>
                <a:cs typeface="Times New Roman" panose="02020603050405020304" pitchFamily="18" charset="0"/>
              </a:rPr>
              <a:t>Суди відповідно до їх компетенції розв'язують, зокрема, спори про:</a:t>
            </a:r>
          </a:p>
          <a:p>
            <a:pPr lvl="0" indent="355600"/>
            <a:r>
              <a:rPr lang="uk-UA" sz="2000" i="1" dirty="0">
                <a:latin typeface="Times New Roman" panose="02020603050405020304" pitchFamily="18" charset="0"/>
                <a:cs typeface="Times New Roman" panose="02020603050405020304" pitchFamily="18" charset="0"/>
              </a:rPr>
              <a:t>авторство на винахід (корисну модель);</a:t>
            </a:r>
          </a:p>
          <a:p>
            <a:pPr marL="285750" lvl="0" indent="-285750">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встановлення факту використання винаходу (корисної моделі);</a:t>
            </a:r>
          </a:p>
          <a:p>
            <a:pPr marL="285750" lvl="0" indent="-285750">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встановлення власника патенту;</a:t>
            </a:r>
          </a:p>
          <a:p>
            <a:pPr marL="285750" lvl="0" indent="-285750">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порушення прав власника патенту;</a:t>
            </a:r>
          </a:p>
          <a:p>
            <a:pPr marL="285750" indent="-285750">
              <a:buFont typeface="Arial" panose="020B0604020202020204" pitchFamily="34" charset="0"/>
              <a:buChar char="•"/>
            </a:pPr>
            <a:r>
              <a:rPr lang="uk-UA" sz="2000" i="1" dirty="0" smtClean="0">
                <a:latin typeface="Times New Roman" panose="02020603050405020304" pitchFamily="18" charset="0"/>
                <a:cs typeface="Times New Roman" panose="02020603050405020304" pitchFamily="18" charset="0"/>
              </a:rPr>
              <a:t>укладання </a:t>
            </a:r>
            <a:r>
              <a:rPr lang="uk-UA" sz="2000" i="1" dirty="0">
                <a:latin typeface="Times New Roman" panose="02020603050405020304" pitchFamily="18" charset="0"/>
                <a:cs typeface="Times New Roman" panose="02020603050405020304" pitchFamily="18" charset="0"/>
              </a:rPr>
              <a:t>та виконання ліцензійних договорів:</a:t>
            </a:r>
          </a:p>
          <a:p>
            <a:pPr marL="285750" lvl="0" indent="-285750">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право попереднього користування:</a:t>
            </a:r>
          </a:p>
          <a:p>
            <a:pPr marL="285750" lvl="0" indent="-285750">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компенсації.</a:t>
            </a:r>
          </a:p>
          <a:p>
            <a:pPr indent="355600" algn="just"/>
            <a:r>
              <a:rPr lang="uk-UA" sz="2000" i="1" dirty="0">
                <a:latin typeface="Times New Roman" panose="02020603050405020304" pitchFamily="18" charset="0"/>
                <a:cs typeface="Times New Roman" panose="02020603050405020304" pitchFamily="18" charset="0"/>
              </a:rPr>
              <a:t>Суди розглядають також усі інші спори, пов'язані з охороною прав</a:t>
            </a:r>
            <a:r>
              <a:rPr lang="uk-UA" sz="2000" b="1" i="1"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патентовласників, що надаються законодавством про промислову власність.</a:t>
            </a:r>
          </a:p>
        </p:txBody>
      </p:sp>
      <p:sp>
        <p:nvSpPr>
          <p:cNvPr id="5"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Примусове відчуження прав па винахід (корисну модель)</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109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Ліцензії на право користування об'єктами інтелектуальної власності</a:t>
            </a:r>
            <a:endParaRPr lang="uk-UA" sz="28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79512" y="1495086"/>
            <a:ext cx="8856984" cy="5355312"/>
          </a:xfrm>
          <a:prstGeom prst="rect">
            <a:avLst/>
          </a:prstGeom>
        </p:spPr>
        <p:txBody>
          <a:bodyPr wrap="square">
            <a:spAutoFit/>
          </a:bodyPr>
          <a:lstStyle/>
          <a:p>
            <a:pPr indent="266700" algn="just"/>
            <a:r>
              <a:rPr lang="uk-UA" i="1" dirty="0">
                <a:latin typeface="Times New Roman" panose="02020603050405020304" pitchFamily="18" charset="0"/>
                <a:cs typeface="Times New Roman" panose="02020603050405020304" pitchFamily="18" charset="0"/>
              </a:rPr>
              <a:t>За сучасних умов найбільш поширеною правовою формою використання об'єктів інтелектуальної власності є </a:t>
            </a:r>
            <a:r>
              <a:rPr lang="uk-UA" i="1" u="sng" dirty="0">
                <a:latin typeface="Times New Roman" panose="02020603050405020304" pitchFamily="18" charset="0"/>
                <a:cs typeface="Times New Roman" panose="02020603050405020304" pitchFamily="18" charset="0"/>
              </a:rPr>
              <a:t>ліцензійні договор</a:t>
            </a:r>
            <a:r>
              <a:rPr lang="uk-UA" i="1" dirty="0">
                <a:latin typeface="Times New Roman" panose="02020603050405020304" pitchFamily="18" charset="0"/>
                <a:cs typeface="Times New Roman" panose="02020603050405020304" pitchFamily="18" charset="0"/>
              </a:rPr>
              <a:t>и.</a:t>
            </a:r>
          </a:p>
          <a:p>
            <a:pPr indent="266700" algn="just"/>
            <a:r>
              <a:rPr lang="uk-UA" i="1" dirty="0">
                <a:latin typeface="Times New Roman" panose="02020603050405020304" pitchFamily="18" charset="0"/>
                <a:cs typeface="Times New Roman" panose="02020603050405020304" pitchFamily="18" charset="0"/>
              </a:rPr>
              <a:t>Право на використання винаходу може бути передано у повному обсязі або частково шляхом видачі дозволу (ліцензії) на його використання. Правовою формою видачі ліцензії є ліцензійний договір.</a:t>
            </a:r>
          </a:p>
          <a:p>
            <a:pPr indent="266700" algn="just"/>
            <a:r>
              <a:rPr lang="uk-UA" i="1" dirty="0">
                <a:latin typeface="Times New Roman" panose="02020603050405020304" pitchFamily="18" charset="0"/>
                <a:cs typeface="Times New Roman" panose="02020603050405020304" pitchFamily="18" charset="0"/>
              </a:rPr>
              <a:t>Власник патенту, крім патенту (деклараційного патенту) на секретний винахід чи деклараційного патенту на секретну корисну модель, має право подати до Установи для офіційної публікації заяву про готовність надання будь-якій особі дозволу на використання запатентованого винаходу (корисної моделі). У цьому разі річний збір за підтримання чинності патенту зменшується на 50 відсотків, починаючи з року, наступного за роком публікації такої заяви.</a:t>
            </a:r>
          </a:p>
          <a:p>
            <a:pPr indent="266700" algn="just"/>
            <a:r>
              <a:rPr lang="uk-UA" i="1" dirty="0">
                <a:latin typeface="Times New Roman" panose="02020603050405020304" pitchFamily="18" charset="0"/>
                <a:cs typeface="Times New Roman" panose="02020603050405020304" pitchFamily="18" charset="0"/>
              </a:rPr>
              <a:t>Особа, яка виявила бажання скористатися зазначеним дозволом, зобов'язана укласти з власником патенту чи деклараційного патенту договір про платежі. Суперечки, що виникають під час виконання цього договору, вирішуються у судовому порядку.</a:t>
            </a:r>
          </a:p>
          <a:p>
            <a:pPr indent="266700" algn="just"/>
            <a:r>
              <a:rPr lang="uk-UA" i="1" u="sng" dirty="0">
                <a:latin typeface="Times New Roman" panose="02020603050405020304" pitchFamily="18" charset="0"/>
                <a:cs typeface="Times New Roman" panose="02020603050405020304" pitchFamily="18" charset="0"/>
              </a:rPr>
              <a:t>Ліцензійний договір</a:t>
            </a:r>
            <a:r>
              <a:rPr lang="uk-UA" i="1" dirty="0">
                <a:latin typeface="Times New Roman" panose="02020603050405020304" pitchFamily="18" charset="0"/>
                <a:cs typeface="Times New Roman" panose="02020603050405020304" pitchFamily="18" charset="0"/>
              </a:rPr>
              <a:t> - це двостороння угода, за якою сторона, що володіє виключним правом на використання винаходу </a:t>
            </a:r>
            <a:r>
              <a:rPr lang="uk-UA" i="1" u="sng" dirty="0">
                <a:latin typeface="Times New Roman" panose="02020603050405020304" pitchFamily="18" charset="0"/>
                <a:cs typeface="Times New Roman" panose="02020603050405020304" pitchFamily="18" charset="0"/>
              </a:rPr>
              <a:t>(ліцензіар),</a:t>
            </a:r>
            <a:r>
              <a:rPr lang="uk-UA" i="1" cap="small"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надає іншій стороні </a:t>
            </a:r>
            <a:r>
              <a:rPr lang="uk-UA" i="1" u="sng" dirty="0">
                <a:latin typeface="Times New Roman" panose="02020603050405020304" pitchFamily="18" charset="0"/>
                <a:cs typeface="Times New Roman" panose="02020603050405020304" pitchFamily="18" charset="0"/>
              </a:rPr>
              <a:t>(ліцензіату)</a:t>
            </a:r>
            <a:r>
              <a:rPr lang="uk-UA" i="1" cap="small"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дозвіл (ліцензію) на використання винаходу, а ліцензіат зобов'язується сплачувати ліцензіару платежі та здійснювати інші дії, що передбачені договором</a:t>
            </a:r>
            <a:r>
              <a:rPr lang="uk-UA" i="1" dirty="0" smtClean="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6583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144240" y="1012443"/>
            <a:ext cx="8856984" cy="5909310"/>
          </a:xfrm>
          <a:prstGeom prst="rect">
            <a:avLst/>
          </a:prstGeom>
        </p:spPr>
        <p:txBody>
          <a:bodyPr wrap="square">
            <a:spAutoFit/>
          </a:bodyPr>
          <a:lstStyle/>
          <a:p>
            <a:pPr algn="just"/>
            <a:r>
              <a:rPr lang="uk-UA" i="1"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Раціоналізаторські пропозиції є результатом найбільш поширеного виду технічної творчості, як і за своєю новизною і технічним рівнем є нижчою від винахідництва, проте за доступністю, масштабністю та деякими іншими факторами не поступається йому. Саме своїм масовим застосуванням раціоналізаторські пропозиції інколи здатні давати більший економічний ефект, ніж винаходи. Економія від використання раціоналізаторських пропозицій у підсумку буває більшою, ніж від використання винаходів. Саме тому раціоналізаторство як форма технічної творчості заслуговує на всіляке заохочення і</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стимулювання, а його результати - раціоналізаторські пропозиції - потребують надійної правової охорони. При цьому слід мати на увазі, що досить часто заявки на винаходи відхиляються тому, що втрачена їх новизна, але пропозиції у своїй суті є винаходами, і в таких випадках буде доречною правова охорона раціоналізаторських пропозицій.</a:t>
            </a:r>
            <a:endParaRPr lang="uk-UA" dirty="0">
              <a:latin typeface="Times New Roman" panose="02020603050405020304" pitchFamily="18" charset="0"/>
              <a:cs typeface="Times New Roman" panose="02020603050405020304" pitchFamily="18" charset="0"/>
            </a:endParaRPr>
          </a:p>
          <a:p>
            <a:pPr indent="355600" algn="just"/>
            <a:r>
              <a:rPr lang="uk-UA" i="1" dirty="0" smtClean="0">
                <a:latin typeface="Times New Roman" panose="02020603050405020304" pitchFamily="18" charset="0"/>
                <a:cs typeface="Times New Roman" panose="02020603050405020304" pitchFamily="18" charset="0"/>
              </a:rPr>
              <a:t>Раціоналізаторство </a:t>
            </a:r>
            <a:r>
              <a:rPr lang="uk-UA" i="1" dirty="0">
                <a:latin typeface="Times New Roman" panose="02020603050405020304" pitchFamily="18" charset="0"/>
                <a:cs typeface="Times New Roman" panose="02020603050405020304" pitchFamily="18" charset="0"/>
              </a:rPr>
              <a:t>є невід'ємною складовою виробничої діяльності, яка не може розвиватись без постійного </a:t>
            </a:r>
            <a:r>
              <a:rPr lang="uk-UA" b="1" i="1" dirty="0">
                <a:latin typeface="Times New Roman" panose="02020603050405020304" pitchFamily="18" charset="0"/>
                <a:cs typeface="Times New Roman" panose="02020603050405020304" pitchFamily="18" charset="0"/>
              </a:rPr>
              <a:t>і </a:t>
            </a:r>
            <a:r>
              <a:rPr lang="uk-UA" i="1" dirty="0">
                <a:latin typeface="Times New Roman" panose="02020603050405020304" pitchFamily="18" charset="0"/>
                <a:cs typeface="Times New Roman" panose="02020603050405020304" pitchFamily="18" charset="0"/>
              </a:rPr>
              <a:t>систематичного удосконалення. Воно спрямоване саме на удосконалення продукції, технології виробництва, техніки та іншого обладнання і стосується будь-якої сфери - промисловості, транспорту, оборони, охорони здоров'я, сільського господарства тощо. Саме широке використання пропозицій, спрямованих на удосконалення процесів суспільно корисної праці, і дає досить помітний економічний ефект.</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Раціоналізатори завжди були в пошані в Україні. їх діяльність заохочувалась і стимулювалась, вони були наділені рядом прав і </a:t>
            </a:r>
            <a:r>
              <a:rPr lang="uk-UA" i="1" dirty="0" smtClean="0">
                <a:latin typeface="Times New Roman" panose="02020603050405020304" pitchFamily="18" charset="0"/>
                <a:cs typeface="Times New Roman" panose="02020603050405020304" pitchFamily="18" charset="0"/>
              </a:rPr>
              <a:t>пільг.</a:t>
            </a:r>
            <a:endParaRPr lang="uk-UA" i="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1403648" y="188640"/>
            <a:ext cx="7293496"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052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87636" y="753800"/>
            <a:ext cx="8856984" cy="6186309"/>
          </a:xfrm>
          <a:prstGeom prst="rect">
            <a:avLst/>
          </a:prstGeom>
        </p:spPr>
        <p:txBody>
          <a:bodyPr wrap="square">
            <a:spAutoFit/>
          </a:bodyPr>
          <a:lstStyle/>
          <a:p>
            <a:pPr algn="just"/>
            <a:r>
              <a:rPr lang="uk-UA" i="1" dirty="0" smtClean="0">
                <a:latin typeface="Times New Roman" panose="02020603050405020304" pitchFamily="18" charset="0"/>
                <a:cs typeface="Times New Roman" panose="02020603050405020304" pitchFamily="18" charset="0"/>
              </a:rPr>
              <a:t>                               Нині </a:t>
            </a:r>
            <a:r>
              <a:rPr lang="uk-UA" i="1" dirty="0">
                <a:latin typeface="Times New Roman" panose="02020603050405020304" pitchFamily="18" charset="0"/>
                <a:cs typeface="Times New Roman" panose="02020603050405020304" pitchFamily="18" charset="0"/>
              </a:rPr>
              <a:t>раціоналізаторська діяльність регулюється Цивільним </a:t>
            </a:r>
            <a:r>
              <a:rPr lang="uk-UA" i="1" dirty="0" smtClean="0">
                <a:latin typeface="Times New Roman" panose="02020603050405020304" pitchFamily="18" charset="0"/>
                <a:cs typeface="Times New Roman" panose="02020603050405020304" pitchFamily="18" charset="0"/>
              </a:rPr>
              <a:t>кодексом</a:t>
            </a:r>
          </a:p>
          <a:p>
            <a:pPr algn="just"/>
            <a:r>
              <a:rPr lang="uk-UA" i="1" dirty="0">
                <a:latin typeface="Times New Roman" panose="02020603050405020304" pitchFamily="18" charset="0"/>
                <a:cs typeface="Times New Roman" panose="02020603050405020304" pitchFamily="18" charset="0"/>
              </a:rPr>
              <a:t> </a:t>
            </a:r>
            <a:r>
              <a:rPr lang="uk-UA" i="1"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України, Тимчасовим положенням про правову охорону об'єктів промислової власності та раціоналізаторських пропозицій (далі - Тимчасове положення), затвердженим Указом Президента України від 18 вересня 1992 р., та Методичними рекомендаціями про порядок складання, подачі і розгляду заяви на раціоналізаторську пропозицію, затвердженими наказом </a:t>
            </a:r>
            <a:r>
              <a:rPr lang="uk-UA" i="1" dirty="0" err="1">
                <a:latin typeface="Times New Roman" panose="02020603050405020304" pitchFamily="18" charset="0"/>
                <a:cs typeface="Times New Roman" panose="02020603050405020304" pitchFamily="18" charset="0"/>
              </a:rPr>
              <a:t>Держпатенту</a:t>
            </a:r>
            <a:r>
              <a:rPr lang="uk-UA" i="1" dirty="0">
                <a:latin typeface="Times New Roman" panose="02020603050405020304" pitchFamily="18" charset="0"/>
                <a:cs typeface="Times New Roman" panose="02020603050405020304" pitchFamily="18" charset="0"/>
              </a:rPr>
              <a:t> України від 27 квітня 1995 р. </a:t>
            </a:r>
            <a:r>
              <a:rPr lang="uk-UA" i="1" dirty="0" err="1">
                <a:latin typeface="Times New Roman" panose="02020603050405020304" pitchFamily="18" charset="0"/>
                <a:cs typeface="Times New Roman" panose="02020603050405020304" pitchFamily="18" charset="0"/>
              </a:rPr>
              <a:t>Держпатент</a:t>
            </a:r>
            <a:r>
              <a:rPr lang="uk-UA" i="1" dirty="0">
                <a:latin typeface="Times New Roman" panose="02020603050405020304" pitchFamily="18" charset="0"/>
                <a:cs typeface="Times New Roman" panose="02020603050405020304" pitchFamily="18" charset="0"/>
              </a:rPr>
              <a:t> України прийняв ряд відомчих нормативних актів, спрямованих на поглиблену регламентацію регулювання раціоналізаторської діяльності. Тимчасове положення змінене Указом Президента України «Про визнання такими, що втратили чинність, Указів Президента України у зв'язку з прийняттям законів України щодо промислової власності» від 22 червня 1995 р. № 324/94.</a:t>
            </a:r>
            <a:endParaRPr lang="uk-UA" dirty="0">
              <a:latin typeface="Times New Roman" panose="02020603050405020304" pitchFamily="18" charset="0"/>
              <a:cs typeface="Times New Roman" panose="02020603050405020304" pitchFamily="18" charset="0"/>
            </a:endParaRPr>
          </a:p>
          <a:p>
            <a:pPr algn="ctr"/>
            <a:r>
              <a:rPr lang="uk-UA" i="1" u="sng" dirty="0">
                <a:latin typeface="Times New Roman" panose="02020603050405020304" pitchFamily="18" charset="0"/>
                <a:cs typeface="Times New Roman" panose="02020603050405020304" pitchFamily="18" charset="0"/>
              </a:rPr>
              <a:t>Ознаки раціоналізаторської пропозиції </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Відповідно до наведених нормативних актів раціоналізаторською визнається пропозиція, яка є новою і корисною для підприємства, якому вона подана, і передбачає створення або зміну конструкції виробів, технології виробництва, техніки або складу матеріалів</a:t>
            </a:r>
            <a:r>
              <a:rPr lang="uk-UA" i="1"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Отже, раціоналізаторська пропозиція має стосуватись виробів, технології, задіяної техніки або складу матеріалів. Тож </a:t>
            </a:r>
            <a:r>
              <a:rPr lang="uk-UA" i="1" u="sng" dirty="0">
                <a:latin typeface="Times New Roman" panose="02020603050405020304" pitchFamily="18" charset="0"/>
                <a:cs typeface="Times New Roman" panose="02020603050405020304" pitchFamily="18" charset="0"/>
              </a:rPr>
              <a:t>об'єктами раціоналізаторських пропозицій можуть бути конструктивні рішення виробів, технологічні процеси, тобто способи, а також речовина (склад матеріалів)</a:t>
            </a:r>
            <a:r>
              <a:rPr lang="uk-UA" i="1" dirty="0">
                <a:latin typeface="Times New Roman" panose="02020603050405020304" pitchFamily="18" charset="0"/>
                <a:cs typeface="Times New Roman" panose="02020603050405020304" pitchFamily="18" charset="0"/>
              </a:rPr>
              <a:t>. Але не треба розуміти наведений перелік об'єктів як обмеження раціоналізаторства. </a:t>
            </a:r>
            <a:endParaRPr lang="uk-UA" i="1" dirty="0" smtClean="0">
              <a:latin typeface="Times New Roman" panose="02020603050405020304" pitchFamily="18" charset="0"/>
              <a:cs typeface="Times New Roman" panose="02020603050405020304" pitchFamily="18" charset="0"/>
            </a:endParaRPr>
          </a:p>
          <a:p>
            <a:pPr indent="355600" algn="just"/>
            <a:endParaRPr lang="uk-UA" i="1" dirty="0">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1403648" y="188640"/>
            <a:ext cx="7293496"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7328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323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93948" y="967879"/>
            <a:ext cx="8914904" cy="5632311"/>
          </a:xfrm>
          <a:prstGeom prst="rect">
            <a:avLst/>
          </a:prstGeom>
        </p:spPr>
        <p:txBody>
          <a:bodyPr wrap="square">
            <a:spAutoFit/>
          </a:bodyPr>
          <a:lstStyle/>
          <a:p>
            <a:pPr indent="444500" algn="just"/>
            <a:r>
              <a:rPr lang="uk-UA" i="1" dirty="0" smtClean="0">
                <a:latin typeface="Times New Roman" panose="02020603050405020304" pitchFamily="18" charset="0"/>
                <a:cs typeface="Times New Roman" panose="02020603050405020304" pitchFamily="18" charset="0"/>
              </a:rPr>
              <a:t>                     </a:t>
            </a:r>
            <a:r>
              <a:rPr lang="uk-UA" i="1" u="sng" dirty="0" smtClean="0">
                <a:latin typeface="Times New Roman" panose="02020603050405020304" pitchFamily="18" charset="0"/>
                <a:cs typeface="Times New Roman" panose="02020603050405020304" pitchFamily="18" charset="0"/>
              </a:rPr>
              <a:t>Раціоналізаторська </a:t>
            </a:r>
            <a:r>
              <a:rPr lang="uk-UA" i="1" u="sng" dirty="0">
                <a:latin typeface="Times New Roman" panose="02020603050405020304" pitchFamily="18" charset="0"/>
                <a:cs typeface="Times New Roman" panose="02020603050405020304" pitchFamily="18" charset="0"/>
              </a:rPr>
              <a:t>пропозиція може стосуватись будь-якої сфери суспільно корисної діяльності людини. Це може бути удосконалення медичних інструментів та апаратури, зв'язку і транспорту тощо</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До раціоналізаторської пропозиції законодавство встановило три необхідних вимоги:</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1) </a:t>
            </a:r>
            <a:r>
              <a:rPr lang="uk-UA" i="1" u="sng" dirty="0">
                <a:latin typeface="Times New Roman" panose="02020603050405020304" pitchFamily="18" charset="0"/>
                <a:cs typeface="Times New Roman" panose="02020603050405020304" pitchFamily="18" charset="0"/>
              </a:rPr>
              <a:t>вона має належати до профілю підприємства, якому подана; </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2) має бути новою;</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3) бути корисною підприємству, якому подана.</a:t>
            </a:r>
            <a:r>
              <a:rPr lang="uk-UA" i="1"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Пропозиція подається тому підприємству, якому відповідає за профілем його діяльності. При цьому не має значення, де працює раціоналізатор і взагалі чи він працює. Раціоналізаторська пропозиція має відношення до діяльності підприємства, якщо вона може бути використана в технологічному процесі цього підприємства, у продукції, що ним виробляється, у техніці або матеріалах.</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Така </a:t>
            </a:r>
            <a:r>
              <a:rPr lang="uk-UA" i="1" u="sng" dirty="0">
                <a:latin typeface="Times New Roman" panose="02020603050405020304" pitchFamily="18" charset="0"/>
                <a:cs typeface="Times New Roman" panose="02020603050405020304" pitchFamily="18" charset="0"/>
              </a:rPr>
              <a:t>пропозиція визнається новою для підприємства, якому вона подана, якщо її сутність на цьому підприємстві до подачі заяви на неї не була відома.</a:t>
            </a:r>
            <a:r>
              <a:rPr lang="uk-UA" i="1" dirty="0">
                <a:latin typeface="Times New Roman" panose="02020603050405020304" pitchFamily="18" charset="0"/>
                <a:cs typeface="Times New Roman" panose="02020603050405020304" pitchFamily="18" charset="0"/>
              </a:rPr>
              <a:t> Для встановлення новизни раціоналізаторської пропозиції використовуються усі наявні на підприємстві джерела інформації, які містять відомості про цю або</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подібну пропозицію.</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Однак новизна раціоналізаторської пропозиції не втрачається, якщо вона використовується за ініціативою її автора не більше, як три місяці до подання заяви. Безумовно, мова йде про використання на тому підприємстві, де подана</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заява.</a:t>
            </a:r>
            <a:r>
              <a:rPr lang="uk-UA" i="1" dirty="0" smtClean="0">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1403648" y="188640"/>
            <a:ext cx="7293496"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907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p:cNvSpPr txBox="1">
            <a:spLocks/>
          </p:cNvSpPr>
          <p:nvPr/>
        </p:nvSpPr>
        <p:spPr>
          <a:xfrm>
            <a:off x="1763688" y="188640"/>
            <a:ext cx="7270452"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05148" y="1124744"/>
            <a:ext cx="8928992" cy="5632311"/>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Раціоналізаторська </a:t>
            </a:r>
            <a:r>
              <a:rPr lang="uk-UA" i="1" u="sng" dirty="0">
                <a:latin typeface="Times New Roman" panose="02020603050405020304" pitchFamily="18" charset="0"/>
                <a:cs typeface="Times New Roman" panose="02020603050405020304" pitchFamily="18" charset="0"/>
              </a:rPr>
              <a:t>пропозиція визнається корисною для підприємства</a:t>
            </a:r>
            <a:r>
              <a:rPr lang="uk-UA" i="1" dirty="0">
                <a:latin typeface="Times New Roman" panose="02020603050405020304" pitchFamily="18" charset="0"/>
                <a:cs typeface="Times New Roman" panose="02020603050405020304" pitchFamily="18" charset="0"/>
              </a:rPr>
              <a:t>, якому подана заява на неї, </a:t>
            </a:r>
            <a:r>
              <a:rPr lang="uk-UA" i="1" u="sng" dirty="0">
                <a:latin typeface="Times New Roman" panose="02020603050405020304" pitchFamily="18" charset="0"/>
                <a:cs typeface="Times New Roman" panose="02020603050405020304" pitchFamily="18" charset="0"/>
              </a:rPr>
              <a:t>якщо її використання дає змогу підвищити економічну ефективність виробництва, одержати кращий дохід (прибуток) або одержати інший позитивний ефект</a:t>
            </a:r>
            <a:r>
              <a:rPr lang="uk-UA" i="1" dirty="0">
                <a:latin typeface="Times New Roman" panose="02020603050405020304" pitchFamily="18" charset="0"/>
                <a:cs typeface="Times New Roman" panose="02020603050405020304" pitchFamily="18" charset="0"/>
              </a:rPr>
              <a:t>. Позитивний ефект може полягати в будь-якому підвищенні технічного рівня виробництва, поліпшенні умов та безпеки праці, зниженні негативного впливу на навколишнє середовище тощо.</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Зазначені Методичні рекомендації про порядок складання, подачі і розгляду заяви на раціоналізаторську пропозицію (далі - Методичні рекомендації) містять ряд умов, за наявності яких пропозиція не може бути визнана раціоналізаторською, а саме:</a:t>
            </a:r>
            <a:endParaRPr lang="uk-UA"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запозичення чужого досвіду без власного творчого внеску;</a:t>
            </a:r>
            <a:endParaRPr lang="uk-UA"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пропозиції, що містять відомі рішення;</a:t>
            </a:r>
            <a:endParaRPr lang="uk-UA"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пропозиції не технічного, а організаційного характеру: пропозиції щодо удосконалення організації і управління господарством.</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Другу групу пропозицій, що не визнаються раціоналізаторськими</a:t>
            </a:r>
            <a:r>
              <a:rPr lang="uk-UA" i="1" dirty="0">
                <a:latin typeface="Times New Roman" panose="02020603050405020304" pitchFamily="18" charset="0"/>
                <a:cs typeface="Times New Roman" panose="02020603050405020304" pitchFamily="18" charset="0"/>
              </a:rPr>
              <a:t>, складають такі, що погіршують умови праці, якість робіт, викликають або збільшують</a:t>
            </a:r>
            <a:r>
              <a:rPr lang="uk-UA" cap="small"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рівень забруднення навколишнього середовища, знижують надійність та інші показники якості продукції. Не визнаються раціоналізаторськими пропозиції, які лише ставлять завдання, але не дають конкретного вирішення.</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Раціоналізатором, тобто автором раціоналізаторської пропозиції, визнається особа, що створила її своєю творчою працею</a:t>
            </a:r>
            <a:r>
              <a:rPr lang="uk-UA" i="1"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999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6"/>
            <a:ext cx="1789336" cy="12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57560" y="739240"/>
            <a:ext cx="8842896" cy="6186309"/>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a:t>
            </a:r>
            <a:r>
              <a:rPr lang="uk-UA" i="1" u="sng" dirty="0" smtClean="0">
                <a:latin typeface="Times New Roman" panose="02020603050405020304" pitchFamily="18" charset="0"/>
                <a:cs typeface="Times New Roman" panose="02020603050405020304" pitchFamily="18" charset="0"/>
              </a:rPr>
              <a:t>  Якщо </a:t>
            </a:r>
            <a:r>
              <a:rPr lang="uk-UA" i="1" u="sng" dirty="0">
                <a:latin typeface="Times New Roman" panose="02020603050405020304" pitchFamily="18" charset="0"/>
                <a:cs typeface="Times New Roman" panose="02020603050405020304" pitchFamily="18" charset="0"/>
              </a:rPr>
              <a:t>раціоналізаторська пропозиція створена спільною творчою працею кількох осіб, то вони визнаються співавторами, а порядок користування правами на їх пропозицію визначається угодою між ними.</a:t>
            </a:r>
            <a:r>
              <a:rPr lang="uk-UA" i="1" dirty="0">
                <a:latin typeface="Times New Roman" panose="02020603050405020304" pitchFamily="18" charset="0"/>
                <a:cs typeface="Times New Roman" panose="02020603050405020304" pitchFamily="18" charset="0"/>
              </a:rPr>
              <a:t> Не визнаються співавторами особи, які надавали авторові раціоналізаторської пропозиції лише технічну допомогу, </a:t>
            </a:r>
            <a:r>
              <a:rPr lang="uk-UA" i="1" dirty="0" smtClean="0">
                <a:latin typeface="Times New Roman" panose="02020603050405020304" pitchFamily="18" charset="0"/>
                <a:cs typeface="Times New Roman" panose="02020603050405020304" pitchFamily="18" charset="0"/>
              </a:rPr>
              <a:t>здійснювали </a:t>
            </a:r>
            <a:r>
              <a:rPr lang="uk-UA" i="1" dirty="0">
                <a:latin typeface="Times New Roman" panose="02020603050405020304" pitchFamily="18" charset="0"/>
                <a:cs typeface="Times New Roman" panose="02020603050405020304" pitchFamily="18" charset="0"/>
              </a:rPr>
              <a:t>креслярські роботи, виготовляли зразки, допомагали в оформленні документації, виконували розрахунки, проводили дослідну перевірку тощо, або сприяли оформленню прав на раціоналізаторську пропозицію та її використання</a:t>
            </a:r>
            <a:r>
              <a:rPr lang="uk-UA" i="1" dirty="0" smtClean="0">
                <a:latin typeface="Times New Roman" panose="02020603050405020304" pitchFamily="18" charset="0"/>
                <a:cs typeface="Times New Roman" panose="02020603050405020304" pitchFamily="18" charset="0"/>
              </a:rPr>
              <a:t>.</a:t>
            </a:r>
          </a:p>
          <a:p>
            <a:pPr indent="355600" algn="just"/>
            <a:r>
              <a:rPr lang="uk-UA" i="1" u="sng" dirty="0">
                <a:latin typeface="Times New Roman" panose="02020603050405020304" pitchFamily="18" charset="0"/>
                <a:cs typeface="Times New Roman" panose="02020603050405020304" pitchFamily="18" charset="0"/>
              </a:rPr>
              <a:t>Склад співавторів на раціоналізаторську пропозицію після подання заяви за</a:t>
            </a:r>
            <a:r>
              <a:rPr lang="uk-UA" b="1" i="1" u="sng" dirty="0">
                <a:latin typeface="Times New Roman" panose="02020603050405020304" pitchFamily="18" charset="0"/>
                <a:cs typeface="Times New Roman" panose="02020603050405020304" pitchFamily="18" charset="0"/>
              </a:rPr>
              <a:t> </a:t>
            </a:r>
            <a:r>
              <a:rPr lang="uk-UA" i="1" u="sng" dirty="0">
                <a:latin typeface="Times New Roman" panose="02020603050405020304" pitchFamily="18" charset="0"/>
                <a:cs typeface="Times New Roman" panose="02020603050405020304" pitchFamily="18" charset="0"/>
              </a:rPr>
              <a:t>загальним правилом не може змінюватись</a:t>
            </a:r>
            <a:r>
              <a:rPr lang="uk-UA" i="1" dirty="0">
                <a:latin typeface="Times New Roman" panose="02020603050405020304" pitchFamily="18" charset="0"/>
                <a:cs typeface="Times New Roman" panose="02020603050405020304" pitchFamily="18" charset="0"/>
              </a:rPr>
              <a:t>. Проте у виняткових випадках за відсутності суперечки про авторство склад співавторів може бути переглянутий підприємством, установою чи організацією, куди подано заяву на раціоналізаторську пропозицію. </a:t>
            </a:r>
            <a:r>
              <a:rPr lang="uk-UA" i="1" dirty="0" smtClean="0">
                <a:latin typeface="Times New Roman" panose="02020603050405020304" pitchFamily="18" charset="0"/>
                <a:cs typeface="Times New Roman" panose="02020603050405020304" pitchFamily="18" charset="0"/>
              </a:rPr>
              <a:t>Заява </a:t>
            </a:r>
            <a:r>
              <a:rPr lang="uk-UA" i="1" dirty="0">
                <a:latin typeface="Times New Roman" panose="02020603050405020304" pitchFamily="18" charset="0"/>
                <a:cs typeface="Times New Roman" panose="02020603050405020304" pitchFamily="18" charset="0"/>
              </a:rPr>
              <a:t>про зміну складу співавторів має розглядатися посадовою особою, що приймає рішення по пропозиції, спільно з первинною організацією Товариства винахідників і раціоналізаторів України (далі - ТВР) до винесення рішення щодо пропозиції.</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Значні обмеження існують щодо пропозицій, які подаються інженерно-технічними працівниками. Мова йде лише про інженерно-технічних працівників науково-дослідних, проектних, конструкторських, технологічних організацій і аналогічних підрозділів підприємств. Під такими підрозділами маються на увазі науково-дослідні, проектні, конструкторські технологічні організації, відділи головного конструктора і конструкторські відділи, </a:t>
            </a:r>
            <a:r>
              <a:rPr lang="uk-UA" i="1" dirty="0" err="1">
                <a:latin typeface="Times New Roman" panose="02020603050405020304" pitchFamily="18" charset="0"/>
                <a:cs typeface="Times New Roman" panose="02020603050405020304" pitchFamily="18" charset="0"/>
              </a:rPr>
              <a:t>відділи</a:t>
            </a:r>
            <a:r>
              <a:rPr lang="uk-UA" i="1" dirty="0">
                <a:latin typeface="Times New Roman" panose="02020603050405020304" pitchFamily="18" charset="0"/>
                <a:cs typeface="Times New Roman" panose="02020603050405020304" pitchFamily="18" charset="0"/>
              </a:rPr>
              <a:t> головного технолога і технологічні відділи, </a:t>
            </a:r>
            <a:r>
              <a:rPr lang="uk-UA" i="1" dirty="0" err="1">
                <a:latin typeface="Times New Roman" panose="02020603050405020304" pitchFamily="18" charset="0"/>
                <a:cs typeface="Times New Roman" panose="02020603050405020304" pitchFamily="18" charset="0"/>
              </a:rPr>
              <a:t>відділи</a:t>
            </a:r>
            <a:r>
              <a:rPr lang="uk-UA" i="1" dirty="0">
                <a:latin typeface="Times New Roman" panose="02020603050405020304" pitchFamily="18" charset="0"/>
                <a:cs typeface="Times New Roman" panose="02020603050405020304" pitchFamily="18" charset="0"/>
              </a:rPr>
              <a:t> головного металурга, заводські лабораторії</a:t>
            </a:r>
            <a:r>
              <a:rPr lang="uk-UA" i="1"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1697460" y="174080"/>
            <a:ext cx="7293496"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5279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63688" y="188640"/>
            <a:ext cx="7270452"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7504" y="1120676"/>
            <a:ext cx="8926636" cy="5355312"/>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Пропозиції </a:t>
            </a:r>
            <a:r>
              <a:rPr lang="uk-UA" i="1" dirty="0">
                <a:latin typeface="Times New Roman" panose="02020603050405020304" pitchFamily="18" charset="0"/>
                <a:cs typeface="Times New Roman" panose="02020603050405020304" pitchFamily="18" charset="0"/>
              </a:rPr>
              <a:t>цієї категорії працівників не визнаються раціоналізаторськими за умови, що подані ними пропозиції стосуються проектів, які ними розробляються. На інженерно-технічних працівників інших підрозділів і тих. що не брали участі в розробці зазначених проектів, таке обмеження не поширюється</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Пропозиції інженерно-технічних керівних працівників науково-дослідних, проектних, конструкторських, технологічних організацій і аналогічних підрозділів підприємств, які не розробляли проекти, конструкції і технологічні процеси, а також пропозиції інших працівників, подані на стадії експериментальної (дослідної) перевірки проекту, конструкції, технологічного процесу, можуть визнаватися раціоналізаторськими.</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Пропозиції інженерно-технічних керівних працівників, які беруть участь у розгляді і затвердженні в усталеному порядку відповідних проектів, конструкцій і технологічних процесів, а також пропозиції, подані цими працівниками у співавторстві з іншими особами, визнаються раціоналізаторськими в спеціально установленому порядку.</a:t>
            </a:r>
            <a:endParaRPr lang="uk-UA" dirty="0">
              <a:latin typeface="Times New Roman" panose="02020603050405020304" pitchFamily="18" charset="0"/>
              <a:cs typeface="Times New Roman" panose="02020603050405020304" pitchFamily="18" charset="0"/>
            </a:endParaRPr>
          </a:p>
          <a:p>
            <a:pPr indent="355600" algn="just"/>
            <a:r>
              <a:rPr lang="uk-UA" b="1" i="1" u="sng" dirty="0">
                <a:latin typeface="Times New Roman" panose="02020603050405020304" pitchFamily="18" charset="0"/>
                <a:cs typeface="Times New Roman" panose="02020603050405020304" pitchFamily="18" charset="0"/>
              </a:rPr>
              <a:t>Складання, подання та розгляд заяви на раціоналізаторську пропозицію</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Заява на раціоналізаторську пропозицію складається автором (співавторами) за спеціальною формою (Р-1), затвердженою Міністерством статистики України. Заява та інші документи. що стосуються раціоналізаторської пропозиції, заповнюються чорнилом чи пастою від руки або на друкарській машинці чітко, розбірливо, без помарок і виправлень.</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903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63688" y="188640"/>
            <a:ext cx="7270452"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7504" y="1124744"/>
            <a:ext cx="8926636" cy="5355312"/>
          </a:xfrm>
          <a:prstGeom prst="rect">
            <a:avLst/>
          </a:prstGeom>
        </p:spPr>
        <p:txBody>
          <a:bodyPr wrap="square">
            <a:spAutoFit/>
          </a:bodyPr>
          <a:lstStyle/>
          <a:p>
            <a:pPr algn="just"/>
            <a:r>
              <a:rPr lang="uk-UA" i="1" dirty="0" smtClean="0">
                <a:latin typeface="Times New Roman" panose="02020603050405020304" pitchFamily="18" charset="0"/>
                <a:cs typeface="Times New Roman" panose="02020603050405020304" pitchFamily="18" charset="0"/>
              </a:rPr>
              <a:t>                             Заява </a:t>
            </a:r>
            <a:r>
              <a:rPr lang="uk-UA" i="1" dirty="0">
                <a:latin typeface="Times New Roman" panose="02020603050405020304" pitchFamily="18" charset="0"/>
                <a:cs typeface="Times New Roman" panose="02020603050405020304" pitchFamily="18" charset="0"/>
              </a:rPr>
              <a:t>складається окремо на кожну раціоналізаторську пропозицію. Якщо в</a:t>
            </a:r>
            <a:r>
              <a:rPr lang="uk-UA"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одній заяві міститься дві або більше самостійні пропозиції, то авторові пропонують оформити кожну пропозицію окремою заявою у 15-денний строк від дня його повідомлення про це. Якщо автор у зазначений строк переоформить заяву на кожну пропозицію окремо, то пріоритет кожної пропозиції встановлюється за первісною датою надходження заяви. Якщо автор у зазначений строк не переоформить заяви, то вона розглядається тільки в частині пропозиції, яка викладена в заяві першою.</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У заяві зазначаються найменування пропозиції, всі без винятку співавтори, спільною творчою працею яких створена пропозиція, а також їх прізвища, імена та по батькові, місце роботи, посада, освіта, рік народження. Коли автором пропозиції є особа, яка не працює на підприємстві, куди подається пропозиція, то вказується її домашня адреса.</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Форма заяви па раціоналізаторську пропозицію містить розділ «Опис пропозиції». Цей опис починається з викладу недоліків певної конструкції, виробу, технології виробництва і техніки, що застосовується, чи складу матеріалу. Далі в описі викладаються переваги пропозиції, завдяки яким усуваються зазначені недоліки, зміст запропонованого рішення. Опис має бути складений так, щоб у ньому містилися усі необхідні дані, достатні для практичного здійснення пропозиції без участі автора чи співавторів. У Описі наводяться також відомості про прибуток чи інший позитивний ефект, який може дати використання раціоналізаторської пропозиції.</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036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63688" y="188640"/>
            <a:ext cx="7270452"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6760" y="1196752"/>
            <a:ext cx="8926636" cy="5355312"/>
          </a:xfrm>
          <a:prstGeom prst="rect">
            <a:avLst/>
          </a:prstGeom>
        </p:spPr>
        <p:txBody>
          <a:bodyPr wrap="square">
            <a:spAutoFit/>
          </a:bodyPr>
          <a:lstStyle/>
          <a:p>
            <a:pPr algn="just"/>
            <a:r>
              <a:rPr lang="uk-UA" i="1" dirty="0" smtClean="0">
                <a:latin typeface="Times New Roman" panose="02020603050405020304" pitchFamily="18" charset="0"/>
                <a:cs typeface="Times New Roman" panose="02020603050405020304" pitchFamily="18" charset="0"/>
              </a:rPr>
              <a:t>                             У </a:t>
            </a:r>
            <a:r>
              <a:rPr lang="uk-UA" i="1" dirty="0">
                <a:latin typeface="Times New Roman" panose="02020603050405020304" pitchFamily="18" charset="0"/>
                <a:cs typeface="Times New Roman" panose="02020603050405020304" pitchFamily="18" charset="0"/>
              </a:rPr>
              <a:t>необхідних випадках до заяви додаються графічні матеріали (креслення, схеми, ескізи тощо), техніко-економічні розрахунки та додаткові відомості про пропозицію, якщо вона подавалась раніше або подається водночас па інші підприємства.</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Усі матеріали заяви (графічні чи інші) мають бути підписані усіма спів</a:t>
            </a:r>
            <a:r>
              <a:rPr lang="uk-UA" b="1" i="1" dirty="0">
                <a:latin typeface="Times New Roman" panose="02020603050405020304" pitchFamily="18" charset="0"/>
                <a:cs typeface="Times New Roman" panose="02020603050405020304" pitchFamily="18" charset="0"/>
              </a:rPr>
              <a:t>авторами, </a:t>
            </a:r>
            <a:r>
              <a:rPr lang="uk-UA" i="1" dirty="0">
                <a:latin typeface="Times New Roman" panose="02020603050405020304" pitchFamily="18" charset="0"/>
                <a:cs typeface="Times New Roman" panose="02020603050405020304" pitchFamily="18" charset="0"/>
              </a:rPr>
              <a:t>зазначеними у заяві. На заяві і графічних матеріалах необхідна дата заповнення (написання) і виготовлення.</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Підприємство, до якого подається заява, в разі зацікавленості в цій пропозиції може надати авторові допомогу в складанні заяви, виготовленні креслень, схем, ескізів тощо</a:t>
            </a:r>
            <a:r>
              <a:rPr lang="uk-UA" b="1" i="1" dirty="0">
                <a:latin typeface="Times New Roman" panose="02020603050405020304" pitchFamily="18" charset="0"/>
                <a:cs typeface="Times New Roman" panose="02020603050405020304" pitchFamily="18" charset="0"/>
              </a:rPr>
              <a:t>.</a:t>
            </a:r>
            <a:r>
              <a:rPr lang="uk-UA" i="1"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a:p>
            <a:pPr indent="355600" algn="ctr"/>
            <a:r>
              <a:rPr lang="uk-UA" i="1" u="sng" dirty="0">
                <a:latin typeface="Times New Roman" panose="02020603050405020304" pitchFamily="18" charset="0"/>
                <a:cs typeface="Times New Roman" panose="02020603050405020304" pitchFamily="18" charset="0"/>
              </a:rPr>
              <a:t>Подання заяв</a:t>
            </a:r>
            <a:r>
              <a:rPr lang="uk-UA" i="1" dirty="0">
                <a:latin typeface="Times New Roman" panose="02020603050405020304" pitchFamily="18" charset="0"/>
                <a:cs typeface="Times New Roman" panose="02020603050405020304" pitchFamily="18" charset="0"/>
              </a:rPr>
              <a:t>и.</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Заява на раціоналізаторську пропозицію подається тому підприємству діяльності якого стосується пропозиція. Не має значення працює на цьому підприємстві її автор чи ні.</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Заява на раціоналізаторську пропозицію може бути подана в міністерство. У такому разі вона направляється на розгляд того підприємства, до діяльності якого має відношення, без її реєстрації в журналі, але із зазначенням дати надходження.</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Пропозиція визнається такою, що стосується діяльності підприємства, якщо вона може бути використана цим підприємством в технологічному процесі або у продукції, що ним виробляється, а також у техніці, що застосовується, чи в складі матеріалу.</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8785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63688" y="188640"/>
            <a:ext cx="7270452"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7504" y="1124744"/>
            <a:ext cx="8926636" cy="5355312"/>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Заява </a:t>
            </a:r>
            <a:r>
              <a:rPr lang="uk-UA" i="1" dirty="0">
                <a:latin typeface="Times New Roman" panose="02020603050405020304" pitchFamily="18" charset="0"/>
                <a:cs typeface="Times New Roman" panose="02020603050405020304" pitchFamily="18" charset="0"/>
              </a:rPr>
              <a:t>на раціоналізаторську пропозицію передусім перевіряється на предмет її відповідності вимогам, встановленим Методичними рекомендаціями. Правильно складена заява реєструється в журналі реєстрації заяв на раціоналізаторські пропозиції (далі - Журнал) по формі, затвердженій Міністерством статистики України. Реєстрація заяви має бути здійснена в день її надходження. На заяві проставляється дата надходження до</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підприємства, якому вона подана, і номер, під яким вона зареєстрована.</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Журнал має бути прошнурований, скріплений печаткою підприємства і підписаний особою, що приймає рішення щодо пропозиції.</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Якщо раціоналізаторська пропозиція не має відношення до діяльності підприємства, якому подана, або сама заява складена з порушенням встановлених вимог, то вона не реєструється і не приймається до розгляду.</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У разі відмови авторові раціоналізаторської пропозиції в реєстрації йому</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у письмовій формі повідомляються причини відмови. У цьому повідомленні має бути вказано найменування пропозиції і дата її надходження на підприємство або до міністерства (відмова).</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При незгоді автора з відмовою в реєстрації і прийнятті до розгляду його заяви він може оскаржити відмову, звернувшись до керівника підприємства, міністерства (відомства). Скарга має бути розглянута у 15-денний строк</a:t>
            </a:r>
            <a:r>
              <a:rPr lang="uk-UA" i="1"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280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63688" y="188640"/>
            <a:ext cx="7270452"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6264" y="1196752"/>
            <a:ext cx="8926636" cy="5078313"/>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Правильно </a:t>
            </a:r>
            <a:r>
              <a:rPr lang="uk-UA" i="1" dirty="0">
                <a:latin typeface="Times New Roman" panose="02020603050405020304" pitchFamily="18" charset="0"/>
                <a:cs typeface="Times New Roman" panose="02020603050405020304" pitchFamily="18" charset="0"/>
              </a:rPr>
              <a:t>складена заява приймається до розгляду. З моменту реєстрації вона вважається документом підприємства, міністерства (відомства), і на прохання автора чи співавторів їм може бути видана копія зареєстрованої заяви</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Автор має право на одержання довідки, якою засвідчується факт і дата надходження заяви. Така довідка має бути надана авторові протягом п'яти днів віддати надходження прохання про це.</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Якщо заява не відповідає встановленим вимогам і тому не підлягає реєстрації в журналі, вона має бути зареєстрована як вхідна кореспонденція.</a:t>
            </a:r>
            <a:endParaRPr lang="uk-UA" dirty="0">
              <a:latin typeface="Times New Roman" panose="02020603050405020304" pitchFamily="18" charset="0"/>
              <a:cs typeface="Times New Roman" panose="02020603050405020304" pitchFamily="18" charset="0"/>
            </a:endParaRPr>
          </a:p>
          <a:p>
            <a:pPr indent="355600" algn="ctr"/>
            <a:r>
              <a:rPr lang="uk-UA" i="1" u="sng" dirty="0">
                <a:latin typeface="Times New Roman" panose="02020603050405020304" pitchFamily="18" charset="0"/>
                <a:cs typeface="Times New Roman" panose="02020603050405020304" pitchFamily="18" charset="0"/>
              </a:rPr>
              <a:t>Розгляд заяви на раціоналізаторську пропозицію.</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Зареєстрована заява па раціоналізаторську пропозицію піддається своєрідній експертизі по суті. Вона направляється тому підрозділу підприємства чи відповідним службам, до діяльності яких має безпосереднє відношення. Заява, що зареєстрована міністерством (відомством), у разі необхідності направляється для висновку щодо пропозиції науково-дослідним, проектним, конструкторським, технологічним організаціям, а також підприємствам, на яких вона може бути використана. У висновку щодо пропозиції має міститись оцінка її новизни і корисності.</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Якщо пропозиція не має новизни, то такий висновок мусить бути належним чином обґрунтований</a:t>
            </a:r>
            <a:r>
              <a:rPr lang="uk-UA" i="1"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922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07504" y="1268760"/>
            <a:ext cx="8928992" cy="5355312"/>
          </a:xfrm>
          <a:prstGeom prst="rect">
            <a:avLst/>
          </a:prstGeom>
        </p:spPr>
        <p:txBody>
          <a:bodyPr wrap="square">
            <a:spAutoFit/>
          </a:bodyPr>
          <a:lstStyle/>
          <a:p>
            <a:pPr indent="266700" algn="just"/>
            <a:r>
              <a:rPr lang="uk-UA" i="1" dirty="0" smtClean="0">
                <a:latin typeface="Times New Roman" panose="02020603050405020304" pitchFamily="18" charset="0"/>
                <a:cs typeface="Times New Roman" panose="02020603050405020304" pitchFamily="18" charset="0"/>
              </a:rPr>
              <a:t>                        За </a:t>
            </a:r>
            <a:r>
              <a:rPr lang="uk-UA" i="1" dirty="0">
                <a:latin typeface="Times New Roman" panose="02020603050405020304" pitchFamily="18" charset="0"/>
                <a:cs typeface="Times New Roman" panose="02020603050405020304" pitchFamily="18" charset="0"/>
              </a:rPr>
              <a:t>ліцензійним договором сторона, що має право власності (виключне право) на об'єкт інтелектуальної власності (ліцензіар). надає іншій стороні (ліцензіату) дозвіл на право використання відповідного об'єкта інтелектуальної власності</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Предметом ліцензійного договору є право на використання запатентованого винаходу разом з іншими правами інтелектуальної власності, що передаються за ліцензійним договором.</a:t>
            </a:r>
          </a:p>
          <a:p>
            <a:pPr indent="355600" algn="just"/>
            <a:r>
              <a:rPr lang="uk-UA" i="1" dirty="0">
                <a:latin typeface="Times New Roman" panose="02020603050405020304" pitchFamily="18" charset="0"/>
                <a:cs typeface="Times New Roman" panose="02020603050405020304" pitchFamily="18" charset="0"/>
              </a:rPr>
              <a:t>Предмет договору, з юридичної точки зору, є основою для визначення обсягу прав ліцензіата, встановлення правових меж. в яких він може використовувати одержані за договором права, а також підставою для виплати ним ліцензійної винагороди ліцензіару.</a:t>
            </a:r>
          </a:p>
          <a:p>
            <a:pPr indent="355600" algn="just"/>
            <a:r>
              <a:rPr lang="uk-UA" i="1" dirty="0">
                <a:latin typeface="Times New Roman" panose="02020603050405020304" pitchFamily="18" charset="0"/>
                <a:cs typeface="Times New Roman" panose="02020603050405020304" pitchFamily="18" charset="0"/>
              </a:rPr>
              <a:t>Ліцензійний договір </a:t>
            </a:r>
            <a:r>
              <a:rPr lang="uk-UA" i="1" u="sng" dirty="0">
                <a:latin typeface="Times New Roman" panose="02020603050405020304" pitchFamily="18" charset="0"/>
                <a:cs typeface="Times New Roman" panose="02020603050405020304" pitchFamily="18" charset="0"/>
              </a:rPr>
              <a:t>вважається дійсни</a:t>
            </a:r>
            <a:r>
              <a:rPr lang="uk-UA" i="1" dirty="0">
                <a:latin typeface="Times New Roman" panose="02020603050405020304" pitchFamily="18" charset="0"/>
                <a:cs typeface="Times New Roman" panose="02020603050405020304" pitchFamily="18" charset="0"/>
              </a:rPr>
              <a:t>м, якщо він укладений у пи</a:t>
            </a:r>
            <a:r>
              <a:rPr lang="uk-UA" i="1" u="sng" dirty="0">
                <a:latin typeface="Times New Roman" panose="02020603050405020304" pitchFamily="18" charset="0"/>
                <a:cs typeface="Times New Roman" panose="02020603050405020304" pitchFamily="18" charset="0"/>
              </a:rPr>
              <a:t>сьмовій формі і</a:t>
            </a:r>
            <a:r>
              <a:rPr lang="uk-UA" i="1" dirty="0">
                <a:latin typeface="Times New Roman" panose="02020603050405020304" pitchFamily="18" charset="0"/>
                <a:cs typeface="Times New Roman" panose="02020603050405020304" pitchFamily="18" charset="0"/>
              </a:rPr>
              <a:t> п</a:t>
            </a:r>
            <a:r>
              <a:rPr lang="uk-UA" i="1" u="sng" dirty="0">
                <a:latin typeface="Times New Roman" panose="02020603050405020304" pitchFamily="18" charset="0"/>
                <a:cs typeface="Times New Roman" panose="02020603050405020304" pitchFamily="18" charset="0"/>
              </a:rPr>
              <a:t>ідписаний</a:t>
            </a:r>
            <a:r>
              <a:rPr lang="uk-UA" i="1" dirty="0">
                <a:latin typeface="Times New Roman" panose="02020603050405020304" pitchFamily="18" charset="0"/>
                <a:cs typeface="Times New Roman" panose="02020603050405020304" pitchFamily="18" charset="0"/>
              </a:rPr>
              <a:t> с</a:t>
            </a:r>
            <a:r>
              <a:rPr lang="uk-UA" i="1" u="sng" dirty="0">
                <a:latin typeface="Times New Roman" panose="02020603050405020304" pitchFamily="18" charset="0"/>
                <a:cs typeface="Times New Roman" panose="02020603050405020304" pitchFamily="18" charset="0"/>
              </a:rPr>
              <a:t>торонами.</a:t>
            </a:r>
            <a:endParaRPr lang="uk-UA" i="1"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Ліцензійний договір передбачається платним.</a:t>
            </a:r>
          </a:p>
          <a:p>
            <a:pPr indent="355600" algn="just"/>
            <a:r>
              <a:rPr lang="uk-UA" i="1" dirty="0">
                <a:latin typeface="Times New Roman" panose="02020603050405020304" pitchFamily="18" charset="0"/>
                <a:cs typeface="Times New Roman" panose="02020603050405020304" pitchFamily="18" charset="0"/>
              </a:rPr>
              <a:t>Якщо не передбачено інше, </a:t>
            </a:r>
            <a:r>
              <a:rPr lang="uk-UA" i="1" u="sng" dirty="0">
                <a:latin typeface="Times New Roman" panose="02020603050405020304" pitchFamily="18" charset="0"/>
                <a:cs typeface="Times New Roman" panose="02020603050405020304" pitchFamily="18" charset="0"/>
              </a:rPr>
              <a:t>ліцензійний договір набуває чинності стосовно сторін з моменту його підписання сторонами</a:t>
            </a:r>
            <a:r>
              <a:rPr lang="uk-UA" i="1" dirty="0">
                <a:latin typeface="Times New Roman" panose="02020603050405020304" pitchFamily="18" charset="0"/>
                <a:cs typeface="Times New Roman" panose="02020603050405020304" pitchFamily="18" charset="0"/>
              </a:rPr>
              <a:t>.</a:t>
            </a:r>
          </a:p>
          <a:p>
            <a:pPr indent="355600" algn="just"/>
            <a:r>
              <a:rPr lang="uk-UA" i="1" u="sng" dirty="0">
                <a:latin typeface="Times New Roman" panose="02020603050405020304" pitchFamily="18" charset="0"/>
                <a:cs typeface="Times New Roman" panose="02020603050405020304" pitchFamily="18" charset="0"/>
              </a:rPr>
              <a:t>Ліцензійний договір - це договір, особливість якого полягає в тому, що права на використання запатентованого винаходу, що передаються, обмежені строком дії і територією, на якій вони діють, та обсягом прав, що охороняються</a:t>
            </a:r>
            <a:r>
              <a:rPr lang="uk-UA" i="1" dirty="0" smtClean="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1763688" y="188640"/>
            <a:ext cx="6933456" cy="108012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Ліцензії на право користування об'єктами інтелектуальної власності</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051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63688" y="188640"/>
            <a:ext cx="7270452"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7504" y="1124744"/>
            <a:ext cx="8926636" cy="5632311"/>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За </a:t>
            </a:r>
            <a:r>
              <a:rPr lang="uk-UA" i="1" dirty="0">
                <a:latin typeface="Times New Roman" panose="02020603050405020304" pitchFamily="18" charset="0"/>
                <a:cs typeface="Times New Roman" panose="02020603050405020304" pitchFamily="18" charset="0"/>
              </a:rPr>
              <a:t>результатами розгляду заяви на раціоналізаторську пропозицію може бути прийняте таке рішення:</a:t>
            </a:r>
            <a:endParaRPr lang="uk-UA"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i="1" dirty="0" smtClean="0">
                <a:latin typeface="Times New Roman" panose="02020603050405020304" pitchFamily="18" charset="0"/>
                <a:cs typeface="Times New Roman" panose="02020603050405020304" pitchFamily="18" charset="0"/>
              </a:rPr>
              <a:t>визнати </a:t>
            </a:r>
            <a:r>
              <a:rPr lang="uk-UA" i="1" dirty="0">
                <a:latin typeface="Times New Roman" panose="02020603050405020304" pitchFamily="18" charset="0"/>
                <a:cs typeface="Times New Roman" panose="02020603050405020304" pitchFamily="18" charset="0"/>
              </a:rPr>
              <a:t>пропозицію раціоналізаторською і прийняти до використання;</a:t>
            </a:r>
            <a:endParaRPr lang="uk-UA"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провести дослідну перевірку пропозиції;</a:t>
            </a:r>
            <a:endParaRPr lang="uk-UA"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пропозицію відхилити.</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Рішення по пропозиції приймається керівником підприємства чи керівником відповідного підрозділу, на якого це покладено наказом по підприємству, з урахуванням висновків до пропозиції стосовно її новизни і корисності</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У разі визнання пропозиції раціоналізаторською підприємство розробляє організаційно-технічні заходи, які мають забезпечити її ефективне використання.</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Проте можливі випадки, коли пропозиція визнається раціоналізаторською не повністю, а лише частково, тоді в рішенні мусить бути вказано, в якій саме частині вона визнається раціоналізаторською.</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Рішення про відхилення пропозиції має бути аргументовано мотивами відхилення.</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Порядок розгляду заяв на раціоналізаторські пропозиції, внесені</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керівником, його заступником, головним інженером, заступником головного інженера підприємства за місцем роботи чи на підпорядкованих підприємствах, дещо інший, їх заяви розглядаються і рішення по них приймаються керівником вищестоящої організації. Такий порядок діє і стосовно пропозицій, внесених зазначеними працівниками у співавторстві з іншими особами</a:t>
            </a:r>
            <a:r>
              <a:rPr lang="uk-UA" i="1"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84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63688" y="188640"/>
            <a:ext cx="7270452"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7504" y="1124744"/>
            <a:ext cx="8926636" cy="5632311"/>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У </a:t>
            </a:r>
            <a:r>
              <a:rPr lang="uk-UA" i="1" dirty="0">
                <a:latin typeface="Times New Roman" panose="02020603050405020304" pitchFamily="18" charset="0"/>
                <a:cs typeface="Times New Roman" panose="02020603050405020304" pitchFamily="18" charset="0"/>
              </a:rPr>
              <a:t>таких випадках заява на раціоналізаторську пропозицію реєструється </a:t>
            </a:r>
            <a:r>
              <a:rPr lang="uk-UA" i="1" dirty="0" smtClean="0">
                <a:latin typeface="Times New Roman" panose="02020603050405020304" pitchFamily="18" charset="0"/>
                <a:cs typeface="Times New Roman" panose="02020603050405020304" pitchFamily="18" charset="0"/>
              </a:rPr>
              <a:t>у</a:t>
            </a:r>
            <a:r>
              <a:rPr lang="uk-UA" b="1" i="1"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журналі підприємства і направляється керівнику вищестоящої організації </a:t>
            </a:r>
            <a:r>
              <a:rPr lang="uk-UA" b="1" i="1" dirty="0">
                <a:latin typeface="Times New Roman" panose="02020603050405020304" pitchFamily="18" charset="0"/>
                <a:cs typeface="Times New Roman" panose="02020603050405020304" pitchFamily="18" charset="0"/>
              </a:rPr>
              <a:t>з </a:t>
            </a:r>
            <a:r>
              <a:rPr lang="uk-UA" i="1" dirty="0">
                <a:latin typeface="Times New Roman" panose="02020603050405020304" pitchFamily="18" charset="0"/>
                <a:cs typeface="Times New Roman" panose="02020603050405020304" pitchFamily="18" charset="0"/>
              </a:rPr>
              <a:t>висновками до пропозиції щодо її новизни і корисності для цього підприємства. У матеріалах заяви має бути викладена особиста творча участь</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авторів у створенні запропонованої пропозиції.</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Рішення за такими заявами приймає керівник вищестоящої організації після чого заява повертається підприємству, якому вона була подана</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Певна особливість в оформленні прав на раціоналізаторську пропозицію існує щодо тих пропозицій, які пов'язані зі зміною затверджених нормативів і технічної документації (проектів, стандартів, технічних умов та іншої нормативної технічної і конструкторської документації). Рішення про визнання таких пропозицій раціоналізаторськими і прийняття їх до використання приймається лише після того, як відповідна організація, що затвердила зазначені нормативи, дасть дозвіл на їх зміну. У такому разі строк розгляду заяви на раціоналізаторську пропозицію подовжується на час оформлення дозволу.</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Зазначені організації можуть лише видавати дозвіл на зміну затверджених нормативів і технічної документації за пропозицією. Але вони не вирішують питання про можливість визнання пропозиції раціоналізаторською.</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Рішення щодо заяви має бути прийнято протягом місяця з дня її надходження на підприємство</a:t>
            </a:r>
            <a:r>
              <a:rPr lang="uk-UA" i="1"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6513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63688" y="188640"/>
            <a:ext cx="7270452"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Право на раціоналізаторську пропозицію</a:t>
            </a:r>
            <a:endParaRPr lang="uk-UA" sz="2800" b="0" i="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79512" y="1166842"/>
            <a:ext cx="8854628" cy="5355312"/>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a:t>
            </a:r>
            <a:r>
              <a:rPr lang="uk-UA" i="1" u="sng" dirty="0" smtClean="0">
                <a:latin typeface="Times New Roman" panose="02020603050405020304" pitchFamily="18" charset="0"/>
                <a:cs typeface="Times New Roman" panose="02020603050405020304" pitchFamily="18" charset="0"/>
              </a:rPr>
              <a:t> Будь-яке </a:t>
            </a:r>
            <a:r>
              <a:rPr lang="uk-UA" i="1" u="sng" dirty="0">
                <a:latin typeface="Times New Roman" panose="02020603050405020304" pitchFamily="18" charset="0"/>
                <a:cs typeface="Times New Roman" panose="02020603050405020304" pitchFamily="18" charset="0"/>
              </a:rPr>
              <a:t>рішення за заявою на раціоналізаторську пропозицію може бути оскарженим</a:t>
            </a:r>
            <a:r>
              <a:rPr lang="uk-UA" i="1" dirty="0">
                <a:latin typeface="Times New Roman" panose="02020603050405020304" pitchFamily="18" charset="0"/>
                <a:cs typeface="Times New Roman" panose="02020603050405020304" pitchFamily="18" charset="0"/>
              </a:rPr>
              <a:t>. Автор пропозиції в разі відмови у визнанні її раціоналізаторською або в прийнятті до використання має право оскаржити рішення протягом трьох місяців від дати його одержання. Скарга подається керівнику підприємства, міністерства (відомства), який прийняв це рішення. Скарга автора має бути розглянута протягом місяця від дати її надходження. Розгляд скарги на підприємстві за місцем роботи автора здійснюється його керівником спільно з первинною організацією ТВР за участю самого автора</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Прийнята до використання пропозиція може бути також запроваджена і на інших підприємствах. Підприємство, що прийняло пропозицію до використання. може направити інформацію про неї зацікавленим підприємствам з метою укладання угоди.</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Протягом місяця після винесення рішення про визнання пропозиції раціоналізаторською і прийняття її до використання авторові видається свідоцтво установленої форми</a:t>
            </a:r>
            <a:r>
              <a:rPr lang="uk-UA" i="1" dirty="0">
                <a:latin typeface="Times New Roman" panose="02020603050405020304" pitchFamily="18" charset="0"/>
                <a:cs typeface="Times New Roman" panose="02020603050405020304" pitchFamily="18" charset="0"/>
              </a:rPr>
              <a:t>. Якщо авторство на пропозицію мають кілька співавторів, то свідоцтво видається кожному із них.</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Воно видається підприємством, яке прийняло рішення про визнання пропозиції раціоналізаторською і прийняття її до використання, підписується керівником підприємства і стверджується печаткою. У свідоцтві вказується дата і номер заяви, зазначені в Журналі реєстрації.</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5929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67544" y="1268760"/>
            <a:ext cx="8928992" cy="4093428"/>
          </a:xfrm>
          <a:prstGeom prst="rect">
            <a:avLst/>
          </a:prstGeom>
        </p:spPr>
        <p:txBody>
          <a:bodyPr wrap="square">
            <a:spAutoFit/>
          </a:bodyPr>
          <a:lstStyle/>
          <a:p>
            <a:pPr indent="355600" algn="just"/>
            <a:r>
              <a:rPr lang="uk-UA" sz="2000" i="1" dirty="0" smtClean="0">
                <a:latin typeface="Times New Roman" panose="02020603050405020304" pitchFamily="18" charset="0"/>
                <a:cs typeface="Times New Roman" panose="02020603050405020304" pitchFamily="18" charset="0"/>
              </a:rPr>
              <a:t>                       </a:t>
            </a:r>
            <a:r>
              <a:rPr lang="uk-UA" sz="2000" i="1" u="sng" dirty="0">
                <a:latin typeface="Times New Roman" panose="02020603050405020304" pitchFamily="18" charset="0"/>
                <a:cs typeface="Times New Roman" panose="02020603050405020304" pitchFamily="18" charset="0"/>
              </a:rPr>
              <a:t>Ліцензійний договір - це сукупність прав і обов'язків сторін та порядок їх виконання, і тому до нього, як до одного із різновидів угод у цивільному праві, застосовуються правила, встановлені для угод</a:t>
            </a:r>
            <a:r>
              <a:rPr lang="uk-UA" sz="2000" i="1" dirty="0">
                <a:latin typeface="Times New Roman" panose="02020603050405020304" pitchFamily="18" charset="0"/>
                <a:cs typeface="Times New Roman" panose="02020603050405020304" pitchFamily="18" charset="0"/>
              </a:rPr>
              <a:t>.</a:t>
            </a:r>
          </a:p>
          <a:p>
            <a:pPr indent="355600" algn="just"/>
            <a:r>
              <a:rPr lang="uk-UA" sz="2000" i="1" dirty="0">
                <a:latin typeface="Times New Roman" panose="02020603050405020304" pitchFamily="18" charset="0"/>
                <a:cs typeface="Times New Roman" panose="02020603050405020304" pitchFamily="18" charset="0"/>
              </a:rPr>
              <a:t>Ліцензійний договір - це єдиний документ, який регулює права та обов'язки сторін щодо використання запатентованого винаходу, їх взаємні розрахунки та матеріальну відповідальність.</a:t>
            </a:r>
          </a:p>
          <a:p>
            <a:pPr indent="355600" algn="just"/>
            <a:r>
              <a:rPr lang="uk-UA" sz="2000" i="1" dirty="0">
                <a:latin typeface="Times New Roman" panose="02020603050405020304" pitchFamily="18" charset="0"/>
                <a:cs typeface="Times New Roman" panose="02020603050405020304" pitchFamily="18" charset="0"/>
              </a:rPr>
              <a:t>Укласти ліцензійний договір на використання запатентованого винаходу можна від початку дії виключних прав, тобто від дати публікації в офіційному бюлетені відомостей про видачу патенту на винахід і тільки в межах строку його дії.</a:t>
            </a:r>
          </a:p>
          <a:p>
            <a:pPr indent="355600" algn="just"/>
            <a:r>
              <a:rPr lang="uk-UA" sz="2000" i="1" u="sng" dirty="0">
                <a:latin typeface="Times New Roman" panose="02020603050405020304" pitchFamily="18" charset="0"/>
                <a:cs typeface="Times New Roman" panose="02020603050405020304" pitchFamily="18" charset="0"/>
              </a:rPr>
              <a:t>Чи можна використовувати винахід до одержання патенту?</a:t>
            </a:r>
            <a:r>
              <a:rPr lang="uk-UA" sz="2000" b="1" i="1" cap="small"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Так. якщо подана заявка на винахід, але ще не одержано патент, винахід можна використовувати.</a:t>
            </a: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Ліцензії на право користування об'єктами інтелектуальної власності</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4347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32284" y="917912"/>
            <a:ext cx="9036496" cy="5940088"/>
          </a:xfrm>
          <a:prstGeom prst="rect">
            <a:avLst/>
          </a:prstGeom>
        </p:spPr>
        <p:txBody>
          <a:bodyPr wrap="square">
            <a:spAutoFit/>
          </a:bodyPr>
          <a:lstStyle/>
          <a:p>
            <a:pPr marL="1524000" indent="177800"/>
            <a:r>
              <a:rPr lang="uk-UA" sz="2000" i="1" dirty="0">
                <a:latin typeface="Times New Roman" panose="02020603050405020304" pitchFamily="18" charset="0"/>
                <a:cs typeface="Times New Roman" panose="02020603050405020304" pitchFamily="18" charset="0"/>
              </a:rPr>
              <a:t> Практика зарубіжних країн виробила три види ліцензійних договорів:</a:t>
            </a:r>
          </a:p>
          <a:p>
            <a:pPr marL="342900" lvl="0" indent="-342900">
              <a:buFont typeface="Arial" panose="020B0604020202020204" pitchFamily="34" charset="0"/>
              <a:buChar char="•"/>
            </a:pPr>
            <a:r>
              <a:rPr lang="uk-UA" sz="2000" i="1" u="sng" dirty="0">
                <a:latin typeface="Times New Roman" panose="02020603050405020304" pitchFamily="18" charset="0"/>
                <a:cs typeface="Times New Roman" panose="02020603050405020304" pitchFamily="18" charset="0"/>
              </a:rPr>
              <a:t>повна ліцензія;</a:t>
            </a:r>
            <a:endParaRPr lang="uk-UA" sz="2000" i="1"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i="1" u="sng" dirty="0">
                <a:latin typeface="Times New Roman" panose="02020603050405020304" pitchFamily="18" charset="0"/>
                <a:cs typeface="Times New Roman" panose="02020603050405020304" pitchFamily="18" charset="0"/>
              </a:rPr>
              <a:t>виключна ліцензія;</a:t>
            </a:r>
            <a:endParaRPr lang="uk-UA" sz="2000" i="1"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uk-UA" sz="2000" i="1" u="sng" dirty="0">
                <a:latin typeface="Times New Roman" panose="02020603050405020304" pitchFamily="18" charset="0"/>
                <a:cs typeface="Times New Roman" panose="02020603050405020304" pitchFamily="18" charset="0"/>
              </a:rPr>
              <a:t>невиключна або проста ліцензія.</a:t>
            </a:r>
            <a:endParaRPr lang="uk-UA" sz="2000" i="1" dirty="0">
              <a:latin typeface="Times New Roman" panose="02020603050405020304" pitchFamily="18" charset="0"/>
              <a:cs typeface="Times New Roman" panose="02020603050405020304" pitchFamily="18" charset="0"/>
            </a:endParaRPr>
          </a:p>
          <a:p>
            <a:r>
              <a:rPr lang="uk-UA" sz="2000" i="1" dirty="0">
                <a:latin typeface="Times New Roman" panose="02020603050405020304" pitchFamily="18" charset="0"/>
                <a:cs typeface="Times New Roman" panose="02020603050405020304" pitchFamily="18" charset="0"/>
              </a:rPr>
              <a:t>Вил ліцензії зумовлюється обсягом прав, то передаються за ліцензійним договором.</a:t>
            </a:r>
          </a:p>
          <a:p>
            <a:pPr algn="ctr"/>
            <a:r>
              <a:rPr lang="uk-UA" sz="2000" i="1" dirty="0">
                <a:latin typeface="Times New Roman" panose="02020603050405020304" pitchFamily="18" charset="0"/>
                <a:cs typeface="Times New Roman" panose="02020603050405020304" pitchFamily="18" charset="0"/>
              </a:rPr>
              <a:t> </a:t>
            </a:r>
            <a:r>
              <a:rPr lang="uk-UA" sz="2000" i="1" dirty="0" smtClean="0">
                <a:latin typeface="Times New Roman" panose="02020603050405020304" pitchFamily="18" charset="0"/>
                <a:cs typeface="Times New Roman" panose="02020603050405020304" pitchFamily="18" charset="0"/>
              </a:rPr>
              <a:t> </a:t>
            </a:r>
            <a:r>
              <a:rPr lang="uk-UA" sz="2000" i="1" u="sng" dirty="0">
                <a:latin typeface="Times New Roman" panose="02020603050405020304" pitchFamily="18" charset="0"/>
                <a:cs typeface="Times New Roman" panose="02020603050405020304" pitchFamily="18" charset="0"/>
              </a:rPr>
              <a:t>Повна ліцензія</a:t>
            </a:r>
          </a:p>
          <a:p>
            <a:r>
              <a:rPr lang="uk-UA" sz="2000" i="1" dirty="0">
                <a:latin typeface="Times New Roman" panose="02020603050405020304" pitchFamily="18" charset="0"/>
                <a:cs typeface="Times New Roman" panose="02020603050405020304" pitchFamily="18" charset="0"/>
              </a:rPr>
              <a:t>При повній ліцензії до ліцензіата переходять усі майнові права, що випливають із</a:t>
            </a:r>
            <a:r>
              <a:rPr lang="uk-UA" sz="2000" i="1" cap="small"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патенту, на строк дії договору. Ліцензіар є лише номінальним патентовласником. але тільки на строк чинності договору. По </a:t>
            </a:r>
            <a:r>
              <a:rPr lang="uk-UA" sz="2000" i="1" dirty="0" smtClean="0">
                <a:latin typeface="Times New Roman" panose="02020603050405020304" pitchFamily="18" charset="0"/>
                <a:cs typeface="Times New Roman" panose="02020603050405020304" pitchFamily="18" charset="0"/>
              </a:rPr>
              <a:t>скінченні строку</a:t>
            </a:r>
            <a:r>
              <a:rPr lang="uk-UA" sz="2000" i="1" cap="small" dirty="0" smtClean="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повної ліцензії майнові права патентовласника підновлюються </a:t>
            </a:r>
            <a:r>
              <a:rPr lang="uk-UA" sz="2000" i="1" dirty="0" smtClean="0">
                <a:latin typeface="Times New Roman" panose="02020603050405020304" pitchFamily="18" charset="0"/>
                <a:cs typeface="Times New Roman" panose="02020603050405020304" pitchFamily="18" charset="0"/>
              </a:rPr>
              <a:t>в повному</a:t>
            </a:r>
            <a:r>
              <a:rPr lang="uk-UA" sz="2000" i="1" cap="small" dirty="0" smtClean="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обсязі. Повна ліцензія подібна до договору купівлі-продажу, але тільки </a:t>
            </a:r>
            <a:r>
              <a:rPr lang="uk-UA" sz="2000" i="1" cap="small" dirty="0">
                <a:latin typeface="Times New Roman" panose="02020603050405020304" pitchFamily="18" charset="0"/>
                <a:cs typeface="Times New Roman" panose="02020603050405020304" pitchFamily="18" charset="0"/>
              </a:rPr>
              <a:t>на </a:t>
            </a:r>
            <a:r>
              <a:rPr lang="uk-UA" sz="2000" i="1" dirty="0">
                <a:latin typeface="Times New Roman" panose="02020603050405020304" pitchFamily="18" charset="0"/>
                <a:cs typeface="Times New Roman" panose="02020603050405020304" pitchFamily="18" charset="0"/>
              </a:rPr>
              <a:t>певний строк.</a:t>
            </a:r>
          </a:p>
          <a:p>
            <a:r>
              <a:rPr lang="uk-UA" sz="2000" i="1" dirty="0">
                <a:latin typeface="Times New Roman" panose="02020603050405020304" pitchFamily="18" charset="0"/>
                <a:cs typeface="Times New Roman" panose="02020603050405020304" pitchFamily="18" charset="0"/>
              </a:rPr>
              <a:t>Договір повної ліцензії занадто обмежує права патентовласника, </a:t>
            </a:r>
            <a:r>
              <a:rPr lang="uk-UA" sz="2000" i="1" cap="small" dirty="0">
                <a:latin typeface="Times New Roman" panose="02020603050405020304" pitchFamily="18" charset="0"/>
                <a:cs typeface="Times New Roman" panose="02020603050405020304" pitchFamily="18" charset="0"/>
              </a:rPr>
              <a:t>що в </a:t>
            </a:r>
            <a:r>
              <a:rPr lang="uk-UA" sz="2000" i="1" dirty="0">
                <a:latin typeface="Times New Roman" panose="02020603050405020304" pitchFamily="18" charset="0"/>
                <a:cs typeface="Times New Roman" panose="02020603050405020304" pitchFamily="18" charset="0"/>
              </a:rPr>
              <a:t>умовах розвиненої ринкової економіки не є доцільним. Завдяки виключній або невиключній ліцензії патентовласник може одержати кращий прибуток, ніж </a:t>
            </a:r>
            <a:r>
              <a:rPr lang="uk-UA" sz="2000" i="1" cap="small" dirty="0">
                <a:latin typeface="Times New Roman" panose="02020603050405020304" pitchFamily="18" charset="0"/>
                <a:cs typeface="Times New Roman" panose="02020603050405020304" pitchFamily="18" charset="0"/>
              </a:rPr>
              <a:t>від </a:t>
            </a:r>
            <a:r>
              <a:rPr lang="uk-UA" sz="2000" i="1" dirty="0">
                <a:latin typeface="Times New Roman" panose="02020603050405020304" pitchFamily="18" charset="0"/>
                <a:cs typeface="Times New Roman" panose="02020603050405020304" pitchFamily="18" charset="0"/>
              </a:rPr>
              <a:t>продажу повної ліцензії. Це зумовило значне витіснення з ринку міжнародної торгівлі ліцензіями таку її форму ліцензії, як повна ліцензія. Зараз повна </a:t>
            </a:r>
            <a:r>
              <a:rPr lang="uk-UA" i="1" dirty="0">
                <a:latin typeface="Times New Roman" panose="02020603050405020304" pitchFamily="18" charset="0"/>
                <a:cs typeface="Times New Roman" panose="02020603050405020304" pitchFamily="18" charset="0"/>
              </a:rPr>
              <a:t>ліцензія</a:t>
            </a:r>
            <a:r>
              <a:rPr lang="uk-UA" sz="2000" i="1" cap="small" dirty="0" smtClean="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навіть не згадується в законодавствах про інтелектуальну власність.</a:t>
            </a:r>
            <a:endParaRPr lang="uk-UA" i="1" dirty="0">
              <a:latin typeface="Times New Roman" panose="02020603050405020304" pitchFamily="18" charset="0"/>
              <a:cs typeface="Times New Roman" panose="02020603050405020304" pitchFamily="18" charset="0"/>
            </a:endParaRPr>
          </a:p>
        </p:txBody>
      </p:sp>
      <p:sp>
        <p:nvSpPr>
          <p:cNvPr id="5" name="Заголовок 1"/>
          <p:cNvSpPr>
            <a:spLocks noGrp="1"/>
          </p:cNvSpPr>
          <p:nvPr>
            <p:ph type="title"/>
          </p:nvPr>
        </p:nvSpPr>
        <p:spPr>
          <a:xfrm>
            <a:off x="1763688" y="188640"/>
            <a:ext cx="6933456" cy="648072"/>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Види ліцензій</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657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73472" y="866798"/>
            <a:ext cx="8928992" cy="5909310"/>
          </a:xfrm>
          <a:prstGeom prst="rect">
            <a:avLst/>
          </a:prstGeom>
        </p:spPr>
        <p:txBody>
          <a:bodyPr wrap="square">
            <a:spAutoFit/>
          </a:bodyPr>
          <a:lstStyle/>
          <a:p>
            <a:pPr algn="ctr"/>
            <a:r>
              <a:rPr lang="uk-UA" i="1" dirty="0">
                <a:latin typeface="Times New Roman" panose="02020603050405020304" pitchFamily="18" charset="0"/>
                <a:cs typeface="Times New Roman" panose="02020603050405020304" pitchFamily="18" charset="0"/>
              </a:rPr>
              <a:t>Виключна ліцензія</a:t>
            </a:r>
          </a:p>
          <a:p>
            <a:pPr algn="just"/>
            <a:r>
              <a:rPr lang="uk-UA" i="1" dirty="0" smtClean="0">
                <a:latin typeface="Times New Roman" panose="02020603050405020304" pitchFamily="18" charset="0"/>
                <a:cs typeface="Times New Roman" panose="02020603050405020304" pitchFamily="18" charset="0"/>
              </a:rPr>
              <a:t>                             Виключна </a:t>
            </a:r>
            <a:r>
              <a:rPr lang="uk-UA" i="1" dirty="0">
                <a:latin typeface="Times New Roman" panose="02020603050405020304" pitchFamily="18" charset="0"/>
                <a:cs typeface="Times New Roman" panose="02020603050405020304" pitchFamily="18" charset="0"/>
              </a:rPr>
              <a:t>ліцензія передбачає надання дозволу на право використання об’єкта інтелектуальної власності іншій особі (ліцензіату). </a:t>
            </a:r>
            <a:r>
              <a:rPr lang="uk-UA" i="1" dirty="0" smtClean="0">
                <a:latin typeface="Times New Roman" panose="02020603050405020304" pitchFamily="18" charset="0"/>
                <a:cs typeface="Times New Roman" panose="02020603050405020304" pitchFamily="18" charset="0"/>
              </a:rPr>
              <a:t>При цьому</a:t>
            </a:r>
            <a:r>
              <a:rPr lang="uk-UA" i="1" cap="small" dirty="0" smtClean="0">
                <a:latin typeface="Times New Roman" panose="02020603050405020304" pitchFamily="18" charset="0"/>
                <a:cs typeface="Times New Roman" panose="02020603050405020304" pitchFamily="18" charset="0"/>
              </a:rPr>
              <a:t> </a:t>
            </a:r>
            <a:r>
              <a:rPr lang="uk-UA" i="1" dirty="0" smtClean="0">
                <a:latin typeface="Times New Roman" panose="02020603050405020304" pitchFamily="18" charset="0"/>
                <a:cs typeface="Times New Roman" panose="02020603050405020304" pitchFamily="18" charset="0"/>
              </a:rPr>
              <a:t>ліцензіар зберігає за собою право на використання цього ж об'єкта, але не має</a:t>
            </a:r>
            <a:r>
              <a:rPr lang="uk-UA" i="1" cap="small" dirty="0" smtClean="0">
                <a:latin typeface="Times New Roman" panose="02020603050405020304" pitchFamily="18" charset="0"/>
                <a:cs typeface="Times New Roman" panose="02020603050405020304" pitchFamily="18" charset="0"/>
              </a:rPr>
              <a:t> </a:t>
            </a:r>
            <a:r>
              <a:rPr lang="uk-UA" i="1" dirty="0" smtClean="0">
                <a:latin typeface="Times New Roman" panose="02020603050405020304" pitchFamily="18" charset="0"/>
                <a:cs typeface="Times New Roman" panose="02020603050405020304" pitchFamily="18" charset="0"/>
              </a:rPr>
              <a:t>права </a:t>
            </a:r>
            <a:r>
              <a:rPr lang="uk-UA" i="1" dirty="0">
                <a:latin typeface="Times New Roman" panose="02020603050405020304" pitchFamily="18" charset="0"/>
                <a:cs typeface="Times New Roman" panose="02020603050405020304" pitchFamily="18" charset="0"/>
              </a:rPr>
              <a:t>видавати ліцензію на право використання цього самого об'єкта </a:t>
            </a:r>
            <a:r>
              <a:rPr lang="uk-UA" i="1" cap="small" dirty="0">
                <a:latin typeface="Times New Roman" panose="02020603050405020304" pitchFamily="18" charset="0"/>
                <a:cs typeface="Times New Roman" panose="02020603050405020304" pitchFamily="18" charset="0"/>
              </a:rPr>
              <a:t>іншим </a:t>
            </a:r>
            <a:r>
              <a:rPr lang="uk-UA" i="1" dirty="0">
                <a:latin typeface="Times New Roman" panose="02020603050405020304" pitchFamily="18" charset="0"/>
                <a:cs typeface="Times New Roman" panose="02020603050405020304" pitchFamily="18" charset="0"/>
              </a:rPr>
              <a:t>особам.</a:t>
            </a:r>
          </a:p>
          <a:p>
            <a:pPr indent="355600" algn="just"/>
            <a:r>
              <a:rPr lang="uk-UA" i="1" dirty="0">
                <a:latin typeface="Times New Roman" panose="02020603050405020304" pitchFamily="18" charset="0"/>
                <a:cs typeface="Times New Roman" panose="02020603050405020304" pitchFamily="18" charset="0"/>
              </a:rPr>
              <a:t>За виключною ліцензією власник виключних прав (ліцензіар) </a:t>
            </a:r>
            <a:r>
              <a:rPr lang="uk-UA" i="1" cap="small" dirty="0">
                <a:latin typeface="Times New Roman" panose="02020603050405020304" pitchFamily="18" charset="0"/>
                <a:cs typeface="Times New Roman" panose="02020603050405020304" pitchFamily="18" charset="0"/>
              </a:rPr>
              <a:t>надає дозвіл</a:t>
            </a:r>
            <a:r>
              <a:rPr lang="uk-UA" i="1" dirty="0">
                <a:latin typeface="Times New Roman" panose="02020603050405020304" pitchFamily="18" charset="0"/>
                <a:cs typeface="Times New Roman" panose="02020603050405020304" pitchFamily="18" charset="0"/>
              </a:rPr>
              <a:t> на використання винаходу іншій особі (ліцензіату) </a:t>
            </a:r>
            <a:r>
              <a:rPr lang="uk-UA" i="1" cap="small" dirty="0">
                <a:latin typeface="Times New Roman" panose="02020603050405020304" pitchFamily="18" charset="0"/>
                <a:cs typeface="Times New Roman" panose="02020603050405020304" pitchFamily="18" charset="0"/>
              </a:rPr>
              <a:t>у </a:t>
            </a:r>
            <a:r>
              <a:rPr lang="uk-UA" i="1" dirty="0">
                <a:latin typeface="Times New Roman" panose="02020603050405020304" pitchFamily="18" charset="0"/>
                <a:cs typeface="Times New Roman" panose="02020603050405020304" pitchFamily="18" charset="0"/>
              </a:rPr>
              <a:t>певному обсязі, на визначеній території, на обумовлений строк, залишаючи за собою право використовувати свій винахід лише у частині, що не передається за ліцензійним договором. При цьому ліцензіар не має права надавати ліцензії на використання цього об'єкта іншим особам на тій же території в обсязі наданих ліцензіату прав. Але він має право видати ліцензію іншим особам за межами виданих ліцензій.</a:t>
            </a:r>
          </a:p>
          <a:p>
            <a:pPr indent="355600" algn="just"/>
            <a:r>
              <a:rPr lang="uk-UA" i="1" dirty="0">
                <a:latin typeface="Times New Roman" panose="02020603050405020304" pitchFamily="18" charset="0"/>
                <a:cs typeface="Times New Roman" panose="02020603050405020304" pitchFamily="18" charset="0"/>
              </a:rPr>
              <a:t>Іншими словами, право на використання винаходу на території дії договору належить виключно ліцензіату (власнику виключної ліцензії), який отримує право і на видачу </a:t>
            </a:r>
            <a:r>
              <a:rPr lang="uk-UA" i="1" dirty="0" err="1">
                <a:latin typeface="Times New Roman" panose="02020603050405020304" pitchFamily="18" charset="0"/>
                <a:cs typeface="Times New Roman" panose="02020603050405020304" pitchFamily="18" charset="0"/>
              </a:rPr>
              <a:t>субліцензій</a:t>
            </a:r>
            <a:r>
              <a:rPr lang="uk-UA" i="1" dirty="0">
                <a:latin typeface="Times New Roman" panose="02020603050405020304" pitchFamily="18" charset="0"/>
                <a:cs typeface="Times New Roman" panose="02020603050405020304" pitchFamily="18" charset="0"/>
              </a:rPr>
              <a:t>.</a:t>
            </a:r>
          </a:p>
          <a:p>
            <a:pPr indent="355600" algn="just"/>
            <a:r>
              <a:rPr lang="uk-UA" i="1" u="sng" dirty="0">
                <a:latin typeface="Times New Roman" panose="02020603050405020304" pitchFamily="18" charset="0"/>
                <a:cs typeface="Times New Roman" panose="02020603050405020304" pitchFamily="18" charset="0"/>
              </a:rPr>
              <a:t>Якщо Ви власник виключної ліцензії, це означає, що ніхто інший, включаючи Вашого ліцензіара. не має права використовувати винахід на території дії договору в обсязі, який Ви одержали за ліцензією.</a:t>
            </a:r>
            <a:endParaRPr lang="uk-UA" i="1"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Якщо ліцензіар має наміри сам використовувати винахід, незважаючи на існування виключної ліцензії, таке право обов'язково повинно бути обумовлене у ліцензійному договорі</a:t>
            </a:r>
            <a:r>
              <a:rPr lang="uk-UA" i="1" dirty="0" smtClean="0">
                <a:latin typeface="Times New Roman" panose="02020603050405020304" pitchFamily="18" charset="0"/>
                <a:cs typeface="Times New Roman" panose="02020603050405020304" pitchFamily="18" charset="0"/>
              </a:rPr>
              <a:t>.</a:t>
            </a:r>
            <a:endParaRPr lang="uk-UA" i="1" dirty="0">
              <a:latin typeface="Times New Roman" panose="02020603050405020304" pitchFamily="18" charset="0"/>
              <a:cs typeface="Times New Roman" panose="02020603050405020304" pitchFamily="18" charset="0"/>
            </a:endParaRPr>
          </a:p>
        </p:txBody>
      </p:sp>
      <p:sp>
        <p:nvSpPr>
          <p:cNvPr id="6" name="Заголовок 1"/>
          <p:cNvSpPr txBox="1">
            <a:spLocks/>
          </p:cNvSpPr>
          <p:nvPr/>
        </p:nvSpPr>
        <p:spPr>
          <a:xfrm>
            <a:off x="1763688" y="188640"/>
            <a:ext cx="6933456" cy="648072"/>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smtClean="0">
                <a:effectLst/>
                <a:latin typeface="Times New Roman" panose="02020603050405020304" pitchFamily="18" charset="0"/>
                <a:cs typeface="Times New Roman" panose="02020603050405020304" pitchFamily="18" charset="0"/>
              </a:rPr>
              <a:t>Види ліцензій</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661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28092" y="1052736"/>
            <a:ext cx="8928992" cy="5909310"/>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a:t>
            </a:r>
            <a:r>
              <a:rPr lang="uk-UA" i="1" u="sng" dirty="0">
                <a:latin typeface="Times New Roman" panose="02020603050405020304" pitchFamily="18" charset="0"/>
                <a:cs typeface="Times New Roman" panose="02020603050405020304" pitchFamily="18" charset="0"/>
              </a:rPr>
              <a:t>Обмеження прав ліцензіата</a:t>
            </a:r>
            <a:r>
              <a:rPr lang="uk-UA" i="1" dirty="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Права ліцензіата на використання винаходу, які він одержав за виключною ліцензією, можуть бути обмежені ліцензіаром стосовно:</a:t>
            </a:r>
          </a:p>
          <a:p>
            <a:pPr indent="355600" algn="just"/>
            <a:r>
              <a:rPr lang="uk-UA" i="1" dirty="0">
                <a:latin typeface="Times New Roman" panose="02020603050405020304" pitchFamily="18" charset="0"/>
                <a:cs typeface="Times New Roman" panose="02020603050405020304" pitchFamily="18" charset="0"/>
              </a:rPr>
              <a:t>• строку дії договору, який може бути меншим, ніж строк дії патенту;</a:t>
            </a:r>
          </a:p>
          <a:p>
            <a:pPr indent="355600" algn="just"/>
            <a:r>
              <a:rPr lang="uk-UA" i="1" dirty="0">
                <a:latin typeface="Times New Roman" panose="02020603050405020304" pitchFamily="18" charset="0"/>
                <a:cs typeface="Times New Roman" panose="02020603050405020304" pitchFamily="18" charset="0"/>
              </a:rPr>
              <a:t>• території дії договору, яка може обмежуватись конкретним підприємством, областю тощо;</a:t>
            </a:r>
          </a:p>
          <a:p>
            <a:pPr indent="355600" algn="just"/>
            <a:r>
              <a:rPr lang="uk-UA" i="1" dirty="0">
                <a:latin typeface="Times New Roman" panose="02020603050405020304" pitchFamily="18" charset="0"/>
                <a:cs typeface="Times New Roman" panose="02020603050405020304" pitchFamily="18" charset="0"/>
              </a:rPr>
              <a:t>• виду використання (тільки виробництво або тільки продаж тощо</a:t>
            </a:r>
            <a:r>
              <a:rPr lang="uk-UA" i="1" dirty="0" smtClean="0">
                <a:latin typeface="Times New Roman" panose="02020603050405020304" pitchFamily="18" charset="0"/>
                <a:cs typeface="Times New Roman" panose="02020603050405020304" pitchFamily="18" charset="0"/>
              </a:rPr>
              <a:t>).</a:t>
            </a:r>
          </a:p>
          <a:p>
            <a:pPr indent="355600" algn="just">
              <a:tabLst>
                <a:tab pos="3683000" algn="l"/>
              </a:tabLst>
            </a:pPr>
            <a:r>
              <a:rPr lang="uk-UA" i="1" dirty="0">
                <a:latin typeface="Times New Roman" panose="02020603050405020304" pitchFamily="18" charset="0"/>
                <a:cs typeface="Times New Roman" panose="02020603050405020304" pitchFamily="18" charset="0"/>
              </a:rPr>
              <a:t>Але при обмежені прав ліцензіата повинні враховуватись вимоги Закону України «Про обмеження монополізму та недопущення недобросовісної конкуренції у підприємницькій діяльності» від 3 березня 1998 р., зокрема про недопустимість нав'язування ліцензіаром таких умов договору або додаткових Умов, які ставлять ліцензіата у нерівне становище, у тому числі нав'язування товару, не потрібного ліцензіату.</a:t>
            </a:r>
          </a:p>
          <a:p>
            <a:pPr indent="355600" algn="ctr">
              <a:tabLst>
                <a:tab pos="3683000" algn="l"/>
              </a:tabLst>
            </a:pPr>
            <a:r>
              <a:rPr lang="uk-UA" i="1" u="sng" dirty="0" err="1">
                <a:latin typeface="Times New Roman" panose="02020603050405020304" pitchFamily="18" charset="0"/>
                <a:cs typeface="Times New Roman" panose="02020603050405020304" pitchFamily="18" charset="0"/>
              </a:rPr>
              <a:t>Субліцензійний</a:t>
            </a:r>
            <a:r>
              <a:rPr lang="uk-UA" i="1" u="sng" dirty="0">
                <a:latin typeface="Times New Roman" panose="02020603050405020304" pitchFamily="18" charset="0"/>
                <a:cs typeface="Times New Roman" panose="02020603050405020304" pitchFamily="18" charset="0"/>
              </a:rPr>
              <a:t> договір</a:t>
            </a:r>
            <a:r>
              <a:rPr lang="uk-UA" i="1" dirty="0">
                <a:latin typeface="Times New Roman" panose="02020603050405020304" pitchFamily="18" charset="0"/>
                <a:cs typeface="Times New Roman" panose="02020603050405020304" pitchFamily="18" charset="0"/>
              </a:rPr>
              <a:t>.</a:t>
            </a:r>
          </a:p>
          <a:p>
            <a:pPr indent="355600" algn="just">
              <a:tabLst>
                <a:tab pos="3683000" algn="l"/>
              </a:tabLst>
            </a:pPr>
            <a:r>
              <a:rPr lang="uk-UA" i="1" dirty="0">
                <a:latin typeface="Times New Roman" panose="02020603050405020304" pitchFamily="18" charset="0"/>
                <a:cs typeface="Times New Roman" panose="02020603050405020304" pitchFamily="18" charset="0"/>
              </a:rPr>
              <a:t>Ліцензійний договір про надання ліцензіатом (власником виключної ліцензії) права на використання винаходу (об'єкта інтелектуальної власності ) іншій особі у ліцензійній практиці називають </a:t>
            </a:r>
            <a:r>
              <a:rPr lang="uk-UA" i="1" u="sng" dirty="0" err="1">
                <a:latin typeface="Times New Roman" panose="02020603050405020304" pitchFamily="18" charset="0"/>
                <a:cs typeface="Times New Roman" panose="02020603050405020304" pitchFamily="18" charset="0"/>
              </a:rPr>
              <a:t>субліцензійн</a:t>
            </a:r>
            <a:r>
              <a:rPr lang="uk-UA" i="1" dirty="0" err="1">
                <a:latin typeface="Times New Roman" panose="02020603050405020304" pitchFamily="18" charset="0"/>
                <a:cs typeface="Times New Roman" panose="02020603050405020304" pitchFamily="18" charset="0"/>
              </a:rPr>
              <a:t>им</a:t>
            </a:r>
            <a:r>
              <a:rPr lang="uk-UA" i="1" dirty="0">
                <a:latin typeface="Times New Roman" panose="02020603050405020304" pitchFamily="18" charset="0"/>
                <a:cs typeface="Times New Roman" panose="02020603050405020304" pitchFamily="18" charset="0"/>
              </a:rPr>
              <a:t> договором</a:t>
            </a:r>
            <a:r>
              <a:rPr lang="uk-UA" i="1" dirty="0" smtClean="0">
                <a:latin typeface="Times New Roman" panose="02020603050405020304" pitchFamily="18" charset="0"/>
                <a:cs typeface="Times New Roman" panose="02020603050405020304" pitchFamily="18" charset="0"/>
              </a:rPr>
              <a:t>.</a:t>
            </a:r>
          </a:p>
          <a:p>
            <a:pPr indent="355600" algn="just">
              <a:tabLst>
                <a:tab pos="3683000" algn="l"/>
              </a:tabLst>
            </a:pPr>
            <a:r>
              <a:rPr lang="uk-UA" i="1" dirty="0" smtClean="0">
                <a:latin typeface="Times New Roman" panose="02020603050405020304" pitchFamily="18" charset="0"/>
                <a:cs typeface="Times New Roman" panose="02020603050405020304" pitchFamily="18" charset="0"/>
              </a:rPr>
              <a:t>Ліцензіат має право укласти </a:t>
            </a:r>
            <a:r>
              <a:rPr lang="uk-UA" i="1" dirty="0" err="1" smtClean="0">
                <a:latin typeface="Times New Roman" panose="02020603050405020304" pitchFamily="18" charset="0"/>
                <a:cs typeface="Times New Roman" panose="02020603050405020304" pitchFamily="18" charset="0"/>
              </a:rPr>
              <a:t>субліцензійний</a:t>
            </a:r>
            <a:r>
              <a:rPr lang="uk-UA" i="1" dirty="0" smtClean="0">
                <a:latin typeface="Times New Roman" panose="02020603050405020304" pitchFamily="18" charset="0"/>
                <a:cs typeface="Times New Roman" panose="02020603050405020304" pitchFamily="18" charset="0"/>
              </a:rPr>
              <a:t> договір лише у випадках передбачених ліцензійним договором.</a:t>
            </a:r>
          </a:p>
          <a:p>
            <a:pPr indent="355600" algn="just">
              <a:tabLst>
                <a:tab pos="3683000" algn="l"/>
              </a:tabLst>
            </a:pPr>
            <a:r>
              <a:rPr lang="uk-UA" i="1" dirty="0" smtClean="0">
                <a:latin typeface="Times New Roman" panose="02020603050405020304" pitchFamily="18" charset="0"/>
                <a:cs typeface="Times New Roman" panose="02020603050405020304" pitchFamily="18" charset="0"/>
              </a:rPr>
              <a:t>Відповідальність перед ліцензіаром за дії </a:t>
            </a:r>
            <a:r>
              <a:rPr lang="uk-UA" i="1" dirty="0" err="1" smtClean="0">
                <a:latin typeface="Times New Roman" panose="02020603050405020304" pitchFamily="18" charset="0"/>
                <a:cs typeface="Times New Roman" panose="02020603050405020304" pitchFamily="18" charset="0"/>
              </a:rPr>
              <a:t>субліцензіата</a:t>
            </a:r>
            <a:r>
              <a:rPr lang="uk-UA" i="1" dirty="0" smtClean="0">
                <a:latin typeface="Times New Roman" panose="02020603050405020304" pitchFamily="18" charset="0"/>
                <a:cs typeface="Times New Roman" panose="02020603050405020304" pitchFamily="18" charset="0"/>
              </a:rPr>
              <a:t> несе ліцензіат</a:t>
            </a:r>
            <a:r>
              <a:rPr lang="uk-UA" i="1" cap="small" dirty="0" smtClean="0">
                <a:latin typeface="Times New Roman" panose="02020603050405020304" pitchFamily="18" charset="0"/>
                <a:cs typeface="Times New Roman" panose="02020603050405020304" pitchFamily="18" charset="0"/>
              </a:rPr>
              <a:t> </a:t>
            </a:r>
            <a:r>
              <a:rPr lang="uk-UA" i="1" dirty="0" smtClean="0">
                <a:latin typeface="Times New Roman" panose="02020603050405020304" pitchFamily="18" charset="0"/>
                <a:cs typeface="Times New Roman" panose="02020603050405020304" pitchFamily="18" charset="0"/>
              </a:rPr>
              <a:t>якщо ліцензійним договором не передбачено інше.</a:t>
            </a:r>
          </a:p>
        </p:txBody>
      </p:sp>
      <p:sp>
        <p:nvSpPr>
          <p:cNvPr id="7" name="Заголовок 1"/>
          <p:cNvSpPr txBox="1">
            <a:spLocks/>
          </p:cNvSpPr>
          <p:nvPr/>
        </p:nvSpPr>
        <p:spPr>
          <a:xfrm>
            <a:off x="1763688" y="188640"/>
            <a:ext cx="6933456" cy="648072"/>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smtClean="0">
                <a:effectLst/>
                <a:latin typeface="Times New Roman" panose="02020603050405020304" pitchFamily="18" charset="0"/>
                <a:cs typeface="Times New Roman" panose="02020603050405020304" pitchFamily="18" charset="0"/>
              </a:rPr>
              <a:t>Види ліцензій</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579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6760" y="1196752"/>
            <a:ext cx="8928992" cy="5632311"/>
          </a:xfrm>
          <a:prstGeom prst="rect">
            <a:avLst/>
          </a:prstGeom>
        </p:spPr>
        <p:txBody>
          <a:bodyPr wrap="square">
            <a:spAutoFit/>
          </a:bodyPr>
          <a:lstStyle/>
          <a:p>
            <a:pPr indent="355600" algn="just">
              <a:tabLst>
                <a:tab pos="3683000" algn="l"/>
              </a:tabLst>
            </a:pPr>
            <a:r>
              <a:rPr lang="uk-UA" i="1" dirty="0" smtClean="0">
                <a:latin typeface="Times New Roman" panose="02020603050405020304" pitchFamily="18" charset="0"/>
                <a:cs typeface="Times New Roman" panose="02020603050405020304" pitchFamily="18" charset="0"/>
              </a:rPr>
              <a:t>                      У </a:t>
            </a:r>
            <a:r>
              <a:rPr lang="uk-UA" i="1" dirty="0">
                <a:latin typeface="Times New Roman" panose="02020603050405020304" pitchFamily="18" charset="0"/>
                <a:cs typeface="Times New Roman" panose="02020603050405020304" pitchFamily="18" charset="0"/>
              </a:rPr>
              <a:t>разі надання </a:t>
            </a:r>
            <a:r>
              <a:rPr lang="uk-UA" i="1" dirty="0" err="1">
                <a:latin typeface="Times New Roman" panose="02020603050405020304" pitchFamily="18" charset="0"/>
                <a:cs typeface="Times New Roman" panose="02020603050405020304" pitchFamily="18" charset="0"/>
              </a:rPr>
              <a:t>субліцензії</a:t>
            </a:r>
            <a:r>
              <a:rPr lang="uk-UA" i="1" dirty="0">
                <a:latin typeface="Times New Roman" panose="02020603050405020304" pitchFamily="18" charset="0"/>
                <a:cs typeface="Times New Roman" panose="02020603050405020304" pitchFamily="18" charset="0"/>
              </a:rPr>
              <a:t> правовідносини між ліцензіаром і </a:t>
            </a:r>
            <a:r>
              <a:rPr lang="uk-UA" i="1" dirty="0" smtClean="0">
                <a:latin typeface="Times New Roman" panose="02020603050405020304" pitchFamily="18" charset="0"/>
                <a:cs typeface="Times New Roman" panose="02020603050405020304" pitchFamily="18" charset="0"/>
              </a:rPr>
              <a:t>ліцензіатом</a:t>
            </a:r>
            <a:r>
              <a:rPr lang="uk-UA" i="1" cap="small"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зберігаються. </a:t>
            </a:r>
            <a:r>
              <a:rPr lang="uk-UA" i="1" dirty="0" err="1">
                <a:latin typeface="Times New Roman" panose="02020603050405020304" pitchFamily="18" charset="0"/>
                <a:cs typeface="Times New Roman" panose="02020603050405020304" pitchFamily="18" charset="0"/>
              </a:rPr>
              <a:t>Субліцензіат</a:t>
            </a:r>
            <a:r>
              <a:rPr lang="uk-UA" i="1" dirty="0">
                <a:latin typeface="Times New Roman" panose="02020603050405020304" pitchFamily="18" charset="0"/>
                <a:cs typeface="Times New Roman" panose="02020603050405020304" pitchFamily="18" charset="0"/>
              </a:rPr>
              <a:t> не вступає у прямі договірні відносини з ліцензіаром</a:t>
            </a:r>
            <a:r>
              <a:rPr lang="uk-UA" i="1" cap="small"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(власником патенту па винахід) Відповідальність за виконання </a:t>
            </a:r>
            <a:r>
              <a:rPr lang="uk-UA" i="1" dirty="0" err="1">
                <a:latin typeface="Times New Roman" panose="02020603050405020304" pitchFamily="18" charset="0"/>
                <a:cs typeface="Times New Roman" panose="02020603050405020304" pitchFamily="18" charset="0"/>
              </a:rPr>
              <a:t>субліцензійного</a:t>
            </a:r>
            <a:r>
              <a:rPr lang="uk-UA" i="1" dirty="0">
                <a:latin typeface="Times New Roman" panose="02020603050405020304" pitchFamily="18" charset="0"/>
                <a:cs typeface="Times New Roman" panose="02020603050405020304" pitchFamily="18" charset="0"/>
              </a:rPr>
              <a:t> договору перед ліцензіаром несе ліцензіат, який видав </a:t>
            </a:r>
            <a:r>
              <a:rPr lang="uk-UA" i="1" dirty="0" err="1">
                <a:latin typeface="Times New Roman" panose="02020603050405020304" pitchFamily="18" charset="0"/>
                <a:cs typeface="Times New Roman" panose="02020603050405020304" pitchFamily="18" charset="0"/>
              </a:rPr>
              <a:t>субліцензію</a:t>
            </a:r>
            <a:r>
              <a:rPr lang="uk-UA" i="1" dirty="0">
                <a:latin typeface="Times New Roman" panose="02020603050405020304" pitchFamily="18" charset="0"/>
                <a:cs typeface="Times New Roman" panose="02020603050405020304" pitchFamily="18" charset="0"/>
              </a:rPr>
              <a:t>.</a:t>
            </a:r>
          </a:p>
          <a:p>
            <a:pPr indent="355600" algn="just">
              <a:tabLst>
                <a:tab pos="3683000" algn="l"/>
              </a:tabLst>
            </a:pPr>
            <a:r>
              <a:rPr lang="uk-UA" i="1" dirty="0">
                <a:latin typeface="Times New Roman" panose="02020603050405020304" pitchFamily="18" charset="0"/>
                <a:cs typeface="Times New Roman" panose="02020603050405020304" pitchFamily="18" charset="0"/>
              </a:rPr>
              <a:t>Економічна суть надання </a:t>
            </a:r>
            <a:r>
              <a:rPr lang="uk-UA" i="1" dirty="0" err="1">
                <a:latin typeface="Times New Roman" panose="02020603050405020304" pitchFamily="18" charset="0"/>
                <a:cs typeface="Times New Roman" panose="02020603050405020304" pitchFamily="18" charset="0"/>
              </a:rPr>
              <a:t>субліцензії</a:t>
            </a:r>
            <a:r>
              <a:rPr lang="uk-UA" i="1" dirty="0">
                <a:latin typeface="Times New Roman" panose="02020603050405020304" pitchFamily="18" charset="0"/>
                <a:cs typeface="Times New Roman" panose="02020603050405020304" pitchFamily="18" charset="0"/>
              </a:rPr>
              <a:t> полягає у тому, що </a:t>
            </a:r>
            <a:r>
              <a:rPr lang="uk-UA" i="1" cap="small" dirty="0">
                <a:latin typeface="Times New Roman" panose="02020603050405020304" pitchFamily="18" charset="0"/>
                <a:cs typeface="Times New Roman" panose="02020603050405020304" pitchFamily="18" charset="0"/>
              </a:rPr>
              <a:t>за </a:t>
            </a:r>
            <a:r>
              <a:rPr lang="uk-UA" i="1" dirty="0">
                <a:latin typeface="Times New Roman" panose="02020603050405020304" pitchFamily="18" charset="0"/>
                <a:cs typeface="Times New Roman" panose="02020603050405020304" pitchFamily="18" charset="0"/>
              </a:rPr>
              <a:t>допомогою </a:t>
            </a:r>
            <a:r>
              <a:rPr lang="uk-UA" i="1" dirty="0" err="1">
                <a:latin typeface="Times New Roman" panose="02020603050405020304" pitchFamily="18" charset="0"/>
                <a:cs typeface="Times New Roman" panose="02020603050405020304" pitchFamily="18" charset="0"/>
              </a:rPr>
              <a:t>субліцензіата</a:t>
            </a:r>
            <a:r>
              <a:rPr lang="uk-UA" i="1" dirty="0">
                <a:latin typeface="Times New Roman" panose="02020603050405020304" pitchFamily="18" charset="0"/>
                <a:cs typeface="Times New Roman" panose="02020603050405020304" pitchFamily="18" charset="0"/>
              </a:rPr>
              <a:t> ліцензіат має можливість якнайбільше задовольнити попит на «продукцію по ліцензії» на території дії договору, якщо він не в змозі задовольнити таку потребу сам.</a:t>
            </a:r>
          </a:p>
          <a:p>
            <a:pPr indent="355600" algn="just">
              <a:tabLst>
                <a:tab pos="3683000" algn="l"/>
              </a:tabLst>
            </a:pPr>
            <a:r>
              <a:rPr lang="uk-UA" i="1" dirty="0">
                <a:latin typeface="Times New Roman" panose="02020603050405020304" pitchFamily="18" charset="0"/>
                <a:cs typeface="Times New Roman" panose="02020603050405020304" pitchFamily="18" charset="0"/>
              </a:rPr>
              <a:t>Тільки ліцензіат, який одержав виключні права на використання винаходу, має право на видачу </a:t>
            </a:r>
            <a:r>
              <a:rPr lang="uk-UA" i="1" dirty="0" err="1">
                <a:latin typeface="Times New Roman" panose="02020603050405020304" pitchFamily="18" charset="0"/>
                <a:cs typeface="Times New Roman" panose="02020603050405020304" pitchFamily="18" charset="0"/>
              </a:rPr>
              <a:t>субліцензій</a:t>
            </a:r>
            <a:r>
              <a:rPr lang="uk-UA" i="1" dirty="0">
                <a:latin typeface="Times New Roman" panose="02020603050405020304" pitchFamily="18" charset="0"/>
                <a:cs typeface="Times New Roman" panose="02020603050405020304" pitchFamily="18" charset="0"/>
              </a:rPr>
              <a:t>.</a:t>
            </a:r>
          </a:p>
          <a:p>
            <a:pPr indent="355600" algn="just">
              <a:tabLst>
                <a:tab pos="3683000" algn="l"/>
              </a:tabLst>
            </a:pPr>
            <a:r>
              <a:rPr lang="uk-UA" i="1" dirty="0">
                <a:latin typeface="Times New Roman" panose="02020603050405020304" pitchFamily="18" charset="0"/>
                <a:cs typeface="Times New Roman" panose="02020603050405020304" pitchFamily="18" charset="0"/>
              </a:rPr>
              <a:t>Обсяг прав, які надаються за </a:t>
            </a:r>
            <a:r>
              <a:rPr lang="uk-UA" i="1" dirty="0" err="1">
                <a:latin typeface="Times New Roman" panose="02020603050405020304" pitchFamily="18" charset="0"/>
                <a:cs typeface="Times New Roman" panose="02020603050405020304" pitchFamily="18" charset="0"/>
              </a:rPr>
              <a:t>субліцензійним</a:t>
            </a:r>
            <a:r>
              <a:rPr lang="uk-UA" i="1" dirty="0">
                <a:latin typeface="Times New Roman" panose="02020603050405020304" pitchFamily="18" charset="0"/>
                <a:cs typeface="Times New Roman" panose="02020603050405020304" pitchFamily="18" charset="0"/>
              </a:rPr>
              <a:t> договором, визначається обсягом прав, які одержав ліцензіат за виключною ліцензією, і </a:t>
            </a:r>
            <a:r>
              <a:rPr lang="uk-UA" i="1" dirty="0" smtClean="0">
                <a:latin typeface="Times New Roman" panose="02020603050405020304" pitchFamily="18" charset="0"/>
                <a:cs typeface="Times New Roman" panose="02020603050405020304" pitchFamily="18" charset="0"/>
              </a:rPr>
              <a:t>не може</a:t>
            </a:r>
            <a:r>
              <a:rPr lang="uk-UA" i="1" cap="small"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перевищувати їх</a:t>
            </a:r>
            <a:r>
              <a:rPr lang="uk-UA" i="1" dirty="0" smtClean="0">
                <a:latin typeface="Times New Roman" panose="02020603050405020304" pitchFamily="18" charset="0"/>
                <a:cs typeface="Times New Roman" panose="02020603050405020304" pitchFamily="18" charset="0"/>
              </a:rPr>
              <a:t>.</a:t>
            </a:r>
          </a:p>
          <a:p>
            <a:pPr algn="ctr"/>
            <a:r>
              <a:rPr lang="uk-UA" b="1" i="1" dirty="0">
                <a:latin typeface="Times New Roman" panose="02020603050405020304" pitchFamily="18" charset="0"/>
                <a:cs typeface="Times New Roman" panose="02020603050405020304" pitchFamily="18" charset="0"/>
              </a:rPr>
              <a:t>Невиключна ліцензія</a:t>
            </a:r>
            <a:endParaRPr lang="uk-UA" i="1"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 невиключною ліцензією власник виключних прав (ліцензіар) </a:t>
            </a:r>
            <a:r>
              <a:rPr lang="uk-UA" i="1" cap="small" dirty="0">
                <a:latin typeface="Times New Roman" panose="02020603050405020304" pitchFamily="18" charset="0"/>
                <a:cs typeface="Times New Roman" panose="02020603050405020304" pitchFamily="18" charset="0"/>
              </a:rPr>
              <a:t>надає </a:t>
            </a:r>
            <a:r>
              <a:rPr lang="uk-UA" i="1" dirty="0">
                <a:latin typeface="Times New Roman" panose="02020603050405020304" pitchFamily="18" charset="0"/>
                <a:cs typeface="Times New Roman" panose="02020603050405020304" pitchFamily="18" charset="0"/>
              </a:rPr>
              <a:t>іншій особі (ліцензіату) дозвіл на використання винаходу, </a:t>
            </a:r>
            <a:r>
              <a:rPr lang="uk-UA" i="1" dirty="0" smtClean="0">
                <a:latin typeface="Times New Roman" panose="02020603050405020304" pitchFamily="18" charset="0"/>
                <a:cs typeface="Times New Roman" panose="02020603050405020304" pitchFamily="18" charset="0"/>
              </a:rPr>
              <a:t>зберігаючи за собою</a:t>
            </a:r>
            <a:r>
              <a:rPr lang="uk-UA" i="1" cap="small" dirty="0" smtClean="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право на використання цього винаходу, включаючи право видачі ліцензій </a:t>
            </a:r>
            <a:r>
              <a:rPr lang="uk-UA" i="1" cap="small" dirty="0">
                <a:latin typeface="Times New Roman" panose="02020603050405020304" pitchFamily="18" charset="0"/>
                <a:cs typeface="Times New Roman" panose="02020603050405020304" pitchFamily="18" charset="0"/>
              </a:rPr>
              <a:t>іншим </a:t>
            </a:r>
            <a:r>
              <a:rPr lang="uk-UA" i="1" dirty="0">
                <a:latin typeface="Times New Roman" panose="02020603050405020304" pitchFamily="18" charset="0"/>
                <a:cs typeface="Times New Roman" panose="02020603050405020304" pitchFamily="18" charset="0"/>
              </a:rPr>
              <a:t>особам. У цьому випадку ліцензіаром може бути як власник патенту, </a:t>
            </a:r>
            <a:r>
              <a:rPr lang="uk-UA" i="1" cap="small" dirty="0">
                <a:latin typeface="Times New Roman" panose="02020603050405020304" pitchFamily="18" charset="0"/>
                <a:cs typeface="Times New Roman" panose="02020603050405020304" pitchFamily="18" charset="0"/>
              </a:rPr>
              <a:t>так </a:t>
            </a:r>
            <a:r>
              <a:rPr lang="uk-UA" i="1" dirty="0">
                <a:latin typeface="Times New Roman" panose="02020603050405020304" pitchFamily="18" charset="0"/>
                <a:cs typeface="Times New Roman" panose="02020603050405020304" pitchFamily="18" charset="0"/>
              </a:rPr>
              <a:t>і власник виключної ліцензії.</a:t>
            </a:r>
          </a:p>
          <a:p>
            <a:pPr indent="355600" algn="just"/>
            <a:r>
              <a:rPr lang="uk-UA" i="1" dirty="0">
                <a:latin typeface="Times New Roman" panose="02020603050405020304" pitchFamily="18" charset="0"/>
                <a:cs typeface="Times New Roman" panose="02020603050405020304" pitchFamily="18" charset="0"/>
              </a:rPr>
              <a:t>Ліцензіат, який одержав невиключну ліцензію, використовує винахід в умовах можливої конкуренції з самим ліцензіаром та іншими ліцензіатами.</a:t>
            </a:r>
          </a:p>
          <a:p>
            <a:pPr indent="355600" algn="just"/>
            <a:r>
              <a:rPr lang="uk-UA" i="1" dirty="0">
                <a:latin typeface="Times New Roman" panose="02020603050405020304" pitchFamily="18" charset="0"/>
                <a:cs typeface="Times New Roman" panose="02020603050405020304" pitchFamily="18" charset="0"/>
              </a:rPr>
              <a:t>Невиключні ліцензії, </a:t>
            </a:r>
            <a:r>
              <a:rPr lang="uk-UA" i="1" dirty="0" smtClean="0">
                <a:latin typeface="Times New Roman" panose="02020603050405020304" pitchFamily="18" charset="0"/>
                <a:cs typeface="Times New Roman" panose="02020603050405020304" pitchFamily="18" charset="0"/>
              </a:rPr>
              <a:t>надаються </a:t>
            </a:r>
            <a:r>
              <a:rPr lang="uk-UA" i="1" dirty="0">
                <a:latin typeface="Times New Roman" panose="02020603050405020304" pitchFamily="18" charset="0"/>
                <a:cs typeface="Times New Roman" panose="02020603050405020304" pitchFamily="18" charset="0"/>
              </a:rPr>
              <a:t>на виробництво товарів масового побуту для його повного задоволення та для одержання максимально можливого прибутку.</a:t>
            </a:r>
          </a:p>
        </p:txBody>
      </p:sp>
      <p:sp>
        <p:nvSpPr>
          <p:cNvPr id="6" name="Заголовок 1"/>
          <p:cNvSpPr txBox="1">
            <a:spLocks/>
          </p:cNvSpPr>
          <p:nvPr/>
        </p:nvSpPr>
        <p:spPr>
          <a:xfrm>
            <a:off x="1763688" y="188640"/>
            <a:ext cx="6933456" cy="648072"/>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smtClean="0">
                <a:effectLst/>
                <a:latin typeface="Times New Roman" panose="02020603050405020304" pitchFamily="18" charset="0"/>
                <a:cs typeface="Times New Roman" panose="02020603050405020304" pitchFamily="18" charset="0"/>
              </a:rPr>
              <a:t>Види ліцензій</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442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73348" y="1225689"/>
            <a:ext cx="8928992" cy="5355312"/>
          </a:xfrm>
          <a:prstGeom prst="rect">
            <a:avLst/>
          </a:prstGeom>
        </p:spPr>
        <p:txBody>
          <a:bodyPr wrap="square">
            <a:spAutoFit/>
          </a:bodyPr>
          <a:lstStyle/>
          <a:p>
            <a:pPr algn="just"/>
            <a:r>
              <a:rPr lang="uk-UA" i="1" dirty="0" smtClean="0">
                <a:latin typeface="Times New Roman" panose="02020603050405020304" pitchFamily="18" charset="0"/>
                <a:cs typeface="Times New Roman" panose="02020603050405020304" pitchFamily="18" charset="0"/>
              </a:rPr>
              <a:t>                             Ліцензійний </a:t>
            </a:r>
            <a:r>
              <a:rPr lang="uk-UA" i="1" dirty="0">
                <a:latin typeface="Times New Roman" panose="02020603050405020304" pitchFamily="18" charset="0"/>
                <a:cs typeface="Times New Roman" panose="02020603050405020304" pitchFamily="18" charset="0"/>
              </a:rPr>
              <a:t>договір має відповідати докладним, однозначним формулюванням, що не допускають їх двозначного тлумачення, конкретній характеристиці предмета договору, прав і обов'язків, відповідальності тощо.</a:t>
            </a:r>
          </a:p>
          <a:p>
            <a:pPr indent="355600" algn="just"/>
            <a:r>
              <a:rPr lang="uk-UA" i="1" dirty="0">
                <a:latin typeface="Times New Roman" panose="02020603050405020304" pitchFamily="18" charset="0"/>
                <a:cs typeface="Times New Roman" panose="02020603050405020304" pitchFamily="18" charset="0"/>
              </a:rPr>
              <a:t>Ліцензійний договір має передбачати способи використання об'єкта інтелектуальної власності (конкретні права, що передаються за таким договором, строк дії і територію, на які передається право), розмір винагороди і/або порядок визначення розміру винагороди за кожний спосіб використання об'єкта інтелектуальної власності, порядок і строки її виплати, а також інші умови. які сторони визнають за доцільне включити до договору.</a:t>
            </a:r>
          </a:p>
          <a:p>
            <a:pPr indent="355600" algn="just"/>
            <a:r>
              <a:rPr lang="uk-UA" i="1" dirty="0">
                <a:latin typeface="Times New Roman" panose="02020603050405020304" pitchFamily="18" charset="0"/>
                <a:cs typeface="Times New Roman" panose="02020603050405020304" pitchFamily="18" charset="0"/>
              </a:rPr>
              <a:t>У разі відсутності в ліцензійному договорі умови про спосіб використання об'єкта інтелектуальної власності договір вважається укладеним на такі способи використання об'єкта інтелектуальної власності, які можуть вважатися необхідними для досягнення наміру сторін, що був визначений при укладенні договору. Якщо в ліцензійному договорі не зазначені строки, на які видається право, договір може бути розірваний ліцензіаром після закінчення п'ятирічного терміну від дати його укладення, якщо користувач буде письмово повідомлений про це за шість місяців до розірвання договору</a:t>
            </a:r>
          </a:p>
          <a:p>
            <a:pPr indent="355600" algn="just"/>
            <a:r>
              <a:rPr lang="uk-UA" i="1" dirty="0">
                <a:latin typeface="Times New Roman" panose="02020603050405020304" pitchFamily="18" charset="0"/>
                <a:cs typeface="Times New Roman" panose="02020603050405020304" pitchFamily="18" charset="0"/>
              </a:rPr>
              <a:t>Якщо в договорі не міститься умови про територію, на яку видається право, чинність його поширюється на територію України.</a:t>
            </a:r>
          </a:p>
        </p:txBody>
      </p:sp>
      <p:sp>
        <p:nvSpPr>
          <p:cNvPr id="5" name="Заголовок 1"/>
          <p:cNvSpPr>
            <a:spLocks noGrp="1"/>
          </p:cNvSpPr>
          <p:nvPr>
            <p:ph type="title"/>
          </p:nvPr>
        </p:nvSpPr>
        <p:spPr>
          <a:xfrm>
            <a:off x="1763688" y="188640"/>
            <a:ext cx="6933456" cy="1080120"/>
          </a:xfrm>
        </p:spPr>
        <p:txBody>
          <a:bodyPr>
            <a:noAutofit/>
          </a:bodyPr>
          <a:lstStyle/>
          <a:p>
            <a:pPr algn="ctr"/>
            <a:r>
              <a:rPr lang="uk-UA" sz="2800" i="1" dirty="0">
                <a:effectLst/>
                <a:latin typeface="Times New Roman" panose="02020603050405020304" pitchFamily="18" charset="0"/>
                <a:cs typeface="Times New Roman" panose="02020603050405020304" pitchFamily="18" charset="0"/>
              </a:rPr>
              <a:t>Обов'язкові умови та реквізити ліцензійного договору</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442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3124</TotalTime>
  <Words>5817</Words>
  <Application>Microsoft Office PowerPoint</Application>
  <PresentationFormat>Экран (4:3)</PresentationFormat>
  <Paragraphs>234</Paragraphs>
  <Slides>32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Воздушный поток</vt:lpstr>
      <vt:lpstr>ЛЕКЦІЯ 6  ПЕРЕДАЧА ПРАВА НА ВИКОРИСТАННЯ ВИНАХОДУ  План  </vt:lpstr>
      <vt:lpstr>Ліцензії на право користування об'єктами інтелектуальної власності</vt:lpstr>
      <vt:lpstr>Презентация PowerPoint</vt:lpstr>
      <vt:lpstr>Ліцензії на право користування об'єктами інтелектуальної власності</vt:lpstr>
      <vt:lpstr>Види ліцензій</vt:lpstr>
      <vt:lpstr>Презентация PowerPoint</vt:lpstr>
      <vt:lpstr>Презентация PowerPoint</vt:lpstr>
      <vt:lpstr>Презентация PowerPoint</vt:lpstr>
      <vt:lpstr>Обов'язкові умови та реквізити ліцензійного договору</vt:lpstr>
      <vt:lpstr>Обов'язкові умови та реквізити ліцензійного договору</vt:lpstr>
      <vt:lpstr>Обов'язкові умови та реквізити ліцензійного договору</vt:lpstr>
      <vt:lpstr>Обов'язкові умови та реквізити ліцензійного договору</vt:lpstr>
      <vt:lpstr>Обов'язкові умови та реквізити ліцензійного договору</vt:lpstr>
      <vt:lpstr>Обов'язкові умови та реквізити ліцензійного договору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11  АВТОМАТИЗОВАНИЙ ЕЛЕКТРОПРИВОД У ТВАРИННИЦТВІ ТА ПТАХІВНИТВІ</dc:title>
  <dc:creator>Master</dc:creator>
  <cp:lastModifiedBy>Master</cp:lastModifiedBy>
  <cp:revision>218</cp:revision>
  <cp:lastPrinted>2020-12-01T08:19:27Z</cp:lastPrinted>
  <dcterms:created xsi:type="dcterms:W3CDTF">2014-04-02T09:29:03Z</dcterms:created>
  <dcterms:modified xsi:type="dcterms:W3CDTF">2020-12-01T11:20:48Z</dcterms:modified>
</cp:coreProperties>
</file>