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356" r:id="rId3"/>
    <p:sldId id="277" r:id="rId4"/>
    <p:sldId id="278" r:id="rId5"/>
    <p:sldId id="329" r:id="rId6"/>
    <p:sldId id="330" r:id="rId7"/>
    <p:sldId id="353" r:id="rId8"/>
    <p:sldId id="354" r:id="rId9"/>
    <p:sldId id="355" r:id="rId10"/>
    <p:sldId id="359" r:id="rId11"/>
    <p:sldId id="360" r:id="rId12"/>
    <p:sldId id="361" r:id="rId13"/>
    <p:sldId id="358" r:id="rId14"/>
    <p:sldId id="362" r:id="rId15"/>
    <p:sldId id="363" r:id="rId16"/>
    <p:sldId id="364" r:id="rId17"/>
    <p:sldId id="365" r:id="rId18"/>
    <p:sldId id="366"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F26E9D8-4DAE-4303-8222-5AD849530BCC}" type="datetimeFigureOut">
              <a:rPr lang="uk-UA" smtClean="0"/>
              <a:t>24.05.2021</a:t>
            </a:fld>
            <a:endParaRPr lang="uk-UA"/>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9475C0-6B0E-48CC-B681-97237897E7A1}" type="slidenum">
              <a:rPr lang="uk-UA" smtClean="0"/>
              <a:t>‹#›</a:t>
            </a:fld>
            <a:endParaRPr lang="uk-UA"/>
          </a:p>
        </p:txBody>
      </p:sp>
    </p:spTree>
    <p:extLst>
      <p:ext uri="{BB962C8B-B14F-4D97-AF65-F5344CB8AC3E}">
        <p14:creationId xmlns:p14="http://schemas.microsoft.com/office/powerpoint/2010/main" val="3835463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27E7ED-949F-41C3-82B8-1CF85BC8DB7E}" type="datetimeFigureOut">
              <a:rPr lang="uk-UA" smtClean="0"/>
              <a:t>24.05.2021</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2A323D-EFF1-4700-87DF-82BA70BD1A61}" type="slidenum">
              <a:rPr lang="uk-UA" smtClean="0"/>
              <a:t>‹#›</a:t>
            </a:fld>
            <a:endParaRPr lang="uk-UA"/>
          </a:p>
        </p:txBody>
      </p:sp>
    </p:spTree>
    <p:extLst>
      <p:ext uri="{BB962C8B-B14F-4D97-AF65-F5344CB8AC3E}">
        <p14:creationId xmlns:p14="http://schemas.microsoft.com/office/powerpoint/2010/main" val="319090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902A323D-EFF1-4700-87DF-82BA70BD1A61}" type="slidenum">
              <a:rPr lang="uk-UA" smtClean="0"/>
              <a:t>2</a:t>
            </a:fld>
            <a:endParaRPr lang="uk-UA"/>
          </a:p>
        </p:txBody>
      </p:sp>
    </p:spTree>
    <p:extLst>
      <p:ext uri="{BB962C8B-B14F-4D97-AF65-F5344CB8AC3E}">
        <p14:creationId xmlns:p14="http://schemas.microsoft.com/office/powerpoint/2010/main" val="2268891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BF713F7-320C-48FA-89CE-B2C451F30EF2}" type="datetimeFigureOut">
              <a:rPr lang="uk-UA" smtClean="0"/>
              <a:t>24.05.2021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149DEAF-9AE1-46B8-BA1B-12C88590EF2F}"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BF713F7-320C-48FA-89CE-B2C451F30EF2}" type="datetimeFigureOut">
              <a:rPr lang="uk-UA" smtClean="0"/>
              <a:t>24.05.2021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BF713F7-320C-48FA-89CE-B2C451F30EF2}" type="datetimeFigureOut">
              <a:rPr lang="uk-UA" smtClean="0"/>
              <a:t>24.05.2021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BF713F7-320C-48FA-89CE-B2C451F30EF2}" type="datetimeFigureOut">
              <a:rPr lang="uk-UA" smtClean="0"/>
              <a:t>24.05.2021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149DEAF-9AE1-46B8-BA1B-12C88590EF2F}"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BF713F7-320C-48FA-89CE-B2C451F30EF2}" type="datetimeFigureOut">
              <a:rPr lang="uk-UA" smtClean="0"/>
              <a:t>24.05.2021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BF713F7-320C-48FA-89CE-B2C451F30EF2}" type="datetimeFigureOut">
              <a:rPr lang="uk-UA" smtClean="0"/>
              <a:t>24.05.2021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149DEAF-9AE1-46B8-BA1B-12C88590EF2F}"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BF713F7-320C-48FA-89CE-B2C451F30EF2}" type="datetimeFigureOut">
              <a:rPr lang="uk-UA" smtClean="0"/>
              <a:t>24.05.2021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3149DEAF-9AE1-46B8-BA1B-12C88590EF2F}"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BF713F7-320C-48FA-89CE-B2C451F30EF2}" type="datetimeFigureOut">
              <a:rPr lang="uk-UA" smtClean="0"/>
              <a:t>24.05.2021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F713F7-320C-48FA-89CE-B2C451F30EF2}" type="datetimeFigureOut">
              <a:rPr lang="uk-UA" smtClean="0"/>
              <a:t>24.05.2021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BF713F7-320C-48FA-89CE-B2C451F30EF2}" type="datetimeFigureOut">
              <a:rPr lang="uk-UA" smtClean="0"/>
              <a:t>24.05.2021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149DEAF-9AE1-46B8-BA1B-12C88590EF2F}"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BF713F7-320C-48FA-89CE-B2C451F30EF2}" type="datetimeFigureOut">
              <a:rPr lang="uk-UA" smtClean="0"/>
              <a:t>24.05.2021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3149DEAF-9AE1-46B8-BA1B-12C88590EF2F}"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BF713F7-320C-48FA-89CE-B2C451F30EF2}" type="datetimeFigureOut">
              <a:rPr lang="uk-UA" smtClean="0"/>
              <a:t>24.05.2021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149DEAF-9AE1-46B8-BA1B-12C88590EF2F}"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188640"/>
            <a:ext cx="8064896" cy="1728192"/>
          </a:xfrm>
        </p:spPr>
        <p:txBody>
          <a:bodyPr>
            <a:noAutofit/>
          </a:bodyPr>
          <a:lstStyle/>
          <a:p>
            <a:pPr algn="ctr">
              <a:spcBef>
                <a:spcPts val="1800"/>
              </a:spcBef>
            </a:pPr>
            <a:r>
              <a:rPr lang="uk-UA" sz="2400" dirty="0">
                <a:latin typeface="Times New Roman" pitchFamily="18" charset="0"/>
                <a:cs typeface="Times New Roman" pitchFamily="18" charset="0"/>
              </a:rPr>
              <a:t>ЛЕКЦІЯ 8</a:t>
            </a:r>
            <a:br>
              <a:rPr lang="uk-UA" sz="2400" dirty="0">
                <a:latin typeface="Times New Roman" pitchFamily="18" charset="0"/>
                <a:cs typeface="Times New Roman" pitchFamily="18" charset="0"/>
              </a:rPr>
            </a:br>
            <a:br>
              <a:rPr lang="uk-UA" sz="2400" dirty="0">
                <a:latin typeface="Times New Roman" pitchFamily="18" charset="0"/>
                <a:cs typeface="Times New Roman" pitchFamily="18" charset="0"/>
              </a:rPr>
            </a:br>
            <a:r>
              <a:rPr lang="uk-UA" sz="2400" b="1" dirty="0">
                <a:effectLst/>
                <a:latin typeface="Times New Roman" panose="02020603050405020304" pitchFamily="18" charset="0"/>
                <a:ea typeface="Calibri" panose="020F0502020204030204" pitchFamily="34" charset="0"/>
                <a:cs typeface="Times New Roman" panose="02020603050405020304" pitchFamily="18" charset="0"/>
              </a:rPr>
              <a:t>МІЖНАРОДНО-ПРАВОВА ОХОРОНА ІНТЕЛЕКТУАЛЬНОЇ ВЛАСНОСТІ</a:t>
            </a:r>
            <a:br>
              <a:rPr lang="uk-UA" sz="2400" i="1" dirty="0">
                <a:effectLst/>
                <a:latin typeface="Times New Roman" panose="02020603050405020304" pitchFamily="18" charset="0"/>
                <a:cs typeface="Times New Roman" panose="02020603050405020304" pitchFamily="18" charset="0"/>
              </a:rPr>
            </a:br>
            <a:r>
              <a:rPr lang="uk-UA" sz="2400" i="1" dirty="0">
                <a:effectLst/>
                <a:latin typeface="Times New Roman" panose="02020603050405020304" pitchFamily="18" charset="0"/>
                <a:cs typeface="Times New Roman" panose="02020603050405020304" pitchFamily="18" charset="0"/>
              </a:rPr>
              <a:t>План</a:t>
            </a:r>
            <a:br>
              <a:rPr lang="uk-UA" sz="2400" dirty="0">
                <a:effectLst/>
              </a:rPr>
            </a:br>
            <a:br>
              <a:rPr lang="uk-UA" sz="2400" i="1" dirty="0">
                <a:effectLst/>
                <a:latin typeface="Times New Roman" panose="02020603050405020304" pitchFamily="18" charset="0"/>
                <a:cs typeface="Times New Roman" panose="02020603050405020304" pitchFamily="18" charset="0"/>
              </a:rPr>
            </a:br>
            <a:endParaRPr lang="uk-UA" sz="24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Заголовок 1"/>
          <p:cNvSpPr txBox="1">
            <a:spLocks/>
          </p:cNvSpPr>
          <p:nvPr/>
        </p:nvSpPr>
        <p:spPr>
          <a:xfrm>
            <a:off x="210028" y="2111827"/>
            <a:ext cx="8856984" cy="1473571"/>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342900" lvl="0" indent="-342900" algn="just">
              <a:buFont typeface="Times New Roman" panose="02020603050405020304" pitchFamily="18" charset="0"/>
              <a:buAutoNum type="arabicPeriod"/>
              <a:tabLst>
                <a:tab pos="570230" algn="l"/>
                <a:tab pos="3782695" algn="l"/>
              </a:tabLst>
            </a:pPr>
            <a:r>
              <a:rPr lang="uk-UA" sz="2400" b="0" i="1" spc="50" dirty="0">
                <a:effectLst/>
                <a:latin typeface="Times New Roman" panose="02020603050405020304" pitchFamily="18" charset="0"/>
                <a:ea typeface="Times New Roman" panose="02020603050405020304" pitchFamily="18" charset="0"/>
                <a:cs typeface="Times New Roman" panose="02020603050405020304" pitchFamily="18" charset="0"/>
              </a:rPr>
              <a:t>Всесвітня організація інтелектуальної власності;</a:t>
            </a:r>
            <a:endParaRPr lang="uk-UA" sz="2400" b="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AutoNum type="arabicPeriod"/>
              <a:tabLst>
                <a:tab pos="570230" algn="l"/>
                <a:tab pos="3773170" algn="l"/>
              </a:tabLst>
            </a:pPr>
            <a:r>
              <a:rPr lang="uk-UA" sz="2400" b="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400" b="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AutoNum type="arabicPeriod"/>
              <a:tabLst>
                <a:tab pos="570230" algn="l"/>
                <a:tab pos="3831590" algn="l"/>
              </a:tabLst>
            </a:pPr>
            <a:r>
              <a:rPr lang="uk-UA" sz="2400" b="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a:t>
            </a:r>
            <a:r>
              <a:rPr lang="uk-UA" sz="2400" b="0" i="1" dirty="0">
                <a:effectLst/>
                <a:latin typeface="Times New Roman" panose="02020603050405020304" pitchFamily="18" charset="0"/>
                <a:ea typeface="Times New Roman" panose="02020603050405020304" pitchFamily="18" charset="0"/>
                <a:cs typeface="Times New Roman" panose="02020603050405020304" pitchFamily="18" charset="0"/>
              </a:rPr>
              <a:t>літературної </a:t>
            </a:r>
            <a:r>
              <a:rPr lang="uk-UA" sz="2400" b="0" i="1" spc="50" dirty="0">
                <a:effectLst/>
                <a:latin typeface="Times New Roman" panose="02020603050405020304" pitchFamily="18" charset="0"/>
                <a:ea typeface="Times New Roman" panose="02020603050405020304" pitchFamily="18" charset="0"/>
                <a:cs typeface="Times New Roman" panose="02020603050405020304" pitchFamily="18" charset="0"/>
              </a:rPr>
              <a:t>і художньої власності;</a:t>
            </a:r>
            <a:endParaRPr lang="uk-UA" sz="2400" b="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23FCC3B8-032A-4E7D-A349-C78A5941835C}"/>
              </a:ext>
            </a:extLst>
          </p:cNvPr>
          <p:cNvSpPr txBox="1"/>
          <p:nvPr/>
        </p:nvSpPr>
        <p:spPr>
          <a:xfrm>
            <a:off x="76988" y="3585398"/>
            <a:ext cx="8771432" cy="3170099"/>
          </a:xfrm>
          <a:prstGeom prst="rect">
            <a:avLst/>
          </a:prstGeom>
          <a:noFill/>
        </p:spPr>
        <p:txBody>
          <a:bodyPr wrap="square">
            <a:spAutoFit/>
          </a:bodyPr>
          <a:lstStyle/>
          <a:p>
            <a:pPr indent="450215" algn="ct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Література:</a:t>
            </a: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mj-lt"/>
              <a:buAutoNum type="arabicPeriod"/>
              <a:tabLst>
                <a:tab pos="630555" algn="l"/>
              </a:tabLst>
            </a:pP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Дергачова В.В.,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Пермінова</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С.О. Інтелектуальна власність: навчальний посібник / В. В. Дергачова, С. О.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Пермінова</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за ред. О. А. Гавриша К.: НТУУ «КПІ», 2015. 416 с.  </a:t>
            </a: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mj-lt"/>
              <a:buAutoNum type="arabicPeriod"/>
              <a:tabLst>
                <a:tab pos="630555" algn="l"/>
              </a:tabLst>
            </a:pP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Наукова діяльність, Патентознавство. Інтелектуальна власність : підручник /Укладачі: Г.О.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Оборський</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І.М.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Чістякова</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Д.Д.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Татакі</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 Білоусов,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І.К.Кривдіна</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20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В.П.Кубко</a:t>
            </a:r>
            <a:r>
              <a:rPr lang="uk-U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С.Х. Яворський. К : Каравела, 2016. 232 с. </a:t>
            </a: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buFont typeface="+mj-lt"/>
              <a:buAutoNum type="arabicPeriod"/>
              <a:tabLst>
                <a:tab pos="630555" algn="l"/>
              </a:tabLst>
            </a:pP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Ходаківський</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Є. І. Інтелектуальна власність: економіко-правові аспекти [текст] Підручник: 3-тє вид., перероб. та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доп</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 Є. І.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Ходаківський</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В. П.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Якобчук</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І.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Л.Литвинчук</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К.: «Центр учбової літератури», 2017.  504 с.</a:t>
            </a:r>
          </a:p>
        </p:txBody>
      </p:sp>
    </p:spTree>
    <p:extLst>
      <p:ext uri="{BB962C8B-B14F-4D97-AF65-F5344CB8AC3E}">
        <p14:creationId xmlns:p14="http://schemas.microsoft.com/office/powerpoint/2010/main" val="1801740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73348" y="1225689"/>
            <a:ext cx="8928992" cy="5327677"/>
          </a:xfrm>
          <a:prstGeom prst="rect">
            <a:avLst/>
          </a:prstGeom>
        </p:spPr>
        <p:txBody>
          <a:bodyPr wrap="square">
            <a:spAutoFit/>
          </a:bodyPr>
          <a:lstStyle/>
          <a:p>
            <a:pPr indent="431800" algn="just">
              <a:lnSpc>
                <a:spcPct val="114000"/>
              </a:lnSpc>
            </a:pPr>
            <a:r>
              <a:rPr lang="uk-UA" sz="2000" i="1" dirty="0">
                <a:latin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Недобросовісна конкуренція.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Припинення недобросовісної конкуренції має своєю метою зупинити такі дії чи практику, що здійснюються в ході торгової чи промислової діяльності, які суперечать чесній практиці, зокрема щодо:</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дій, які здатні зумовити змішування з продукцією чи послугами або промисловою чи торговою діяльністю підприємства;</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неправдивих відомостей, здатних дискредитувати продукцію чи послуги або промислову чи торгову діяльність підприємства;</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вказівок або тверджень, здатних ввести в оману щодо характеру способу виготовлення, властивостей, придатності або кількості продукції чи послуг;</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дій, спрямованих на неправомірне присвоєння, розкриття або</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використання комерційної таємниці;</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дій. здатних зумовити зниження розрізняльної здатності або завдати іншої шкоди репутації іншого зразка, або спрямованих на неправомірне використання нематеріальних активів чи репутації іншого підприємства.</a:t>
            </a:r>
            <a:endParaRPr lang="uk-UA" sz="2000" i="1" dirty="0">
              <a:latin typeface="Times New Roman" panose="02020603050405020304" pitchFamily="18" charset="0"/>
              <a:cs typeface="Times New Roman" panose="02020603050405020304" pitchFamily="18" charset="0"/>
            </a:endParaRP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1679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98748" y="1340768"/>
            <a:ext cx="8928992" cy="539378"/>
          </a:xfrm>
          <a:prstGeom prst="rect">
            <a:avLst/>
          </a:prstGeom>
        </p:spPr>
        <p:txBody>
          <a:bodyPr wrap="square">
            <a:spAutoFit/>
          </a:bodyPr>
          <a:lstStyle/>
          <a:p>
            <a:pPr indent="431800" algn="just">
              <a:lnSpc>
                <a:spcPct val="150000"/>
              </a:lnSpc>
            </a:pPr>
            <a:r>
              <a:rPr lang="uk-UA" sz="2200" u="sng" dirty="0">
                <a:effectLst/>
                <a:latin typeface="Times New Roman" panose="02020603050405020304" pitchFamily="18" charset="0"/>
                <a:ea typeface="Times New Roman" panose="02020603050405020304" pitchFamily="18" charset="0"/>
                <a:cs typeface="Times New Roman" panose="02020603050405020304" pitchFamily="18" charset="0"/>
              </a:rPr>
              <a:t>Паризька конвенція про охорону промислової власності (1883 рік)</a:t>
            </a:r>
            <a:endParaRPr lang="uk-UA" sz="2200" dirty="0">
              <a:effectLst/>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F187034-9DBE-4FBE-B180-6D88346A8600}"/>
              </a:ext>
            </a:extLst>
          </p:cNvPr>
          <p:cNvSpPr txBox="1"/>
          <p:nvPr/>
        </p:nvSpPr>
        <p:spPr>
          <a:xfrm>
            <a:off x="98748" y="1973695"/>
            <a:ext cx="8928992" cy="3477875"/>
          </a:xfrm>
          <a:prstGeom prst="rect">
            <a:avLst/>
          </a:prstGeom>
          <a:noFill/>
        </p:spPr>
        <p:txBody>
          <a:bodyPr wrap="square">
            <a:spAutoFit/>
          </a:bodyPr>
          <a:lstStyle/>
          <a:p>
            <a:pPr indent="431800" algn="just"/>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Визначальні положення Конвенції можна поділити на три основні категорії: </a:t>
            </a:r>
            <a:r>
              <a:rPr lang="uk-UA" sz="2200" i="1" u="sng" dirty="0">
                <a:effectLst/>
                <a:latin typeface="Times New Roman" panose="02020603050405020304" pitchFamily="18" charset="0"/>
                <a:ea typeface="Times New Roman" panose="02020603050405020304" pitchFamily="18" charset="0"/>
                <a:cs typeface="Times New Roman" panose="02020603050405020304" pitchFamily="18" charset="0"/>
              </a:rPr>
              <a:t>національний режим, право пріоритету, загальні</a:t>
            </a: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200" i="1" u="sng" dirty="0">
                <a:effectLst/>
                <a:latin typeface="Times New Roman" panose="02020603050405020304" pitchFamily="18" charset="0"/>
                <a:ea typeface="Times New Roman" panose="02020603050405020304" pitchFamily="18" charset="0"/>
                <a:cs typeface="Times New Roman" panose="02020603050405020304" pitchFamily="18" charset="0"/>
              </a:rPr>
              <a:t>правила</a:t>
            </a: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200" dirty="0">
              <a:effectLst/>
              <a:latin typeface="Times New Roman" panose="02020603050405020304" pitchFamily="18" charset="0"/>
              <a:ea typeface="Times New Roman" panose="02020603050405020304" pitchFamily="18" charset="0"/>
            </a:endParaRPr>
          </a:p>
          <a:p>
            <a:pPr indent="431800" algn="just"/>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Правила про національний режим  полягають у тому, що країна – учасниця Конвенції зобов'язана надавати громадянам іншої країни - учасниці Конвенції таку ж саму охорону, яку вона надає власним громадянам. </a:t>
            </a:r>
          </a:p>
          <a:p>
            <a:pPr indent="431800" algn="just"/>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Правова охорона, що надається Конвенцією, має поширюватися також і на громадян держав, які не є учасницями Конвенції, якщо вони мають місце проживання або не-фіктивне промислове чи торгове підприємство в країні, що є членом Конвенції.</a:t>
            </a:r>
            <a:endParaRPr lang="uk-UA"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8167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7640" y="1322636"/>
            <a:ext cx="8911277" cy="5324535"/>
          </a:xfrm>
          <a:prstGeom prst="rect">
            <a:avLst/>
          </a:prstGeom>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Важливим є правило Конвенції про право пріоритету на винаходи, корисні моделі, промислові зразки, знаки тощо.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Воно полягає в тому, що правильно оформлена заявка, подана в одній із країн - членів Конвенції протягом певного строку (12 місяців для патентів та моделей і 6 місяців для промислових зразків), передбачає при поданні цієї ж заявки в іншій країні члені Паризького союзу визнання за такою заявкою пріоритету за першою поданою заявкою.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Якщо заявник протягом зазначеного строку забажає подати заявку на цей же винахід чи інший об'єкт промислової власності в кілька країн - членів Паризького союзу, то він має право просити визнати за ним пріоритет в усіх країнах за першою поданою ним заявкою в першій країні - члені союзу.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Тобто ці пізніше подані заявки будуть мати пріоритет стосовно тих заявок, які могли б були подані в зазначений строк на такий же винахід, корисну модель, промисловий зразок, товарний знак тощо іншими особами.</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Однією з важливих переваг цього положення є те, що коли заявник забажає одержати охорону в кількох країнах, він не зобов'язаний подавати всі заявки одночасно, оскільки в його розпорядженні є 12 чи 6 місяців.</a:t>
            </a:r>
            <a:endParaRPr lang="uk-UA" sz="2000" dirty="0">
              <a:effectLst/>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1679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07504" y="1267520"/>
            <a:ext cx="8928992" cy="5632311"/>
          </a:xfrm>
          <a:prstGeom prst="rect">
            <a:avLst/>
          </a:prstGeom>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Конвенція встановила ряд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загальних правил</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яких мають дотримуватися</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всі її учасники.</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Стосовно патентів</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Патенти проголошено незалежними, тобто патент, виданий однією із країн - учасниць Конвенції, має чинність лише в межах тієї країни, яка його видала.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Видача патенту певною країною ніякою мірою не зобов'язує інші країни - учасниці Конвенції видавати такий самий патент на такий самий винахід. Для одержання правової охорони винаходу в певній конкретній країні необхідно подати заявку і одержати патент у цій країні.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Проте якщо в одній із країн - учасниць Конвенції у видачі патенту буде відмовлено або виданий патент буде визнано недійсним, то цей юридичний факт сам по собі не зумовлює таких само дій в іншій країні - учасниці Конвенції. Винахідник має право бути названим як автор винаходу в патенті.</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Важливим положенням Конвенції є правило, за яким у видачі патенту не може бути відмовлено чи виданий патент не може бути визнано недійсним на тій підставі, що продаж запатентованого виробу або виробу, виробленого запатентованим способом, підпадає під заборону або обмеження, встановлені національним законодавством.</a:t>
            </a:r>
            <a:endParaRPr lang="uk-UA" sz="2000" dirty="0">
              <a:effectLst/>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5074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рямоугольник 6"/>
          <p:cNvSpPr/>
          <p:nvPr/>
        </p:nvSpPr>
        <p:spPr>
          <a:xfrm>
            <a:off x="107504" y="1194857"/>
            <a:ext cx="8928992" cy="4275081"/>
          </a:xfrm>
          <a:prstGeom prst="rect">
            <a:avLst/>
          </a:prstGeom>
        </p:spPr>
        <p:txBody>
          <a:bodyPr wrap="square">
            <a:spAutoFit/>
          </a:bodyPr>
          <a:lstStyle/>
          <a:p>
            <a:pPr indent="431800" algn="just">
              <a:lnSpc>
                <a:spcPct val="114000"/>
              </a:lnSpc>
            </a:pPr>
            <a:r>
              <a:rPr lang="uk-UA" sz="2000" i="1" dirty="0">
                <a:latin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Умови і порядок видачі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свідоцтва на товарні знаки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також визначаються національним законодавством кожної країни - учасниці Конвенції. </a:t>
            </a: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Тому не може бути відмовлено в реєстрації знаку або реєстрацію визнано недійсною в іншій країні – учасниці Конвенції на тій підставі, що знак не зареєстрований в країні його походження. </a:t>
            </a: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Припинення дії або анулювання реєстрації знаку в одній із країн - учасниць Конвенції не зумовлює автоматично визнання реєстрації знаку або припинення його чинності на цій підставі в інших країнах - учасницях Конвенції.</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Якщо національним законодавством країни - учасниці Конвенції передбачається обов'язкове використання знаку, то в разі його невикористання реєстрація може бути анульована лише за збігом розумного строку.</a:t>
            </a:r>
            <a:endParaRPr lang="uk-UA" sz="2000" dirty="0">
              <a:effectLst/>
              <a:latin typeface="Times New Roman" panose="02020603050405020304" pitchFamily="18" charset="0"/>
              <a:ea typeface="Times New Roman" panose="02020603050405020304" pitchFamily="18" charset="0"/>
            </a:endParaRPr>
          </a:p>
        </p:txBody>
      </p:sp>
      <p:sp>
        <p:nvSpPr>
          <p:cNvPr id="6"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B6F127-5522-4BF3-ACF8-771389577B2E}"/>
              </a:ext>
            </a:extLst>
          </p:cNvPr>
          <p:cNvSpPr txBox="1"/>
          <p:nvPr/>
        </p:nvSpPr>
        <p:spPr>
          <a:xfrm>
            <a:off x="-13110" y="5358709"/>
            <a:ext cx="8928992" cy="1468159"/>
          </a:xfrm>
          <a:prstGeom prst="rect">
            <a:avLst/>
          </a:prstGeom>
          <a:noFill/>
        </p:spPr>
        <p:txBody>
          <a:bodyPr wrap="square">
            <a:spAutoFit/>
          </a:bodyPr>
          <a:lstStyle/>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Країни - учасниці Конвенції зобов'язані відмовляти в реєстрації і забороняти використання позначення, яке є відтворенням, імітацією або перекладом іншого знаку, що може і спричинити обман споживачів стосовно інших знаків.</a:t>
            </a:r>
            <a:endParaRPr lang="uk-UA"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2119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43508" y="1325588"/>
            <a:ext cx="8856984" cy="5532412"/>
          </a:xfrm>
          <a:prstGeom prst="rect">
            <a:avLst/>
          </a:prstGeom>
        </p:spPr>
        <p:txBody>
          <a:bodyPr wrap="square">
            <a:spAutoFit/>
          </a:bodyPr>
          <a:lstStyle/>
          <a:p>
            <a:pPr indent="431800" algn="just">
              <a:lnSpc>
                <a:spcPct val="114000"/>
              </a:lnSpc>
            </a:pPr>
            <a:r>
              <a:rPr lang="uk-UA" sz="2400" i="1" u="sng" dirty="0">
                <a:effectLst/>
                <a:latin typeface="Times New Roman" panose="02020603050405020304" pitchFamily="18" charset="0"/>
                <a:ea typeface="Times New Roman" panose="02020603050405020304" pitchFamily="18" charset="0"/>
                <a:cs typeface="Times New Roman" panose="02020603050405020304" pitchFamily="18" charset="0"/>
              </a:rPr>
              <a:t>Промислові зразки</a:t>
            </a: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 підлягають правовій охороні в кожній країні учасниці Конвенції незалежно від того, чи виробляється виріб в тій країні, де</a:t>
            </a:r>
            <a:r>
              <a:rPr lang="uk-UA" sz="2400" i="1"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використано промисловий зразок.</a:t>
            </a:r>
            <a:endParaRPr lang="uk-UA" sz="24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400" i="1" u="sng" dirty="0">
                <a:effectLst/>
                <a:latin typeface="Times New Roman" panose="02020603050405020304" pitchFamily="18" charset="0"/>
                <a:ea typeface="Times New Roman" panose="02020603050405020304" pitchFamily="18" charset="0"/>
                <a:cs typeface="Times New Roman" panose="02020603050405020304" pitchFamily="18" charset="0"/>
              </a:rPr>
              <a:t>Фірмові найменування</a:t>
            </a: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 підлягають правовій охороні в кожній країні учасниці Конвенції без обов'язкової подачі заявки чи реєстрації.</a:t>
            </a:r>
            <a:endParaRPr lang="uk-UA" sz="24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Кожна країна - учасниця Конвенції зобов'язана вживати відповідних заходів проти прямого чи побічного використання вказівок щодо походження продукту або стосовно виробника цього продукту, якщо вони не відповідають дійсності, вводять споживача в оману.</a:t>
            </a:r>
            <a:endParaRPr lang="uk-UA" sz="24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Країна - учасниця Конвенції зобов'язана забезпечити ефективний захист від недобросовісної конкуренції.</a:t>
            </a:r>
            <a:endParaRPr lang="uk-UA" sz="2400" dirty="0">
              <a:effectLst/>
              <a:latin typeface="Times New Roman" panose="02020603050405020304" pitchFamily="18" charset="0"/>
              <a:ea typeface="Times New Roman" panose="02020603050405020304" pitchFamily="18" charset="0"/>
            </a:endParaRPr>
          </a:p>
        </p:txBody>
      </p:sp>
      <p:sp>
        <p:nvSpPr>
          <p:cNvPr id="7" name="Заголовок 1"/>
          <p:cNvSpPr txBox="1">
            <a:spLocks/>
          </p:cNvSpPr>
          <p:nvPr/>
        </p:nvSpPr>
        <p:spPr>
          <a:xfrm>
            <a:off x="1403648" y="188640"/>
            <a:ext cx="7293496"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b="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5840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43508" y="1412776"/>
            <a:ext cx="8856984" cy="4976812"/>
          </a:xfrm>
          <a:prstGeom prst="rect">
            <a:avLst/>
          </a:prstGeom>
        </p:spPr>
        <p:txBody>
          <a:bodyPr wrap="square">
            <a:spAutoFit/>
          </a:bodyPr>
          <a:lstStyle/>
          <a:p>
            <a:pPr indent="431800" algn="just">
              <a:lnSpc>
                <a:spcPct val="114000"/>
              </a:lnSpc>
            </a:pP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Твори, що охороняються.</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Об'єктами охорони авторського права є «літературні і художні твори», тобто оригінали витворів у галузі літератури і мистецтва. Формою, в якій втілюються такі витвори, можуть бути слова, символи, музика, картини, тримірні предмети або комбінації форм (наприклад, опера або кінофільм). </a:t>
            </a: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Національні законодавства майже усіх країн передбачають охорону таких видів творів:</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літературні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романи, новели, вірші, драматичні твори і будь-які інші твори незалежно від їх змісту (фантастика або інша література), обсягу, мети (розваги, освіта, інформація, реклама, пропаганда тощо), форми (рукописи, машинописний або друкований текст, книга, брошура, листівка, газета, журнал), опубліковані і неопубліковані. У більшості країн охороняються також комп'ютерні програми та «усні твори», тобто твори, не зафіксовані у письмовому вигляді:</a:t>
            </a:r>
            <a:endParaRPr lang="uk-UA" sz="2000" dirty="0">
              <a:effectLst/>
              <a:latin typeface="Times New Roman" panose="02020603050405020304" pitchFamily="18" charset="0"/>
              <a:ea typeface="Times New Roman" panose="02020603050405020304" pitchFamily="18" charset="0"/>
            </a:endParaRPr>
          </a:p>
        </p:txBody>
      </p:sp>
      <p:sp>
        <p:nvSpPr>
          <p:cNvPr id="7" name="Заголовок 1"/>
          <p:cNvSpPr txBox="1">
            <a:spLocks/>
          </p:cNvSpPr>
          <p:nvPr/>
        </p:nvSpPr>
        <p:spPr>
          <a:xfrm>
            <a:off x="1403648" y="188640"/>
            <a:ext cx="7293496"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400" b="1" i="1" dirty="0">
                <a:effectLst/>
                <a:latin typeface="Times New Roman" panose="02020603050405020304" pitchFamily="18" charset="0"/>
                <a:ea typeface="Calibri" panose="020F0502020204030204" pitchFamily="34" charset="0"/>
                <a:cs typeface="Times New Roman" panose="02020603050405020304" pitchFamily="18" charset="0"/>
              </a:rPr>
              <a:t>Міжнародна охорона літературної і художньої власності</a:t>
            </a:r>
            <a:endParaRPr lang="uk-UA" sz="2400" b="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1625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39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19708" y="1073036"/>
            <a:ext cx="8916788" cy="6029407"/>
          </a:xfrm>
          <a:prstGeom prst="rect">
            <a:avLst/>
          </a:prstGeom>
        </p:spPr>
        <p:txBody>
          <a:bodyPr wrap="square">
            <a:spAutoFit/>
          </a:bodyPr>
          <a:lstStyle/>
          <a:p>
            <a:pPr indent="431800" algn="just">
              <a:lnSpc>
                <a:spcPct val="110000"/>
              </a:lnSpc>
            </a:pPr>
            <a:r>
              <a:rPr lang="uk-UA" sz="2000" i="1" dirty="0">
                <a:latin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музичні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класична або легка музика, пісні, хорова музика, опера, музична комедія, оперета, інструментальна музика чи то для одного інструмента (соло), чи кількох інструментів (сонати, камерна музика тощо) або для багатьох інструментів (оркестри);</a:t>
            </a:r>
            <a:endParaRPr lang="uk-UA" sz="2000" dirty="0">
              <a:effectLst/>
              <a:latin typeface="Times New Roman" panose="02020603050405020304" pitchFamily="18" charset="0"/>
              <a:ea typeface="Times New Roman" panose="02020603050405020304" pitchFamily="18" charset="0"/>
            </a:endParaRPr>
          </a:p>
          <a:p>
            <a:pPr indent="431800" algn="just">
              <a:lnSpc>
                <a:spcPct val="110000"/>
              </a:lnSpc>
              <a:tabLst>
                <a:tab pos="43307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хореографічні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000" dirty="0">
              <a:effectLst/>
              <a:latin typeface="Times New Roman" panose="02020603050405020304" pitchFamily="18" charset="0"/>
              <a:ea typeface="Times New Roman" panose="02020603050405020304" pitchFamily="18" charset="0"/>
            </a:endParaRPr>
          </a:p>
          <a:p>
            <a:pPr indent="431800" algn="just">
              <a:lnSpc>
                <a:spcPct val="11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художні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двомірні (малюнки, картини, гравюри, літографії) або тримірні (скульптури, архітектурні споруди) незалежно від змісту (конкретні чи абстрактні) і призначення («чисте» мистецтво, в цілях реклами тощо);</a:t>
            </a:r>
            <a:endParaRPr lang="uk-UA" sz="2000" dirty="0">
              <a:effectLst/>
              <a:latin typeface="Times New Roman" panose="02020603050405020304" pitchFamily="18" charset="0"/>
              <a:ea typeface="Times New Roman" panose="02020603050405020304" pitchFamily="18" charset="0"/>
            </a:endParaRPr>
          </a:p>
          <a:p>
            <a:pPr indent="431800" algn="just">
              <a:lnSpc>
                <a:spcPct val="110000"/>
              </a:lnSpc>
              <a:tabLst>
                <a:tab pos="43307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err="1">
                <a:effectLst/>
                <a:latin typeface="Times New Roman" panose="02020603050405020304" pitchFamily="18" charset="0"/>
                <a:ea typeface="Times New Roman" panose="02020603050405020304" pitchFamily="18" charset="0"/>
                <a:cs typeface="Times New Roman" panose="02020603050405020304" pitchFamily="18" charset="0"/>
              </a:rPr>
              <a:t>карти_і</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 технічні кре</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с</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лення</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000" dirty="0">
              <a:effectLst/>
              <a:latin typeface="Times New Roman" panose="02020603050405020304" pitchFamily="18" charset="0"/>
              <a:ea typeface="Times New Roman" panose="02020603050405020304" pitchFamily="18" charset="0"/>
            </a:endParaRPr>
          </a:p>
          <a:p>
            <a:pPr indent="431800" algn="just">
              <a:lnSpc>
                <a:spcPct val="11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фотографічні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незалежно від теми (портрети, пейзажі, поточні події тощо) і мети, з якою вони зроблені;</a:t>
            </a:r>
            <a:endParaRPr lang="uk-UA" sz="2000" dirty="0">
              <a:effectLst/>
              <a:latin typeface="Times New Roman" panose="02020603050405020304" pitchFamily="18" charset="0"/>
              <a:ea typeface="Times New Roman" panose="02020603050405020304" pitchFamily="18" charset="0"/>
            </a:endParaRPr>
          </a:p>
          <a:p>
            <a:pPr indent="431800" algn="just">
              <a:lnSpc>
                <a:spcPct val="11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аудіовізуальні твори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(раніше вони називалися «кінофільми» або «кінематографічні твори») — чи то німі, чи звукові незалежно від їх мети (кінопрокат, показ по телебаченню тощо), жанру (кінодрама, документальні фільми, кінохроніка тощо), тривалості, методу зйомки (художні зйомки, мультиплікація тощо) чи технологічного процесу (фільми на прозорій плівці, на відео-магнітній плівці тощо).</a:t>
            </a:r>
            <a:endParaRPr lang="uk-UA" sz="2000" dirty="0">
              <a:effectLst/>
              <a:latin typeface="Times New Roman" panose="02020603050405020304" pitchFamily="18" charset="0"/>
              <a:ea typeface="Times New Roman" panose="02020603050405020304" pitchFamily="18" charset="0"/>
            </a:endParaRPr>
          </a:p>
        </p:txBody>
      </p:sp>
      <p:sp>
        <p:nvSpPr>
          <p:cNvPr id="7" name="Заголовок 1"/>
          <p:cNvSpPr txBox="1">
            <a:spLocks/>
          </p:cNvSpPr>
          <p:nvPr/>
        </p:nvSpPr>
        <p:spPr>
          <a:xfrm>
            <a:off x="1403648" y="188640"/>
            <a:ext cx="7293496"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b="1" i="1" dirty="0">
                <a:effectLst/>
                <a:latin typeface="Times New Roman" panose="02020603050405020304" pitchFamily="18" charset="0"/>
                <a:ea typeface="Calibri" panose="020F0502020204030204" pitchFamily="34" charset="0"/>
                <a:cs typeface="Times New Roman" panose="02020603050405020304" pitchFamily="18" charset="0"/>
              </a:rPr>
              <a:t>Міжнародна охорона літературної і художньої власності</a:t>
            </a:r>
            <a:endParaRPr lang="uk-UA" sz="2800" b="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76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43508" y="1662211"/>
            <a:ext cx="8856984" cy="4191981"/>
          </a:xfrm>
          <a:prstGeom prst="rect">
            <a:avLst/>
          </a:prstGeom>
        </p:spPr>
        <p:txBody>
          <a:bodyPr wrap="square">
            <a:spAutoFit/>
          </a:bodyPr>
          <a:lstStyle/>
          <a:p>
            <a:pPr algn="just">
              <a:lnSpc>
                <a:spcPct val="15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1. Які завдання виконує ВОІВ у сфері міжнародного співробітництва?</a:t>
            </a:r>
            <a:endParaRPr lang="uk-UA" sz="2000" dirty="0">
              <a:effectLst/>
              <a:latin typeface="Times New Roman" panose="02020603050405020304" pitchFamily="18" charset="0"/>
              <a:ea typeface="Times New Roman" panose="02020603050405020304" pitchFamily="18" charset="0"/>
            </a:endParaRPr>
          </a:p>
          <a:p>
            <a:pPr algn="just">
              <a:lnSpc>
                <a:spcPct val="15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2. Які завдання виконує ВОІВ у сфері адміністративного співробітництва?</a:t>
            </a:r>
            <a:endParaRPr lang="uk-UA" sz="2000" dirty="0">
              <a:effectLst/>
              <a:latin typeface="Times New Roman" panose="02020603050405020304" pitchFamily="18" charset="0"/>
              <a:ea typeface="Times New Roman" panose="02020603050405020304" pitchFamily="18" charset="0"/>
            </a:endParaRPr>
          </a:p>
          <a:p>
            <a:pPr algn="just">
              <a:lnSpc>
                <a:spcPct val="150000"/>
              </a:lnSpc>
              <a:tabLst>
                <a:tab pos="42037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3. Які керівні органи має ВОІВ?</a:t>
            </a:r>
            <a:endParaRPr lang="uk-UA" sz="2000" dirty="0">
              <a:effectLst/>
              <a:latin typeface="Times New Roman" panose="02020603050405020304" pitchFamily="18" charset="0"/>
              <a:ea typeface="Times New Roman" panose="02020603050405020304" pitchFamily="18" charset="0"/>
            </a:endParaRPr>
          </a:p>
          <a:p>
            <a:pPr algn="just">
              <a:lnSpc>
                <a:spcPct val="150000"/>
              </a:lnSpc>
              <a:tabLst>
                <a:tab pos="42037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4. Перерахуйте умови вступу будь-якої країни до ВОІВ.</a:t>
            </a:r>
            <a:endParaRPr lang="uk-UA" sz="2000" dirty="0">
              <a:effectLst/>
              <a:latin typeface="Times New Roman" panose="02020603050405020304" pitchFamily="18" charset="0"/>
              <a:ea typeface="Times New Roman" panose="02020603050405020304" pitchFamily="18" charset="0"/>
            </a:endParaRPr>
          </a:p>
          <a:p>
            <a:pPr algn="just">
              <a:lnSpc>
                <a:spcPct val="150000"/>
              </a:lnSpc>
              <a:tabLst>
                <a:tab pos="42037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5. Чим визначається охороно-спроможність промислового зразка?</a:t>
            </a:r>
            <a:endParaRPr lang="uk-UA" sz="2000" dirty="0">
              <a:effectLst/>
              <a:latin typeface="Times New Roman" panose="02020603050405020304" pitchFamily="18" charset="0"/>
              <a:ea typeface="Times New Roman" panose="02020603050405020304" pitchFamily="18" charset="0"/>
            </a:endParaRPr>
          </a:p>
          <a:p>
            <a:pPr algn="just">
              <a:lnSpc>
                <a:spcPct val="150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6. Яке призначення Паризької Конвенції у сфері охорони </a:t>
            </a:r>
            <a:r>
              <a:rPr lang="uk-UA" sz="2000" i="1">
                <a:effectLst/>
                <a:latin typeface="Times New Roman" panose="02020603050405020304" pitchFamily="18" charset="0"/>
                <a:ea typeface="Times New Roman" panose="02020603050405020304" pitchFamily="18" charset="0"/>
                <a:cs typeface="Times New Roman" panose="02020603050405020304" pitchFamily="18" charset="0"/>
              </a:rPr>
              <a:t>інтелектуальної власності?</a:t>
            </a:r>
            <a:endParaRPr lang="uk-UA" sz="2000" dirty="0">
              <a:effectLst/>
              <a:latin typeface="Times New Roman" panose="02020603050405020304" pitchFamily="18" charset="0"/>
              <a:ea typeface="Times New Roman" panose="02020603050405020304" pitchFamily="18" charset="0"/>
            </a:endParaRPr>
          </a:p>
          <a:p>
            <a:pPr lvl="0" algn="just">
              <a:lnSpc>
                <a:spcPct val="150000"/>
              </a:lnSpc>
              <a:tabLst>
                <a:tab pos="14351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7. Які дії вважають недобросовісною конкуренцією?</a:t>
            </a:r>
            <a:endParaRPr lang="uk-UA" sz="2000" dirty="0">
              <a:effectLst/>
              <a:latin typeface="Times New Roman" panose="02020603050405020304" pitchFamily="18" charset="0"/>
              <a:ea typeface="Times New Roman" panose="02020603050405020304" pitchFamily="18" charset="0"/>
            </a:endParaRPr>
          </a:p>
          <a:p>
            <a:pPr lvl="0" algn="just">
              <a:lnSpc>
                <a:spcPct val="150000"/>
              </a:lnSpc>
              <a:tabLst>
                <a:tab pos="143510" algn="l"/>
              </a:tabLst>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8. Які твори є об'єктами міжнародної охорони?</a:t>
            </a:r>
            <a:endParaRPr lang="uk-UA" sz="2000" dirty="0">
              <a:effectLst/>
              <a:latin typeface="Times New Roman" panose="02020603050405020304" pitchFamily="18" charset="0"/>
              <a:ea typeface="Times New Roman" panose="02020603050405020304" pitchFamily="18" charset="0"/>
            </a:endParaRPr>
          </a:p>
        </p:txBody>
      </p:sp>
      <p:sp>
        <p:nvSpPr>
          <p:cNvPr id="5" name="Заголовок 1"/>
          <p:cNvSpPr txBox="1">
            <a:spLocks/>
          </p:cNvSpPr>
          <p:nvPr/>
        </p:nvSpPr>
        <p:spPr>
          <a:xfrm>
            <a:off x="1403648" y="188640"/>
            <a:ext cx="7293496"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indent="431800" algn="just">
              <a:lnSpc>
                <a:spcPct val="150000"/>
              </a:lnSpc>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КОНТРОЛЬНІ ЗАПИТАННЯ</a:t>
            </a:r>
            <a:endParaRPr lang="uk-UA"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30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Calibri" panose="020F0502020204030204" pitchFamily="34" charset="0"/>
                <a:cs typeface="Times New Roman" panose="02020603050405020304" pitchFamily="18" charset="0"/>
              </a:rPr>
              <a:t>Всесвітня організація інтелектуальної власності </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(ВОІВ)</a:t>
            </a:r>
            <a:endParaRPr lang="uk-UA" sz="28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79512" y="1495086"/>
            <a:ext cx="8856984" cy="1938992"/>
          </a:xfrm>
          <a:prstGeom prst="rect">
            <a:avLst/>
          </a:prstGeom>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З кінця позаминулого століття починають укладатися міжнародні угоди, якими передбачається охорона прав на результати творчої діяльності, і за межами країни їх виникнення. Такі угоди хоча і не завжди досягали поставленої мети, проте виявилися в ряді напрямів досить ефективними, доцільними і виправданими. Так склалася міжнародна система охорони інтелектуальної власності.</a:t>
            </a:r>
            <a:endParaRPr lang="uk-UA" sz="2000" dirty="0">
              <a:effectLst/>
              <a:latin typeface="Times New Roman" panose="02020603050405020304" pitchFamily="18" charset="0"/>
              <a:ea typeface="Times New Roman" panose="02020603050405020304" pitchFamily="18"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970ABA8D-C72C-444C-81F7-6CAC7D46C699}"/>
              </a:ext>
            </a:extLst>
          </p:cNvPr>
          <p:cNvSpPr txBox="1"/>
          <p:nvPr/>
        </p:nvSpPr>
        <p:spPr>
          <a:xfrm>
            <a:off x="143508" y="3429000"/>
            <a:ext cx="8928992" cy="3170099"/>
          </a:xfrm>
          <a:prstGeom prst="rect">
            <a:avLst/>
          </a:prstGeom>
          <a:noFill/>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На сьогодні найбільш авторитетною організацією є Всесвітня організація інтелектуальної власності (ВОІВ). Фактично вона була започаткована ще в 1883-1886 рр., коли були прийняті відповідно Паризька конвенція про охорону промислової власності і Бернська конвенція про охорону літературних і художніх творів.</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14 липня 1967 р. у Стокгольмі була підписана конвенція, якою утворювалася Всесвітня організація інтелектуальної власності. Вона набрала чинності в 1970 р.</a:t>
            </a:r>
            <a:endParaRPr lang="uk-UA" sz="2000" dirty="0">
              <a:effectLst/>
              <a:latin typeface="Times New Roman" panose="02020603050405020304" pitchFamily="18" charset="0"/>
              <a:ea typeface="Times New Roman" panose="02020603050405020304" pitchFamily="18" charset="0"/>
            </a:endParaRPr>
          </a:p>
          <a:p>
            <a:r>
              <a:rPr lang="uk-UA" sz="2000" i="1" dirty="0">
                <a:effectLst/>
                <a:latin typeface="Times New Roman" panose="02020603050405020304" pitchFamily="18" charset="0"/>
                <a:ea typeface="Calibri" panose="020F0502020204030204" pitchFamily="34" charset="0"/>
                <a:cs typeface="Times New Roman" panose="02020603050405020304" pitchFamily="18" charset="0"/>
              </a:rPr>
              <a:t>У грудні 1974 р. ВОІВ набула статусу спеціалізованої установи Організації Об'єднаних Націй.</a:t>
            </a:r>
            <a:endParaRPr lang="uk-UA" sz="2000" dirty="0"/>
          </a:p>
        </p:txBody>
      </p:sp>
    </p:spTree>
    <p:extLst>
      <p:ext uri="{BB962C8B-B14F-4D97-AF65-F5344CB8AC3E}">
        <p14:creationId xmlns:p14="http://schemas.microsoft.com/office/powerpoint/2010/main" val="404658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07504" y="1268760"/>
            <a:ext cx="8928992" cy="1938992"/>
          </a:xfrm>
          <a:prstGeom prst="rect">
            <a:avLst/>
          </a:prstGeom>
        </p:spPr>
        <p:txBody>
          <a:bodyPr wrap="square">
            <a:spAutoFit/>
          </a:bodyPr>
          <a:lstStyle/>
          <a:p>
            <a:pPr indent="431800" algn="just"/>
            <a:r>
              <a:rPr lang="uk-UA" sz="2000" i="1" dirty="0">
                <a:latin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Конвенція поставила перед ВОІВ такі завдання:</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сприяти охороні  інтелектуальної власності  в усьому світі шляхом співробітництва між державами і, у конкретних випадках, у взаємодії з будь-якою іншою міжнародною організацією;</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забезпечувати адміністративне співробітництво між створеними союзами в галузі охорони інтелектуальної власності.</a:t>
            </a:r>
            <a:endParaRPr lang="uk-UA" sz="2000" dirty="0">
              <a:effectLst/>
              <a:latin typeface="Times New Roman" panose="02020603050405020304" pitchFamily="18" charset="0"/>
              <a:ea typeface="Times New Roman" panose="02020603050405020304" pitchFamily="18" charset="0"/>
            </a:endParaRPr>
          </a:p>
        </p:txBody>
      </p:sp>
      <p:sp>
        <p:nvSpPr>
          <p:cNvPr id="8" name="Заголовок 1"/>
          <p:cNvSpPr txBox="1">
            <a:spLocks/>
          </p:cNvSpPr>
          <p:nvPr/>
        </p:nvSpPr>
        <p:spPr>
          <a:xfrm>
            <a:off x="1763688" y="188640"/>
            <a:ext cx="6933456" cy="108012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i="1" spc="50" dirty="0">
                <a:effectLst/>
                <a:latin typeface="Times New Roman" panose="02020603050405020304" pitchFamily="18" charset="0"/>
                <a:ea typeface="Calibri" panose="020F0502020204030204" pitchFamily="34" charset="0"/>
                <a:cs typeface="Times New Roman" panose="02020603050405020304" pitchFamily="18" charset="0"/>
              </a:rPr>
              <a:t>Всесвітня організація інтелектуальної власності </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(ВОІВ)</a:t>
            </a:r>
            <a:endParaRPr lang="uk-UA"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496CCAA-D4B8-464D-AFAF-C14B1A36F02F}"/>
              </a:ext>
            </a:extLst>
          </p:cNvPr>
          <p:cNvSpPr txBox="1"/>
          <p:nvPr/>
        </p:nvSpPr>
        <p:spPr>
          <a:xfrm>
            <a:off x="107504" y="3207752"/>
            <a:ext cx="8928992" cy="3477875"/>
          </a:xfrm>
          <a:prstGeom prst="rect">
            <a:avLst/>
          </a:prstGeom>
          <a:noFill/>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ВОІВ заохочує укладання нових міжнародних договорів і удосконалення національних законодавств, важливою ділянкою її діяльності є надання технічної допомоги країнам, що розвиваються. В обов'язки ВОІВ входить збирання і розповсюдження інформації, організація роботи відповідних служб, які займаються забезпеченням охорони винаходів, знаків і промислових зразків, якщо таку охорону бажають одержати одночасно в кількох країнах, сприяння розвитку інших видів</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адміністративного співробітництва між державами-членами.</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ВОІВ  також централізує адміністративне управління союзами в Міжнародному бюро в Женеві, яке є секретаріатом ВОІВ, а також здійснює контроль за таким управлінням через свої органи.</a:t>
            </a:r>
            <a:endParaRPr lang="uk-UA"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0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07504" y="1536174"/>
            <a:ext cx="8928992" cy="3785652"/>
          </a:xfrm>
          <a:prstGeom prst="rect">
            <a:avLst/>
          </a:prstGeom>
        </p:spPr>
        <p:txBody>
          <a:bodyPr wrap="square">
            <a:spAutoFit/>
          </a:bodyPr>
          <a:lstStyle/>
          <a:p>
            <a:pPr indent="431800" algn="just"/>
            <a:r>
              <a:rPr lang="uk-UA" sz="2400" i="1" dirty="0">
                <a:latin typeface="Times New Roman" panose="02020603050405020304" pitchFamily="18" charset="0"/>
                <a:cs typeface="Times New Roman" panose="02020603050405020304" pitchFamily="18" charset="0"/>
              </a:rPr>
              <a:t> </a:t>
            </a: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ВОІВ несе також відповідальність за розвиток інтелектуальної діяльності і сприяє передачі технологій, які стосуються промислової власності, країнам, що розвиваються, з метою прискорення їх економічного, соціального і культурного розвитку.</a:t>
            </a:r>
            <a:endParaRPr lang="uk-UA" sz="2400" dirty="0">
              <a:effectLst/>
              <a:latin typeface="Times New Roman" panose="02020603050405020304" pitchFamily="18" charset="0"/>
              <a:ea typeface="Times New Roman" panose="02020603050405020304" pitchFamily="18" charset="0"/>
            </a:endParaRPr>
          </a:p>
          <a:p>
            <a:pPr indent="431800" algn="just"/>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При виконанні своїх функцій ВОІВ керується завданнями міжнародного співробітництва з метою розвитку; повною мірою використовуючи досягнення інтелектуальної діяльності. сприяв більш широкому використанню інтелектуальної власності для заохочення національної творчої діяльності.</a:t>
            </a:r>
            <a:endParaRPr lang="uk-UA" sz="2400" dirty="0">
              <a:effectLst/>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Calibri" panose="020F0502020204030204" pitchFamily="34" charset="0"/>
                <a:cs typeface="Times New Roman" panose="02020603050405020304" pitchFamily="18" charset="0"/>
              </a:rPr>
              <a:t>Всесвітня організація інтелектуальної власності </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(ВОІВ)</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347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53752" y="1121423"/>
            <a:ext cx="9036496" cy="2246769"/>
          </a:xfrm>
          <a:prstGeom prst="rect">
            <a:avLst/>
          </a:prstGeom>
        </p:spPr>
        <p:txBody>
          <a:bodyPr wrap="square">
            <a:spAutoFit/>
          </a:bodyPr>
          <a:lstStyle/>
          <a:p>
            <a:pPr indent="431800" algn="ctr"/>
            <a:r>
              <a:rPr lang="uk-UA" sz="2000" i="1" dirty="0">
                <a:latin typeface="Times New Roman" panose="02020603050405020304" pitchFamily="18" charset="0"/>
                <a:cs typeface="Times New Roman" panose="02020603050405020304" pitchFamily="18" charset="0"/>
              </a:rPr>
              <a:t> </a:t>
            </a:r>
            <a:r>
              <a:rPr lang="uk-UA" sz="2000" b="1" u="sng" dirty="0">
                <a:effectLst/>
                <a:latin typeface="Times New Roman" panose="02020603050405020304" pitchFamily="18" charset="0"/>
                <a:ea typeface="Times New Roman" panose="02020603050405020304" pitchFamily="18" charset="0"/>
                <a:cs typeface="Times New Roman" panose="02020603050405020304" pitchFamily="18" charset="0"/>
              </a:rPr>
              <a:t>Органи ВОІВ:</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ВОІВ мас три керівні органи, які засновані в межах Конвенції: </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1) Генеральна Асамблея (країни - члени ВОІВ за умови, що вони також є членами Асамблеї Паризького і 	(або) Бернського союзів).</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2) Конференція (всі країни - члени ВОІВ).</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3. Координаційний комітет (країни, обрані із числа ВОІВ, Паризького і Бернського союзів, та Швейцарія). На 1 січня 1995 р. членами були 58 країн).</a:t>
            </a:r>
            <a:endParaRPr lang="uk-UA" sz="2000" dirty="0">
              <a:effectLst/>
              <a:latin typeface="Times New Roman" panose="02020603050405020304" pitchFamily="18" charset="0"/>
              <a:ea typeface="Times New Roman" panose="02020603050405020304" pitchFamily="18" charset="0"/>
            </a:endParaRPr>
          </a:p>
        </p:txBody>
      </p:sp>
      <p:sp>
        <p:nvSpPr>
          <p:cNvPr id="5" name="Заголовок 1"/>
          <p:cNvSpPr>
            <a:spLocks noGrp="1"/>
          </p:cNvSpPr>
          <p:nvPr>
            <p:ph type="title"/>
          </p:nvPr>
        </p:nvSpPr>
        <p:spPr>
          <a:xfrm>
            <a:off x="1763688" y="188640"/>
            <a:ext cx="6933456" cy="648072"/>
          </a:xfrm>
        </p:spPr>
        <p:txBody>
          <a:bodyPr>
            <a:noAutofit/>
          </a:bodyPr>
          <a:lstStyle/>
          <a:p>
            <a:pPr algn="ctr"/>
            <a:r>
              <a:rPr lang="uk-UA" sz="2800" i="1" spc="50" dirty="0">
                <a:effectLst/>
                <a:latin typeface="Times New Roman" panose="02020603050405020304" pitchFamily="18" charset="0"/>
                <a:ea typeface="Calibri" panose="020F0502020204030204" pitchFamily="34" charset="0"/>
                <a:cs typeface="Times New Roman" panose="02020603050405020304" pitchFamily="18" charset="0"/>
              </a:rPr>
              <a:t>Всесвітня організація інтелектуальної власності </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(ВОІВ)</a:t>
            </a:r>
            <a:endParaRPr lang="uk-UA"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AA4DCDD-5AEF-41A0-A784-A483EE021BB2}"/>
              </a:ext>
            </a:extLst>
          </p:cNvPr>
          <p:cNvSpPr txBox="1"/>
          <p:nvPr/>
        </p:nvSpPr>
        <p:spPr>
          <a:xfrm>
            <a:off x="179512" y="3495823"/>
            <a:ext cx="8910736" cy="2554545"/>
          </a:xfrm>
          <a:prstGeom prst="rect">
            <a:avLst/>
          </a:prstGeom>
          <a:noFill/>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Генеральна Асамблея приймає дворічний бюджет, спільний для всіх Союзів. Конференція приймає дворічний бюджет Конвенції.</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Генеральна Асамблея і Конференція збираються на чергові сесії один раз на два роки. Координаційний комітет збирається на чергову сесію один раз на рік.</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Виконавчим главою ВОІВ є Генеральний директор, який обирається Генеральною Асамблеєю на шестирічний строк, що може бути подовжений.</a:t>
            </a:r>
            <a:endParaRPr lang="uk-UA" sz="2000" dirty="0">
              <a:effectLst/>
              <a:latin typeface="Times New Roman" panose="02020603050405020304" pitchFamily="18" charset="0"/>
              <a:ea typeface="Times New Roman" panose="02020603050405020304" pitchFamily="18" charset="0"/>
            </a:endParaRP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За станом на 9 квітня 1995 р. членами ВОІВ були 152 держави, (стали учасницями Конвенції, якою була заснована ВОІВ). Україна є членом ВОІВ.</a:t>
            </a:r>
            <a:endParaRPr lang="uk-UA"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6657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07504" y="1455101"/>
            <a:ext cx="8928992" cy="5001369"/>
          </a:xfrm>
          <a:prstGeom prst="rect">
            <a:avLst/>
          </a:prstGeom>
        </p:spPr>
        <p:txBody>
          <a:bodyPr wrap="square">
            <a:spAutoFit/>
          </a:bodyPr>
          <a:lstStyle/>
          <a:p>
            <a:pPr algn="ctr"/>
            <a:r>
              <a:rPr lang="uk-UA" sz="2200" i="1" dirty="0">
                <a:latin typeface="Times New Roman" panose="02020603050405020304" pitchFamily="18" charset="0"/>
                <a:cs typeface="Times New Roman" panose="02020603050405020304" pitchFamily="18" charset="0"/>
              </a:rPr>
              <a:t>Виключна ліцензія</a:t>
            </a:r>
          </a:p>
          <a:p>
            <a:pPr indent="431800" algn="just">
              <a:lnSpc>
                <a:spcPct val="150000"/>
              </a:lnSpc>
            </a:pPr>
            <a:r>
              <a:rPr lang="uk-UA" sz="2200" i="1" dirty="0">
                <a:latin typeface="Times New Roman" panose="02020603050405020304" pitchFamily="18" charset="0"/>
                <a:cs typeface="Times New Roman" panose="02020603050405020304" pitchFamily="18" charset="0"/>
              </a:rPr>
              <a:t> </a:t>
            </a: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Будь-яка держава може стати членом ВОІВ за таких умов:</a:t>
            </a:r>
            <a:endParaRPr lang="uk-UA" sz="2200" dirty="0">
              <a:effectLst/>
              <a:latin typeface="Times New Roman" panose="02020603050405020304" pitchFamily="18" charset="0"/>
              <a:ea typeface="Times New Roman" panose="02020603050405020304" pitchFamily="18" charset="0"/>
            </a:endParaRPr>
          </a:p>
          <a:p>
            <a:pPr indent="431800" algn="just">
              <a:lnSpc>
                <a:spcPct val="150000"/>
              </a:lnSpc>
            </a:pP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 держава є членом Паризького або Бернського союзу;</a:t>
            </a:r>
            <a:endParaRPr lang="uk-UA" sz="2200" dirty="0">
              <a:effectLst/>
              <a:latin typeface="Times New Roman" panose="02020603050405020304" pitchFamily="18" charset="0"/>
              <a:ea typeface="Times New Roman" panose="02020603050405020304" pitchFamily="18" charset="0"/>
            </a:endParaRPr>
          </a:p>
          <a:p>
            <a:pPr indent="431800" algn="just">
              <a:lnSpc>
                <a:spcPct val="150000"/>
              </a:lnSpc>
            </a:pP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 держава </a:t>
            </a:r>
            <a:r>
              <a:rPr lang="ru-RU" sz="2200" i="1" dirty="0">
                <a:effectLst/>
                <a:latin typeface="Times New Roman" panose="02020603050405020304" pitchFamily="18" charset="0"/>
                <a:ea typeface="Times New Roman" panose="02020603050405020304" pitchFamily="18" charset="0"/>
                <a:cs typeface="Times New Roman" panose="02020603050405020304" pitchFamily="18" charset="0"/>
              </a:rPr>
              <a:t>є </a:t>
            </a: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членом </a:t>
            </a:r>
            <a:r>
              <a:rPr lang="ru-RU" sz="2200" i="1" dirty="0">
                <a:effectLst/>
                <a:latin typeface="Times New Roman" panose="02020603050405020304" pitchFamily="18" charset="0"/>
                <a:ea typeface="Times New Roman" panose="02020603050405020304" pitchFamily="18" charset="0"/>
                <a:cs typeface="Times New Roman" panose="02020603050405020304" pitchFamily="18" charset="0"/>
              </a:rPr>
              <a:t>ООН </a:t>
            </a: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або будь-якої спеціалізованої установи, пов'язаної з </a:t>
            </a:r>
            <a:r>
              <a:rPr lang="ru-RU" sz="2200" i="1" dirty="0">
                <a:effectLst/>
                <a:latin typeface="Times New Roman" panose="02020603050405020304" pitchFamily="18" charset="0"/>
                <a:ea typeface="Times New Roman" panose="02020603050405020304" pitchFamily="18" charset="0"/>
                <a:cs typeface="Times New Roman" panose="02020603050405020304" pitchFamily="18" charset="0"/>
              </a:rPr>
              <a:t>ООН.</a:t>
            </a:r>
            <a:endParaRPr lang="uk-UA" sz="2200" dirty="0">
              <a:effectLst/>
              <a:latin typeface="Times New Roman" panose="02020603050405020304" pitchFamily="18" charset="0"/>
              <a:ea typeface="Times New Roman" panose="02020603050405020304" pitchFamily="18" charset="0"/>
            </a:endParaRPr>
          </a:p>
          <a:p>
            <a:pPr indent="431800" algn="just">
              <a:lnSpc>
                <a:spcPct val="150000"/>
              </a:lnSpc>
            </a:pPr>
            <a:r>
              <a:rPr lang="uk-UA" sz="2200" i="1" dirty="0">
                <a:effectLst/>
                <a:latin typeface="Times New Roman" panose="02020603050405020304" pitchFamily="18" charset="0"/>
                <a:ea typeface="Times New Roman" panose="02020603050405020304" pitchFamily="18" charset="0"/>
                <a:cs typeface="Times New Roman" panose="02020603050405020304" pitchFamily="18" charset="0"/>
              </a:rPr>
              <a:t>• Держави - члени Міжнародного агентства з атомної енергії або такі, що є стороною Міжнародного Суду, чи запрошені Генеральною Асамблеєю ВОІВ стати учасником Конвенції.</a:t>
            </a:r>
            <a:endParaRPr lang="uk-UA" sz="2200" dirty="0">
              <a:effectLst/>
              <a:latin typeface="Times New Roman" panose="02020603050405020304" pitchFamily="18" charset="0"/>
              <a:ea typeface="Times New Roman" panose="02020603050405020304" pitchFamily="18" charset="0"/>
            </a:endParaRPr>
          </a:p>
          <a:p>
            <a:r>
              <a:rPr lang="uk-UA" sz="2200" i="1" dirty="0">
                <a:effectLst/>
                <a:latin typeface="Times New Roman" panose="02020603050405020304" pitchFamily="18" charset="0"/>
                <a:ea typeface="Calibri" panose="020F0502020204030204" pitchFamily="34" charset="0"/>
                <a:cs typeface="Times New Roman" panose="02020603050405020304" pitchFamily="18" charset="0"/>
              </a:rPr>
              <a:t>	Членство ВОІВ оформляється здачею на охорону ратифікаційної грамоти або акту про приєднання Генеральному директору ВОІВ у Женеві.</a:t>
            </a:r>
            <a:endParaRPr lang="uk-UA" sz="2200" i="1" dirty="0">
              <a:latin typeface="Times New Roman" panose="02020603050405020304" pitchFamily="18" charset="0"/>
              <a:cs typeface="Times New Roman" panose="02020603050405020304" pitchFamily="18" charset="0"/>
            </a:endParaRPr>
          </a:p>
        </p:txBody>
      </p:sp>
      <p:sp>
        <p:nvSpPr>
          <p:cNvPr id="6" name="Заголовок 1"/>
          <p:cNvSpPr txBox="1">
            <a:spLocks/>
          </p:cNvSpPr>
          <p:nvPr/>
        </p:nvSpPr>
        <p:spPr>
          <a:xfrm>
            <a:off x="1763688" y="188640"/>
            <a:ext cx="6933456" cy="64807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i="1" spc="50" dirty="0">
                <a:effectLst/>
                <a:latin typeface="Times New Roman" panose="02020603050405020304" pitchFamily="18" charset="0"/>
                <a:ea typeface="Calibri" panose="020F0502020204030204" pitchFamily="34" charset="0"/>
                <a:cs typeface="Times New Roman" panose="02020603050405020304" pitchFamily="18" charset="0"/>
              </a:rPr>
              <a:t>Всесвітня організація інтелектуальної власності </a:t>
            </a:r>
            <a:r>
              <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rPr>
              <a:t>(ВОІВ)</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661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107504" y="1340768"/>
            <a:ext cx="8928992" cy="1015663"/>
          </a:xfrm>
          <a:prstGeom prst="rect">
            <a:avLst/>
          </a:prstGeom>
        </p:spPr>
        <p:txBody>
          <a:bodyPr wrap="square">
            <a:spAutoFit/>
          </a:bodyPr>
          <a:lstStyle/>
          <a:p>
            <a:pPr indent="431800" algn="just"/>
            <a:r>
              <a:rPr lang="uk-UA" sz="2000" i="1" dirty="0">
                <a:latin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Промислова власність має своєю метою охорону винаходів, знаків (товарних знаків і знаків обслуговування), промислових зразків і боротьбу з недобросовісною конкуренцією.</a:t>
            </a:r>
            <a:endParaRPr lang="uk-UA" sz="2000" dirty="0">
              <a:effectLst/>
              <a:latin typeface="Times New Roman" panose="02020603050405020304" pitchFamily="18" charset="0"/>
              <a:ea typeface="Times New Roman" panose="02020603050405020304" pitchFamily="18" charset="0"/>
            </a:endParaRPr>
          </a:p>
        </p:txBody>
      </p:sp>
      <p:sp>
        <p:nvSpPr>
          <p:cNvPr id="7" name="Заголовок 1"/>
          <p:cNvSpPr txBox="1">
            <a:spLocks/>
          </p:cNvSpPr>
          <p:nvPr/>
        </p:nvSpPr>
        <p:spPr>
          <a:xfrm>
            <a:off x="1763688" y="188639"/>
            <a:ext cx="7272808" cy="842115"/>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 </a:t>
            </a:r>
            <a:endParaRPr lang="uk-UA"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C167A60-F75B-4003-A1A1-501C7919640C}"/>
              </a:ext>
            </a:extLst>
          </p:cNvPr>
          <p:cNvSpPr txBox="1"/>
          <p:nvPr/>
        </p:nvSpPr>
        <p:spPr>
          <a:xfrm>
            <a:off x="107504" y="2365449"/>
            <a:ext cx="8928992" cy="1015663"/>
          </a:xfrm>
          <a:prstGeom prst="rect">
            <a:avLst/>
          </a:prstGeom>
          <a:noFill/>
        </p:spPr>
        <p:txBody>
          <a:bodyPr wrap="square">
            <a:spAutoFit/>
          </a:bodyPr>
          <a:lstStyle/>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У міжнародно-правовій практиці промислова власність охоплює також охорону географічних вказівок (вказівки джерела походження і найменування місця походження).</a:t>
            </a:r>
            <a:endParaRPr lang="uk-UA" sz="20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2D6D363A-40EA-466D-B07C-8D390C70B753}"/>
              </a:ext>
            </a:extLst>
          </p:cNvPr>
          <p:cNvSpPr txBox="1"/>
          <p:nvPr/>
        </p:nvSpPr>
        <p:spPr>
          <a:xfrm>
            <a:off x="107504" y="3381112"/>
            <a:ext cx="8928992" cy="3477875"/>
          </a:xfrm>
          <a:prstGeom prst="rect">
            <a:avLst/>
          </a:prstGeom>
          <a:noFill/>
        </p:spPr>
        <p:txBody>
          <a:bodyPr wrap="square">
            <a:spAutoFit/>
          </a:bodyPr>
          <a:lstStyle/>
          <a:p>
            <a:pPr indent="431800" algn="just"/>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Відповідно до законодавства багатьох країн і міжнародних угод винаходом</a:t>
            </a:r>
            <a:r>
              <a:rPr lang="uk-UA" sz="2000" b="1"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визнається така нова ідея, яка дозволяє на практиці вирішити конкретну проблему в галузі техніки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Для того, щоб така ідея стала об'єктом правової охорони (стала патентоспроможною), вона має відповідати певним вимогам:</a:t>
            </a:r>
          </a:p>
          <a:p>
            <a:pPr indent="431800" algn="just"/>
            <a:r>
              <a:rPr lang="uk-UA" sz="2000" i="1" dirty="0">
                <a:latin typeface="Times New Roman" panose="02020603050405020304" pitchFamily="18" charset="0"/>
                <a:ea typeface="Times New Roman" panose="02020603050405020304" pitchFamily="18" charset="0"/>
                <a:cs typeface="Times New Roman" panose="02020603050405020304" pitchFamily="18" charset="0"/>
              </a:rPr>
              <a:t>-</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бути новою, тобто ще ніде не опублікованою, і не використовуватися. </a:t>
            </a:r>
            <a:r>
              <a:rPr lang="uk-UA" sz="2000" i="1" dirty="0">
                <a:latin typeface="Times New Roman" panose="02020603050405020304" pitchFamily="18" charset="0"/>
                <a:ea typeface="Times New Roman" panose="02020603050405020304" pitchFamily="18" charset="0"/>
                <a:cs typeface="Times New Roman" panose="02020603050405020304" pitchFamily="18" charset="0"/>
              </a:rPr>
              <a:t>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Ідея мас бути неочевидною, тобто вона не повинна бути звичайним інженерним рішенням фахівця відповідної галузі господарювання. </a:t>
            </a:r>
          </a:p>
          <a:p>
            <a:pPr indent="431800" algn="just"/>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І нарешті, ідея</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має стосуватися рішення проблеми, придатного для застосування в промисловості, тобто це рішення може бути використане промисловим шляхом.</a:t>
            </a:r>
            <a:endParaRPr lang="uk-UA"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4579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Прямоугольник 1"/>
          <p:cNvSpPr/>
          <p:nvPr/>
        </p:nvSpPr>
        <p:spPr>
          <a:xfrm>
            <a:off x="21922" y="1340768"/>
            <a:ext cx="8928992" cy="1468159"/>
          </a:xfrm>
          <a:prstGeom prst="rect">
            <a:avLst/>
          </a:prstGeom>
        </p:spPr>
        <p:txBody>
          <a:bodyPr wrap="square">
            <a:spAutoFit/>
          </a:bodyPr>
          <a:lstStyle/>
          <a:p>
            <a:pPr indent="431800" algn="just">
              <a:lnSpc>
                <a:spcPct val="114000"/>
              </a:lnSpc>
            </a:pPr>
            <a:r>
              <a:rPr lang="uk-UA" sz="2000" i="1" dirty="0">
                <a:latin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Патент </a:t>
            </a:r>
            <a:r>
              <a:rPr lang="uk-UA" sz="2000" i="1"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це техніко-юридичний документ, що містить опис винаходу, на підставі якого фахівець може це рішення використати. Патентна охорона винаходу в більшості країн обмежена терміном 20 років. У деяких країнах цей термін коротший.</a:t>
            </a:r>
            <a:endParaRPr lang="uk-UA" sz="2000" dirty="0">
              <a:effectLst/>
              <a:latin typeface="Times New Roman" panose="02020603050405020304" pitchFamily="18" charset="0"/>
              <a:ea typeface="Times New Roman" panose="02020603050405020304" pitchFamily="18" charset="0"/>
            </a:endParaRPr>
          </a:p>
        </p:txBody>
      </p:sp>
      <p:sp>
        <p:nvSpPr>
          <p:cNvPr id="6" name="Заголовок 1"/>
          <p:cNvSpPr txBox="1">
            <a:spLocks/>
          </p:cNvSpPr>
          <p:nvPr/>
        </p:nvSpPr>
        <p:spPr>
          <a:xfrm>
            <a:off x="1763688" y="188640"/>
            <a:ext cx="6933456" cy="64807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 </a:t>
            </a:r>
            <a:endParaRPr lang="uk-UA" sz="28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DF3214C-B958-4AEE-A613-B59EAA3ECB69}"/>
              </a:ext>
            </a:extLst>
          </p:cNvPr>
          <p:cNvSpPr txBox="1"/>
          <p:nvPr/>
        </p:nvSpPr>
        <p:spPr>
          <a:xfrm>
            <a:off x="107504" y="2808927"/>
            <a:ext cx="8928992" cy="3222485"/>
          </a:xfrm>
          <a:prstGeom prst="rect">
            <a:avLst/>
          </a:prstGeom>
          <a:noFill/>
        </p:spPr>
        <p:txBody>
          <a:bodyPr wrap="square">
            <a:spAutoFit/>
          </a:bodyPr>
          <a:lstStyle/>
          <a:p>
            <a:pPr indent="431800" algn="just">
              <a:lnSpc>
                <a:spcPct val="114000"/>
              </a:lnSpc>
            </a:pP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Промислові</a:t>
            </a:r>
            <a:r>
              <a:rPr lang="uk-UA" sz="2000" b="1"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зразки.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Промисловим зразком є орнаментальний аспект корисного виробу. Орнаментальний аспект може складатися із тримірних елементів (форма виробу) або двомірних елементів (контуру, малюнка, кольору). Проте він не повинен обумовлюватися лише призначенням корисного виробу.</a:t>
            </a:r>
            <a:endParaRPr lang="uk-UA" sz="2000" dirty="0">
              <a:effectLst/>
              <a:latin typeface="Times New Roman" panose="02020603050405020304" pitchFamily="18" charset="0"/>
              <a:ea typeface="Times New Roman" panose="02020603050405020304" pitchFamily="18" charset="0"/>
            </a:endParaRPr>
          </a:p>
          <a:p>
            <a:pPr indent="431800" algn="just">
              <a:lnSpc>
                <a:spcPct val="114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Охороно-спроможність промислового зразка зумовлюється його оригінальністю або новизною і має бути зареєстрована в державному відомстві. Охорона промислового зразка означає, що крім володільця ніхто інший не може використовувати зареєстрований промисловий зразок. Правова охорона промислового зразка надається на 10-15 років.</a:t>
            </a:r>
            <a:endParaRPr lang="uk-UA"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6344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8" y="17015"/>
            <a:ext cx="1789336" cy="1473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73348" y="1225689"/>
            <a:ext cx="8928992" cy="5242269"/>
          </a:xfrm>
          <a:prstGeom prst="rect">
            <a:avLst/>
          </a:prstGeom>
        </p:spPr>
        <p:txBody>
          <a:bodyPr wrap="square">
            <a:spAutoFit/>
          </a:bodyPr>
          <a:lstStyle/>
          <a:p>
            <a:pPr indent="431800" algn="just">
              <a:lnSpc>
                <a:spcPct val="105000"/>
              </a:lnSpc>
            </a:pPr>
            <a:r>
              <a:rPr lang="uk-UA" sz="2000" i="1" dirty="0">
                <a:latin typeface="Times New Roman" panose="02020603050405020304" pitchFamily="18" charset="0"/>
                <a:cs typeface="Times New Roman" panose="02020603050405020304" pitchFamily="18" charset="0"/>
              </a:rPr>
              <a:t>                             </a:t>
            </a:r>
            <a:r>
              <a:rPr lang="uk-UA" sz="2000" i="1" u="sng" dirty="0">
                <a:effectLst/>
                <a:latin typeface="Times New Roman" panose="02020603050405020304" pitchFamily="18" charset="0"/>
                <a:ea typeface="Times New Roman" panose="02020603050405020304" pitchFamily="18" charset="0"/>
                <a:cs typeface="Times New Roman" panose="02020603050405020304" pitchFamily="18" charset="0"/>
              </a:rPr>
              <a:t>Знаки.</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 Це позначення, які мають своєю метою розрізнення товарів і послуг</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одного</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промислового чи торгового підприємства від таких самих товарів </a:t>
            </a:r>
            <a:r>
              <a:rPr lang="uk-UA" sz="2000" spc="100" dirty="0">
                <a:effectLst/>
                <a:latin typeface="Times New Roman" panose="02020603050405020304" pitchFamily="18" charset="0"/>
                <a:ea typeface="Times New Roman" panose="02020603050405020304" pitchFamily="18" charset="0"/>
                <a:cs typeface="Times New Roman" panose="02020603050405020304" pitchFamily="18" charset="0"/>
              </a:rPr>
              <a:t>і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послуг іншого підприємства. Знак може складатися із одного або декільк</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ох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характерних слів, букв, цифр, малюнків або зображень, монограм або підписів, кольорів або комбінації кольорів, емблем. </a:t>
            </a:r>
          </a:p>
          <a:p>
            <a:pPr indent="431800" algn="just">
              <a:lnSpc>
                <a:spcPct val="105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За законодавством</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деяких країн знаком може бути також форма або інше спеціальне оформлення контейнера чи упаковки товару (за умови, то це не випливає виключно із</a:t>
            </a:r>
            <a:r>
              <a:rPr lang="uk-UA" sz="20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функцій контейнера чи упаковки). Знак може також складатися із комбінації будь-яких зазначених елементів.</a:t>
            </a:r>
            <a:endParaRPr lang="uk-UA"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31800" algn="just">
              <a:lnSpc>
                <a:spcPct val="105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У деяких країнах знаки одержують правову охорону не на підставі державної реєстрації, а на підставі фактичного використання. Проте для більшої ефективності охорони знаку все ж краще його зареєструвати у патентному відомстві. Зареєстрований знак не може бути використаний будь-якою особою, крім володаря свідоцтва на знак.</a:t>
            </a:r>
            <a:endParaRPr lang="uk-UA"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31800" algn="just">
              <a:lnSpc>
                <a:spcPct val="105000"/>
              </a:lnSpc>
            </a:pPr>
            <a:r>
              <a:rPr lang="uk-UA" sz="2000" i="1" dirty="0">
                <a:effectLst/>
                <a:latin typeface="Times New Roman" panose="02020603050405020304" pitchFamily="18" charset="0"/>
                <a:ea typeface="Times New Roman" panose="02020603050405020304" pitchFamily="18" charset="0"/>
                <a:cs typeface="Times New Roman" panose="02020603050405020304" pitchFamily="18" charset="0"/>
              </a:rPr>
              <a:t>Не допускається також використання подібного іншому позначення, яке здатне ввести споживача в оману.</a:t>
            </a:r>
            <a:r>
              <a:rPr lang="uk-UA" sz="2000" i="1" dirty="0">
                <a:latin typeface="Times New Roman" panose="02020603050405020304" pitchFamily="18" charset="0"/>
                <a:cs typeface="Times New Roman" panose="02020603050405020304" pitchFamily="18" charset="0"/>
              </a:rPr>
              <a:t>.</a:t>
            </a:r>
          </a:p>
        </p:txBody>
      </p:sp>
      <p:sp>
        <p:nvSpPr>
          <p:cNvPr id="5" name="Заголовок 1"/>
          <p:cNvSpPr>
            <a:spLocks noGrp="1"/>
          </p:cNvSpPr>
          <p:nvPr>
            <p:ph type="title"/>
          </p:nvPr>
        </p:nvSpPr>
        <p:spPr>
          <a:xfrm>
            <a:off x="1763688" y="188640"/>
            <a:ext cx="6933456" cy="1080120"/>
          </a:xfrm>
        </p:spPr>
        <p:txBody>
          <a:bodyPr>
            <a:noAutofit/>
          </a:bodyPr>
          <a:lstStyle/>
          <a:p>
            <a:pPr algn="ctr"/>
            <a:r>
              <a:rPr lang="uk-UA" sz="2800" i="1" spc="50" dirty="0">
                <a:effectLst/>
                <a:latin typeface="Times New Roman" panose="02020603050405020304" pitchFamily="18" charset="0"/>
                <a:ea typeface="Times New Roman" panose="02020603050405020304" pitchFamily="18" charset="0"/>
                <a:cs typeface="Times New Roman" panose="02020603050405020304" pitchFamily="18" charset="0"/>
              </a:rPr>
              <a:t>Міжнародна охорона промислової власності</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442368"/>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3199</TotalTime>
  <Words>2587</Words>
  <Application>Microsoft Office PowerPoint</Application>
  <PresentationFormat>Экран (4:3)</PresentationFormat>
  <Paragraphs>112</Paragraphs>
  <Slides>18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Calibri</vt:lpstr>
      <vt:lpstr>Georgia</vt:lpstr>
      <vt:lpstr>Times New Roman</vt:lpstr>
      <vt:lpstr>Trebuchet MS</vt:lpstr>
      <vt:lpstr>Воздушный поток</vt:lpstr>
      <vt:lpstr>ЛЕКЦІЯ 8  МІЖНАРОДНО-ПРАВОВА ОХОРОНА ІНТЕЛЕКТУАЛЬНОЇ ВЛАСНОСТІ План  </vt:lpstr>
      <vt:lpstr>Всесвітня організація інтелектуальної власності (ВОІВ)</vt:lpstr>
      <vt:lpstr>Презентация PowerPoint</vt:lpstr>
      <vt:lpstr>Всесвітня організація інтелектуальної власності (ВОІВ)</vt:lpstr>
      <vt:lpstr>Всесвітня організація інтелектуальної власності (ВОІВ)</vt:lpstr>
      <vt:lpstr>Презентация PowerPoint</vt:lpstr>
      <vt:lpstr>Презентация PowerPoint</vt:lpstr>
      <vt:lpstr>Презентация PowerPoint</vt:lpstr>
      <vt:lpstr>Міжнародна охорона промислової власності</vt:lpstr>
      <vt:lpstr>Міжнародна охорона промислової власності</vt:lpstr>
      <vt:lpstr>Міжнародна охорона промислової власності</vt:lpstr>
      <vt:lpstr>Міжнародна охорона промислової власності</vt:lpstr>
      <vt:lpstr>Міжнародна охорона промислової власності</vt:lpstr>
      <vt:lpstr>Міжнародна охорона промислової власності</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11  АВТОМАТИЗОВАНИЙ ЕЛЕКТРОПРИВОД У ТВАРИННИЦТВІ ТА ПТАХІВНИТВІ</dc:title>
  <dc:creator>Master</dc:creator>
  <cp:lastModifiedBy>HP</cp:lastModifiedBy>
  <cp:revision>230</cp:revision>
  <cp:lastPrinted>2020-12-01T08:19:27Z</cp:lastPrinted>
  <dcterms:created xsi:type="dcterms:W3CDTF">2014-04-02T09:29:03Z</dcterms:created>
  <dcterms:modified xsi:type="dcterms:W3CDTF">2021-05-24T08:34:56Z</dcterms:modified>
</cp:coreProperties>
</file>