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0"/>
  </p:notesMasterIdLst>
  <p:handoutMasterIdLst>
    <p:handoutMasterId r:id="rId21"/>
  </p:handoutMasterIdLst>
  <p:sldIdLst>
    <p:sldId id="256" r:id="rId2"/>
    <p:sldId id="356" r:id="rId3"/>
    <p:sldId id="277" r:id="rId4"/>
    <p:sldId id="278" r:id="rId5"/>
    <p:sldId id="329" r:id="rId6"/>
    <p:sldId id="330" r:id="rId7"/>
    <p:sldId id="353" r:id="rId8"/>
    <p:sldId id="354" r:id="rId9"/>
    <p:sldId id="355" r:id="rId10"/>
    <p:sldId id="359" r:id="rId11"/>
    <p:sldId id="360" r:id="rId12"/>
    <p:sldId id="361" r:id="rId13"/>
    <p:sldId id="358" r:id="rId14"/>
    <p:sldId id="362" r:id="rId15"/>
    <p:sldId id="363" r:id="rId16"/>
    <p:sldId id="364" r:id="rId17"/>
    <p:sldId id="365" r:id="rId18"/>
    <p:sldId id="366" r:id="rId19"/>
  </p:sldIdLst>
  <p:sldSz cx="9144000" cy="6858000" type="screen4x3"/>
  <p:notesSz cx="6858000" cy="9144000"/>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browse/>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Нет стиля, нет сетки">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Нет стиля, сетка таблиц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Средний стиль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uk-UA"/>
          </a:p>
        </p:txBody>
      </p:sp>
      <p:sp>
        <p:nvSpPr>
          <p:cNvPr id="3" name="Дата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F26E9D8-4DAE-4303-8222-5AD849530BCC}" type="datetimeFigureOut">
              <a:rPr lang="uk-UA" smtClean="0"/>
              <a:t>24.05.2021</a:t>
            </a:fld>
            <a:endParaRPr lang="uk-UA"/>
          </a:p>
        </p:txBody>
      </p:sp>
      <p:sp>
        <p:nvSpPr>
          <p:cNvPr id="4" name="Нижний колонтитул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uk-UA"/>
          </a:p>
        </p:txBody>
      </p:sp>
      <p:sp>
        <p:nvSpPr>
          <p:cNvPr id="5" name="Номер слайда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19475C0-6B0E-48CC-B681-97237897E7A1}" type="slidenum">
              <a:rPr lang="uk-UA" smtClean="0"/>
              <a:t>‹#›</a:t>
            </a:fld>
            <a:endParaRPr lang="uk-UA"/>
          </a:p>
        </p:txBody>
      </p:sp>
    </p:spTree>
    <p:extLst>
      <p:ext uri="{BB962C8B-B14F-4D97-AF65-F5344CB8AC3E}">
        <p14:creationId xmlns:p14="http://schemas.microsoft.com/office/powerpoint/2010/main" val="383546360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uk-UA"/>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727E7ED-949F-41C3-82B8-1CF85BC8DB7E}" type="datetimeFigureOut">
              <a:rPr lang="uk-UA" smtClean="0"/>
              <a:t>24.05.2021</a:t>
            </a:fld>
            <a:endParaRPr lang="uk-UA"/>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uk-UA"/>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uk-UA"/>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uk-UA"/>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02A323D-EFF1-4700-87DF-82BA70BD1A61}" type="slidenum">
              <a:rPr lang="uk-UA" smtClean="0"/>
              <a:t>‹#›</a:t>
            </a:fld>
            <a:endParaRPr lang="uk-UA"/>
          </a:p>
        </p:txBody>
      </p:sp>
    </p:spTree>
    <p:extLst>
      <p:ext uri="{BB962C8B-B14F-4D97-AF65-F5344CB8AC3E}">
        <p14:creationId xmlns:p14="http://schemas.microsoft.com/office/powerpoint/2010/main" val="31909085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uk-UA" dirty="0"/>
          </a:p>
        </p:txBody>
      </p:sp>
      <p:sp>
        <p:nvSpPr>
          <p:cNvPr id="4" name="Номер слайда 3"/>
          <p:cNvSpPr>
            <a:spLocks noGrp="1"/>
          </p:cNvSpPr>
          <p:nvPr>
            <p:ph type="sldNum" sz="quarter" idx="10"/>
          </p:nvPr>
        </p:nvSpPr>
        <p:spPr/>
        <p:txBody>
          <a:bodyPr/>
          <a:lstStyle/>
          <a:p>
            <a:fld id="{902A323D-EFF1-4700-87DF-82BA70BD1A61}" type="slidenum">
              <a:rPr lang="uk-UA" smtClean="0"/>
              <a:t>2</a:t>
            </a:fld>
            <a:endParaRPr lang="uk-UA"/>
          </a:p>
        </p:txBody>
      </p:sp>
    </p:spTree>
    <p:extLst>
      <p:ext uri="{BB962C8B-B14F-4D97-AF65-F5344CB8AC3E}">
        <p14:creationId xmlns:p14="http://schemas.microsoft.com/office/powerpoint/2010/main" val="22688917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0BF713F7-320C-48FA-89CE-B2C451F30EF2}" type="datetimeFigureOut">
              <a:rPr lang="uk-UA" smtClean="0"/>
              <a:t>24.05.2021</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3149DEAF-9AE1-46B8-BA1B-12C88590EF2F}" type="slidenum">
              <a:rPr lang="uk-UA" smtClean="0"/>
              <a:t>‹#›</a:t>
            </a:fld>
            <a:endParaRPr lang="uk-UA"/>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ru-RU"/>
              <a:t>Образец заголовка</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Date Placeholder 3"/>
          <p:cNvSpPr>
            <a:spLocks noGrp="1"/>
          </p:cNvSpPr>
          <p:nvPr>
            <p:ph type="dt" sz="half" idx="10"/>
          </p:nvPr>
        </p:nvSpPr>
        <p:spPr/>
        <p:txBody>
          <a:bodyPr/>
          <a:lstStyle/>
          <a:p>
            <a:fld id="{0BF713F7-320C-48FA-89CE-B2C451F30EF2}" type="datetimeFigureOut">
              <a:rPr lang="uk-UA" smtClean="0"/>
              <a:t>24.05.2021</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3149DEAF-9AE1-46B8-BA1B-12C88590EF2F}" type="slidenum">
              <a:rPr lang="uk-UA" smtClean="0"/>
              <a:t>‹#›</a:t>
            </a:fld>
            <a:endParaRPr lang="uk-U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ru-RU"/>
              <a:t>Образец заголовка</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0BF713F7-320C-48FA-89CE-B2C451F30EF2}" type="datetimeFigureOut">
              <a:rPr lang="uk-UA" smtClean="0"/>
              <a:t>24.05.2021</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3149DEAF-9AE1-46B8-BA1B-12C88590EF2F}" type="slidenum">
              <a:rPr lang="uk-UA" smtClean="0"/>
              <a:t>‹#›</a:t>
            </a:fld>
            <a:endParaRPr lang="uk-U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0BF713F7-320C-48FA-89CE-B2C451F30EF2}" type="datetimeFigureOut">
              <a:rPr lang="uk-UA" smtClean="0"/>
              <a:t>24.05.2021</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3149DEAF-9AE1-46B8-BA1B-12C88590EF2F}" type="slidenum">
              <a:rPr lang="uk-UA" smtClean="0"/>
              <a:t>‹#›</a:t>
            </a:fld>
            <a:endParaRPr lang="uk-UA"/>
          </a:p>
        </p:txBody>
      </p:sp>
      <p:sp>
        <p:nvSpPr>
          <p:cNvPr id="8" name="Title 7"/>
          <p:cNvSpPr>
            <a:spLocks noGrp="1"/>
          </p:cNvSpPr>
          <p:nvPr>
            <p:ph type="title"/>
          </p:nvPr>
        </p:nvSpPr>
        <p:spPr/>
        <p:txBody>
          <a:bodyPr/>
          <a:lstStyle/>
          <a:p>
            <a:r>
              <a:rPr lang="ru-RU"/>
              <a:t>Образец заголовка</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ru-RU"/>
              <a:t>Образец заголовка</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0BF713F7-320C-48FA-89CE-B2C451F30EF2}" type="datetimeFigureOut">
              <a:rPr lang="uk-UA" smtClean="0"/>
              <a:t>24.05.2021</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3149DEAF-9AE1-46B8-BA1B-12C88590EF2F}" type="slidenum">
              <a:rPr lang="uk-UA" smtClean="0"/>
              <a:t>‹#›</a:t>
            </a:fld>
            <a:endParaRPr lang="uk-U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0BF713F7-320C-48FA-89CE-B2C451F30EF2}" type="datetimeFigureOut">
              <a:rPr lang="uk-UA" smtClean="0"/>
              <a:t>24.05.2021</a:t>
            </a:fld>
            <a:endParaRPr lang="uk-UA"/>
          </a:p>
        </p:txBody>
      </p:sp>
      <p:sp>
        <p:nvSpPr>
          <p:cNvPr id="6" name="Footer Placeholder 5"/>
          <p:cNvSpPr>
            <a:spLocks noGrp="1"/>
          </p:cNvSpPr>
          <p:nvPr>
            <p:ph type="ftr" sz="quarter" idx="11"/>
          </p:nvPr>
        </p:nvSpPr>
        <p:spPr/>
        <p:txBody>
          <a:bodyPr/>
          <a:lstStyle/>
          <a:p>
            <a:endParaRPr lang="uk-UA"/>
          </a:p>
        </p:txBody>
      </p:sp>
      <p:sp>
        <p:nvSpPr>
          <p:cNvPr id="7" name="Slide Number Placeholder 6"/>
          <p:cNvSpPr>
            <a:spLocks noGrp="1"/>
          </p:cNvSpPr>
          <p:nvPr>
            <p:ph type="sldNum" sz="quarter" idx="12"/>
          </p:nvPr>
        </p:nvSpPr>
        <p:spPr/>
        <p:txBody>
          <a:bodyPr/>
          <a:lstStyle/>
          <a:p>
            <a:fld id="{3149DEAF-9AE1-46B8-BA1B-12C88590EF2F}" type="slidenum">
              <a:rPr lang="uk-UA" smtClean="0"/>
              <a:t>‹#›</a:t>
            </a:fld>
            <a:endParaRPr lang="uk-UA"/>
          </a:p>
        </p:txBody>
      </p:sp>
      <p:sp>
        <p:nvSpPr>
          <p:cNvPr id="8" name="Title 7"/>
          <p:cNvSpPr>
            <a:spLocks noGrp="1"/>
          </p:cNvSpPr>
          <p:nvPr>
            <p:ph type="title"/>
          </p:nvPr>
        </p:nvSpPr>
        <p:spPr/>
        <p:txBody>
          <a:bodyPr/>
          <a:lstStyle/>
          <a:p>
            <a:r>
              <a:rPr lang="ru-RU"/>
              <a:t>Образец заголовка</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ru-RU"/>
              <a:t>Образец текста</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0BF713F7-320C-48FA-89CE-B2C451F30EF2}" type="datetimeFigureOut">
              <a:rPr lang="uk-UA" smtClean="0"/>
              <a:t>24.05.2021</a:t>
            </a:fld>
            <a:endParaRPr lang="uk-UA"/>
          </a:p>
        </p:txBody>
      </p:sp>
      <p:sp>
        <p:nvSpPr>
          <p:cNvPr id="8" name="Footer Placeholder 7"/>
          <p:cNvSpPr>
            <a:spLocks noGrp="1"/>
          </p:cNvSpPr>
          <p:nvPr>
            <p:ph type="ftr" sz="quarter" idx="11"/>
          </p:nvPr>
        </p:nvSpPr>
        <p:spPr/>
        <p:txBody>
          <a:bodyPr/>
          <a:lstStyle/>
          <a:p>
            <a:endParaRPr lang="uk-UA"/>
          </a:p>
        </p:txBody>
      </p:sp>
      <p:sp>
        <p:nvSpPr>
          <p:cNvPr id="9" name="Slide Number Placeholder 8"/>
          <p:cNvSpPr>
            <a:spLocks noGrp="1"/>
          </p:cNvSpPr>
          <p:nvPr>
            <p:ph type="sldNum" sz="quarter" idx="12"/>
          </p:nvPr>
        </p:nvSpPr>
        <p:spPr/>
        <p:txBody>
          <a:bodyPr/>
          <a:lstStyle/>
          <a:p>
            <a:fld id="{3149DEAF-9AE1-46B8-BA1B-12C88590EF2F}" type="slidenum">
              <a:rPr lang="uk-UA" smtClean="0"/>
              <a:t>‹#›</a:t>
            </a:fld>
            <a:endParaRPr lang="uk-UA"/>
          </a:p>
        </p:txBody>
      </p:sp>
      <p:sp>
        <p:nvSpPr>
          <p:cNvPr id="10" name="Title 9"/>
          <p:cNvSpPr>
            <a:spLocks noGrp="1"/>
          </p:cNvSpPr>
          <p:nvPr>
            <p:ph type="title"/>
          </p:nvPr>
        </p:nvSpPr>
        <p:spPr/>
        <p:txBody>
          <a:bodyPr/>
          <a:lstStyle/>
          <a:p>
            <a:r>
              <a:rPr lang="ru-RU"/>
              <a:t>Образец заголовка</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0BF713F7-320C-48FA-89CE-B2C451F30EF2}" type="datetimeFigureOut">
              <a:rPr lang="uk-UA" smtClean="0"/>
              <a:t>24.05.2021</a:t>
            </a:fld>
            <a:endParaRPr lang="uk-UA"/>
          </a:p>
        </p:txBody>
      </p:sp>
      <p:sp>
        <p:nvSpPr>
          <p:cNvPr id="4" name="Footer Placeholder 3"/>
          <p:cNvSpPr>
            <a:spLocks noGrp="1"/>
          </p:cNvSpPr>
          <p:nvPr>
            <p:ph type="ftr" sz="quarter" idx="11"/>
          </p:nvPr>
        </p:nvSpPr>
        <p:spPr/>
        <p:txBody>
          <a:bodyPr/>
          <a:lstStyle/>
          <a:p>
            <a:endParaRPr lang="uk-UA"/>
          </a:p>
        </p:txBody>
      </p:sp>
      <p:sp>
        <p:nvSpPr>
          <p:cNvPr id="5" name="Slide Number Placeholder 4"/>
          <p:cNvSpPr>
            <a:spLocks noGrp="1"/>
          </p:cNvSpPr>
          <p:nvPr>
            <p:ph type="sldNum" sz="quarter" idx="12"/>
          </p:nvPr>
        </p:nvSpPr>
        <p:spPr/>
        <p:txBody>
          <a:bodyPr/>
          <a:lstStyle/>
          <a:p>
            <a:fld id="{3149DEAF-9AE1-46B8-BA1B-12C88590EF2F}" type="slidenum">
              <a:rPr lang="uk-UA" smtClean="0"/>
              <a:t>‹#›</a:t>
            </a:fld>
            <a:endParaRPr lang="uk-U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BF713F7-320C-48FA-89CE-B2C451F30EF2}" type="datetimeFigureOut">
              <a:rPr lang="uk-UA" smtClean="0"/>
              <a:t>24.05.2021</a:t>
            </a:fld>
            <a:endParaRPr lang="uk-UA"/>
          </a:p>
        </p:txBody>
      </p:sp>
      <p:sp>
        <p:nvSpPr>
          <p:cNvPr id="3" name="Footer Placeholder 2"/>
          <p:cNvSpPr>
            <a:spLocks noGrp="1"/>
          </p:cNvSpPr>
          <p:nvPr>
            <p:ph type="ftr" sz="quarter" idx="11"/>
          </p:nvPr>
        </p:nvSpPr>
        <p:spPr/>
        <p:txBody>
          <a:bodyPr/>
          <a:lstStyle/>
          <a:p>
            <a:endParaRPr lang="uk-UA"/>
          </a:p>
        </p:txBody>
      </p:sp>
      <p:sp>
        <p:nvSpPr>
          <p:cNvPr id="4" name="Slide Number Placeholder 3"/>
          <p:cNvSpPr>
            <a:spLocks noGrp="1"/>
          </p:cNvSpPr>
          <p:nvPr>
            <p:ph type="sldNum" sz="quarter" idx="12"/>
          </p:nvPr>
        </p:nvSpPr>
        <p:spPr/>
        <p:txBody>
          <a:bodyPr/>
          <a:lstStyle/>
          <a:p>
            <a:fld id="{3149DEAF-9AE1-46B8-BA1B-12C88590EF2F}" type="slidenum">
              <a:rPr lang="uk-UA" smtClean="0"/>
              <a:t>‹#›</a:t>
            </a:fld>
            <a:endParaRPr lang="uk-U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ru-RU"/>
              <a:t>Образец заголовка</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0BF713F7-320C-48FA-89CE-B2C451F30EF2}" type="datetimeFigureOut">
              <a:rPr lang="uk-UA" smtClean="0"/>
              <a:t>24.05.2021</a:t>
            </a:fld>
            <a:endParaRPr lang="uk-UA"/>
          </a:p>
        </p:txBody>
      </p:sp>
      <p:sp>
        <p:nvSpPr>
          <p:cNvPr id="6" name="Footer Placeholder 5"/>
          <p:cNvSpPr>
            <a:spLocks noGrp="1"/>
          </p:cNvSpPr>
          <p:nvPr>
            <p:ph type="ftr" sz="quarter" idx="11"/>
          </p:nvPr>
        </p:nvSpPr>
        <p:spPr/>
        <p:txBody>
          <a:bodyPr/>
          <a:lstStyle/>
          <a:p>
            <a:endParaRPr lang="uk-UA"/>
          </a:p>
        </p:txBody>
      </p:sp>
      <p:sp>
        <p:nvSpPr>
          <p:cNvPr id="7" name="Slide Number Placeholder 6"/>
          <p:cNvSpPr>
            <a:spLocks noGrp="1"/>
          </p:cNvSpPr>
          <p:nvPr>
            <p:ph type="sldNum" sz="quarter" idx="12"/>
          </p:nvPr>
        </p:nvSpPr>
        <p:spPr/>
        <p:txBody>
          <a:bodyPr/>
          <a:lstStyle/>
          <a:p>
            <a:fld id="{3149DEAF-9AE1-46B8-BA1B-12C88590EF2F}" type="slidenum">
              <a:rPr lang="uk-UA" smtClean="0"/>
              <a:t>‹#›</a:t>
            </a:fld>
            <a:endParaRPr lang="uk-U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0BF713F7-320C-48FA-89CE-B2C451F30EF2}" type="datetimeFigureOut">
              <a:rPr lang="uk-UA" smtClean="0"/>
              <a:t>24.05.2021</a:t>
            </a:fld>
            <a:endParaRPr lang="uk-UA"/>
          </a:p>
        </p:txBody>
      </p:sp>
      <p:sp>
        <p:nvSpPr>
          <p:cNvPr id="6" name="Footer Placeholder 5"/>
          <p:cNvSpPr>
            <a:spLocks noGrp="1"/>
          </p:cNvSpPr>
          <p:nvPr>
            <p:ph type="ftr" sz="quarter" idx="11"/>
          </p:nvPr>
        </p:nvSpPr>
        <p:spPr/>
        <p:txBody>
          <a:bodyPr/>
          <a:lstStyle/>
          <a:p>
            <a:endParaRPr lang="uk-UA"/>
          </a:p>
        </p:txBody>
      </p:sp>
      <p:sp>
        <p:nvSpPr>
          <p:cNvPr id="7" name="Slide Number Placeholder 6"/>
          <p:cNvSpPr>
            <a:spLocks noGrp="1"/>
          </p:cNvSpPr>
          <p:nvPr>
            <p:ph type="sldNum" sz="quarter" idx="12"/>
          </p:nvPr>
        </p:nvSpPr>
        <p:spPr/>
        <p:txBody>
          <a:bodyPr/>
          <a:lstStyle/>
          <a:p>
            <a:fld id="{3149DEAF-9AE1-46B8-BA1B-12C88590EF2F}" type="slidenum">
              <a:rPr lang="uk-UA" smtClean="0"/>
              <a:t>‹#›</a:t>
            </a:fld>
            <a:endParaRPr lang="uk-UA"/>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ru-RU"/>
              <a:t>Образец заголовка</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ru-RU"/>
              <a:t>Образец заголовка</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0BF713F7-320C-48FA-89CE-B2C451F30EF2}" type="datetimeFigureOut">
              <a:rPr lang="uk-UA" smtClean="0"/>
              <a:t>24.05.2021</a:t>
            </a:fld>
            <a:endParaRPr lang="uk-UA"/>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uk-UA"/>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3149DEAF-9AE1-46B8-BA1B-12C88590EF2F}" type="slidenum">
              <a:rPr lang="uk-UA" smtClean="0"/>
              <a:t>‹#›</a:t>
            </a:fld>
            <a:endParaRPr lang="uk-U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971600" y="188640"/>
            <a:ext cx="8064896" cy="1728192"/>
          </a:xfrm>
        </p:spPr>
        <p:txBody>
          <a:bodyPr>
            <a:noAutofit/>
          </a:bodyPr>
          <a:lstStyle/>
          <a:p>
            <a:pPr algn="ctr">
              <a:spcBef>
                <a:spcPts val="1800"/>
              </a:spcBef>
            </a:pPr>
            <a:r>
              <a:rPr lang="uk-UA" sz="2400" dirty="0">
                <a:latin typeface="Times New Roman" pitchFamily="18" charset="0"/>
                <a:cs typeface="Times New Roman" pitchFamily="18" charset="0"/>
              </a:rPr>
              <a:t>ЛЕКЦІЯ 8</a:t>
            </a:r>
            <a:br>
              <a:rPr lang="uk-UA" sz="2400" dirty="0">
                <a:latin typeface="Times New Roman" pitchFamily="18" charset="0"/>
                <a:cs typeface="Times New Roman" pitchFamily="18" charset="0"/>
              </a:rPr>
            </a:br>
            <a:br>
              <a:rPr lang="uk-UA" sz="2400" dirty="0">
                <a:latin typeface="Times New Roman" pitchFamily="18" charset="0"/>
                <a:cs typeface="Times New Roman" pitchFamily="18" charset="0"/>
              </a:rPr>
            </a:br>
            <a:r>
              <a:rPr lang="uk-UA" sz="2400" b="1" dirty="0">
                <a:effectLst/>
                <a:latin typeface="Times New Roman" panose="02020603050405020304" pitchFamily="18" charset="0"/>
                <a:ea typeface="Calibri" panose="020F0502020204030204" pitchFamily="34" charset="0"/>
                <a:cs typeface="Times New Roman" panose="02020603050405020304" pitchFamily="18" charset="0"/>
              </a:rPr>
              <a:t>МІЖНАРОДНО-ПРАВОВА ОХОРОНА ІНТЕЛЕКТУАЛЬНОЇ ВЛАСНОСТІ</a:t>
            </a:r>
            <a:br>
              <a:rPr lang="uk-UA" sz="2400" i="1" dirty="0">
                <a:effectLst/>
                <a:latin typeface="Times New Roman" panose="02020603050405020304" pitchFamily="18" charset="0"/>
                <a:cs typeface="Times New Roman" panose="02020603050405020304" pitchFamily="18" charset="0"/>
              </a:rPr>
            </a:br>
            <a:r>
              <a:rPr lang="uk-UA" sz="2400" i="1" dirty="0">
                <a:effectLst/>
                <a:latin typeface="Times New Roman" panose="02020603050405020304" pitchFamily="18" charset="0"/>
                <a:cs typeface="Times New Roman" panose="02020603050405020304" pitchFamily="18" charset="0"/>
              </a:rPr>
              <a:t>План</a:t>
            </a:r>
            <a:br>
              <a:rPr lang="uk-UA" sz="2400" dirty="0">
                <a:effectLst/>
              </a:rPr>
            </a:br>
            <a:br>
              <a:rPr lang="uk-UA" sz="2400" i="1" dirty="0">
                <a:effectLst/>
                <a:latin typeface="Times New Roman" panose="02020603050405020304" pitchFamily="18" charset="0"/>
                <a:cs typeface="Times New Roman" panose="02020603050405020304" pitchFamily="18" charset="0"/>
              </a:rPr>
            </a:br>
            <a:endParaRPr lang="uk-UA" sz="2400" dirty="0"/>
          </a:p>
        </p:txBody>
      </p:sp>
      <p:pic>
        <p:nvPicPr>
          <p:cNvPr id="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8" y="17015"/>
            <a:ext cx="1789336" cy="1473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Заголовок 1"/>
          <p:cNvSpPr txBox="1">
            <a:spLocks/>
          </p:cNvSpPr>
          <p:nvPr/>
        </p:nvSpPr>
        <p:spPr>
          <a:xfrm>
            <a:off x="210028" y="2111827"/>
            <a:ext cx="8856984" cy="1473571"/>
          </a:xfrm>
          <a:prstGeom prst="rect">
            <a:avLst/>
          </a:prstGeom>
          <a:effectLst/>
        </p:spPr>
        <p:txBody>
          <a:bodyPr vert="horz" lIns="91440" tIns="45720" rIns="91440" bIns="45720" rtlCol="0" anchor="t" anchorCtr="0">
            <a:noAutofit/>
          </a:bodyPr>
          <a:lstStyle>
            <a:lvl1pPr marL="640080" indent="-457200" algn="l" defTabSz="914400" rtl="0" eaLnBrk="1" latinLnBrk="0" hangingPunct="1">
              <a:spcBef>
                <a:spcPct val="0"/>
              </a:spcBef>
              <a:buClr>
                <a:schemeClr val="accent6">
                  <a:lumMod val="75000"/>
                </a:schemeClr>
              </a:buClr>
              <a:buSzPct val="128000"/>
              <a:buFont typeface="Georgia" pitchFamily="18" charset="0"/>
              <a:buChar char="*"/>
              <a:defRPr sz="54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342900" lvl="0" indent="-342900" algn="just">
              <a:buFont typeface="Times New Roman" panose="02020603050405020304" pitchFamily="18" charset="0"/>
              <a:buAutoNum type="arabicPeriod"/>
              <a:tabLst>
                <a:tab pos="570230" algn="l"/>
                <a:tab pos="3782695" algn="l"/>
              </a:tabLst>
            </a:pPr>
            <a:r>
              <a:rPr lang="uk-UA" sz="2400" b="0" i="1" spc="50" dirty="0">
                <a:effectLst/>
                <a:latin typeface="Times New Roman" panose="02020603050405020304" pitchFamily="18" charset="0"/>
                <a:ea typeface="Times New Roman" panose="02020603050405020304" pitchFamily="18" charset="0"/>
                <a:cs typeface="Times New Roman" panose="02020603050405020304" pitchFamily="18" charset="0"/>
              </a:rPr>
              <a:t>Всесвітня організація інтелектуальної власності;</a:t>
            </a:r>
            <a:endParaRPr lang="uk-UA" sz="2400" b="0" dirty="0">
              <a:effectLst/>
              <a:latin typeface="Times New Roman" panose="02020603050405020304" pitchFamily="18" charset="0"/>
              <a:ea typeface="Times New Roman" panose="02020603050405020304" pitchFamily="18" charset="0"/>
            </a:endParaRPr>
          </a:p>
          <a:p>
            <a:pPr marL="342900" lvl="0" indent="-342900" algn="just">
              <a:buFont typeface="Times New Roman" panose="02020603050405020304" pitchFamily="18" charset="0"/>
              <a:buAutoNum type="arabicPeriod"/>
              <a:tabLst>
                <a:tab pos="570230" algn="l"/>
                <a:tab pos="3773170" algn="l"/>
              </a:tabLst>
            </a:pPr>
            <a:r>
              <a:rPr lang="uk-UA" sz="2400" b="0" i="1" spc="50" dirty="0">
                <a:effectLst/>
                <a:latin typeface="Times New Roman" panose="02020603050405020304" pitchFamily="18" charset="0"/>
                <a:ea typeface="Times New Roman" panose="02020603050405020304" pitchFamily="18" charset="0"/>
                <a:cs typeface="Times New Roman" panose="02020603050405020304" pitchFamily="18" charset="0"/>
              </a:rPr>
              <a:t>Міжнародна охорона промислової власності;</a:t>
            </a:r>
            <a:endParaRPr lang="uk-UA" sz="2400" b="0" dirty="0">
              <a:effectLst/>
              <a:latin typeface="Times New Roman" panose="02020603050405020304" pitchFamily="18" charset="0"/>
              <a:ea typeface="Times New Roman" panose="02020603050405020304" pitchFamily="18" charset="0"/>
            </a:endParaRPr>
          </a:p>
          <a:p>
            <a:pPr marL="342900" lvl="0" indent="-342900" algn="just">
              <a:buFont typeface="Times New Roman" panose="02020603050405020304" pitchFamily="18" charset="0"/>
              <a:buAutoNum type="arabicPeriod"/>
              <a:tabLst>
                <a:tab pos="570230" algn="l"/>
                <a:tab pos="3831590" algn="l"/>
              </a:tabLst>
            </a:pPr>
            <a:r>
              <a:rPr lang="uk-UA" sz="2400" b="0" i="1" spc="50" dirty="0">
                <a:effectLst/>
                <a:latin typeface="Times New Roman" panose="02020603050405020304" pitchFamily="18" charset="0"/>
                <a:ea typeface="Times New Roman" panose="02020603050405020304" pitchFamily="18" charset="0"/>
                <a:cs typeface="Times New Roman" panose="02020603050405020304" pitchFamily="18" charset="0"/>
              </a:rPr>
              <a:t>Міжнародна охорона </a:t>
            </a:r>
            <a:r>
              <a:rPr lang="uk-UA" sz="2400" b="0" i="1" dirty="0">
                <a:effectLst/>
                <a:latin typeface="Times New Roman" panose="02020603050405020304" pitchFamily="18" charset="0"/>
                <a:ea typeface="Times New Roman" panose="02020603050405020304" pitchFamily="18" charset="0"/>
                <a:cs typeface="Times New Roman" panose="02020603050405020304" pitchFamily="18" charset="0"/>
              </a:rPr>
              <a:t>літературної </a:t>
            </a:r>
            <a:r>
              <a:rPr lang="uk-UA" sz="2400" b="0" i="1" spc="50" dirty="0">
                <a:effectLst/>
                <a:latin typeface="Times New Roman" panose="02020603050405020304" pitchFamily="18" charset="0"/>
                <a:ea typeface="Times New Roman" panose="02020603050405020304" pitchFamily="18" charset="0"/>
                <a:cs typeface="Times New Roman" panose="02020603050405020304" pitchFamily="18" charset="0"/>
              </a:rPr>
              <a:t>і художньої власності;</a:t>
            </a:r>
            <a:endParaRPr lang="uk-UA" sz="2400" b="0" dirty="0">
              <a:effectLst/>
              <a:latin typeface="Times New Roman" panose="02020603050405020304" pitchFamily="18" charset="0"/>
              <a:ea typeface="Times New Roman" panose="02020603050405020304" pitchFamily="18" charset="0"/>
            </a:endParaRPr>
          </a:p>
        </p:txBody>
      </p:sp>
      <p:sp>
        <p:nvSpPr>
          <p:cNvPr id="6" name="TextBox 5">
            <a:extLst>
              <a:ext uri="{FF2B5EF4-FFF2-40B4-BE49-F238E27FC236}">
                <a16:creationId xmlns:a16="http://schemas.microsoft.com/office/drawing/2014/main" id="{23FCC3B8-032A-4E7D-A349-C78A5941835C}"/>
              </a:ext>
            </a:extLst>
          </p:cNvPr>
          <p:cNvSpPr txBox="1"/>
          <p:nvPr/>
        </p:nvSpPr>
        <p:spPr>
          <a:xfrm>
            <a:off x="76988" y="3585398"/>
            <a:ext cx="8771432" cy="3170099"/>
          </a:xfrm>
          <a:prstGeom prst="rect">
            <a:avLst/>
          </a:prstGeom>
          <a:noFill/>
        </p:spPr>
        <p:txBody>
          <a:bodyPr wrap="square">
            <a:spAutoFit/>
          </a:bodyPr>
          <a:lstStyle/>
          <a:p>
            <a:pPr indent="450215" algn="ctr"/>
            <a:r>
              <a:rPr lang="uk-UA" sz="2000" b="1" dirty="0">
                <a:effectLst/>
                <a:latin typeface="Times New Roman" panose="02020603050405020304" pitchFamily="18" charset="0"/>
                <a:ea typeface="Calibri" panose="020F0502020204030204" pitchFamily="34" charset="0"/>
                <a:cs typeface="Times New Roman" panose="02020603050405020304" pitchFamily="18" charset="0"/>
              </a:rPr>
              <a:t>Література:</a:t>
            </a:r>
            <a:endParaRPr lang="uk-UA" sz="20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gn="just">
              <a:buFont typeface="+mj-lt"/>
              <a:buAutoNum type="arabicPeriod"/>
              <a:tabLst>
                <a:tab pos="630555" algn="l"/>
              </a:tabLst>
            </a:pPr>
            <a:r>
              <a:rPr lang="uk-UA"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Дергачова В.В., </a:t>
            </a:r>
            <a:r>
              <a:rPr lang="uk-UA" sz="20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Пермінова</a:t>
            </a:r>
            <a:r>
              <a:rPr lang="uk-UA"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С.О. Інтелектуальна власність: навчальний посібник / В. В. Дергачова, С. О. </a:t>
            </a:r>
            <a:r>
              <a:rPr lang="uk-UA" sz="20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Пермінова</a:t>
            </a:r>
            <a:r>
              <a:rPr lang="uk-UA"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за ред. О. А. Гавриша К.: НТУУ «КПІ», 2015. 416 с.  </a:t>
            </a:r>
            <a:endParaRPr lang="uk-UA" sz="20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gn="just">
              <a:buFont typeface="+mj-lt"/>
              <a:buAutoNum type="arabicPeriod"/>
              <a:tabLst>
                <a:tab pos="630555" algn="l"/>
              </a:tabLst>
            </a:pPr>
            <a:r>
              <a:rPr lang="uk-UA"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Наукова діяльність, Патентознавство. Інтелектуальна власність : підручник /Укладачі: Г.О. </a:t>
            </a:r>
            <a:r>
              <a:rPr lang="uk-UA" sz="20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Оборський</a:t>
            </a:r>
            <a:r>
              <a:rPr lang="uk-UA"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І.М. </a:t>
            </a:r>
            <a:r>
              <a:rPr lang="uk-UA" sz="20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Чістякова</a:t>
            </a:r>
            <a:r>
              <a:rPr lang="uk-UA"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Д.Д. </a:t>
            </a:r>
            <a:r>
              <a:rPr lang="uk-UA" sz="20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Татакі</a:t>
            </a:r>
            <a:r>
              <a:rPr lang="uk-UA"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О.С. Білоусов, </a:t>
            </a:r>
            <a:r>
              <a:rPr lang="uk-UA" sz="20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І.К.Кривдіна</a:t>
            </a:r>
            <a:r>
              <a:rPr lang="uk-UA"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uk-UA" sz="20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В.П.Кубко</a:t>
            </a:r>
            <a:r>
              <a:rPr lang="uk-UA"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С.Х. Яворський. К : Каравела, 2016. 232 с. </a:t>
            </a:r>
            <a:endParaRPr lang="uk-UA" sz="20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gn="just">
              <a:buFont typeface="+mj-lt"/>
              <a:buAutoNum type="arabicPeriod"/>
              <a:tabLst>
                <a:tab pos="630555" algn="l"/>
              </a:tabLst>
            </a:pPr>
            <a:r>
              <a:rPr lang="uk-UA" sz="2000" dirty="0" err="1">
                <a:effectLst/>
                <a:latin typeface="Times New Roman" panose="02020603050405020304" pitchFamily="18" charset="0"/>
                <a:ea typeface="Calibri" panose="020F0502020204030204" pitchFamily="34" charset="0"/>
                <a:cs typeface="Times New Roman" panose="02020603050405020304" pitchFamily="18" charset="0"/>
              </a:rPr>
              <a:t>Ходаківський</a:t>
            </a:r>
            <a:r>
              <a:rPr lang="uk-UA" sz="2000" dirty="0">
                <a:effectLst/>
                <a:latin typeface="Times New Roman" panose="02020603050405020304" pitchFamily="18" charset="0"/>
                <a:ea typeface="Calibri" panose="020F0502020204030204" pitchFamily="34" charset="0"/>
                <a:cs typeface="Times New Roman" panose="02020603050405020304" pitchFamily="18" charset="0"/>
              </a:rPr>
              <a:t> Є. І. Інтелектуальна власність: економіко-правові аспекти [текст] Підручник: 3-тє вид., перероб. та </a:t>
            </a:r>
            <a:r>
              <a:rPr lang="uk-UA" sz="2000" dirty="0" err="1">
                <a:effectLst/>
                <a:latin typeface="Times New Roman" panose="02020603050405020304" pitchFamily="18" charset="0"/>
                <a:ea typeface="Calibri" panose="020F0502020204030204" pitchFamily="34" charset="0"/>
                <a:cs typeface="Times New Roman" panose="02020603050405020304" pitchFamily="18" charset="0"/>
              </a:rPr>
              <a:t>доп</a:t>
            </a:r>
            <a:r>
              <a:rPr lang="uk-UA" sz="2000" dirty="0">
                <a:effectLst/>
                <a:latin typeface="Times New Roman" panose="02020603050405020304" pitchFamily="18" charset="0"/>
                <a:ea typeface="Calibri" panose="020F0502020204030204" pitchFamily="34" charset="0"/>
                <a:cs typeface="Times New Roman" panose="02020603050405020304" pitchFamily="18" charset="0"/>
              </a:rPr>
              <a:t>. / Є. І. </a:t>
            </a:r>
            <a:r>
              <a:rPr lang="uk-UA" sz="2000" dirty="0" err="1">
                <a:effectLst/>
                <a:latin typeface="Times New Roman" panose="02020603050405020304" pitchFamily="18" charset="0"/>
                <a:ea typeface="Calibri" panose="020F0502020204030204" pitchFamily="34" charset="0"/>
                <a:cs typeface="Times New Roman" panose="02020603050405020304" pitchFamily="18" charset="0"/>
              </a:rPr>
              <a:t>Ходаківський</a:t>
            </a:r>
            <a:r>
              <a:rPr lang="uk-UA" sz="2000" dirty="0">
                <a:effectLst/>
                <a:latin typeface="Times New Roman" panose="02020603050405020304" pitchFamily="18" charset="0"/>
                <a:ea typeface="Calibri" panose="020F0502020204030204" pitchFamily="34" charset="0"/>
                <a:cs typeface="Times New Roman" panose="02020603050405020304" pitchFamily="18" charset="0"/>
              </a:rPr>
              <a:t>, В. П. </a:t>
            </a:r>
            <a:r>
              <a:rPr lang="uk-UA" sz="2000" dirty="0" err="1">
                <a:effectLst/>
                <a:latin typeface="Times New Roman" panose="02020603050405020304" pitchFamily="18" charset="0"/>
                <a:ea typeface="Calibri" panose="020F0502020204030204" pitchFamily="34" charset="0"/>
                <a:cs typeface="Times New Roman" panose="02020603050405020304" pitchFamily="18" charset="0"/>
              </a:rPr>
              <a:t>Якобчук</a:t>
            </a:r>
            <a:r>
              <a:rPr lang="uk-UA" sz="2000" dirty="0">
                <a:effectLst/>
                <a:latin typeface="Times New Roman" panose="02020603050405020304" pitchFamily="18" charset="0"/>
                <a:ea typeface="Calibri" panose="020F0502020204030204" pitchFamily="34" charset="0"/>
                <a:cs typeface="Times New Roman" panose="02020603050405020304" pitchFamily="18" charset="0"/>
              </a:rPr>
              <a:t>, І. </a:t>
            </a:r>
            <a:r>
              <a:rPr lang="uk-UA" sz="2000" dirty="0" err="1">
                <a:effectLst/>
                <a:latin typeface="Times New Roman" panose="02020603050405020304" pitchFamily="18" charset="0"/>
                <a:ea typeface="Calibri" panose="020F0502020204030204" pitchFamily="34" charset="0"/>
                <a:cs typeface="Times New Roman" panose="02020603050405020304" pitchFamily="18" charset="0"/>
              </a:rPr>
              <a:t>Л.Литвинчук</a:t>
            </a:r>
            <a:r>
              <a:rPr lang="uk-UA" sz="2000" dirty="0">
                <a:effectLst/>
                <a:latin typeface="Times New Roman" panose="02020603050405020304" pitchFamily="18" charset="0"/>
                <a:ea typeface="Calibri" panose="020F0502020204030204" pitchFamily="34" charset="0"/>
                <a:cs typeface="Times New Roman" panose="02020603050405020304" pitchFamily="18" charset="0"/>
              </a:rPr>
              <a:t>. К.: «Центр учбової літератури», 2017.  504 с.</a:t>
            </a:r>
          </a:p>
        </p:txBody>
      </p:sp>
    </p:spTree>
    <p:extLst>
      <p:ext uri="{BB962C8B-B14F-4D97-AF65-F5344CB8AC3E}">
        <p14:creationId xmlns:p14="http://schemas.microsoft.com/office/powerpoint/2010/main" val="18017402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8" y="17015"/>
            <a:ext cx="1789336" cy="1473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Прямоугольник 2"/>
          <p:cNvSpPr/>
          <p:nvPr/>
        </p:nvSpPr>
        <p:spPr>
          <a:xfrm>
            <a:off x="73348" y="1225689"/>
            <a:ext cx="8928992" cy="5327677"/>
          </a:xfrm>
          <a:prstGeom prst="rect">
            <a:avLst/>
          </a:prstGeom>
        </p:spPr>
        <p:txBody>
          <a:bodyPr wrap="square">
            <a:spAutoFit/>
          </a:bodyPr>
          <a:lstStyle/>
          <a:p>
            <a:pPr indent="431800" algn="just">
              <a:lnSpc>
                <a:spcPct val="114000"/>
              </a:lnSpc>
            </a:pPr>
            <a:r>
              <a:rPr lang="uk-UA" sz="2000" i="1" dirty="0">
                <a:latin typeface="Times New Roman" panose="02020603050405020304" pitchFamily="18" charset="0"/>
                <a:cs typeface="Times New Roman" panose="02020603050405020304" pitchFamily="18" charset="0"/>
              </a:rPr>
              <a:t>                            </a:t>
            </a:r>
            <a:r>
              <a:rPr lang="uk-UA" sz="2000" i="1" u="sng" dirty="0">
                <a:effectLst/>
                <a:latin typeface="Times New Roman" panose="02020603050405020304" pitchFamily="18" charset="0"/>
                <a:ea typeface="Times New Roman" panose="02020603050405020304" pitchFamily="18" charset="0"/>
                <a:cs typeface="Times New Roman" panose="02020603050405020304" pitchFamily="18" charset="0"/>
              </a:rPr>
              <a:t>Недобросовісна конкуренція. </a:t>
            </a:r>
            <a:r>
              <a:rPr lang="uk-UA" sz="2000" i="1" dirty="0">
                <a:effectLst/>
                <a:latin typeface="Times New Roman" panose="02020603050405020304" pitchFamily="18" charset="0"/>
                <a:ea typeface="Times New Roman" panose="02020603050405020304" pitchFamily="18" charset="0"/>
                <a:cs typeface="Times New Roman" panose="02020603050405020304" pitchFamily="18" charset="0"/>
              </a:rPr>
              <a:t>Припинення недобросовісної конкуренції має своєю метою зупинити такі дії чи практику, що здійснюються в ході торгової чи промислової діяльності, які суперечать чесній практиці, зокрема щодо:</a:t>
            </a:r>
            <a:endParaRPr lang="uk-UA" sz="2000" dirty="0">
              <a:effectLst/>
              <a:latin typeface="Times New Roman" panose="02020603050405020304" pitchFamily="18" charset="0"/>
              <a:ea typeface="Times New Roman" panose="02020603050405020304" pitchFamily="18" charset="0"/>
            </a:endParaRPr>
          </a:p>
          <a:p>
            <a:pPr indent="431800" algn="just">
              <a:lnSpc>
                <a:spcPct val="114000"/>
              </a:lnSpc>
            </a:pPr>
            <a:r>
              <a:rPr lang="uk-UA" sz="2000" i="1" dirty="0">
                <a:effectLst/>
                <a:latin typeface="Times New Roman" panose="02020603050405020304" pitchFamily="18" charset="0"/>
                <a:ea typeface="Times New Roman" panose="02020603050405020304" pitchFamily="18" charset="0"/>
                <a:cs typeface="Times New Roman" panose="02020603050405020304" pitchFamily="18" charset="0"/>
              </a:rPr>
              <a:t>• дій, які здатні зумовити змішування з продукцією чи послугами або промисловою чи торговою діяльністю підприємства;</a:t>
            </a:r>
            <a:endParaRPr lang="uk-UA" sz="2000" dirty="0">
              <a:effectLst/>
              <a:latin typeface="Times New Roman" panose="02020603050405020304" pitchFamily="18" charset="0"/>
              <a:ea typeface="Times New Roman" panose="02020603050405020304" pitchFamily="18" charset="0"/>
            </a:endParaRPr>
          </a:p>
          <a:p>
            <a:pPr indent="431800" algn="just">
              <a:lnSpc>
                <a:spcPct val="114000"/>
              </a:lnSpc>
            </a:pPr>
            <a:r>
              <a:rPr lang="uk-UA" sz="2000" i="1" dirty="0">
                <a:effectLst/>
                <a:latin typeface="Times New Roman" panose="02020603050405020304" pitchFamily="18" charset="0"/>
                <a:ea typeface="Times New Roman" panose="02020603050405020304" pitchFamily="18" charset="0"/>
                <a:cs typeface="Times New Roman" panose="02020603050405020304" pitchFamily="18" charset="0"/>
              </a:rPr>
              <a:t>• неправдивих відомостей, здатних дискредитувати продукцію чи послуги або промислову чи торгову діяльність підприємства;</a:t>
            </a:r>
            <a:endParaRPr lang="uk-UA" sz="2000" dirty="0">
              <a:effectLst/>
              <a:latin typeface="Times New Roman" panose="02020603050405020304" pitchFamily="18" charset="0"/>
              <a:ea typeface="Times New Roman" panose="02020603050405020304" pitchFamily="18" charset="0"/>
            </a:endParaRPr>
          </a:p>
          <a:p>
            <a:pPr indent="431800" algn="just">
              <a:lnSpc>
                <a:spcPct val="114000"/>
              </a:lnSpc>
            </a:pPr>
            <a:r>
              <a:rPr lang="uk-UA" sz="2000" i="1" dirty="0">
                <a:effectLst/>
                <a:latin typeface="Times New Roman" panose="02020603050405020304" pitchFamily="18" charset="0"/>
                <a:ea typeface="Times New Roman" panose="02020603050405020304" pitchFamily="18" charset="0"/>
                <a:cs typeface="Times New Roman" panose="02020603050405020304" pitchFamily="18" charset="0"/>
              </a:rPr>
              <a:t>• вказівок або тверджень, здатних ввести в оману щодо характеру способу виготовлення, властивостей, придатності або кількості продукції чи послуг;</a:t>
            </a:r>
            <a:endParaRPr lang="uk-UA" sz="2000" dirty="0">
              <a:effectLst/>
              <a:latin typeface="Times New Roman" panose="02020603050405020304" pitchFamily="18" charset="0"/>
              <a:ea typeface="Times New Roman" panose="02020603050405020304" pitchFamily="18" charset="0"/>
            </a:endParaRPr>
          </a:p>
          <a:p>
            <a:pPr indent="431800" algn="just">
              <a:lnSpc>
                <a:spcPct val="114000"/>
              </a:lnSpc>
            </a:pPr>
            <a:r>
              <a:rPr lang="uk-UA" sz="2000" i="1" dirty="0">
                <a:effectLst/>
                <a:latin typeface="Times New Roman" panose="02020603050405020304" pitchFamily="18" charset="0"/>
                <a:ea typeface="Times New Roman" panose="02020603050405020304" pitchFamily="18" charset="0"/>
                <a:cs typeface="Times New Roman" panose="02020603050405020304" pitchFamily="18" charset="0"/>
              </a:rPr>
              <a:t>• дій, спрямованих на неправомірне присвоєння, розкриття або</a:t>
            </a:r>
            <a:r>
              <a:rPr lang="uk-UA" sz="2000" b="1" i="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000" i="1" dirty="0">
                <a:effectLst/>
                <a:latin typeface="Times New Roman" panose="02020603050405020304" pitchFamily="18" charset="0"/>
                <a:ea typeface="Times New Roman" panose="02020603050405020304" pitchFamily="18" charset="0"/>
                <a:cs typeface="Times New Roman" panose="02020603050405020304" pitchFamily="18" charset="0"/>
              </a:rPr>
              <a:t>використання комерційної таємниці;</a:t>
            </a:r>
            <a:endParaRPr lang="uk-UA" sz="2000" dirty="0">
              <a:effectLst/>
              <a:latin typeface="Times New Roman" panose="02020603050405020304" pitchFamily="18" charset="0"/>
              <a:ea typeface="Times New Roman" panose="02020603050405020304" pitchFamily="18" charset="0"/>
            </a:endParaRPr>
          </a:p>
          <a:p>
            <a:pPr indent="431800" algn="just">
              <a:lnSpc>
                <a:spcPct val="114000"/>
              </a:lnSpc>
            </a:pPr>
            <a:r>
              <a:rPr lang="uk-UA" sz="2000" i="1" dirty="0">
                <a:effectLst/>
                <a:latin typeface="Times New Roman" panose="02020603050405020304" pitchFamily="18" charset="0"/>
                <a:ea typeface="Times New Roman" panose="02020603050405020304" pitchFamily="18" charset="0"/>
                <a:cs typeface="Times New Roman" panose="02020603050405020304" pitchFamily="18" charset="0"/>
              </a:rPr>
              <a:t>• дій. здатних зумовити зниження розрізняльної здатності або завдати іншої шкоди репутації іншого зразка, або спрямованих на неправомірне використання нематеріальних активів чи репутації іншого підприємства.</a:t>
            </a:r>
            <a:endParaRPr lang="uk-UA" sz="2000" i="1" dirty="0">
              <a:latin typeface="Times New Roman" panose="02020603050405020304" pitchFamily="18" charset="0"/>
              <a:cs typeface="Times New Roman" panose="02020603050405020304" pitchFamily="18" charset="0"/>
            </a:endParaRPr>
          </a:p>
        </p:txBody>
      </p:sp>
      <p:sp>
        <p:nvSpPr>
          <p:cNvPr id="5" name="Заголовок 1"/>
          <p:cNvSpPr>
            <a:spLocks noGrp="1"/>
          </p:cNvSpPr>
          <p:nvPr>
            <p:ph type="title"/>
          </p:nvPr>
        </p:nvSpPr>
        <p:spPr>
          <a:xfrm>
            <a:off x="1763688" y="188640"/>
            <a:ext cx="6933456" cy="1080120"/>
          </a:xfrm>
        </p:spPr>
        <p:txBody>
          <a:bodyPr>
            <a:noAutofit/>
          </a:bodyPr>
          <a:lstStyle/>
          <a:p>
            <a:pPr algn="ctr"/>
            <a:r>
              <a:rPr lang="uk-UA" sz="2800" i="1" spc="50" dirty="0">
                <a:effectLst/>
                <a:latin typeface="Times New Roman" panose="02020603050405020304" pitchFamily="18" charset="0"/>
                <a:ea typeface="Times New Roman" panose="02020603050405020304" pitchFamily="18" charset="0"/>
                <a:cs typeface="Times New Roman" panose="02020603050405020304" pitchFamily="18" charset="0"/>
              </a:rPr>
              <a:t>Міжнародна охорона промислової власності</a:t>
            </a:r>
            <a:endParaRPr lang="uk-UA"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816798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8" y="17015"/>
            <a:ext cx="1789336" cy="1473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Прямоугольник 1"/>
          <p:cNvSpPr/>
          <p:nvPr/>
        </p:nvSpPr>
        <p:spPr>
          <a:xfrm>
            <a:off x="98748" y="1340768"/>
            <a:ext cx="8928992" cy="539378"/>
          </a:xfrm>
          <a:prstGeom prst="rect">
            <a:avLst/>
          </a:prstGeom>
        </p:spPr>
        <p:txBody>
          <a:bodyPr wrap="square">
            <a:spAutoFit/>
          </a:bodyPr>
          <a:lstStyle/>
          <a:p>
            <a:pPr indent="431800" algn="just">
              <a:lnSpc>
                <a:spcPct val="150000"/>
              </a:lnSpc>
            </a:pPr>
            <a:r>
              <a:rPr lang="uk-UA" sz="2200" u="sng" dirty="0">
                <a:effectLst/>
                <a:latin typeface="Times New Roman" panose="02020603050405020304" pitchFamily="18" charset="0"/>
                <a:ea typeface="Times New Roman" panose="02020603050405020304" pitchFamily="18" charset="0"/>
                <a:cs typeface="Times New Roman" panose="02020603050405020304" pitchFamily="18" charset="0"/>
              </a:rPr>
              <a:t>Паризька конвенція про охорону промислової власності (1883 рік)</a:t>
            </a:r>
            <a:endParaRPr lang="uk-UA" sz="2200" dirty="0">
              <a:effectLst/>
              <a:latin typeface="Times New Roman" panose="02020603050405020304" pitchFamily="18" charset="0"/>
              <a:ea typeface="Times New Roman" panose="02020603050405020304" pitchFamily="18" charset="0"/>
            </a:endParaRPr>
          </a:p>
        </p:txBody>
      </p:sp>
      <p:sp>
        <p:nvSpPr>
          <p:cNvPr id="5" name="Заголовок 1"/>
          <p:cNvSpPr>
            <a:spLocks noGrp="1"/>
          </p:cNvSpPr>
          <p:nvPr>
            <p:ph type="title"/>
          </p:nvPr>
        </p:nvSpPr>
        <p:spPr>
          <a:xfrm>
            <a:off x="1763688" y="188640"/>
            <a:ext cx="6933456" cy="1080120"/>
          </a:xfrm>
        </p:spPr>
        <p:txBody>
          <a:bodyPr>
            <a:noAutofit/>
          </a:bodyPr>
          <a:lstStyle/>
          <a:p>
            <a:pPr algn="ctr"/>
            <a:r>
              <a:rPr lang="uk-UA" sz="2800" i="1" spc="50" dirty="0">
                <a:effectLst/>
                <a:latin typeface="Times New Roman" panose="02020603050405020304" pitchFamily="18" charset="0"/>
                <a:ea typeface="Times New Roman" panose="02020603050405020304" pitchFamily="18" charset="0"/>
                <a:cs typeface="Times New Roman" panose="02020603050405020304" pitchFamily="18" charset="0"/>
              </a:rPr>
              <a:t>Міжнародна охорона промислової власності</a:t>
            </a:r>
            <a:endParaRPr lang="uk-UA" sz="2800" dirty="0">
              <a:latin typeface="Times New Roman" panose="02020603050405020304" pitchFamily="18" charset="0"/>
              <a:cs typeface="Times New Roman" panose="02020603050405020304" pitchFamily="18" charset="0"/>
            </a:endParaRPr>
          </a:p>
        </p:txBody>
      </p:sp>
      <p:sp>
        <p:nvSpPr>
          <p:cNvPr id="6" name="TextBox 5">
            <a:extLst>
              <a:ext uri="{FF2B5EF4-FFF2-40B4-BE49-F238E27FC236}">
                <a16:creationId xmlns:a16="http://schemas.microsoft.com/office/drawing/2014/main" id="{7F187034-9DBE-4FBE-B180-6D88346A8600}"/>
              </a:ext>
            </a:extLst>
          </p:cNvPr>
          <p:cNvSpPr txBox="1"/>
          <p:nvPr/>
        </p:nvSpPr>
        <p:spPr>
          <a:xfrm>
            <a:off x="98748" y="1973695"/>
            <a:ext cx="8928992" cy="3477875"/>
          </a:xfrm>
          <a:prstGeom prst="rect">
            <a:avLst/>
          </a:prstGeom>
          <a:noFill/>
        </p:spPr>
        <p:txBody>
          <a:bodyPr wrap="square">
            <a:spAutoFit/>
          </a:bodyPr>
          <a:lstStyle/>
          <a:p>
            <a:pPr indent="431800" algn="just"/>
            <a:r>
              <a:rPr lang="uk-UA" sz="2200" i="1" dirty="0">
                <a:effectLst/>
                <a:latin typeface="Times New Roman" panose="02020603050405020304" pitchFamily="18" charset="0"/>
                <a:ea typeface="Times New Roman" panose="02020603050405020304" pitchFamily="18" charset="0"/>
                <a:cs typeface="Times New Roman" panose="02020603050405020304" pitchFamily="18" charset="0"/>
              </a:rPr>
              <a:t>Визначальні положення Конвенції можна поділити на три основні категорії: </a:t>
            </a:r>
            <a:r>
              <a:rPr lang="uk-UA" sz="2200" i="1" u="sng" dirty="0">
                <a:effectLst/>
                <a:latin typeface="Times New Roman" panose="02020603050405020304" pitchFamily="18" charset="0"/>
                <a:ea typeface="Times New Roman" panose="02020603050405020304" pitchFamily="18" charset="0"/>
                <a:cs typeface="Times New Roman" panose="02020603050405020304" pitchFamily="18" charset="0"/>
              </a:rPr>
              <a:t>національний режим, право пріоритету, загальні</a:t>
            </a:r>
            <a:r>
              <a:rPr lang="uk-UA" sz="2200" i="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200" i="1" u="sng" dirty="0">
                <a:effectLst/>
                <a:latin typeface="Times New Roman" panose="02020603050405020304" pitchFamily="18" charset="0"/>
                <a:ea typeface="Times New Roman" panose="02020603050405020304" pitchFamily="18" charset="0"/>
                <a:cs typeface="Times New Roman" panose="02020603050405020304" pitchFamily="18" charset="0"/>
              </a:rPr>
              <a:t>правила</a:t>
            </a:r>
            <a:r>
              <a:rPr lang="uk-UA" sz="2200" i="1" dirty="0">
                <a:effectLst/>
                <a:latin typeface="Times New Roman" panose="02020603050405020304" pitchFamily="18" charset="0"/>
                <a:ea typeface="Times New Roman" panose="02020603050405020304" pitchFamily="18" charset="0"/>
                <a:cs typeface="Times New Roman" panose="02020603050405020304" pitchFamily="18" charset="0"/>
              </a:rPr>
              <a:t>.</a:t>
            </a:r>
            <a:endParaRPr lang="uk-UA" sz="2200" dirty="0">
              <a:effectLst/>
              <a:latin typeface="Times New Roman" panose="02020603050405020304" pitchFamily="18" charset="0"/>
              <a:ea typeface="Times New Roman" panose="02020603050405020304" pitchFamily="18" charset="0"/>
            </a:endParaRPr>
          </a:p>
          <a:p>
            <a:pPr indent="431800" algn="just"/>
            <a:r>
              <a:rPr lang="uk-UA" sz="2200" i="1" dirty="0">
                <a:effectLst/>
                <a:latin typeface="Times New Roman" panose="02020603050405020304" pitchFamily="18" charset="0"/>
                <a:ea typeface="Times New Roman" panose="02020603050405020304" pitchFamily="18" charset="0"/>
                <a:cs typeface="Times New Roman" panose="02020603050405020304" pitchFamily="18" charset="0"/>
              </a:rPr>
              <a:t>Правила про національний режим  полягають у тому, що країна – учасниця Конвенції зобов'язана надавати громадянам іншої країни - учасниці Конвенції таку ж саму охорону, яку вона надає власним громадянам. </a:t>
            </a:r>
          </a:p>
          <a:p>
            <a:pPr indent="431800" algn="just"/>
            <a:r>
              <a:rPr lang="uk-UA" sz="2200" i="1" dirty="0">
                <a:effectLst/>
                <a:latin typeface="Times New Roman" panose="02020603050405020304" pitchFamily="18" charset="0"/>
                <a:ea typeface="Times New Roman" panose="02020603050405020304" pitchFamily="18" charset="0"/>
                <a:cs typeface="Times New Roman" panose="02020603050405020304" pitchFamily="18" charset="0"/>
              </a:rPr>
              <a:t>Правова охорона, що надається Конвенцією, має поширюватися також і на громадян держав, які не є учасницями Конвенції, якщо вони мають місце проживання або не-фіктивне промислове чи торгове підприємство в країні, що є членом Конвенції.</a:t>
            </a:r>
            <a:endParaRPr lang="uk-UA" sz="22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9816798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8" y="17015"/>
            <a:ext cx="1789336" cy="1473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Прямоугольник 1"/>
          <p:cNvSpPr/>
          <p:nvPr/>
        </p:nvSpPr>
        <p:spPr>
          <a:xfrm>
            <a:off x="7640" y="1322636"/>
            <a:ext cx="8911277" cy="5324535"/>
          </a:xfrm>
          <a:prstGeom prst="rect">
            <a:avLst/>
          </a:prstGeom>
        </p:spPr>
        <p:txBody>
          <a:bodyPr wrap="square">
            <a:spAutoFit/>
          </a:bodyPr>
          <a:lstStyle/>
          <a:p>
            <a:pPr indent="431800" algn="just"/>
            <a:r>
              <a:rPr lang="uk-UA" sz="2000" i="1" dirty="0">
                <a:effectLst/>
                <a:latin typeface="Times New Roman" panose="02020603050405020304" pitchFamily="18" charset="0"/>
                <a:ea typeface="Times New Roman" panose="02020603050405020304" pitchFamily="18" charset="0"/>
                <a:cs typeface="Times New Roman" panose="02020603050405020304" pitchFamily="18" charset="0"/>
              </a:rPr>
              <a:t>Важливим є правило Конвенції про право пріоритету на винаходи, корисні моделі, промислові зразки, знаки тощо. </a:t>
            </a:r>
          </a:p>
          <a:p>
            <a:pPr indent="431800" algn="just"/>
            <a:r>
              <a:rPr lang="uk-UA" sz="2000" i="1" dirty="0">
                <a:effectLst/>
                <a:latin typeface="Times New Roman" panose="02020603050405020304" pitchFamily="18" charset="0"/>
                <a:ea typeface="Times New Roman" panose="02020603050405020304" pitchFamily="18" charset="0"/>
                <a:cs typeface="Times New Roman" panose="02020603050405020304" pitchFamily="18" charset="0"/>
              </a:rPr>
              <a:t>Воно полягає в тому, що правильно оформлена заявка, подана в одній із країн - членів Конвенції протягом певного строку (12 місяців для патентів та моделей і 6 місяців для промислових зразків), передбачає при поданні цієї ж заявки в іншій країні члені Паризького союзу визнання за такою заявкою пріоритету за першою поданою заявкою. </a:t>
            </a:r>
          </a:p>
          <a:p>
            <a:pPr indent="431800" algn="just"/>
            <a:r>
              <a:rPr lang="uk-UA" sz="2000" i="1" dirty="0">
                <a:effectLst/>
                <a:latin typeface="Times New Roman" panose="02020603050405020304" pitchFamily="18" charset="0"/>
                <a:ea typeface="Times New Roman" panose="02020603050405020304" pitchFamily="18" charset="0"/>
                <a:cs typeface="Times New Roman" panose="02020603050405020304" pitchFamily="18" charset="0"/>
              </a:rPr>
              <a:t>Якщо заявник протягом зазначеного строку забажає подати заявку на цей же винахід чи інший об'єкт промислової власності в кілька країн - членів Паризького союзу, то він має право просити визнати за ним пріоритет в усіх країнах за першою поданою ним заявкою в першій країні - члені союзу. </a:t>
            </a:r>
          </a:p>
          <a:p>
            <a:pPr indent="431800" algn="just"/>
            <a:r>
              <a:rPr lang="uk-UA" sz="2000" i="1" dirty="0">
                <a:effectLst/>
                <a:latin typeface="Times New Roman" panose="02020603050405020304" pitchFamily="18" charset="0"/>
                <a:ea typeface="Times New Roman" panose="02020603050405020304" pitchFamily="18" charset="0"/>
                <a:cs typeface="Times New Roman" panose="02020603050405020304" pitchFamily="18" charset="0"/>
              </a:rPr>
              <a:t>Тобто ці пізніше подані заявки будуть мати пріоритет стосовно тих заявок, які могли б були подані в зазначений строк на такий же винахід, корисну модель, промисловий зразок, товарний знак тощо іншими особами.</a:t>
            </a:r>
          </a:p>
          <a:p>
            <a:pPr indent="431800" algn="just"/>
            <a:r>
              <a:rPr lang="uk-UA" sz="2000" i="1" dirty="0">
                <a:effectLst/>
                <a:latin typeface="Times New Roman" panose="02020603050405020304" pitchFamily="18" charset="0"/>
                <a:ea typeface="Times New Roman" panose="02020603050405020304" pitchFamily="18" charset="0"/>
                <a:cs typeface="Times New Roman" panose="02020603050405020304" pitchFamily="18" charset="0"/>
              </a:rPr>
              <a:t> Однією з важливих переваг цього положення є те, що коли заявник забажає одержати охорону в кількох країнах, він не зобов'язаний подавати всі заявки одночасно, оскільки в його розпорядженні є 12 чи 6 місяців.</a:t>
            </a:r>
            <a:endParaRPr lang="uk-UA" sz="2000" dirty="0">
              <a:effectLst/>
              <a:latin typeface="Times New Roman" panose="02020603050405020304" pitchFamily="18" charset="0"/>
              <a:ea typeface="Times New Roman" panose="02020603050405020304" pitchFamily="18" charset="0"/>
            </a:endParaRPr>
          </a:p>
        </p:txBody>
      </p:sp>
      <p:sp>
        <p:nvSpPr>
          <p:cNvPr id="5" name="Заголовок 1"/>
          <p:cNvSpPr>
            <a:spLocks noGrp="1"/>
          </p:cNvSpPr>
          <p:nvPr>
            <p:ph type="title"/>
          </p:nvPr>
        </p:nvSpPr>
        <p:spPr>
          <a:xfrm>
            <a:off x="1763688" y="188640"/>
            <a:ext cx="6933456" cy="1080120"/>
          </a:xfrm>
        </p:spPr>
        <p:txBody>
          <a:bodyPr>
            <a:noAutofit/>
          </a:bodyPr>
          <a:lstStyle/>
          <a:p>
            <a:pPr algn="ctr"/>
            <a:r>
              <a:rPr lang="uk-UA" sz="2800" i="1" spc="50" dirty="0">
                <a:effectLst/>
                <a:latin typeface="Times New Roman" panose="02020603050405020304" pitchFamily="18" charset="0"/>
                <a:ea typeface="Times New Roman" panose="02020603050405020304" pitchFamily="18" charset="0"/>
                <a:cs typeface="Times New Roman" panose="02020603050405020304" pitchFamily="18" charset="0"/>
              </a:rPr>
              <a:t>Міжнародна охорона промислової власності</a:t>
            </a:r>
            <a:endParaRPr lang="uk-UA"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816798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8" y="17015"/>
            <a:ext cx="1789336" cy="1473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Прямоугольник 1"/>
          <p:cNvSpPr/>
          <p:nvPr/>
        </p:nvSpPr>
        <p:spPr>
          <a:xfrm>
            <a:off x="107504" y="1267520"/>
            <a:ext cx="8928992" cy="5632311"/>
          </a:xfrm>
          <a:prstGeom prst="rect">
            <a:avLst/>
          </a:prstGeom>
        </p:spPr>
        <p:txBody>
          <a:bodyPr wrap="square">
            <a:spAutoFit/>
          </a:bodyPr>
          <a:lstStyle/>
          <a:p>
            <a:pPr indent="431800" algn="just"/>
            <a:r>
              <a:rPr lang="uk-UA" sz="2000" i="1" dirty="0">
                <a:effectLst/>
                <a:latin typeface="Times New Roman" panose="02020603050405020304" pitchFamily="18" charset="0"/>
                <a:ea typeface="Times New Roman" panose="02020603050405020304" pitchFamily="18" charset="0"/>
                <a:cs typeface="Times New Roman" panose="02020603050405020304" pitchFamily="18" charset="0"/>
              </a:rPr>
              <a:t>Конвенція встановила ряд </a:t>
            </a:r>
            <a:r>
              <a:rPr lang="uk-UA" sz="2000" i="1" u="sng" dirty="0">
                <a:effectLst/>
                <a:latin typeface="Times New Roman" panose="02020603050405020304" pitchFamily="18" charset="0"/>
                <a:ea typeface="Times New Roman" panose="02020603050405020304" pitchFamily="18" charset="0"/>
                <a:cs typeface="Times New Roman" panose="02020603050405020304" pitchFamily="18" charset="0"/>
              </a:rPr>
              <a:t>загальних правил</a:t>
            </a:r>
            <a:r>
              <a:rPr lang="uk-UA" sz="2000" i="1" dirty="0">
                <a:effectLst/>
                <a:latin typeface="Times New Roman" panose="02020603050405020304" pitchFamily="18" charset="0"/>
                <a:ea typeface="Times New Roman" panose="02020603050405020304" pitchFamily="18" charset="0"/>
                <a:cs typeface="Times New Roman" panose="02020603050405020304" pitchFamily="18" charset="0"/>
              </a:rPr>
              <a:t>, яких мають дотримуватися</a:t>
            </a:r>
            <a:r>
              <a:rPr lang="uk-UA" sz="2000" b="1" i="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000" i="1" dirty="0">
                <a:effectLst/>
                <a:latin typeface="Times New Roman" panose="02020603050405020304" pitchFamily="18" charset="0"/>
                <a:ea typeface="Times New Roman" panose="02020603050405020304" pitchFamily="18" charset="0"/>
                <a:cs typeface="Times New Roman" panose="02020603050405020304" pitchFamily="18" charset="0"/>
              </a:rPr>
              <a:t>всі її учасники.</a:t>
            </a:r>
            <a:endParaRPr lang="uk-UA" sz="2000" dirty="0">
              <a:effectLst/>
              <a:latin typeface="Times New Roman" panose="02020603050405020304" pitchFamily="18" charset="0"/>
              <a:ea typeface="Times New Roman" panose="02020603050405020304" pitchFamily="18" charset="0"/>
            </a:endParaRPr>
          </a:p>
          <a:p>
            <a:pPr indent="431800" algn="just"/>
            <a:r>
              <a:rPr lang="uk-UA" sz="2000" i="1" u="sng" dirty="0">
                <a:effectLst/>
                <a:latin typeface="Times New Roman" panose="02020603050405020304" pitchFamily="18" charset="0"/>
                <a:ea typeface="Times New Roman" panose="02020603050405020304" pitchFamily="18" charset="0"/>
                <a:cs typeface="Times New Roman" panose="02020603050405020304" pitchFamily="18" charset="0"/>
              </a:rPr>
              <a:t>Стосовно патентів</a:t>
            </a:r>
            <a:r>
              <a:rPr lang="uk-UA" sz="2000" i="1" dirty="0">
                <a:effectLst/>
                <a:latin typeface="Times New Roman" panose="02020603050405020304" pitchFamily="18" charset="0"/>
                <a:ea typeface="Times New Roman" panose="02020603050405020304" pitchFamily="18" charset="0"/>
                <a:cs typeface="Times New Roman" panose="02020603050405020304" pitchFamily="18" charset="0"/>
              </a:rPr>
              <a:t>. Патенти проголошено незалежними, тобто патент, виданий однією із країн - учасниць Конвенції, має чинність лише в межах тієї країни, яка його видала. </a:t>
            </a:r>
          </a:p>
          <a:p>
            <a:pPr indent="431800" algn="just"/>
            <a:r>
              <a:rPr lang="uk-UA" sz="2000" i="1" dirty="0">
                <a:effectLst/>
                <a:latin typeface="Times New Roman" panose="02020603050405020304" pitchFamily="18" charset="0"/>
                <a:ea typeface="Times New Roman" panose="02020603050405020304" pitchFamily="18" charset="0"/>
                <a:cs typeface="Times New Roman" panose="02020603050405020304" pitchFamily="18" charset="0"/>
              </a:rPr>
              <a:t>Видача патенту певною країною ніякою мірою не зобов'язує інші країни - учасниці Конвенції видавати такий самий патент на такий самий винахід. Для одержання правової охорони винаходу в певній конкретній країні необхідно подати заявку і одержати патент у цій країні. </a:t>
            </a:r>
          </a:p>
          <a:p>
            <a:pPr indent="431800" algn="just"/>
            <a:r>
              <a:rPr lang="uk-UA" sz="2000" i="1" dirty="0">
                <a:effectLst/>
                <a:latin typeface="Times New Roman" panose="02020603050405020304" pitchFamily="18" charset="0"/>
                <a:ea typeface="Times New Roman" panose="02020603050405020304" pitchFamily="18" charset="0"/>
                <a:cs typeface="Times New Roman" panose="02020603050405020304" pitchFamily="18" charset="0"/>
              </a:rPr>
              <a:t>Проте якщо в одній із країн - учасниць Конвенції у видачі патенту буде відмовлено або виданий патент буде визнано недійсним, то цей юридичний факт сам по собі не зумовлює таких само дій в іншій країні - учасниці Конвенції. Винахідник має право бути названим як автор винаходу в патенті.</a:t>
            </a:r>
            <a:endParaRPr lang="uk-UA" sz="2000" dirty="0">
              <a:effectLst/>
              <a:latin typeface="Times New Roman" panose="02020603050405020304" pitchFamily="18" charset="0"/>
              <a:ea typeface="Times New Roman" panose="02020603050405020304" pitchFamily="18" charset="0"/>
            </a:endParaRPr>
          </a:p>
          <a:p>
            <a:pPr indent="431800" algn="just"/>
            <a:r>
              <a:rPr lang="uk-UA" sz="2000" i="1" dirty="0">
                <a:effectLst/>
                <a:latin typeface="Times New Roman" panose="02020603050405020304" pitchFamily="18" charset="0"/>
                <a:ea typeface="Times New Roman" panose="02020603050405020304" pitchFamily="18" charset="0"/>
                <a:cs typeface="Times New Roman" panose="02020603050405020304" pitchFamily="18" charset="0"/>
              </a:rPr>
              <a:t>Важливим положенням Конвенції є правило, за яким у видачі патенту не може бути відмовлено чи виданий патент не може бути визнано недійсним на тій підставі, що продаж запатентованого виробу або виробу, виробленого запатентованим способом, підпадає під заборону або обмеження, встановлені національним законодавством.</a:t>
            </a:r>
            <a:endParaRPr lang="uk-UA" sz="2000" dirty="0">
              <a:effectLst/>
              <a:latin typeface="Times New Roman" panose="02020603050405020304" pitchFamily="18" charset="0"/>
              <a:ea typeface="Times New Roman" panose="02020603050405020304" pitchFamily="18" charset="0"/>
            </a:endParaRPr>
          </a:p>
        </p:txBody>
      </p:sp>
      <p:sp>
        <p:nvSpPr>
          <p:cNvPr id="5" name="Заголовок 1"/>
          <p:cNvSpPr>
            <a:spLocks noGrp="1"/>
          </p:cNvSpPr>
          <p:nvPr>
            <p:ph type="title"/>
          </p:nvPr>
        </p:nvSpPr>
        <p:spPr>
          <a:xfrm>
            <a:off x="1763688" y="188640"/>
            <a:ext cx="6933456" cy="1080120"/>
          </a:xfrm>
        </p:spPr>
        <p:txBody>
          <a:bodyPr>
            <a:noAutofit/>
          </a:bodyPr>
          <a:lstStyle/>
          <a:p>
            <a:pPr algn="ctr"/>
            <a:r>
              <a:rPr lang="uk-UA" sz="2800" i="1" spc="50" dirty="0">
                <a:effectLst/>
                <a:latin typeface="Times New Roman" panose="02020603050405020304" pitchFamily="18" charset="0"/>
                <a:ea typeface="Times New Roman" panose="02020603050405020304" pitchFamily="18" charset="0"/>
                <a:cs typeface="Times New Roman" panose="02020603050405020304" pitchFamily="18" charset="0"/>
              </a:rPr>
              <a:t>Міжнародна охорона промислової власності</a:t>
            </a:r>
            <a:endParaRPr lang="uk-UA"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950742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8" y="17015"/>
            <a:ext cx="1789336" cy="1473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Прямоугольник 6"/>
          <p:cNvSpPr/>
          <p:nvPr/>
        </p:nvSpPr>
        <p:spPr>
          <a:xfrm>
            <a:off x="107504" y="1194857"/>
            <a:ext cx="8928992" cy="4275081"/>
          </a:xfrm>
          <a:prstGeom prst="rect">
            <a:avLst/>
          </a:prstGeom>
        </p:spPr>
        <p:txBody>
          <a:bodyPr wrap="square">
            <a:spAutoFit/>
          </a:bodyPr>
          <a:lstStyle/>
          <a:p>
            <a:pPr indent="431800" algn="just">
              <a:lnSpc>
                <a:spcPct val="114000"/>
              </a:lnSpc>
            </a:pPr>
            <a:r>
              <a:rPr lang="uk-UA" sz="2000" i="1" dirty="0">
                <a:latin typeface="Times New Roman" panose="02020603050405020304" pitchFamily="18" charset="0"/>
                <a:cs typeface="Times New Roman" panose="02020603050405020304" pitchFamily="18" charset="0"/>
              </a:rPr>
              <a:t>                       </a:t>
            </a:r>
            <a:r>
              <a:rPr lang="uk-UA" sz="2000" i="1" dirty="0">
                <a:effectLst/>
                <a:latin typeface="Times New Roman" panose="02020603050405020304" pitchFamily="18" charset="0"/>
                <a:ea typeface="Times New Roman" panose="02020603050405020304" pitchFamily="18" charset="0"/>
                <a:cs typeface="Times New Roman" panose="02020603050405020304" pitchFamily="18" charset="0"/>
              </a:rPr>
              <a:t>Умови і порядок видачі </a:t>
            </a:r>
            <a:r>
              <a:rPr lang="uk-UA" sz="2000" i="1" u="sng" dirty="0">
                <a:effectLst/>
                <a:latin typeface="Times New Roman" panose="02020603050405020304" pitchFamily="18" charset="0"/>
                <a:ea typeface="Times New Roman" panose="02020603050405020304" pitchFamily="18" charset="0"/>
                <a:cs typeface="Times New Roman" panose="02020603050405020304" pitchFamily="18" charset="0"/>
              </a:rPr>
              <a:t>свідоцтва на товарні знаки </a:t>
            </a:r>
            <a:r>
              <a:rPr lang="uk-UA" sz="2000" i="1" dirty="0">
                <a:effectLst/>
                <a:latin typeface="Times New Roman" panose="02020603050405020304" pitchFamily="18" charset="0"/>
                <a:ea typeface="Times New Roman" panose="02020603050405020304" pitchFamily="18" charset="0"/>
                <a:cs typeface="Times New Roman" panose="02020603050405020304" pitchFamily="18" charset="0"/>
              </a:rPr>
              <a:t>також визначаються національним законодавством кожної країни - учасниці Конвенції. </a:t>
            </a:r>
          </a:p>
          <a:p>
            <a:pPr indent="431800" algn="just">
              <a:lnSpc>
                <a:spcPct val="114000"/>
              </a:lnSpc>
            </a:pPr>
            <a:r>
              <a:rPr lang="uk-UA" sz="2000" i="1" dirty="0">
                <a:effectLst/>
                <a:latin typeface="Times New Roman" panose="02020603050405020304" pitchFamily="18" charset="0"/>
                <a:ea typeface="Times New Roman" panose="02020603050405020304" pitchFamily="18" charset="0"/>
                <a:cs typeface="Times New Roman" panose="02020603050405020304" pitchFamily="18" charset="0"/>
              </a:rPr>
              <a:t>Тому не може бути відмовлено в реєстрації знаку або реєстрацію визнано недійсною в іншій країні – учасниці Конвенції на тій підставі, що знак не зареєстрований в країні його походження. </a:t>
            </a:r>
          </a:p>
          <a:p>
            <a:pPr indent="431800" algn="just">
              <a:lnSpc>
                <a:spcPct val="114000"/>
              </a:lnSpc>
            </a:pPr>
            <a:r>
              <a:rPr lang="uk-UA" sz="2000" i="1" dirty="0">
                <a:effectLst/>
                <a:latin typeface="Times New Roman" panose="02020603050405020304" pitchFamily="18" charset="0"/>
                <a:ea typeface="Times New Roman" panose="02020603050405020304" pitchFamily="18" charset="0"/>
                <a:cs typeface="Times New Roman" panose="02020603050405020304" pitchFamily="18" charset="0"/>
              </a:rPr>
              <a:t>Припинення дії або анулювання реєстрації знаку в одній із країн - учасниць Конвенції не зумовлює автоматично визнання реєстрації знаку або припинення його чинності на цій підставі в інших країнах - учасницях Конвенції.</a:t>
            </a:r>
            <a:endParaRPr lang="uk-UA" sz="2000" dirty="0">
              <a:effectLst/>
              <a:latin typeface="Times New Roman" panose="02020603050405020304" pitchFamily="18" charset="0"/>
              <a:ea typeface="Times New Roman" panose="02020603050405020304" pitchFamily="18" charset="0"/>
            </a:endParaRPr>
          </a:p>
          <a:p>
            <a:pPr indent="431800" algn="just">
              <a:lnSpc>
                <a:spcPct val="114000"/>
              </a:lnSpc>
            </a:pPr>
            <a:r>
              <a:rPr lang="uk-UA" sz="2000" i="1" dirty="0">
                <a:effectLst/>
                <a:latin typeface="Times New Roman" panose="02020603050405020304" pitchFamily="18" charset="0"/>
                <a:ea typeface="Times New Roman" panose="02020603050405020304" pitchFamily="18" charset="0"/>
                <a:cs typeface="Times New Roman" panose="02020603050405020304" pitchFamily="18" charset="0"/>
              </a:rPr>
              <a:t>Якщо національним законодавством країни - учасниці Конвенції передбачається обов'язкове використання знаку, то в разі його невикористання реєстрація може бути анульована лише за збігом розумного строку.</a:t>
            </a:r>
            <a:endParaRPr lang="uk-UA" sz="2000" dirty="0">
              <a:effectLst/>
              <a:latin typeface="Times New Roman" panose="02020603050405020304" pitchFamily="18" charset="0"/>
              <a:ea typeface="Times New Roman" panose="02020603050405020304" pitchFamily="18" charset="0"/>
            </a:endParaRPr>
          </a:p>
        </p:txBody>
      </p:sp>
      <p:sp>
        <p:nvSpPr>
          <p:cNvPr id="6" name="Заголовок 1"/>
          <p:cNvSpPr>
            <a:spLocks noGrp="1"/>
          </p:cNvSpPr>
          <p:nvPr>
            <p:ph type="title"/>
          </p:nvPr>
        </p:nvSpPr>
        <p:spPr>
          <a:xfrm>
            <a:off x="1763688" y="188640"/>
            <a:ext cx="6933456" cy="1080120"/>
          </a:xfrm>
        </p:spPr>
        <p:txBody>
          <a:bodyPr>
            <a:noAutofit/>
          </a:bodyPr>
          <a:lstStyle/>
          <a:p>
            <a:pPr algn="ctr"/>
            <a:r>
              <a:rPr lang="uk-UA" sz="2800" i="1" spc="50" dirty="0">
                <a:effectLst/>
                <a:latin typeface="Times New Roman" panose="02020603050405020304" pitchFamily="18" charset="0"/>
                <a:ea typeface="Times New Roman" panose="02020603050405020304" pitchFamily="18" charset="0"/>
                <a:cs typeface="Times New Roman" panose="02020603050405020304" pitchFamily="18" charset="0"/>
              </a:rPr>
              <a:t>Міжнародна охорона промислової власності</a:t>
            </a:r>
            <a:endParaRPr lang="uk-UA" sz="2800" dirty="0">
              <a:latin typeface="Times New Roman" panose="02020603050405020304" pitchFamily="18" charset="0"/>
              <a:cs typeface="Times New Roman" panose="02020603050405020304" pitchFamily="18" charset="0"/>
            </a:endParaRPr>
          </a:p>
        </p:txBody>
      </p:sp>
      <p:sp>
        <p:nvSpPr>
          <p:cNvPr id="8" name="TextBox 7">
            <a:extLst>
              <a:ext uri="{FF2B5EF4-FFF2-40B4-BE49-F238E27FC236}">
                <a16:creationId xmlns:a16="http://schemas.microsoft.com/office/drawing/2014/main" id="{0DB6F127-5522-4BF3-ACF8-771389577B2E}"/>
              </a:ext>
            </a:extLst>
          </p:cNvPr>
          <p:cNvSpPr txBox="1"/>
          <p:nvPr/>
        </p:nvSpPr>
        <p:spPr>
          <a:xfrm>
            <a:off x="-13110" y="5358709"/>
            <a:ext cx="8928992" cy="1468159"/>
          </a:xfrm>
          <a:prstGeom prst="rect">
            <a:avLst/>
          </a:prstGeom>
          <a:noFill/>
        </p:spPr>
        <p:txBody>
          <a:bodyPr wrap="square">
            <a:spAutoFit/>
          </a:bodyPr>
          <a:lstStyle/>
          <a:p>
            <a:pPr indent="431800" algn="just">
              <a:lnSpc>
                <a:spcPct val="114000"/>
              </a:lnSpc>
            </a:pPr>
            <a:r>
              <a:rPr lang="uk-UA" sz="2000" i="1" dirty="0">
                <a:effectLst/>
                <a:latin typeface="Times New Roman" panose="02020603050405020304" pitchFamily="18" charset="0"/>
                <a:ea typeface="Times New Roman" panose="02020603050405020304" pitchFamily="18" charset="0"/>
                <a:cs typeface="Times New Roman" panose="02020603050405020304" pitchFamily="18" charset="0"/>
              </a:rPr>
              <a:t>Країни - учасниці Конвенції зобов'язані відмовляти в реєстрації і забороняти використання позначення, яке є відтворенням, імітацією або перекладом іншого знаку, що може і спричинити обман споживачів стосовно інших знаків.</a:t>
            </a:r>
            <a:endParaRPr lang="uk-UA" sz="20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0721198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8" y="17015"/>
            <a:ext cx="1789336" cy="1473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Прямоугольник 5"/>
          <p:cNvSpPr/>
          <p:nvPr/>
        </p:nvSpPr>
        <p:spPr>
          <a:xfrm>
            <a:off x="143508" y="1325588"/>
            <a:ext cx="8856984" cy="5532412"/>
          </a:xfrm>
          <a:prstGeom prst="rect">
            <a:avLst/>
          </a:prstGeom>
        </p:spPr>
        <p:txBody>
          <a:bodyPr wrap="square">
            <a:spAutoFit/>
          </a:bodyPr>
          <a:lstStyle/>
          <a:p>
            <a:pPr indent="431800" algn="just">
              <a:lnSpc>
                <a:spcPct val="114000"/>
              </a:lnSpc>
            </a:pPr>
            <a:r>
              <a:rPr lang="uk-UA" sz="2400" i="1" u="sng" dirty="0">
                <a:effectLst/>
                <a:latin typeface="Times New Roman" panose="02020603050405020304" pitchFamily="18" charset="0"/>
                <a:ea typeface="Times New Roman" panose="02020603050405020304" pitchFamily="18" charset="0"/>
                <a:cs typeface="Times New Roman" panose="02020603050405020304" pitchFamily="18" charset="0"/>
              </a:rPr>
              <a:t>Промислові зразки</a:t>
            </a:r>
            <a:r>
              <a:rPr lang="uk-UA" sz="2400" i="1" dirty="0">
                <a:effectLst/>
                <a:latin typeface="Times New Roman" panose="02020603050405020304" pitchFamily="18" charset="0"/>
                <a:ea typeface="Times New Roman" panose="02020603050405020304" pitchFamily="18" charset="0"/>
                <a:cs typeface="Times New Roman" panose="02020603050405020304" pitchFamily="18" charset="0"/>
              </a:rPr>
              <a:t> підлягають правовій охороні в кожній країні учасниці Конвенції незалежно від того, чи виробляється виріб в тій країні, де</a:t>
            </a:r>
            <a:r>
              <a:rPr lang="uk-UA" sz="2400" i="1" baseline="-250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400" i="1" dirty="0">
                <a:effectLst/>
                <a:latin typeface="Times New Roman" panose="02020603050405020304" pitchFamily="18" charset="0"/>
                <a:ea typeface="Times New Roman" panose="02020603050405020304" pitchFamily="18" charset="0"/>
                <a:cs typeface="Times New Roman" panose="02020603050405020304" pitchFamily="18" charset="0"/>
              </a:rPr>
              <a:t>використано промисловий зразок.</a:t>
            </a:r>
            <a:endParaRPr lang="uk-UA" sz="2400" dirty="0">
              <a:effectLst/>
              <a:latin typeface="Times New Roman" panose="02020603050405020304" pitchFamily="18" charset="0"/>
              <a:ea typeface="Times New Roman" panose="02020603050405020304" pitchFamily="18" charset="0"/>
            </a:endParaRPr>
          </a:p>
          <a:p>
            <a:pPr indent="431800" algn="just">
              <a:lnSpc>
                <a:spcPct val="114000"/>
              </a:lnSpc>
            </a:pPr>
            <a:r>
              <a:rPr lang="uk-UA" sz="2400" i="1" u="sng" dirty="0">
                <a:effectLst/>
                <a:latin typeface="Times New Roman" panose="02020603050405020304" pitchFamily="18" charset="0"/>
                <a:ea typeface="Times New Roman" panose="02020603050405020304" pitchFamily="18" charset="0"/>
                <a:cs typeface="Times New Roman" panose="02020603050405020304" pitchFamily="18" charset="0"/>
              </a:rPr>
              <a:t>Фірмові найменування</a:t>
            </a:r>
            <a:r>
              <a:rPr lang="uk-UA" sz="2400" i="1" dirty="0">
                <a:effectLst/>
                <a:latin typeface="Times New Roman" panose="02020603050405020304" pitchFamily="18" charset="0"/>
                <a:ea typeface="Times New Roman" panose="02020603050405020304" pitchFamily="18" charset="0"/>
                <a:cs typeface="Times New Roman" panose="02020603050405020304" pitchFamily="18" charset="0"/>
              </a:rPr>
              <a:t> підлягають правовій охороні в кожній країні учасниці Конвенції без обов'язкової подачі заявки чи реєстрації.</a:t>
            </a:r>
            <a:endParaRPr lang="uk-UA" sz="2400" dirty="0">
              <a:effectLst/>
              <a:latin typeface="Times New Roman" panose="02020603050405020304" pitchFamily="18" charset="0"/>
              <a:ea typeface="Times New Roman" panose="02020603050405020304" pitchFamily="18" charset="0"/>
            </a:endParaRPr>
          </a:p>
          <a:p>
            <a:pPr indent="431800" algn="just">
              <a:lnSpc>
                <a:spcPct val="114000"/>
              </a:lnSpc>
            </a:pPr>
            <a:r>
              <a:rPr lang="uk-UA" sz="2400" i="1" dirty="0">
                <a:effectLst/>
                <a:latin typeface="Times New Roman" panose="02020603050405020304" pitchFamily="18" charset="0"/>
                <a:ea typeface="Times New Roman" panose="02020603050405020304" pitchFamily="18" charset="0"/>
                <a:cs typeface="Times New Roman" panose="02020603050405020304" pitchFamily="18" charset="0"/>
              </a:rPr>
              <a:t>Кожна країна - учасниця Конвенції зобов'язана вживати відповідних заходів проти прямого чи побічного використання вказівок щодо походження продукту або стосовно виробника цього продукту, якщо вони не відповідають дійсності, вводять споживача в оману.</a:t>
            </a:r>
            <a:endParaRPr lang="uk-UA" sz="2400" dirty="0">
              <a:effectLst/>
              <a:latin typeface="Times New Roman" panose="02020603050405020304" pitchFamily="18" charset="0"/>
              <a:ea typeface="Times New Roman" panose="02020603050405020304" pitchFamily="18" charset="0"/>
            </a:endParaRPr>
          </a:p>
          <a:p>
            <a:pPr indent="431800" algn="just">
              <a:lnSpc>
                <a:spcPct val="114000"/>
              </a:lnSpc>
            </a:pPr>
            <a:r>
              <a:rPr lang="uk-UA" sz="2400" i="1" dirty="0">
                <a:effectLst/>
                <a:latin typeface="Times New Roman" panose="02020603050405020304" pitchFamily="18" charset="0"/>
                <a:ea typeface="Times New Roman" panose="02020603050405020304" pitchFamily="18" charset="0"/>
                <a:cs typeface="Times New Roman" panose="02020603050405020304" pitchFamily="18" charset="0"/>
              </a:rPr>
              <a:t>Країна - учасниця Конвенції зобов'язана забезпечити ефективний захист від недобросовісної конкуренції.</a:t>
            </a:r>
            <a:endParaRPr lang="uk-UA" sz="2400" dirty="0">
              <a:effectLst/>
              <a:latin typeface="Times New Roman" panose="02020603050405020304" pitchFamily="18" charset="0"/>
              <a:ea typeface="Times New Roman" panose="02020603050405020304" pitchFamily="18" charset="0"/>
            </a:endParaRPr>
          </a:p>
        </p:txBody>
      </p:sp>
      <p:sp>
        <p:nvSpPr>
          <p:cNvPr id="7" name="Заголовок 1"/>
          <p:cNvSpPr txBox="1">
            <a:spLocks/>
          </p:cNvSpPr>
          <p:nvPr/>
        </p:nvSpPr>
        <p:spPr>
          <a:xfrm>
            <a:off x="1403648" y="188640"/>
            <a:ext cx="7293496" cy="850106"/>
          </a:xfrm>
          <a:prstGeom prst="rect">
            <a:avLst/>
          </a:prstGeom>
          <a:effectLst/>
        </p:spPr>
        <p:txBody>
          <a:bodyPr vert="horz" lIns="91440" tIns="45720" rIns="91440" bIns="45720" rtlCol="0" anchor="t" anchorCtr="0">
            <a:noAutofit/>
          </a:bodyPr>
          <a:lst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uk-UA" sz="2800" i="1" spc="50" dirty="0">
                <a:effectLst/>
                <a:latin typeface="Times New Roman" panose="02020603050405020304" pitchFamily="18" charset="0"/>
                <a:ea typeface="Times New Roman" panose="02020603050405020304" pitchFamily="18" charset="0"/>
                <a:cs typeface="Times New Roman" panose="02020603050405020304" pitchFamily="18" charset="0"/>
              </a:rPr>
              <a:t>Міжнародна охорона промислової власності</a:t>
            </a:r>
            <a:endParaRPr lang="uk-UA" sz="2800" b="0"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2584027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8" y="17015"/>
            <a:ext cx="1789336" cy="1473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Прямоугольник 5"/>
          <p:cNvSpPr/>
          <p:nvPr/>
        </p:nvSpPr>
        <p:spPr>
          <a:xfrm>
            <a:off x="143508" y="1412776"/>
            <a:ext cx="8856984" cy="4976812"/>
          </a:xfrm>
          <a:prstGeom prst="rect">
            <a:avLst/>
          </a:prstGeom>
        </p:spPr>
        <p:txBody>
          <a:bodyPr wrap="square">
            <a:spAutoFit/>
          </a:bodyPr>
          <a:lstStyle/>
          <a:p>
            <a:pPr indent="431800" algn="just">
              <a:lnSpc>
                <a:spcPct val="114000"/>
              </a:lnSpc>
            </a:pPr>
            <a:r>
              <a:rPr lang="uk-UA" sz="2000" i="1" u="sng" dirty="0">
                <a:effectLst/>
                <a:latin typeface="Times New Roman" panose="02020603050405020304" pitchFamily="18" charset="0"/>
                <a:ea typeface="Times New Roman" panose="02020603050405020304" pitchFamily="18" charset="0"/>
                <a:cs typeface="Times New Roman" panose="02020603050405020304" pitchFamily="18" charset="0"/>
              </a:rPr>
              <a:t>Твори, що охороняються.</a:t>
            </a:r>
            <a:r>
              <a:rPr lang="uk-UA" sz="2000" i="1" dirty="0">
                <a:effectLst/>
                <a:latin typeface="Times New Roman" panose="02020603050405020304" pitchFamily="18" charset="0"/>
                <a:ea typeface="Times New Roman" panose="02020603050405020304" pitchFamily="18" charset="0"/>
                <a:cs typeface="Times New Roman" panose="02020603050405020304" pitchFamily="18" charset="0"/>
              </a:rPr>
              <a:t> Об'єктами охорони авторського права є «літературні і художні твори», тобто оригінали витворів у галузі літератури і мистецтва. Формою, в якій втілюються такі витвори, можуть бути слова, символи, музика, картини, тримірні предмети або комбінації форм (наприклад, опера або кінофільм). </a:t>
            </a:r>
          </a:p>
          <a:p>
            <a:pPr indent="431800" algn="just">
              <a:lnSpc>
                <a:spcPct val="114000"/>
              </a:lnSpc>
            </a:pPr>
            <a:r>
              <a:rPr lang="uk-UA" sz="2000" i="1" dirty="0">
                <a:effectLst/>
                <a:latin typeface="Times New Roman" panose="02020603050405020304" pitchFamily="18" charset="0"/>
                <a:ea typeface="Times New Roman" panose="02020603050405020304" pitchFamily="18" charset="0"/>
                <a:cs typeface="Times New Roman" panose="02020603050405020304" pitchFamily="18" charset="0"/>
              </a:rPr>
              <a:t>Національні законодавства майже усіх країн передбачають охорону таких видів творів:</a:t>
            </a:r>
            <a:endParaRPr lang="uk-UA" sz="2000" dirty="0">
              <a:effectLst/>
              <a:latin typeface="Times New Roman" panose="02020603050405020304" pitchFamily="18" charset="0"/>
              <a:ea typeface="Times New Roman" panose="02020603050405020304" pitchFamily="18" charset="0"/>
            </a:endParaRPr>
          </a:p>
          <a:p>
            <a:pPr indent="431800" algn="just">
              <a:lnSpc>
                <a:spcPct val="114000"/>
              </a:lnSpc>
            </a:pPr>
            <a:r>
              <a:rPr lang="uk-UA" sz="2000" i="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000" i="1" u="sng" dirty="0">
                <a:effectLst/>
                <a:latin typeface="Times New Roman" panose="02020603050405020304" pitchFamily="18" charset="0"/>
                <a:ea typeface="Times New Roman" panose="02020603050405020304" pitchFamily="18" charset="0"/>
                <a:cs typeface="Times New Roman" panose="02020603050405020304" pitchFamily="18" charset="0"/>
              </a:rPr>
              <a:t>літературні твори</a:t>
            </a:r>
            <a:r>
              <a:rPr lang="uk-UA" sz="2000" i="1" dirty="0">
                <a:effectLst/>
                <a:latin typeface="Times New Roman" panose="02020603050405020304" pitchFamily="18" charset="0"/>
                <a:ea typeface="Times New Roman" panose="02020603050405020304" pitchFamily="18" charset="0"/>
                <a:cs typeface="Times New Roman" panose="02020603050405020304" pitchFamily="18" charset="0"/>
              </a:rPr>
              <a:t>: романи, новели, вірші, драматичні твори і будь-які інші твори незалежно від їх змісту (фантастика або інша література), обсягу, мети (розваги, освіта, інформація, реклама, пропаганда тощо), форми (рукописи, машинописний або друкований текст, книга, брошура, листівка, газета, журнал), опубліковані і неопубліковані. У більшості країн охороняються також комп'ютерні програми та «усні твори», тобто твори, не зафіксовані у письмовому вигляді:</a:t>
            </a:r>
            <a:endParaRPr lang="uk-UA" sz="2000" dirty="0">
              <a:effectLst/>
              <a:latin typeface="Times New Roman" panose="02020603050405020304" pitchFamily="18" charset="0"/>
              <a:ea typeface="Times New Roman" panose="02020603050405020304" pitchFamily="18" charset="0"/>
            </a:endParaRPr>
          </a:p>
        </p:txBody>
      </p:sp>
      <p:sp>
        <p:nvSpPr>
          <p:cNvPr id="7" name="Заголовок 1"/>
          <p:cNvSpPr txBox="1">
            <a:spLocks/>
          </p:cNvSpPr>
          <p:nvPr/>
        </p:nvSpPr>
        <p:spPr>
          <a:xfrm>
            <a:off x="1403648" y="188640"/>
            <a:ext cx="7293496" cy="850106"/>
          </a:xfrm>
          <a:prstGeom prst="rect">
            <a:avLst/>
          </a:prstGeom>
          <a:effectLst/>
        </p:spPr>
        <p:txBody>
          <a:bodyPr vert="horz" lIns="91440" tIns="45720" rIns="91440" bIns="45720" rtlCol="0" anchor="t" anchorCtr="0">
            <a:noAutofit/>
          </a:bodyPr>
          <a:lst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uk-UA" sz="2400" b="1" i="1" dirty="0">
                <a:effectLst/>
                <a:latin typeface="Times New Roman" panose="02020603050405020304" pitchFamily="18" charset="0"/>
                <a:ea typeface="Calibri" panose="020F0502020204030204" pitchFamily="34" charset="0"/>
                <a:cs typeface="Times New Roman" panose="02020603050405020304" pitchFamily="18" charset="0"/>
              </a:rPr>
              <a:t>Міжнародна охорона літературної і художньої власності</a:t>
            </a:r>
            <a:endParaRPr lang="uk-UA" sz="2400" b="0"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1162583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8" y="17015"/>
            <a:ext cx="1789336" cy="13957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Прямоугольник 5"/>
          <p:cNvSpPr/>
          <p:nvPr/>
        </p:nvSpPr>
        <p:spPr>
          <a:xfrm>
            <a:off x="119708" y="1073036"/>
            <a:ext cx="8916788" cy="6029407"/>
          </a:xfrm>
          <a:prstGeom prst="rect">
            <a:avLst/>
          </a:prstGeom>
        </p:spPr>
        <p:txBody>
          <a:bodyPr wrap="square">
            <a:spAutoFit/>
          </a:bodyPr>
          <a:lstStyle/>
          <a:p>
            <a:pPr indent="431800" algn="just">
              <a:lnSpc>
                <a:spcPct val="110000"/>
              </a:lnSpc>
            </a:pPr>
            <a:r>
              <a:rPr lang="uk-UA" sz="2000" i="1" dirty="0">
                <a:latin typeface="Times New Roman" panose="02020603050405020304" pitchFamily="18" charset="0"/>
                <a:cs typeface="Times New Roman" panose="02020603050405020304" pitchFamily="18" charset="0"/>
              </a:rPr>
              <a:t>                    </a:t>
            </a:r>
            <a:r>
              <a:rPr lang="uk-UA" sz="2000" i="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000" i="1" u="sng" dirty="0">
                <a:effectLst/>
                <a:latin typeface="Times New Roman" panose="02020603050405020304" pitchFamily="18" charset="0"/>
                <a:ea typeface="Times New Roman" panose="02020603050405020304" pitchFamily="18" charset="0"/>
                <a:cs typeface="Times New Roman" panose="02020603050405020304" pitchFamily="18" charset="0"/>
              </a:rPr>
              <a:t>музичні твори</a:t>
            </a:r>
            <a:r>
              <a:rPr lang="uk-UA" sz="2000" i="1" dirty="0">
                <a:effectLst/>
                <a:latin typeface="Times New Roman" panose="02020603050405020304" pitchFamily="18" charset="0"/>
                <a:ea typeface="Times New Roman" panose="02020603050405020304" pitchFamily="18" charset="0"/>
                <a:cs typeface="Times New Roman" panose="02020603050405020304" pitchFamily="18" charset="0"/>
              </a:rPr>
              <a:t>: класична або легка музика, пісні, хорова музика, опера, музична комедія, оперета, інструментальна музика чи то для одного інструмента (соло), чи кількох інструментів (сонати, камерна музика тощо) або для багатьох інструментів (оркестри);</a:t>
            </a:r>
            <a:endParaRPr lang="uk-UA" sz="2000" dirty="0">
              <a:effectLst/>
              <a:latin typeface="Times New Roman" panose="02020603050405020304" pitchFamily="18" charset="0"/>
              <a:ea typeface="Times New Roman" panose="02020603050405020304" pitchFamily="18" charset="0"/>
            </a:endParaRPr>
          </a:p>
          <a:p>
            <a:pPr indent="431800" algn="just">
              <a:lnSpc>
                <a:spcPct val="110000"/>
              </a:lnSpc>
              <a:tabLst>
                <a:tab pos="433070" algn="l"/>
              </a:tabLst>
            </a:pPr>
            <a:r>
              <a:rPr lang="uk-UA" sz="2000" i="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000" i="1" u="sng" dirty="0">
                <a:effectLst/>
                <a:latin typeface="Times New Roman" panose="02020603050405020304" pitchFamily="18" charset="0"/>
                <a:ea typeface="Times New Roman" panose="02020603050405020304" pitchFamily="18" charset="0"/>
                <a:cs typeface="Times New Roman" panose="02020603050405020304" pitchFamily="18" charset="0"/>
              </a:rPr>
              <a:t>хореографічні твори</a:t>
            </a:r>
            <a:r>
              <a:rPr lang="uk-UA" sz="2000" i="1" dirty="0">
                <a:effectLst/>
                <a:latin typeface="Times New Roman" panose="02020603050405020304" pitchFamily="18" charset="0"/>
                <a:ea typeface="Times New Roman" panose="02020603050405020304" pitchFamily="18" charset="0"/>
                <a:cs typeface="Times New Roman" panose="02020603050405020304" pitchFamily="18" charset="0"/>
              </a:rPr>
              <a:t>;</a:t>
            </a:r>
            <a:endParaRPr lang="uk-UA" sz="2000" dirty="0">
              <a:effectLst/>
              <a:latin typeface="Times New Roman" panose="02020603050405020304" pitchFamily="18" charset="0"/>
              <a:ea typeface="Times New Roman" panose="02020603050405020304" pitchFamily="18" charset="0"/>
            </a:endParaRPr>
          </a:p>
          <a:p>
            <a:pPr indent="431800" algn="just">
              <a:lnSpc>
                <a:spcPct val="110000"/>
              </a:lnSpc>
            </a:pPr>
            <a:r>
              <a:rPr lang="uk-UA" sz="2000" i="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000" i="1" u="sng" dirty="0">
                <a:effectLst/>
                <a:latin typeface="Times New Roman" panose="02020603050405020304" pitchFamily="18" charset="0"/>
                <a:ea typeface="Times New Roman" panose="02020603050405020304" pitchFamily="18" charset="0"/>
                <a:cs typeface="Times New Roman" panose="02020603050405020304" pitchFamily="18" charset="0"/>
              </a:rPr>
              <a:t>художні твори</a:t>
            </a:r>
            <a:r>
              <a:rPr lang="uk-UA" sz="2000" i="1" dirty="0">
                <a:effectLst/>
                <a:latin typeface="Times New Roman" panose="02020603050405020304" pitchFamily="18" charset="0"/>
                <a:ea typeface="Times New Roman" panose="02020603050405020304" pitchFamily="18" charset="0"/>
                <a:cs typeface="Times New Roman" panose="02020603050405020304" pitchFamily="18" charset="0"/>
              </a:rPr>
              <a:t>: двомірні (малюнки, картини, гравюри, літографії) або тримірні (скульптури, архітектурні споруди) незалежно від змісту (конкретні чи абстрактні) і призначення («чисте» мистецтво, в цілях реклами тощо);</a:t>
            </a:r>
            <a:endParaRPr lang="uk-UA" sz="2000" dirty="0">
              <a:effectLst/>
              <a:latin typeface="Times New Roman" panose="02020603050405020304" pitchFamily="18" charset="0"/>
              <a:ea typeface="Times New Roman" panose="02020603050405020304" pitchFamily="18" charset="0"/>
            </a:endParaRPr>
          </a:p>
          <a:p>
            <a:pPr indent="431800" algn="just">
              <a:lnSpc>
                <a:spcPct val="110000"/>
              </a:lnSpc>
              <a:tabLst>
                <a:tab pos="433070" algn="l"/>
              </a:tabLst>
            </a:pPr>
            <a:r>
              <a:rPr lang="uk-UA" sz="2000" i="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000" i="1" u="sng" dirty="0" err="1">
                <a:effectLst/>
                <a:latin typeface="Times New Roman" panose="02020603050405020304" pitchFamily="18" charset="0"/>
                <a:ea typeface="Times New Roman" panose="02020603050405020304" pitchFamily="18" charset="0"/>
                <a:cs typeface="Times New Roman" panose="02020603050405020304" pitchFamily="18" charset="0"/>
              </a:rPr>
              <a:t>карти_і</a:t>
            </a:r>
            <a:r>
              <a:rPr lang="uk-UA" sz="2000" i="1" u="sng" dirty="0">
                <a:effectLst/>
                <a:latin typeface="Times New Roman" panose="02020603050405020304" pitchFamily="18" charset="0"/>
                <a:ea typeface="Times New Roman" panose="02020603050405020304" pitchFamily="18" charset="0"/>
                <a:cs typeface="Times New Roman" panose="02020603050405020304" pitchFamily="18" charset="0"/>
              </a:rPr>
              <a:t> технічні кре</a:t>
            </a:r>
            <a:r>
              <a:rPr lang="uk-UA" sz="2000" i="1" dirty="0">
                <a:effectLst/>
                <a:latin typeface="Times New Roman" panose="02020603050405020304" pitchFamily="18" charset="0"/>
                <a:ea typeface="Times New Roman" panose="02020603050405020304" pitchFamily="18" charset="0"/>
                <a:cs typeface="Times New Roman" panose="02020603050405020304" pitchFamily="18" charset="0"/>
              </a:rPr>
              <a:t>с</a:t>
            </a:r>
            <a:r>
              <a:rPr lang="uk-UA" sz="2000" i="1" u="sng" dirty="0">
                <a:effectLst/>
                <a:latin typeface="Times New Roman" panose="02020603050405020304" pitchFamily="18" charset="0"/>
                <a:ea typeface="Times New Roman" panose="02020603050405020304" pitchFamily="18" charset="0"/>
                <a:cs typeface="Times New Roman" panose="02020603050405020304" pitchFamily="18" charset="0"/>
              </a:rPr>
              <a:t>лення</a:t>
            </a:r>
            <a:r>
              <a:rPr lang="uk-UA" sz="2000" i="1" dirty="0">
                <a:effectLst/>
                <a:latin typeface="Times New Roman" panose="02020603050405020304" pitchFamily="18" charset="0"/>
                <a:ea typeface="Times New Roman" panose="02020603050405020304" pitchFamily="18" charset="0"/>
                <a:cs typeface="Times New Roman" panose="02020603050405020304" pitchFamily="18" charset="0"/>
              </a:rPr>
              <a:t>;</a:t>
            </a:r>
            <a:endParaRPr lang="uk-UA" sz="2000" dirty="0">
              <a:effectLst/>
              <a:latin typeface="Times New Roman" panose="02020603050405020304" pitchFamily="18" charset="0"/>
              <a:ea typeface="Times New Roman" panose="02020603050405020304" pitchFamily="18" charset="0"/>
            </a:endParaRPr>
          </a:p>
          <a:p>
            <a:pPr indent="431800" algn="just">
              <a:lnSpc>
                <a:spcPct val="110000"/>
              </a:lnSpc>
            </a:pPr>
            <a:r>
              <a:rPr lang="uk-UA" sz="2000" i="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000" i="1" u="sng" dirty="0">
                <a:effectLst/>
                <a:latin typeface="Times New Roman" panose="02020603050405020304" pitchFamily="18" charset="0"/>
                <a:ea typeface="Times New Roman" panose="02020603050405020304" pitchFamily="18" charset="0"/>
                <a:cs typeface="Times New Roman" panose="02020603050405020304" pitchFamily="18" charset="0"/>
              </a:rPr>
              <a:t>фотографічні твори</a:t>
            </a:r>
            <a:r>
              <a:rPr lang="uk-UA" sz="2000" i="1" dirty="0">
                <a:effectLst/>
                <a:latin typeface="Times New Roman" panose="02020603050405020304" pitchFamily="18" charset="0"/>
                <a:ea typeface="Times New Roman" panose="02020603050405020304" pitchFamily="18" charset="0"/>
                <a:cs typeface="Times New Roman" panose="02020603050405020304" pitchFamily="18" charset="0"/>
              </a:rPr>
              <a:t>: незалежно від теми (портрети, пейзажі, поточні події тощо) і мети, з якою вони зроблені;</a:t>
            </a:r>
            <a:endParaRPr lang="uk-UA" sz="2000" dirty="0">
              <a:effectLst/>
              <a:latin typeface="Times New Roman" panose="02020603050405020304" pitchFamily="18" charset="0"/>
              <a:ea typeface="Times New Roman" panose="02020603050405020304" pitchFamily="18" charset="0"/>
            </a:endParaRPr>
          </a:p>
          <a:p>
            <a:pPr indent="431800" algn="just">
              <a:lnSpc>
                <a:spcPct val="110000"/>
              </a:lnSpc>
            </a:pPr>
            <a:r>
              <a:rPr lang="uk-UA" sz="2000" i="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000" i="1" u="sng" dirty="0">
                <a:effectLst/>
                <a:latin typeface="Times New Roman" panose="02020603050405020304" pitchFamily="18" charset="0"/>
                <a:ea typeface="Times New Roman" panose="02020603050405020304" pitchFamily="18" charset="0"/>
                <a:cs typeface="Times New Roman" panose="02020603050405020304" pitchFamily="18" charset="0"/>
              </a:rPr>
              <a:t>аудіовізуальні твори</a:t>
            </a:r>
            <a:r>
              <a:rPr lang="uk-UA" sz="2000" i="1" dirty="0">
                <a:effectLst/>
                <a:latin typeface="Times New Roman" panose="02020603050405020304" pitchFamily="18" charset="0"/>
                <a:ea typeface="Times New Roman" panose="02020603050405020304" pitchFamily="18" charset="0"/>
                <a:cs typeface="Times New Roman" panose="02020603050405020304" pitchFamily="18" charset="0"/>
              </a:rPr>
              <a:t> (раніше вони називалися «кінофільми» або «кінематографічні твори») — чи то німі, чи звукові незалежно від їх мети (кінопрокат, показ по телебаченню тощо), жанру (кінодрама, документальні фільми, кінохроніка тощо), тривалості, методу зйомки (художні зйомки, мультиплікація тощо) чи технологічного процесу (фільми на прозорій плівці, на відео-магнітній плівці тощо).</a:t>
            </a:r>
            <a:endParaRPr lang="uk-UA" sz="2000" dirty="0">
              <a:effectLst/>
              <a:latin typeface="Times New Roman" panose="02020603050405020304" pitchFamily="18" charset="0"/>
              <a:ea typeface="Times New Roman" panose="02020603050405020304" pitchFamily="18" charset="0"/>
            </a:endParaRPr>
          </a:p>
        </p:txBody>
      </p:sp>
      <p:sp>
        <p:nvSpPr>
          <p:cNvPr id="7" name="Заголовок 1"/>
          <p:cNvSpPr txBox="1">
            <a:spLocks/>
          </p:cNvSpPr>
          <p:nvPr/>
        </p:nvSpPr>
        <p:spPr>
          <a:xfrm>
            <a:off x="1403648" y="188640"/>
            <a:ext cx="7293496" cy="850106"/>
          </a:xfrm>
          <a:prstGeom prst="rect">
            <a:avLst/>
          </a:prstGeom>
          <a:effectLst/>
        </p:spPr>
        <p:txBody>
          <a:bodyPr vert="horz" lIns="91440" tIns="45720" rIns="91440" bIns="45720" rtlCol="0" anchor="t" anchorCtr="0">
            <a:noAutofit/>
          </a:bodyPr>
          <a:lst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uk-UA" sz="2800" b="1" i="1" dirty="0">
                <a:effectLst/>
                <a:latin typeface="Times New Roman" panose="02020603050405020304" pitchFamily="18" charset="0"/>
                <a:ea typeface="Calibri" panose="020F0502020204030204" pitchFamily="34" charset="0"/>
                <a:cs typeface="Times New Roman" panose="02020603050405020304" pitchFamily="18" charset="0"/>
              </a:rPr>
              <a:t>Міжнародна охорона літературної і художньої власності</a:t>
            </a:r>
            <a:endParaRPr lang="uk-UA" sz="2800" b="0"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7676581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8" y="17015"/>
            <a:ext cx="1789336" cy="1473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Прямоугольник 5"/>
          <p:cNvSpPr/>
          <p:nvPr/>
        </p:nvSpPr>
        <p:spPr>
          <a:xfrm>
            <a:off x="143508" y="1662211"/>
            <a:ext cx="8856984" cy="4191981"/>
          </a:xfrm>
          <a:prstGeom prst="rect">
            <a:avLst/>
          </a:prstGeom>
        </p:spPr>
        <p:txBody>
          <a:bodyPr wrap="square">
            <a:spAutoFit/>
          </a:bodyPr>
          <a:lstStyle/>
          <a:p>
            <a:pPr algn="just">
              <a:lnSpc>
                <a:spcPct val="150000"/>
              </a:lnSpc>
            </a:pPr>
            <a:r>
              <a:rPr lang="uk-UA" sz="2000" i="1" dirty="0">
                <a:effectLst/>
                <a:latin typeface="Times New Roman" panose="02020603050405020304" pitchFamily="18" charset="0"/>
                <a:ea typeface="Times New Roman" panose="02020603050405020304" pitchFamily="18" charset="0"/>
                <a:cs typeface="Times New Roman" panose="02020603050405020304" pitchFamily="18" charset="0"/>
              </a:rPr>
              <a:t>1. Які завдання виконує ВОІВ у сфері міжнародного співробітництва?</a:t>
            </a:r>
            <a:endParaRPr lang="uk-UA" sz="2000" dirty="0">
              <a:effectLst/>
              <a:latin typeface="Times New Roman" panose="02020603050405020304" pitchFamily="18" charset="0"/>
              <a:ea typeface="Times New Roman" panose="02020603050405020304" pitchFamily="18" charset="0"/>
            </a:endParaRPr>
          </a:p>
          <a:p>
            <a:pPr algn="just">
              <a:lnSpc>
                <a:spcPct val="150000"/>
              </a:lnSpc>
            </a:pPr>
            <a:r>
              <a:rPr lang="uk-UA" sz="2000" i="1" dirty="0">
                <a:effectLst/>
                <a:latin typeface="Times New Roman" panose="02020603050405020304" pitchFamily="18" charset="0"/>
                <a:ea typeface="Times New Roman" panose="02020603050405020304" pitchFamily="18" charset="0"/>
                <a:cs typeface="Times New Roman" panose="02020603050405020304" pitchFamily="18" charset="0"/>
              </a:rPr>
              <a:t>2. Які завдання виконує ВОІВ у сфері адміністративного співробітництва?</a:t>
            </a:r>
            <a:endParaRPr lang="uk-UA" sz="2000" dirty="0">
              <a:effectLst/>
              <a:latin typeface="Times New Roman" panose="02020603050405020304" pitchFamily="18" charset="0"/>
              <a:ea typeface="Times New Roman" panose="02020603050405020304" pitchFamily="18" charset="0"/>
            </a:endParaRPr>
          </a:p>
          <a:p>
            <a:pPr algn="just">
              <a:lnSpc>
                <a:spcPct val="150000"/>
              </a:lnSpc>
              <a:tabLst>
                <a:tab pos="420370" algn="l"/>
              </a:tabLst>
            </a:pPr>
            <a:r>
              <a:rPr lang="uk-UA" sz="2000" i="1" dirty="0">
                <a:effectLst/>
                <a:latin typeface="Times New Roman" panose="02020603050405020304" pitchFamily="18" charset="0"/>
                <a:ea typeface="Times New Roman" panose="02020603050405020304" pitchFamily="18" charset="0"/>
                <a:cs typeface="Times New Roman" panose="02020603050405020304" pitchFamily="18" charset="0"/>
              </a:rPr>
              <a:t>3. Які керівні органи має ВОІВ?</a:t>
            </a:r>
            <a:endParaRPr lang="uk-UA" sz="2000" dirty="0">
              <a:effectLst/>
              <a:latin typeface="Times New Roman" panose="02020603050405020304" pitchFamily="18" charset="0"/>
              <a:ea typeface="Times New Roman" panose="02020603050405020304" pitchFamily="18" charset="0"/>
            </a:endParaRPr>
          </a:p>
          <a:p>
            <a:pPr algn="just">
              <a:lnSpc>
                <a:spcPct val="150000"/>
              </a:lnSpc>
              <a:tabLst>
                <a:tab pos="420370" algn="l"/>
              </a:tabLst>
            </a:pPr>
            <a:r>
              <a:rPr lang="uk-UA" sz="2000" i="1" dirty="0">
                <a:effectLst/>
                <a:latin typeface="Times New Roman" panose="02020603050405020304" pitchFamily="18" charset="0"/>
                <a:ea typeface="Times New Roman" panose="02020603050405020304" pitchFamily="18" charset="0"/>
                <a:cs typeface="Times New Roman" panose="02020603050405020304" pitchFamily="18" charset="0"/>
              </a:rPr>
              <a:t>4. Перерахуйте умови вступу будь-якої країни до ВОІВ.</a:t>
            </a:r>
            <a:endParaRPr lang="uk-UA" sz="2000" dirty="0">
              <a:effectLst/>
              <a:latin typeface="Times New Roman" panose="02020603050405020304" pitchFamily="18" charset="0"/>
              <a:ea typeface="Times New Roman" panose="02020603050405020304" pitchFamily="18" charset="0"/>
            </a:endParaRPr>
          </a:p>
          <a:p>
            <a:pPr algn="just">
              <a:lnSpc>
                <a:spcPct val="150000"/>
              </a:lnSpc>
              <a:tabLst>
                <a:tab pos="420370" algn="l"/>
              </a:tabLst>
            </a:pPr>
            <a:r>
              <a:rPr lang="uk-UA" sz="2000" i="1" dirty="0">
                <a:effectLst/>
                <a:latin typeface="Times New Roman" panose="02020603050405020304" pitchFamily="18" charset="0"/>
                <a:ea typeface="Times New Roman" panose="02020603050405020304" pitchFamily="18" charset="0"/>
                <a:cs typeface="Times New Roman" panose="02020603050405020304" pitchFamily="18" charset="0"/>
              </a:rPr>
              <a:t>5. Чим визначається охороно-спроможність промислового зразка?</a:t>
            </a:r>
            <a:endParaRPr lang="uk-UA" sz="2000" dirty="0">
              <a:effectLst/>
              <a:latin typeface="Times New Roman" panose="02020603050405020304" pitchFamily="18" charset="0"/>
              <a:ea typeface="Times New Roman" panose="02020603050405020304" pitchFamily="18" charset="0"/>
            </a:endParaRPr>
          </a:p>
          <a:p>
            <a:pPr algn="just">
              <a:lnSpc>
                <a:spcPct val="150000"/>
              </a:lnSpc>
            </a:pPr>
            <a:r>
              <a:rPr lang="uk-UA" sz="2000" i="1" dirty="0">
                <a:effectLst/>
                <a:latin typeface="Times New Roman" panose="02020603050405020304" pitchFamily="18" charset="0"/>
                <a:ea typeface="Times New Roman" panose="02020603050405020304" pitchFamily="18" charset="0"/>
                <a:cs typeface="Times New Roman" panose="02020603050405020304" pitchFamily="18" charset="0"/>
              </a:rPr>
              <a:t>6. Яке призначення Паризької Конвенції у сфері охорони </a:t>
            </a:r>
            <a:r>
              <a:rPr lang="uk-UA" sz="2000" i="1">
                <a:effectLst/>
                <a:latin typeface="Times New Roman" panose="02020603050405020304" pitchFamily="18" charset="0"/>
                <a:ea typeface="Times New Roman" panose="02020603050405020304" pitchFamily="18" charset="0"/>
                <a:cs typeface="Times New Roman" panose="02020603050405020304" pitchFamily="18" charset="0"/>
              </a:rPr>
              <a:t>інтелектуальної власності?</a:t>
            </a:r>
            <a:endParaRPr lang="uk-UA" sz="2000" dirty="0">
              <a:effectLst/>
              <a:latin typeface="Times New Roman" panose="02020603050405020304" pitchFamily="18" charset="0"/>
              <a:ea typeface="Times New Roman" panose="02020603050405020304" pitchFamily="18" charset="0"/>
            </a:endParaRPr>
          </a:p>
          <a:p>
            <a:pPr lvl="0" algn="just">
              <a:lnSpc>
                <a:spcPct val="150000"/>
              </a:lnSpc>
              <a:tabLst>
                <a:tab pos="143510" algn="l"/>
              </a:tabLst>
            </a:pPr>
            <a:r>
              <a:rPr lang="uk-UA" sz="2000" i="1" dirty="0">
                <a:effectLst/>
                <a:latin typeface="Times New Roman" panose="02020603050405020304" pitchFamily="18" charset="0"/>
                <a:ea typeface="Times New Roman" panose="02020603050405020304" pitchFamily="18" charset="0"/>
                <a:cs typeface="Times New Roman" panose="02020603050405020304" pitchFamily="18" charset="0"/>
              </a:rPr>
              <a:t>7. Які дії вважають недобросовісною конкуренцією?</a:t>
            </a:r>
            <a:endParaRPr lang="uk-UA" sz="2000" dirty="0">
              <a:effectLst/>
              <a:latin typeface="Times New Roman" panose="02020603050405020304" pitchFamily="18" charset="0"/>
              <a:ea typeface="Times New Roman" panose="02020603050405020304" pitchFamily="18" charset="0"/>
            </a:endParaRPr>
          </a:p>
          <a:p>
            <a:pPr lvl="0" algn="just">
              <a:lnSpc>
                <a:spcPct val="150000"/>
              </a:lnSpc>
              <a:tabLst>
                <a:tab pos="143510" algn="l"/>
              </a:tabLst>
            </a:pPr>
            <a:r>
              <a:rPr lang="uk-UA" sz="2000" i="1" dirty="0">
                <a:effectLst/>
                <a:latin typeface="Times New Roman" panose="02020603050405020304" pitchFamily="18" charset="0"/>
                <a:ea typeface="Times New Roman" panose="02020603050405020304" pitchFamily="18" charset="0"/>
                <a:cs typeface="Times New Roman" panose="02020603050405020304" pitchFamily="18" charset="0"/>
              </a:rPr>
              <a:t>8. Які твори є об'єктами міжнародної охорони?</a:t>
            </a:r>
            <a:endParaRPr lang="uk-UA" sz="2000" dirty="0">
              <a:effectLst/>
              <a:latin typeface="Times New Roman" panose="02020603050405020304" pitchFamily="18" charset="0"/>
              <a:ea typeface="Times New Roman" panose="02020603050405020304" pitchFamily="18" charset="0"/>
            </a:endParaRPr>
          </a:p>
        </p:txBody>
      </p:sp>
      <p:sp>
        <p:nvSpPr>
          <p:cNvPr id="5" name="Заголовок 1"/>
          <p:cNvSpPr txBox="1">
            <a:spLocks/>
          </p:cNvSpPr>
          <p:nvPr/>
        </p:nvSpPr>
        <p:spPr>
          <a:xfrm>
            <a:off x="1403648" y="188640"/>
            <a:ext cx="7293496" cy="850106"/>
          </a:xfrm>
          <a:prstGeom prst="rect">
            <a:avLst/>
          </a:prstGeom>
          <a:effectLst/>
        </p:spPr>
        <p:txBody>
          <a:bodyPr vert="horz" lIns="91440" tIns="45720" rIns="91440" bIns="45720" rtlCol="0" anchor="t" anchorCtr="0">
            <a:noAutofit/>
          </a:bodyPr>
          <a:lst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indent="431800" algn="just">
              <a:lnSpc>
                <a:spcPct val="150000"/>
              </a:lnSpc>
            </a:pPr>
            <a:r>
              <a:rPr lang="uk-UA" sz="2400" i="1" dirty="0">
                <a:effectLst/>
                <a:latin typeface="Times New Roman" panose="02020603050405020304" pitchFamily="18" charset="0"/>
                <a:ea typeface="Times New Roman" panose="02020603050405020304" pitchFamily="18" charset="0"/>
                <a:cs typeface="Times New Roman" panose="02020603050405020304" pitchFamily="18" charset="0"/>
              </a:rPr>
              <a:t>КОНТРОЛЬНІ ЗАПИТАННЯ</a:t>
            </a:r>
            <a:endParaRPr lang="uk-UA" sz="24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143073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a:spLocks noGrp="1"/>
          </p:cNvSpPr>
          <p:nvPr>
            <p:ph type="title"/>
          </p:nvPr>
        </p:nvSpPr>
        <p:spPr>
          <a:xfrm>
            <a:off x="1763688" y="188640"/>
            <a:ext cx="6933456" cy="1080120"/>
          </a:xfrm>
        </p:spPr>
        <p:txBody>
          <a:bodyPr>
            <a:noAutofit/>
          </a:bodyPr>
          <a:lstStyle/>
          <a:p>
            <a:pPr algn="ctr"/>
            <a:r>
              <a:rPr lang="uk-UA" sz="2800" i="1" spc="50" dirty="0">
                <a:effectLst/>
                <a:latin typeface="Times New Roman" panose="02020603050405020304" pitchFamily="18" charset="0"/>
                <a:ea typeface="Calibri" panose="020F0502020204030204" pitchFamily="34" charset="0"/>
                <a:cs typeface="Times New Roman" panose="02020603050405020304" pitchFamily="18" charset="0"/>
              </a:rPr>
              <a:t>Всесвітня організація інтелектуальної власності </a:t>
            </a:r>
            <a:r>
              <a:rPr lang="uk-UA" sz="2800" i="1" dirty="0">
                <a:effectLst/>
                <a:latin typeface="Times New Roman" panose="02020603050405020304" pitchFamily="18" charset="0"/>
                <a:ea typeface="Times New Roman" panose="02020603050405020304" pitchFamily="18" charset="0"/>
                <a:cs typeface="Times New Roman" panose="02020603050405020304" pitchFamily="18" charset="0"/>
              </a:rPr>
              <a:t>(ВОІВ)</a:t>
            </a:r>
            <a:endParaRPr lang="uk-UA" sz="2800" dirty="0">
              <a:latin typeface="Times New Roman" panose="02020603050405020304" pitchFamily="18" charset="0"/>
              <a:cs typeface="Times New Roman" panose="02020603050405020304" pitchFamily="18" charset="0"/>
            </a:endParaRPr>
          </a:p>
        </p:txBody>
      </p:sp>
      <p:sp>
        <p:nvSpPr>
          <p:cNvPr id="2" name="Прямоугольник 1"/>
          <p:cNvSpPr/>
          <p:nvPr/>
        </p:nvSpPr>
        <p:spPr>
          <a:xfrm>
            <a:off x="179512" y="1495086"/>
            <a:ext cx="8856984" cy="1938992"/>
          </a:xfrm>
          <a:prstGeom prst="rect">
            <a:avLst/>
          </a:prstGeom>
        </p:spPr>
        <p:txBody>
          <a:bodyPr wrap="square">
            <a:spAutoFit/>
          </a:bodyPr>
          <a:lstStyle/>
          <a:p>
            <a:pPr indent="431800" algn="just"/>
            <a:r>
              <a:rPr lang="uk-UA" sz="2000" i="1" dirty="0">
                <a:effectLst/>
                <a:latin typeface="Times New Roman" panose="02020603050405020304" pitchFamily="18" charset="0"/>
                <a:ea typeface="Times New Roman" panose="02020603050405020304" pitchFamily="18" charset="0"/>
                <a:cs typeface="Times New Roman" panose="02020603050405020304" pitchFamily="18" charset="0"/>
              </a:rPr>
              <a:t>З кінця позаминулого століття починають укладатися міжнародні угоди, якими передбачається охорона прав на результати творчої діяльності, і за межами країни їх виникнення. Такі угоди хоча і не завжди досягали поставленої мети, проте виявилися в ряді напрямів досить ефективними, доцільними і виправданими. Так склалася міжнародна система охорони інтелектуальної власності.</a:t>
            </a:r>
            <a:endParaRPr lang="uk-UA" sz="2000" dirty="0">
              <a:effectLst/>
              <a:latin typeface="Times New Roman" panose="02020603050405020304" pitchFamily="18" charset="0"/>
              <a:ea typeface="Times New Roman" panose="02020603050405020304" pitchFamily="18" charset="0"/>
            </a:endParaRPr>
          </a:p>
        </p:txBody>
      </p:sp>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648" y="17015"/>
            <a:ext cx="1789336" cy="1473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a:extLst>
              <a:ext uri="{FF2B5EF4-FFF2-40B4-BE49-F238E27FC236}">
                <a16:creationId xmlns:a16="http://schemas.microsoft.com/office/drawing/2014/main" id="{970ABA8D-C72C-444C-81F7-6CAC7D46C699}"/>
              </a:ext>
            </a:extLst>
          </p:cNvPr>
          <p:cNvSpPr txBox="1"/>
          <p:nvPr/>
        </p:nvSpPr>
        <p:spPr>
          <a:xfrm>
            <a:off x="143508" y="3429000"/>
            <a:ext cx="8928992" cy="3170099"/>
          </a:xfrm>
          <a:prstGeom prst="rect">
            <a:avLst/>
          </a:prstGeom>
          <a:noFill/>
        </p:spPr>
        <p:txBody>
          <a:bodyPr wrap="square">
            <a:spAutoFit/>
          </a:bodyPr>
          <a:lstStyle/>
          <a:p>
            <a:pPr indent="431800" algn="just"/>
            <a:r>
              <a:rPr lang="uk-UA" sz="2000" i="1" dirty="0">
                <a:effectLst/>
                <a:latin typeface="Times New Roman" panose="02020603050405020304" pitchFamily="18" charset="0"/>
                <a:ea typeface="Times New Roman" panose="02020603050405020304" pitchFamily="18" charset="0"/>
                <a:cs typeface="Times New Roman" panose="02020603050405020304" pitchFamily="18" charset="0"/>
              </a:rPr>
              <a:t>На сьогодні найбільш авторитетною організацією є Всесвітня організація інтелектуальної власності (ВОІВ). Фактично вона була започаткована ще в 1883-1886 рр., коли були прийняті відповідно Паризька конвенція про охорону промислової власності і Бернська конвенція про охорону літературних і художніх творів.</a:t>
            </a:r>
            <a:endParaRPr lang="uk-UA" sz="2000" dirty="0">
              <a:effectLst/>
              <a:latin typeface="Times New Roman" panose="02020603050405020304" pitchFamily="18" charset="0"/>
              <a:ea typeface="Times New Roman" panose="02020603050405020304" pitchFamily="18" charset="0"/>
            </a:endParaRPr>
          </a:p>
          <a:p>
            <a:pPr indent="431800" algn="just"/>
            <a:r>
              <a:rPr lang="uk-UA" sz="2000" i="1" dirty="0">
                <a:effectLst/>
                <a:latin typeface="Times New Roman" panose="02020603050405020304" pitchFamily="18" charset="0"/>
                <a:ea typeface="Times New Roman" panose="02020603050405020304" pitchFamily="18" charset="0"/>
                <a:cs typeface="Times New Roman" panose="02020603050405020304" pitchFamily="18" charset="0"/>
              </a:rPr>
              <a:t>14 липня 1967 р. у Стокгольмі була підписана конвенція, якою утворювалася Всесвітня організація інтелектуальної власності. Вона набрала чинності в 1970 р.</a:t>
            </a:r>
            <a:endParaRPr lang="uk-UA" sz="2000" dirty="0">
              <a:effectLst/>
              <a:latin typeface="Times New Roman" panose="02020603050405020304" pitchFamily="18" charset="0"/>
              <a:ea typeface="Times New Roman" panose="02020603050405020304" pitchFamily="18" charset="0"/>
            </a:endParaRPr>
          </a:p>
          <a:p>
            <a:r>
              <a:rPr lang="uk-UA" sz="2000" i="1" dirty="0">
                <a:effectLst/>
                <a:latin typeface="Times New Roman" panose="02020603050405020304" pitchFamily="18" charset="0"/>
                <a:ea typeface="Calibri" panose="020F0502020204030204" pitchFamily="34" charset="0"/>
                <a:cs typeface="Times New Roman" panose="02020603050405020304" pitchFamily="18" charset="0"/>
              </a:rPr>
              <a:t>У грудні 1974 р. ВОІВ набула статусу спеціалізованої установи Організації Об'єднаних Націй.</a:t>
            </a:r>
            <a:endParaRPr lang="uk-UA" sz="2000" dirty="0"/>
          </a:p>
        </p:txBody>
      </p:sp>
    </p:spTree>
    <p:extLst>
      <p:ext uri="{BB962C8B-B14F-4D97-AF65-F5344CB8AC3E}">
        <p14:creationId xmlns:p14="http://schemas.microsoft.com/office/powerpoint/2010/main" val="40465837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8" y="17015"/>
            <a:ext cx="1789336" cy="1473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Прямоугольник 2"/>
          <p:cNvSpPr/>
          <p:nvPr/>
        </p:nvSpPr>
        <p:spPr>
          <a:xfrm>
            <a:off x="107504" y="1268760"/>
            <a:ext cx="8928992" cy="1938992"/>
          </a:xfrm>
          <a:prstGeom prst="rect">
            <a:avLst/>
          </a:prstGeom>
        </p:spPr>
        <p:txBody>
          <a:bodyPr wrap="square">
            <a:spAutoFit/>
          </a:bodyPr>
          <a:lstStyle/>
          <a:p>
            <a:pPr indent="431800" algn="just"/>
            <a:r>
              <a:rPr lang="uk-UA" sz="2000" i="1" dirty="0">
                <a:latin typeface="Times New Roman" panose="02020603050405020304" pitchFamily="18" charset="0"/>
                <a:cs typeface="Times New Roman" panose="02020603050405020304" pitchFamily="18" charset="0"/>
              </a:rPr>
              <a:t>                       </a:t>
            </a:r>
            <a:r>
              <a:rPr lang="uk-UA" sz="2000" i="1" dirty="0">
                <a:effectLst/>
                <a:latin typeface="Times New Roman" panose="02020603050405020304" pitchFamily="18" charset="0"/>
                <a:ea typeface="Times New Roman" panose="02020603050405020304" pitchFamily="18" charset="0"/>
                <a:cs typeface="Times New Roman" panose="02020603050405020304" pitchFamily="18" charset="0"/>
              </a:rPr>
              <a:t>Конвенція поставила перед ВОІВ такі завдання:</a:t>
            </a:r>
            <a:endParaRPr lang="uk-UA" sz="2000" dirty="0">
              <a:effectLst/>
              <a:latin typeface="Times New Roman" panose="02020603050405020304" pitchFamily="18" charset="0"/>
              <a:ea typeface="Times New Roman" panose="02020603050405020304" pitchFamily="18" charset="0"/>
            </a:endParaRPr>
          </a:p>
          <a:p>
            <a:pPr indent="431800" algn="just"/>
            <a:r>
              <a:rPr lang="uk-UA" sz="2000" i="1" dirty="0">
                <a:effectLst/>
                <a:latin typeface="Times New Roman" panose="02020603050405020304" pitchFamily="18" charset="0"/>
                <a:ea typeface="Times New Roman" panose="02020603050405020304" pitchFamily="18" charset="0"/>
                <a:cs typeface="Times New Roman" panose="02020603050405020304" pitchFamily="18" charset="0"/>
              </a:rPr>
              <a:t>– сприяти охороні  інтелектуальної власності  в усьому світі шляхом співробітництва між державами і, у конкретних випадках, у взаємодії з будь-якою іншою міжнародною організацією;</a:t>
            </a:r>
            <a:endParaRPr lang="uk-UA" sz="2000" dirty="0">
              <a:effectLst/>
              <a:latin typeface="Times New Roman" panose="02020603050405020304" pitchFamily="18" charset="0"/>
              <a:ea typeface="Times New Roman" panose="02020603050405020304" pitchFamily="18" charset="0"/>
            </a:endParaRPr>
          </a:p>
          <a:p>
            <a:pPr indent="431800" algn="just"/>
            <a:r>
              <a:rPr lang="uk-UA" sz="2000" i="1" dirty="0">
                <a:effectLst/>
                <a:latin typeface="Times New Roman" panose="02020603050405020304" pitchFamily="18" charset="0"/>
                <a:ea typeface="Times New Roman" panose="02020603050405020304" pitchFamily="18" charset="0"/>
                <a:cs typeface="Times New Roman" panose="02020603050405020304" pitchFamily="18" charset="0"/>
              </a:rPr>
              <a:t>– забезпечувати адміністративне співробітництво між створеними союзами в галузі охорони інтелектуальної власності.</a:t>
            </a:r>
            <a:endParaRPr lang="uk-UA" sz="2000" dirty="0">
              <a:effectLst/>
              <a:latin typeface="Times New Roman" panose="02020603050405020304" pitchFamily="18" charset="0"/>
              <a:ea typeface="Times New Roman" panose="02020603050405020304" pitchFamily="18" charset="0"/>
            </a:endParaRPr>
          </a:p>
        </p:txBody>
      </p:sp>
      <p:sp>
        <p:nvSpPr>
          <p:cNvPr id="8" name="Заголовок 1"/>
          <p:cNvSpPr txBox="1">
            <a:spLocks/>
          </p:cNvSpPr>
          <p:nvPr/>
        </p:nvSpPr>
        <p:spPr>
          <a:xfrm>
            <a:off x="1763688" y="188640"/>
            <a:ext cx="6933456" cy="1080120"/>
          </a:xfrm>
          <a:prstGeom prst="rect">
            <a:avLst/>
          </a:prstGeom>
          <a:effectLst/>
        </p:spPr>
        <p:txBody>
          <a:bodyPr vert="horz" lIns="91440" tIns="45720" rIns="91440" bIns="45720" rtlCol="0" anchor="t" anchorCtr="0">
            <a:noAutofit/>
          </a:bodyPr>
          <a:lst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uk-UA" sz="2800" i="1" spc="50" dirty="0">
                <a:effectLst/>
                <a:latin typeface="Times New Roman" panose="02020603050405020304" pitchFamily="18" charset="0"/>
                <a:ea typeface="Calibri" panose="020F0502020204030204" pitchFamily="34" charset="0"/>
                <a:cs typeface="Times New Roman" panose="02020603050405020304" pitchFamily="18" charset="0"/>
              </a:rPr>
              <a:t>Всесвітня організація інтелектуальної власності </a:t>
            </a:r>
            <a:r>
              <a:rPr lang="uk-UA" sz="2800" i="1" dirty="0">
                <a:effectLst/>
                <a:latin typeface="Times New Roman" panose="02020603050405020304" pitchFamily="18" charset="0"/>
                <a:ea typeface="Times New Roman" panose="02020603050405020304" pitchFamily="18" charset="0"/>
                <a:cs typeface="Times New Roman" panose="02020603050405020304" pitchFamily="18" charset="0"/>
              </a:rPr>
              <a:t>(ВОІВ)</a:t>
            </a:r>
            <a:endParaRPr lang="uk-UA" sz="2800" dirty="0">
              <a:latin typeface="Times New Roman" panose="02020603050405020304" pitchFamily="18" charset="0"/>
              <a:cs typeface="Times New Roman" panose="02020603050405020304" pitchFamily="18" charset="0"/>
            </a:endParaRPr>
          </a:p>
        </p:txBody>
      </p:sp>
      <p:sp>
        <p:nvSpPr>
          <p:cNvPr id="6" name="TextBox 5">
            <a:extLst>
              <a:ext uri="{FF2B5EF4-FFF2-40B4-BE49-F238E27FC236}">
                <a16:creationId xmlns:a16="http://schemas.microsoft.com/office/drawing/2014/main" id="{4496CCAA-D4B8-464D-AFAF-C14B1A36F02F}"/>
              </a:ext>
            </a:extLst>
          </p:cNvPr>
          <p:cNvSpPr txBox="1"/>
          <p:nvPr/>
        </p:nvSpPr>
        <p:spPr>
          <a:xfrm>
            <a:off x="107504" y="3207752"/>
            <a:ext cx="8928992" cy="3477875"/>
          </a:xfrm>
          <a:prstGeom prst="rect">
            <a:avLst/>
          </a:prstGeom>
          <a:noFill/>
        </p:spPr>
        <p:txBody>
          <a:bodyPr wrap="square">
            <a:spAutoFit/>
          </a:bodyPr>
          <a:lstStyle/>
          <a:p>
            <a:pPr indent="431800" algn="just"/>
            <a:r>
              <a:rPr lang="uk-UA" sz="2000" i="1" dirty="0">
                <a:effectLst/>
                <a:latin typeface="Times New Roman" panose="02020603050405020304" pitchFamily="18" charset="0"/>
                <a:ea typeface="Times New Roman" panose="02020603050405020304" pitchFamily="18" charset="0"/>
                <a:cs typeface="Times New Roman" panose="02020603050405020304" pitchFamily="18" charset="0"/>
              </a:rPr>
              <a:t>ВОІВ заохочує укладання нових міжнародних договорів і удосконалення національних законодавств, важливою ділянкою її діяльності є надання технічної допомоги країнам, що розвиваються. В обов'язки ВОІВ входить збирання і розповсюдження інформації, організація роботи відповідних служб, які займаються забезпеченням охорони винаходів, знаків і промислових зразків, якщо таку охорону бажають одержати одночасно в кількох країнах, сприяння розвитку інших видів</a:t>
            </a:r>
            <a:r>
              <a:rPr lang="uk-UA" sz="2000" b="1" i="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000" i="1" dirty="0">
                <a:effectLst/>
                <a:latin typeface="Times New Roman" panose="02020603050405020304" pitchFamily="18" charset="0"/>
                <a:ea typeface="Times New Roman" panose="02020603050405020304" pitchFamily="18" charset="0"/>
                <a:cs typeface="Times New Roman" panose="02020603050405020304" pitchFamily="18" charset="0"/>
              </a:rPr>
              <a:t>адміністративного співробітництва між державами-членами.</a:t>
            </a:r>
            <a:endParaRPr lang="uk-UA" sz="2000" dirty="0">
              <a:effectLst/>
              <a:latin typeface="Times New Roman" panose="02020603050405020304" pitchFamily="18" charset="0"/>
              <a:ea typeface="Times New Roman" panose="02020603050405020304" pitchFamily="18" charset="0"/>
            </a:endParaRPr>
          </a:p>
          <a:p>
            <a:pPr indent="431800" algn="just"/>
            <a:r>
              <a:rPr lang="uk-UA" sz="2000" i="1" dirty="0">
                <a:effectLst/>
                <a:latin typeface="Times New Roman" panose="02020603050405020304" pitchFamily="18" charset="0"/>
                <a:ea typeface="Times New Roman" panose="02020603050405020304" pitchFamily="18" charset="0"/>
                <a:cs typeface="Times New Roman" panose="02020603050405020304" pitchFamily="18" charset="0"/>
              </a:rPr>
              <a:t>ВОІВ  також централізує адміністративне управління союзами в Міжнародному бюро в Женеві, яке є секретаріатом ВОІВ, а також здійснює контроль за таким управлінням через свої органи.</a:t>
            </a:r>
            <a:endParaRPr lang="uk-UA" sz="20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413051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8" y="17015"/>
            <a:ext cx="1789336" cy="1473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Прямоугольник 1"/>
          <p:cNvSpPr/>
          <p:nvPr/>
        </p:nvSpPr>
        <p:spPr>
          <a:xfrm>
            <a:off x="107504" y="1536174"/>
            <a:ext cx="8928992" cy="3785652"/>
          </a:xfrm>
          <a:prstGeom prst="rect">
            <a:avLst/>
          </a:prstGeom>
        </p:spPr>
        <p:txBody>
          <a:bodyPr wrap="square">
            <a:spAutoFit/>
          </a:bodyPr>
          <a:lstStyle/>
          <a:p>
            <a:pPr indent="431800" algn="just"/>
            <a:r>
              <a:rPr lang="uk-UA" sz="2400" i="1" dirty="0">
                <a:latin typeface="Times New Roman" panose="02020603050405020304" pitchFamily="18" charset="0"/>
                <a:cs typeface="Times New Roman" panose="02020603050405020304" pitchFamily="18" charset="0"/>
              </a:rPr>
              <a:t> </a:t>
            </a:r>
            <a:r>
              <a:rPr lang="uk-UA" sz="2400" i="1" dirty="0">
                <a:effectLst/>
                <a:latin typeface="Times New Roman" panose="02020603050405020304" pitchFamily="18" charset="0"/>
                <a:ea typeface="Times New Roman" panose="02020603050405020304" pitchFamily="18" charset="0"/>
                <a:cs typeface="Times New Roman" panose="02020603050405020304" pitchFamily="18" charset="0"/>
              </a:rPr>
              <a:t>ВОІВ несе також відповідальність за розвиток інтелектуальної діяльності і сприяє передачі технологій, які стосуються промислової власності, країнам, що розвиваються, з метою прискорення їх економічного, соціального і культурного розвитку.</a:t>
            </a:r>
            <a:endParaRPr lang="uk-UA" sz="2400" dirty="0">
              <a:effectLst/>
              <a:latin typeface="Times New Roman" panose="02020603050405020304" pitchFamily="18" charset="0"/>
              <a:ea typeface="Times New Roman" panose="02020603050405020304" pitchFamily="18" charset="0"/>
            </a:endParaRPr>
          </a:p>
          <a:p>
            <a:pPr indent="431800" algn="just"/>
            <a:r>
              <a:rPr lang="uk-UA" sz="2400" i="1" dirty="0">
                <a:effectLst/>
                <a:latin typeface="Times New Roman" panose="02020603050405020304" pitchFamily="18" charset="0"/>
                <a:ea typeface="Times New Roman" panose="02020603050405020304" pitchFamily="18" charset="0"/>
                <a:cs typeface="Times New Roman" panose="02020603050405020304" pitchFamily="18" charset="0"/>
              </a:rPr>
              <a:t>При виконанні своїх функцій ВОІВ керується завданнями міжнародного співробітництва з метою розвитку; повною мірою використовуючи досягнення інтелектуальної діяльності. сприяв більш широкому використанню інтелектуальної власності для заохочення національної творчої діяльності.</a:t>
            </a:r>
            <a:endParaRPr lang="uk-UA" sz="2400" dirty="0">
              <a:effectLst/>
              <a:latin typeface="Times New Roman" panose="02020603050405020304" pitchFamily="18" charset="0"/>
              <a:ea typeface="Times New Roman" panose="02020603050405020304" pitchFamily="18" charset="0"/>
            </a:endParaRPr>
          </a:p>
        </p:txBody>
      </p:sp>
      <p:sp>
        <p:nvSpPr>
          <p:cNvPr id="5" name="Заголовок 1"/>
          <p:cNvSpPr>
            <a:spLocks noGrp="1"/>
          </p:cNvSpPr>
          <p:nvPr>
            <p:ph type="title"/>
          </p:nvPr>
        </p:nvSpPr>
        <p:spPr>
          <a:xfrm>
            <a:off x="1763688" y="188640"/>
            <a:ext cx="6933456" cy="1080120"/>
          </a:xfrm>
        </p:spPr>
        <p:txBody>
          <a:bodyPr>
            <a:noAutofit/>
          </a:bodyPr>
          <a:lstStyle/>
          <a:p>
            <a:pPr algn="ctr"/>
            <a:r>
              <a:rPr lang="uk-UA" sz="2800" i="1" spc="50" dirty="0">
                <a:effectLst/>
                <a:latin typeface="Times New Roman" panose="02020603050405020304" pitchFamily="18" charset="0"/>
                <a:ea typeface="Calibri" panose="020F0502020204030204" pitchFamily="34" charset="0"/>
                <a:cs typeface="Times New Roman" panose="02020603050405020304" pitchFamily="18" charset="0"/>
              </a:rPr>
              <a:t>Всесвітня організація інтелектуальної власності </a:t>
            </a:r>
            <a:r>
              <a:rPr lang="uk-UA" sz="2800" i="1" dirty="0">
                <a:effectLst/>
                <a:latin typeface="Times New Roman" panose="02020603050405020304" pitchFamily="18" charset="0"/>
                <a:ea typeface="Times New Roman" panose="02020603050405020304" pitchFamily="18" charset="0"/>
                <a:cs typeface="Times New Roman" panose="02020603050405020304" pitchFamily="18" charset="0"/>
              </a:rPr>
              <a:t>(ВОІВ)</a:t>
            </a:r>
            <a:endParaRPr lang="uk-UA"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443477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8" y="17015"/>
            <a:ext cx="1789336" cy="1473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Прямоугольник 1"/>
          <p:cNvSpPr/>
          <p:nvPr/>
        </p:nvSpPr>
        <p:spPr>
          <a:xfrm>
            <a:off x="53752" y="1121423"/>
            <a:ext cx="9036496" cy="2246769"/>
          </a:xfrm>
          <a:prstGeom prst="rect">
            <a:avLst/>
          </a:prstGeom>
        </p:spPr>
        <p:txBody>
          <a:bodyPr wrap="square">
            <a:spAutoFit/>
          </a:bodyPr>
          <a:lstStyle/>
          <a:p>
            <a:pPr indent="431800" algn="ctr"/>
            <a:r>
              <a:rPr lang="uk-UA" sz="2000" i="1" dirty="0">
                <a:latin typeface="Times New Roman" panose="02020603050405020304" pitchFamily="18" charset="0"/>
                <a:cs typeface="Times New Roman" panose="02020603050405020304" pitchFamily="18" charset="0"/>
              </a:rPr>
              <a:t> </a:t>
            </a:r>
            <a:r>
              <a:rPr lang="uk-UA" sz="2000" b="1" u="sng" dirty="0">
                <a:effectLst/>
                <a:latin typeface="Times New Roman" panose="02020603050405020304" pitchFamily="18" charset="0"/>
                <a:ea typeface="Times New Roman" panose="02020603050405020304" pitchFamily="18" charset="0"/>
                <a:cs typeface="Times New Roman" panose="02020603050405020304" pitchFamily="18" charset="0"/>
              </a:rPr>
              <a:t>Органи ВОІВ:</a:t>
            </a:r>
            <a:endParaRPr lang="uk-UA" sz="2000" dirty="0">
              <a:effectLst/>
              <a:latin typeface="Times New Roman" panose="02020603050405020304" pitchFamily="18" charset="0"/>
              <a:ea typeface="Times New Roman" panose="02020603050405020304" pitchFamily="18" charset="0"/>
            </a:endParaRPr>
          </a:p>
          <a:p>
            <a:pPr indent="431800" algn="just"/>
            <a:r>
              <a:rPr lang="uk-UA" sz="2000" i="1" dirty="0">
                <a:effectLst/>
                <a:latin typeface="Times New Roman" panose="02020603050405020304" pitchFamily="18" charset="0"/>
                <a:ea typeface="Times New Roman" panose="02020603050405020304" pitchFamily="18" charset="0"/>
                <a:cs typeface="Times New Roman" panose="02020603050405020304" pitchFamily="18" charset="0"/>
              </a:rPr>
              <a:t>ВОІВ мас три керівні органи, які засновані в межах Конвенції: </a:t>
            </a:r>
            <a:endParaRPr lang="uk-UA" sz="2000" dirty="0">
              <a:effectLst/>
              <a:latin typeface="Times New Roman" panose="02020603050405020304" pitchFamily="18" charset="0"/>
              <a:ea typeface="Times New Roman" panose="02020603050405020304" pitchFamily="18" charset="0"/>
            </a:endParaRPr>
          </a:p>
          <a:p>
            <a:pPr indent="431800" algn="just"/>
            <a:r>
              <a:rPr lang="uk-UA" sz="2000" i="1" dirty="0">
                <a:effectLst/>
                <a:latin typeface="Times New Roman" panose="02020603050405020304" pitchFamily="18" charset="0"/>
                <a:ea typeface="Times New Roman" panose="02020603050405020304" pitchFamily="18" charset="0"/>
                <a:cs typeface="Times New Roman" panose="02020603050405020304" pitchFamily="18" charset="0"/>
              </a:rPr>
              <a:t>1) Генеральна Асамблея (країни - члени ВОІВ за умови, що вони також є членами Асамблеї Паризького і 	(або) Бернського союзів).</a:t>
            </a:r>
            <a:endParaRPr lang="uk-UA" sz="2000" dirty="0">
              <a:effectLst/>
              <a:latin typeface="Times New Roman" panose="02020603050405020304" pitchFamily="18" charset="0"/>
              <a:ea typeface="Times New Roman" panose="02020603050405020304" pitchFamily="18" charset="0"/>
            </a:endParaRPr>
          </a:p>
          <a:p>
            <a:pPr indent="431800" algn="just"/>
            <a:r>
              <a:rPr lang="uk-UA" sz="2000" i="1" dirty="0">
                <a:effectLst/>
                <a:latin typeface="Times New Roman" panose="02020603050405020304" pitchFamily="18" charset="0"/>
                <a:ea typeface="Times New Roman" panose="02020603050405020304" pitchFamily="18" charset="0"/>
                <a:cs typeface="Times New Roman" panose="02020603050405020304" pitchFamily="18" charset="0"/>
              </a:rPr>
              <a:t>2) Конференція (всі країни - члени ВОІВ).</a:t>
            </a:r>
            <a:endParaRPr lang="uk-UA" sz="2000" dirty="0">
              <a:effectLst/>
              <a:latin typeface="Times New Roman" panose="02020603050405020304" pitchFamily="18" charset="0"/>
              <a:ea typeface="Times New Roman" panose="02020603050405020304" pitchFamily="18" charset="0"/>
            </a:endParaRPr>
          </a:p>
          <a:p>
            <a:pPr indent="431800" algn="just"/>
            <a:r>
              <a:rPr lang="uk-UA" sz="2000" i="1" dirty="0">
                <a:effectLst/>
                <a:latin typeface="Times New Roman" panose="02020603050405020304" pitchFamily="18" charset="0"/>
                <a:ea typeface="Times New Roman" panose="02020603050405020304" pitchFamily="18" charset="0"/>
                <a:cs typeface="Times New Roman" panose="02020603050405020304" pitchFamily="18" charset="0"/>
              </a:rPr>
              <a:t>3. Координаційний комітет (країни, обрані із числа ВОІВ, Паризького і Бернського союзів, та Швейцарія). На 1 січня 1995 р. членами були 58 країн).</a:t>
            </a:r>
            <a:endParaRPr lang="uk-UA" sz="2000" dirty="0">
              <a:effectLst/>
              <a:latin typeface="Times New Roman" panose="02020603050405020304" pitchFamily="18" charset="0"/>
              <a:ea typeface="Times New Roman" panose="02020603050405020304" pitchFamily="18" charset="0"/>
            </a:endParaRPr>
          </a:p>
        </p:txBody>
      </p:sp>
      <p:sp>
        <p:nvSpPr>
          <p:cNvPr id="5" name="Заголовок 1"/>
          <p:cNvSpPr>
            <a:spLocks noGrp="1"/>
          </p:cNvSpPr>
          <p:nvPr>
            <p:ph type="title"/>
          </p:nvPr>
        </p:nvSpPr>
        <p:spPr>
          <a:xfrm>
            <a:off x="1763688" y="188640"/>
            <a:ext cx="6933456" cy="648072"/>
          </a:xfrm>
        </p:spPr>
        <p:txBody>
          <a:bodyPr>
            <a:noAutofit/>
          </a:bodyPr>
          <a:lstStyle/>
          <a:p>
            <a:pPr algn="ctr"/>
            <a:r>
              <a:rPr lang="uk-UA" sz="2800" i="1" spc="50" dirty="0">
                <a:effectLst/>
                <a:latin typeface="Times New Roman" panose="02020603050405020304" pitchFamily="18" charset="0"/>
                <a:ea typeface="Calibri" panose="020F0502020204030204" pitchFamily="34" charset="0"/>
                <a:cs typeface="Times New Roman" panose="02020603050405020304" pitchFamily="18" charset="0"/>
              </a:rPr>
              <a:t>Всесвітня організація інтелектуальної власності </a:t>
            </a:r>
            <a:r>
              <a:rPr lang="uk-UA" sz="2800" i="1" dirty="0">
                <a:effectLst/>
                <a:latin typeface="Times New Roman" panose="02020603050405020304" pitchFamily="18" charset="0"/>
                <a:ea typeface="Times New Roman" panose="02020603050405020304" pitchFamily="18" charset="0"/>
                <a:cs typeface="Times New Roman" panose="02020603050405020304" pitchFamily="18" charset="0"/>
              </a:rPr>
              <a:t>(ВОІВ)</a:t>
            </a:r>
            <a:endParaRPr lang="uk-UA" sz="2800" dirty="0">
              <a:latin typeface="Times New Roman" panose="02020603050405020304" pitchFamily="18" charset="0"/>
              <a:cs typeface="Times New Roman" panose="02020603050405020304" pitchFamily="18" charset="0"/>
            </a:endParaRPr>
          </a:p>
        </p:txBody>
      </p:sp>
      <p:sp>
        <p:nvSpPr>
          <p:cNvPr id="6" name="TextBox 5">
            <a:extLst>
              <a:ext uri="{FF2B5EF4-FFF2-40B4-BE49-F238E27FC236}">
                <a16:creationId xmlns:a16="http://schemas.microsoft.com/office/drawing/2014/main" id="{4AA4DCDD-5AEF-41A0-A784-A483EE021BB2}"/>
              </a:ext>
            </a:extLst>
          </p:cNvPr>
          <p:cNvSpPr txBox="1"/>
          <p:nvPr/>
        </p:nvSpPr>
        <p:spPr>
          <a:xfrm>
            <a:off x="179512" y="3495823"/>
            <a:ext cx="8910736" cy="2554545"/>
          </a:xfrm>
          <a:prstGeom prst="rect">
            <a:avLst/>
          </a:prstGeom>
          <a:noFill/>
        </p:spPr>
        <p:txBody>
          <a:bodyPr wrap="square">
            <a:spAutoFit/>
          </a:bodyPr>
          <a:lstStyle/>
          <a:p>
            <a:pPr indent="431800" algn="just"/>
            <a:r>
              <a:rPr lang="uk-UA" sz="2000" i="1" dirty="0">
                <a:effectLst/>
                <a:latin typeface="Times New Roman" panose="02020603050405020304" pitchFamily="18" charset="0"/>
                <a:ea typeface="Times New Roman" panose="02020603050405020304" pitchFamily="18" charset="0"/>
                <a:cs typeface="Times New Roman" panose="02020603050405020304" pitchFamily="18" charset="0"/>
              </a:rPr>
              <a:t>Генеральна Асамблея приймає дворічний бюджет, спільний для всіх Союзів. Конференція приймає дворічний бюджет Конвенції.</a:t>
            </a:r>
            <a:endParaRPr lang="uk-UA" sz="2000" dirty="0">
              <a:effectLst/>
              <a:latin typeface="Times New Roman" panose="02020603050405020304" pitchFamily="18" charset="0"/>
              <a:ea typeface="Times New Roman" panose="02020603050405020304" pitchFamily="18" charset="0"/>
            </a:endParaRPr>
          </a:p>
          <a:p>
            <a:pPr indent="431800" algn="just"/>
            <a:r>
              <a:rPr lang="uk-UA" sz="2000" i="1" dirty="0">
                <a:effectLst/>
                <a:latin typeface="Times New Roman" panose="02020603050405020304" pitchFamily="18" charset="0"/>
                <a:ea typeface="Times New Roman" panose="02020603050405020304" pitchFamily="18" charset="0"/>
                <a:cs typeface="Times New Roman" panose="02020603050405020304" pitchFamily="18" charset="0"/>
              </a:rPr>
              <a:t>Генеральна Асамблея і Конференція збираються на чергові сесії один раз на два роки. Координаційний комітет збирається на чергову сесію один раз на рік.</a:t>
            </a:r>
            <a:endParaRPr lang="uk-UA" sz="2000" dirty="0">
              <a:effectLst/>
              <a:latin typeface="Times New Roman" panose="02020603050405020304" pitchFamily="18" charset="0"/>
              <a:ea typeface="Times New Roman" panose="02020603050405020304" pitchFamily="18" charset="0"/>
            </a:endParaRPr>
          </a:p>
          <a:p>
            <a:pPr indent="431800" algn="just"/>
            <a:r>
              <a:rPr lang="uk-UA" sz="2000" i="1" dirty="0">
                <a:effectLst/>
                <a:latin typeface="Times New Roman" panose="02020603050405020304" pitchFamily="18" charset="0"/>
                <a:ea typeface="Times New Roman" panose="02020603050405020304" pitchFamily="18" charset="0"/>
                <a:cs typeface="Times New Roman" panose="02020603050405020304" pitchFamily="18" charset="0"/>
              </a:rPr>
              <a:t>Виконавчим главою ВОІВ є Генеральний директор, який обирається Генеральною Асамблеєю на шестирічний строк, що може бути подовжений.</a:t>
            </a:r>
            <a:endParaRPr lang="uk-UA" sz="2000" dirty="0">
              <a:effectLst/>
              <a:latin typeface="Times New Roman" panose="02020603050405020304" pitchFamily="18" charset="0"/>
              <a:ea typeface="Times New Roman" panose="02020603050405020304" pitchFamily="18" charset="0"/>
            </a:endParaRPr>
          </a:p>
          <a:p>
            <a:pPr indent="431800" algn="just"/>
            <a:r>
              <a:rPr lang="uk-UA" sz="2000" i="1" dirty="0">
                <a:effectLst/>
                <a:latin typeface="Times New Roman" panose="02020603050405020304" pitchFamily="18" charset="0"/>
                <a:ea typeface="Times New Roman" panose="02020603050405020304" pitchFamily="18" charset="0"/>
                <a:cs typeface="Times New Roman" panose="02020603050405020304" pitchFamily="18" charset="0"/>
              </a:rPr>
              <a:t>За станом на 9 квітня 1995 р. членами ВОІВ були 152 держави, (стали учасницями Конвенції, якою була заснована ВОІВ). Україна є членом ВОІВ.</a:t>
            </a:r>
            <a:endParaRPr lang="uk-UA" sz="20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1466576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8" y="17015"/>
            <a:ext cx="1789336" cy="1473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Прямоугольник 1"/>
          <p:cNvSpPr/>
          <p:nvPr/>
        </p:nvSpPr>
        <p:spPr>
          <a:xfrm>
            <a:off x="107504" y="1455101"/>
            <a:ext cx="8928992" cy="5001369"/>
          </a:xfrm>
          <a:prstGeom prst="rect">
            <a:avLst/>
          </a:prstGeom>
        </p:spPr>
        <p:txBody>
          <a:bodyPr wrap="square">
            <a:spAutoFit/>
          </a:bodyPr>
          <a:lstStyle/>
          <a:p>
            <a:pPr algn="ctr"/>
            <a:r>
              <a:rPr lang="uk-UA" sz="2200" i="1" dirty="0">
                <a:latin typeface="Times New Roman" panose="02020603050405020304" pitchFamily="18" charset="0"/>
                <a:cs typeface="Times New Roman" panose="02020603050405020304" pitchFamily="18" charset="0"/>
              </a:rPr>
              <a:t>Виключна ліцензія</a:t>
            </a:r>
          </a:p>
          <a:p>
            <a:pPr indent="431800" algn="just">
              <a:lnSpc>
                <a:spcPct val="150000"/>
              </a:lnSpc>
            </a:pPr>
            <a:r>
              <a:rPr lang="uk-UA" sz="2200" i="1" dirty="0">
                <a:latin typeface="Times New Roman" panose="02020603050405020304" pitchFamily="18" charset="0"/>
                <a:cs typeface="Times New Roman" panose="02020603050405020304" pitchFamily="18" charset="0"/>
              </a:rPr>
              <a:t> </a:t>
            </a:r>
            <a:r>
              <a:rPr lang="uk-UA" sz="2200" i="1" dirty="0">
                <a:effectLst/>
                <a:latin typeface="Times New Roman" panose="02020603050405020304" pitchFamily="18" charset="0"/>
                <a:ea typeface="Times New Roman" panose="02020603050405020304" pitchFamily="18" charset="0"/>
                <a:cs typeface="Times New Roman" panose="02020603050405020304" pitchFamily="18" charset="0"/>
              </a:rPr>
              <a:t>Будь-яка держава може стати членом ВОІВ за таких умов:</a:t>
            </a:r>
            <a:endParaRPr lang="uk-UA" sz="2200" dirty="0">
              <a:effectLst/>
              <a:latin typeface="Times New Roman" panose="02020603050405020304" pitchFamily="18" charset="0"/>
              <a:ea typeface="Times New Roman" panose="02020603050405020304" pitchFamily="18" charset="0"/>
            </a:endParaRPr>
          </a:p>
          <a:p>
            <a:pPr indent="431800" algn="just">
              <a:lnSpc>
                <a:spcPct val="150000"/>
              </a:lnSpc>
            </a:pPr>
            <a:r>
              <a:rPr lang="uk-UA" sz="2200" i="1" dirty="0">
                <a:effectLst/>
                <a:latin typeface="Times New Roman" panose="02020603050405020304" pitchFamily="18" charset="0"/>
                <a:ea typeface="Times New Roman" panose="02020603050405020304" pitchFamily="18" charset="0"/>
                <a:cs typeface="Times New Roman" panose="02020603050405020304" pitchFamily="18" charset="0"/>
              </a:rPr>
              <a:t>• держава є членом Паризького або Бернського союзу;</a:t>
            </a:r>
            <a:endParaRPr lang="uk-UA" sz="2200" dirty="0">
              <a:effectLst/>
              <a:latin typeface="Times New Roman" panose="02020603050405020304" pitchFamily="18" charset="0"/>
              <a:ea typeface="Times New Roman" panose="02020603050405020304" pitchFamily="18" charset="0"/>
            </a:endParaRPr>
          </a:p>
          <a:p>
            <a:pPr indent="431800" algn="just">
              <a:lnSpc>
                <a:spcPct val="150000"/>
              </a:lnSpc>
            </a:pPr>
            <a:r>
              <a:rPr lang="uk-UA" sz="2200" i="1" dirty="0">
                <a:effectLst/>
                <a:latin typeface="Times New Roman" panose="02020603050405020304" pitchFamily="18" charset="0"/>
                <a:ea typeface="Times New Roman" panose="02020603050405020304" pitchFamily="18" charset="0"/>
                <a:cs typeface="Times New Roman" panose="02020603050405020304" pitchFamily="18" charset="0"/>
              </a:rPr>
              <a:t>• держава </a:t>
            </a:r>
            <a:r>
              <a:rPr lang="ru-RU" sz="2200" i="1" dirty="0">
                <a:effectLst/>
                <a:latin typeface="Times New Roman" panose="02020603050405020304" pitchFamily="18" charset="0"/>
                <a:ea typeface="Times New Roman" panose="02020603050405020304" pitchFamily="18" charset="0"/>
                <a:cs typeface="Times New Roman" panose="02020603050405020304" pitchFamily="18" charset="0"/>
              </a:rPr>
              <a:t>є </a:t>
            </a:r>
            <a:r>
              <a:rPr lang="uk-UA" sz="2200" i="1" dirty="0">
                <a:effectLst/>
                <a:latin typeface="Times New Roman" panose="02020603050405020304" pitchFamily="18" charset="0"/>
                <a:ea typeface="Times New Roman" panose="02020603050405020304" pitchFamily="18" charset="0"/>
                <a:cs typeface="Times New Roman" panose="02020603050405020304" pitchFamily="18" charset="0"/>
              </a:rPr>
              <a:t>членом </a:t>
            </a:r>
            <a:r>
              <a:rPr lang="ru-RU" sz="2200" i="1" dirty="0">
                <a:effectLst/>
                <a:latin typeface="Times New Roman" panose="02020603050405020304" pitchFamily="18" charset="0"/>
                <a:ea typeface="Times New Roman" panose="02020603050405020304" pitchFamily="18" charset="0"/>
                <a:cs typeface="Times New Roman" panose="02020603050405020304" pitchFamily="18" charset="0"/>
              </a:rPr>
              <a:t>ООН </a:t>
            </a:r>
            <a:r>
              <a:rPr lang="uk-UA" sz="2200" i="1" dirty="0">
                <a:effectLst/>
                <a:latin typeface="Times New Roman" panose="02020603050405020304" pitchFamily="18" charset="0"/>
                <a:ea typeface="Times New Roman" panose="02020603050405020304" pitchFamily="18" charset="0"/>
                <a:cs typeface="Times New Roman" panose="02020603050405020304" pitchFamily="18" charset="0"/>
              </a:rPr>
              <a:t>або будь-якої спеціалізованої установи, пов'язаної з </a:t>
            </a:r>
            <a:r>
              <a:rPr lang="ru-RU" sz="2200" i="1" dirty="0">
                <a:effectLst/>
                <a:latin typeface="Times New Roman" panose="02020603050405020304" pitchFamily="18" charset="0"/>
                <a:ea typeface="Times New Roman" panose="02020603050405020304" pitchFamily="18" charset="0"/>
                <a:cs typeface="Times New Roman" panose="02020603050405020304" pitchFamily="18" charset="0"/>
              </a:rPr>
              <a:t>ООН.</a:t>
            </a:r>
            <a:endParaRPr lang="uk-UA" sz="2200" dirty="0">
              <a:effectLst/>
              <a:latin typeface="Times New Roman" panose="02020603050405020304" pitchFamily="18" charset="0"/>
              <a:ea typeface="Times New Roman" panose="02020603050405020304" pitchFamily="18" charset="0"/>
            </a:endParaRPr>
          </a:p>
          <a:p>
            <a:pPr indent="431800" algn="just">
              <a:lnSpc>
                <a:spcPct val="150000"/>
              </a:lnSpc>
            </a:pPr>
            <a:r>
              <a:rPr lang="uk-UA" sz="2200" i="1" dirty="0">
                <a:effectLst/>
                <a:latin typeface="Times New Roman" panose="02020603050405020304" pitchFamily="18" charset="0"/>
                <a:ea typeface="Times New Roman" panose="02020603050405020304" pitchFamily="18" charset="0"/>
                <a:cs typeface="Times New Roman" panose="02020603050405020304" pitchFamily="18" charset="0"/>
              </a:rPr>
              <a:t>• Держави - члени Міжнародного агентства з атомної енергії або такі, що є стороною Міжнародного Суду, чи запрошені Генеральною Асамблеєю ВОІВ стати учасником Конвенції.</a:t>
            </a:r>
            <a:endParaRPr lang="uk-UA" sz="2200" dirty="0">
              <a:effectLst/>
              <a:latin typeface="Times New Roman" panose="02020603050405020304" pitchFamily="18" charset="0"/>
              <a:ea typeface="Times New Roman" panose="02020603050405020304" pitchFamily="18" charset="0"/>
            </a:endParaRPr>
          </a:p>
          <a:p>
            <a:r>
              <a:rPr lang="uk-UA" sz="2200" i="1" dirty="0">
                <a:effectLst/>
                <a:latin typeface="Times New Roman" panose="02020603050405020304" pitchFamily="18" charset="0"/>
                <a:ea typeface="Calibri" panose="020F0502020204030204" pitchFamily="34" charset="0"/>
                <a:cs typeface="Times New Roman" panose="02020603050405020304" pitchFamily="18" charset="0"/>
              </a:rPr>
              <a:t>	Членство ВОІВ оформляється здачею на охорону ратифікаційної грамоти або акту про приєднання Генеральному директору ВОІВ у Женеві.</a:t>
            </a:r>
            <a:endParaRPr lang="uk-UA" sz="2200" i="1" dirty="0">
              <a:latin typeface="Times New Roman" panose="02020603050405020304" pitchFamily="18" charset="0"/>
              <a:cs typeface="Times New Roman" panose="02020603050405020304" pitchFamily="18" charset="0"/>
            </a:endParaRPr>
          </a:p>
        </p:txBody>
      </p:sp>
      <p:sp>
        <p:nvSpPr>
          <p:cNvPr id="6" name="Заголовок 1"/>
          <p:cNvSpPr txBox="1">
            <a:spLocks/>
          </p:cNvSpPr>
          <p:nvPr/>
        </p:nvSpPr>
        <p:spPr>
          <a:xfrm>
            <a:off x="1763688" y="188640"/>
            <a:ext cx="6933456" cy="648072"/>
          </a:xfrm>
          <a:prstGeom prst="rect">
            <a:avLst/>
          </a:prstGeom>
          <a:effectLst/>
        </p:spPr>
        <p:txBody>
          <a:bodyPr vert="horz" lIns="91440" tIns="45720" rIns="91440" bIns="45720" rtlCol="0" anchor="t" anchorCtr="0">
            <a:noAutofit/>
          </a:bodyPr>
          <a:lst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uk-UA" sz="2800" i="1" spc="50" dirty="0">
                <a:effectLst/>
                <a:latin typeface="Times New Roman" panose="02020603050405020304" pitchFamily="18" charset="0"/>
                <a:ea typeface="Calibri" panose="020F0502020204030204" pitchFamily="34" charset="0"/>
                <a:cs typeface="Times New Roman" panose="02020603050405020304" pitchFamily="18" charset="0"/>
              </a:rPr>
              <a:t>Всесвітня організація інтелектуальної власності </a:t>
            </a:r>
            <a:r>
              <a:rPr lang="uk-UA" sz="2800" i="1" dirty="0">
                <a:effectLst/>
                <a:latin typeface="Times New Roman" panose="02020603050405020304" pitchFamily="18" charset="0"/>
                <a:ea typeface="Times New Roman" panose="02020603050405020304" pitchFamily="18" charset="0"/>
                <a:cs typeface="Times New Roman" panose="02020603050405020304" pitchFamily="18" charset="0"/>
              </a:rPr>
              <a:t>(ВОІВ)</a:t>
            </a:r>
            <a:endParaRPr lang="uk-UA"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416615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8" y="17015"/>
            <a:ext cx="1789336" cy="1473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Прямоугольник 1"/>
          <p:cNvSpPr/>
          <p:nvPr/>
        </p:nvSpPr>
        <p:spPr>
          <a:xfrm>
            <a:off x="107504" y="1340768"/>
            <a:ext cx="8928992" cy="1015663"/>
          </a:xfrm>
          <a:prstGeom prst="rect">
            <a:avLst/>
          </a:prstGeom>
        </p:spPr>
        <p:txBody>
          <a:bodyPr wrap="square">
            <a:spAutoFit/>
          </a:bodyPr>
          <a:lstStyle/>
          <a:p>
            <a:pPr indent="431800" algn="just"/>
            <a:r>
              <a:rPr lang="uk-UA" sz="2000" i="1" dirty="0">
                <a:latin typeface="Times New Roman" panose="02020603050405020304" pitchFamily="18" charset="0"/>
                <a:cs typeface="Times New Roman" panose="02020603050405020304" pitchFamily="18" charset="0"/>
              </a:rPr>
              <a:t> </a:t>
            </a:r>
            <a:r>
              <a:rPr lang="uk-UA" sz="2000" i="1" dirty="0">
                <a:effectLst/>
                <a:latin typeface="Times New Roman" panose="02020603050405020304" pitchFamily="18" charset="0"/>
                <a:ea typeface="Times New Roman" panose="02020603050405020304" pitchFamily="18" charset="0"/>
                <a:cs typeface="Times New Roman" panose="02020603050405020304" pitchFamily="18" charset="0"/>
              </a:rPr>
              <a:t>Промислова власність має своєю метою охорону винаходів, знаків (товарних знаків і знаків обслуговування), промислових зразків і боротьбу з недобросовісною конкуренцією.</a:t>
            </a:r>
            <a:endParaRPr lang="uk-UA" sz="2000" dirty="0">
              <a:effectLst/>
              <a:latin typeface="Times New Roman" panose="02020603050405020304" pitchFamily="18" charset="0"/>
              <a:ea typeface="Times New Roman" panose="02020603050405020304" pitchFamily="18" charset="0"/>
            </a:endParaRPr>
          </a:p>
        </p:txBody>
      </p:sp>
      <p:sp>
        <p:nvSpPr>
          <p:cNvPr id="7" name="Заголовок 1"/>
          <p:cNvSpPr txBox="1">
            <a:spLocks/>
          </p:cNvSpPr>
          <p:nvPr/>
        </p:nvSpPr>
        <p:spPr>
          <a:xfrm>
            <a:off x="1763688" y="188639"/>
            <a:ext cx="7272808" cy="842115"/>
          </a:xfrm>
          <a:prstGeom prst="rect">
            <a:avLst/>
          </a:prstGeom>
          <a:effectLst/>
        </p:spPr>
        <p:txBody>
          <a:bodyPr vert="horz" lIns="91440" tIns="45720" rIns="91440" bIns="45720" rtlCol="0" anchor="t" anchorCtr="0">
            <a:noAutofit/>
          </a:bodyPr>
          <a:lst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uk-UA" sz="2800" i="1" spc="50" dirty="0">
                <a:effectLst/>
                <a:latin typeface="Times New Roman" panose="02020603050405020304" pitchFamily="18" charset="0"/>
                <a:ea typeface="Times New Roman" panose="02020603050405020304" pitchFamily="18" charset="0"/>
                <a:cs typeface="Times New Roman" panose="02020603050405020304" pitchFamily="18" charset="0"/>
              </a:rPr>
              <a:t>Міжнародна охорона промислової власності </a:t>
            </a:r>
            <a:endParaRPr lang="uk-UA" sz="2800" dirty="0">
              <a:latin typeface="Times New Roman" panose="02020603050405020304" pitchFamily="18" charset="0"/>
              <a:cs typeface="Times New Roman" panose="02020603050405020304" pitchFamily="18" charset="0"/>
            </a:endParaRPr>
          </a:p>
        </p:txBody>
      </p:sp>
      <p:sp>
        <p:nvSpPr>
          <p:cNvPr id="6" name="TextBox 5">
            <a:extLst>
              <a:ext uri="{FF2B5EF4-FFF2-40B4-BE49-F238E27FC236}">
                <a16:creationId xmlns:a16="http://schemas.microsoft.com/office/drawing/2014/main" id="{0C167A60-F75B-4003-A1A1-501C7919640C}"/>
              </a:ext>
            </a:extLst>
          </p:cNvPr>
          <p:cNvSpPr txBox="1"/>
          <p:nvPr/>
        </p:nvSpPr>
        <p:spPr>
          <a:xfrm>
            <a:off x="107504" y="2365449"/>
            <a:ext cx="8928992" cy="1015663"/>
          </a:xfrm>
          <a:prstGeom prst="rect">
            <a:avLst/>
          </a:prstGeom>
          <a:noFill/>
        </p:spPr>
        <p:txBody>
          <a:bodyPr wrap="square">
            <a:spAutoFit/>
          </a:bodyPr>
          <a:lstStyle/>
          <a:p>
            <a:pPr indent="431800" algn="just"/>
            <a:r>
              <a:rPr lang="uk-UA" sz="2000" i="1" dirty="0">
                <a:effectLst/>
                <a:latin typeface="Times New Roman" panose="02020603050405020304" pitchFamily="18" charset="0"/>
                <a:ea typeface="Times New Roman" panose="02020603050405020304" pitchFamily="18" charset="0"/>
                <a:cs typeface="Times New Roman" panose="02020603050405020304" pitchFamily="18" charset="0"/>
              </a:rPr>
              <a:t>У міжнародно-правовій практиці промислова власність охоплює також охорону географічних вказівок (вказівки джерела походження і найменування місця походження).</a:t>
            </a:r>
            <a:endParaRPr lang="uk-UA" sz="2000" dirty="0">
              <a:effectLst/>
              <a:latin typeface="Times New Roman" panose="02020603050405020304" pitchFamily="18" charset="0"/>
              <a:ea typeface="Times New Roman" panose="02020603050405020304" pitchFamily="18" charset="0"/>
            </a:endParaRPr>
          </a:p>
        </p:txBody>
      </p:sp>
      <p:sp>
        <p:nvSpPr>
          <p:cNvPr id="8" name="TextBox 7">
            <a:extLst>
              <a:ext uri="{FF2B5EF4-FFF2-40B4-BE49-F238E27FC236}">
                <a16:creationId xmlns:a16="http://schemas.microsoft.com/office/drawing/2014/main" id="{2D6D363A-40EA-466D-B07C-8D390C70B753}"/>
              </a:ext>
            </a:extLst>
          </p:cNvPr>
          <p:cNvSpPr txBox="1"/>
          <p:nvPr/>
        </p:nvSpPr>
        <p:spPr>
          <a:xfrm>
            <a:off x="107504" y="3381112"/>
            <a:ext cx="8928992" cy="3477875"/>
          </a:xfrm>
          <a:prstGeom prst="rect">
            <a:avLst/>
          </a:prstGeom>
          <a:noFill/>
        </p:spPr>
        <p:txBody>
          <a:bodyPr wrap="square">
            <a:spAutoFit/>
          </a:bodyPr>
          <a:lstStyle/>
          <a:p>
            <a:pPr indent="431800" algn="just"/>
            <a:r>
              <a:rPr lang="uk-UA" sz="2000" i="1" u="sng" dirty="0">
                <a:effectLst/>
                <a:latin typeface="Times New Roman" panose="02020603050405020304" pitchFamily="18" charset="0"/>
                <a:ea typeface="Times New Roman" panose="02020603050405020304" pitchFamily="18" charset="0"/>
                <a:cs typeface="Times New Roman" panose="02020603050405020304" pitchFamily="18" charset="0"/>
              </a:rPr>
              <a:t>Відповідно до законодавства багатьох країн і міжнародних угод винаходом</a:t>
            </a:r>
            <a:r>
              <a:rPr lang="uk-UA" sz="2000" b="1" i="1" u="sng"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000" i="1" u="sng" dirty="0">
                <a:effectLst/>
                <a:latin typeface="Times New Roman" panose="02020603050405020304" pitchFamily="18" charset="0"/>
                <a:ea typeface="Times New Roman" panose="02020603050405020304" pitchFamily="18" charset="0"/>
                <a:cs typeface="Times New Roman" panose="02020603050405020304" pitchFamily="18" charset="0"/>
              </a:rPr>
              <a:t>визнається така нова ідея, яка дозволяє на практиці вирішити конкретну проблему в галузі техніки</a:t>
            </a:r>
            <a:r>
              <a:rPr lang="uk-UA" sz="2000" i="1" dirty="0">
                <a:effectLst/>
                <a:latin typeface="Times New Roman" panose="02020603050405020304" pitchFamily="18" charset="0"/>
                <a:ea typeface="Times New Roman" panose="02020603050405020304" pitchFamily="18" charset="0"/>
                <a:cs typeface="Times New Roman" panose="02020603050405020304" pitchFamily="18" charset="0"/>
              </a:rPr>
              <a:t>. </a:t>
            </a:r>
          </a:p>
          <a:p>
            <a:pPr indent="431800" algn="just"/>
            <a:r>
              <a:rPr lang="uk-UA" sz="2000" i="1" dirty="0">
                <a:effectLst/>
                <a:latin typeface="Times New Roman" panose="02020603050405020304" pitchFamily="18" charset="0"/>
                <a:ea typeface="Times New Roman" panose="02020603050405020304" pitchFamily="18" charset="0"/>
                <a:cs typeface="Times New Roman" panose="02020603050405020304" pitchFamily="18" charset="0"/>
              </a:rPr>
              <a:t>Для того, щоб така ідея стала об'єктом правової охорони (стала патентоспроможною), вона має відповідати певним вимогам:</a:t>
            </a:r>
          </a:p>
          <a:p>
            <a:pPr indent="431800" algn="just"/>
            <a:r>
              <a:rPr lang="uk-UA" sz="2000" i="1" dirty="0">
                <a:latin typeface="Times New Roman" panose="02020603050405020304" pitchFamily="18" charset="0"/>
                <a:ea typeface="Times New Roman" panose="02020603050405020304" pitchFamily="18" charset="0"/>
                <a:cs typeface="Times New Roman" panose="02020603050405020304" pitchFamily="18" charset="0"/>
              </a:rPr>
              <a:t>-</a:t>
            </a:r>
            <a:r>
              <a:rPr lang="uk-UA" sz="2000" i="1" dirty="0">
                <a:effectLst/>
                <a:latin typeface="Times New Roman" panose="02020603050405020304" pitchFamily="18" charset="0"/>
                <a:ea typeface="Times New Roman" panose="02020603050405020304" pitchFamily="18" charset="0"/>
                <a:cs typeface="Times New Roman" panose="02020603050405020304" pitchFamily="18" charset="0"/>
              </a:rPr>
              <a:t> бути новою, тобто ще ніде не опублікованою, і не використовуватися. </a:t>
            </a:r>
            <a:r>
              <a:rPr lang="uk-UA" sz="2000" i="1" dirty="0">
                <a:latin typeface="Times New Roman" panose="02020603050405020304" pitchFamily="18" charset="0"/>
                <a:ea typeface="Times New Roman" panose="02020603050405020304" pitchFamily="18" charset="0"/>
                <a:cs typeface="Times New Roman" panose="02020603050405020304" pitchFamily="18" charset="0"/>
              </a:rPr>
              <a:t>   </a:t>
            </a:r>
          </a:p>
          <a:p>
            <a:pPr indent="431800" algn="just"/>
            <a:r>
              <a:rPr lang="uk-UA" sz="2000" i="1" dirty="0">
                <a:effectLst/>
                <a:latin typeface="Times New Roman" panose="02020603050405020304" pitchFamily="18" charset="0"/>
                <a:ea typeface="Times New Roman" panose="02020603050405020304" pitchFamily="18" charset="0"/>
                <a:cs typeface="Times New Roman" panose="02020603050405020304" pitchFamily="18" charset="0"/>
              </a:rPr>
              <a:t>Ідея мас бути неочевидною, тобто вона не повинна бути звичайним інженерним рішенням фахівця відповідної галузі господарювання. </a:t>
            </a:r>
          </a:p>
          <a:p>
            <a:pPr indent="431800" algn="just"/>
            <a:r>
              <a:rPr lang="uk-UA" sz="2000" i="1" dirty="0">
                <a:effectLst/>
                <a:latin typeface="Times New Roman" panose="02020603050405020304" pitchFamily="18" charset="0"/>
                <a:ea typeface="Times New Roman" panose="02020603050405020304" pitchFamily="18" charset="0"/>
                <a:cs typeface="Times New Roman" panose="02020603050405020304" pitchFamily="18" charset="0"/>
              </a:rPr>
              <a:t>І нарешті, ідея</a:t>
            </a:r>
            <a:r>
              <a:rPr lang="uk-UA" sz="2000" b="1" i="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000" i="1" dirty="0">
                <a:effectLst/>
                <a:latin typeface="Times New Roman" panose="02020603050405020304" pitchFamily="18" charset="0"/>
                <a:ea typeface="Times New Roman" panose="02020603050405020304" pitchFamily="18" charset="0"/>
                <a:cs typeface="Times New Roman" panose="02020603050405020304" pitchFamily="18" charset="0"/>
              </a:rPr>
              <a:t>має стосуватися рішення проблеми, придатного для застосування в промисловості, тобто це рішення може бути використане промисловим шляхом.</a:t>
            </a:r>
            <a:endParaRPr lang="uk-UA" sz="20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7645790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8" y="17015"/>
            <a:ext cx="1789336" cy="1473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Прямоугольник 1"/>
          <p:cNvSpPr/>
          <p:nvPr/>
        </p:nvSpPr>
        <p:spPr>
          <a:xfrm>
            <a:off x="21922" y="1340768"/>
            <a:ext cx="8928992" cy="1468159"/>
          </a:xfrm>
          <a:prstGeom prst="rect">
            <a:avLst/>
          </a:prstGeom>
        </p:spPr>
        <p:txBody>
          <a:bodyPr wrap="square">
            <a:spAutoFit/>
          </a:bodyPr>
          <a:lstStyle/>
          <a:p>
            <a:pPr indent="431800" algn="just">
              <a:lnSpc>
                <a:spcPct val="114000"/>
              </a:lnSpc>
            </a:pPr>
            <a:r>
              <a:rPr lang="uk-UA" sz="2000" i="1" dirty="0">
                <a:latin typeface="Times New Roman" panose="02020603050405020304" pitchFamily="18" charset="0"/>
                <a:cs typeface="Times New Roman" panose="02020603050405020304" pitchFamily="18" charset="0"/>
              </a:rPr>
              <a:t> </a:t>
            </a:r>
            <a:r>
              <a:rPr lang="uk-UA" sz="2000" i="1" dirty="0">
                <a:effectLst/>
                <a:latin typeface="Times New Roman" panose="02020603050405020304" pitchFamily="18" charset="0"/>
                <a:ea typeface="Times New Roman" panose="02020603050405020304" pitchFamily="18" charset="0"/>
                <a:cs typeface="Times New Roman" panose="02020603050405020304" pitchFamily="18" charset="0"/>
              </a:rPr>
              <a:t>Патент </a:t>
            </a:r>
            <a:r>
              <a:rPr lang="uk-UA" sz="2000" i="1" spc="-5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000" i="1" dirty="0">
                <a:effectLst/>
                <a:latin typeface="Times New Roman" panose="02020603050405020304" pitchFamily="18" charset="0"/>
                <a:ea typeface="Times New Roman" panose="02020603050405020304" pitchFamily="18" charset="0"/>
                <a:cs typeface="Times New Roman" panose="02020603050405020304" pitchFamily="18" charset="0"/>
              </a:rPr>
              <a:t>це техніко-юридичний документ, що містить опис винаходу, на підставі якого фахівець може це рішення використати. Патентна охорона винаходу в більшості країн обмежена терміном 20 років. У деяких країнах цей термін коротший.</a:t>
            </a:r>
            <a:endParaRPr lang="uk-UA" sz="2000" dirty="0">
              <a:effectLst/>
              <a:latin typeface="Times New Roman" panose="02020603050405020304" pitchFamily="18" charset="0"/>
              <a:ea typeface="Times New Roman" panose="02020603050405020304" pitchFamily="18" charset="0"/>
            </a:endParaRPr>
          </a:p>
        </p:txBody>
      </p:sp>
      <p:sp>
        <p:nvSpPr>
          <p:cNvPr id="6" name="Заголовок 1"/>
          <p:cNvSpPr txBox="1">
            <a:spLocks/>
          </p:cNvSpPr>
          <p:nvPr/>
        </p:nvSpPr>
        <p:spPr>
          <a:xfrm>
            <a:off x="1763688" y="188640"/>
            <a:ext cx="6933456" cy="648072"/>
          </a:xfrm>
          <a:prstGeom prst="rect">
            <a:avLst/>
          </a:prstGeom>
          <a:effectLst/>
        </p:spPr>
        <p:txBody>
          <a:bodyPr vert="horz" lIns="91440" tIns="45720" rIns="91440" bIns="45720" rtlCol="0" anchor="t" anchorCtr="0">
            <a:noAutofit/>
          </a:bodyPr>
          <a:lst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uk-UA" sz="2800" i="1" spc="50" dirty="0">
                <a:effectLst/>
                <a:latin typeface="Times New Roman" panose="02020603050405020304" pitchFamily="18" charset="0"/>
                <a:ea typeface="Times New Roman" panose="02020603050405020304" pitchFamily="18" charset="0"/>
                <a:cs typeface="Times New Roman" panose="02020603050405020304" pitchFamily="18" charset="0"/>
              </a:rPr>
              <a:t>Міжнародна охорона промислової власності </a:t>
            </a:r>
            <a:endParaRPr lang="uk-UA" sz="2800" dirty="0">
              <a:latin typeface="Times New Roman" panose="02020603050405020304" pitchFamily="18" charset="0"/>
              <a:cs typeface="Times New Roman" panose="02020603050405020304" pitchFamily="18" charset="0"/>
            </a:endParaRPr>
          </a:p>
        </p:txBody>
      </p:sp>
      <p:sp>
        <p:nvSpPr>
          <p:cNvPr id="7" name="TextBox 6">
            <a:extLst>
              <a:ext uri="{FF2B5EF4-FFF2-40B4-BE49-F238E27FC236}">
                <a16:creationId xmlns:a16="http://schemas.microsoft.com/office/drawing/2014/main" id="{5DF3214C-B958-4AEE-A613-B59EAA3ECB69}"/>
              </a:ext>
            </a:extLst>
          </p:cNvPr>
          <p:cNvSpPr txBox="1"/>
          <p:nvPr/>
        </p:nvSpPr>
        <p:spPr>
          <a:xfrm>
            <a:off x="107504" y="2808927"/>
            <a:ext cx="8928992" cy="3222485"/>
          </a:xfrm>
          <a:prstGeom prst="rect">
            <a:avLst/>
          </a:prstGeom>
          <a:noFill/>
        </p:spPr>
        <p:txBody>
          <a:bodyPr wrap="square">
            <a:spAutoFit/>
          </a:bodyPr>
          <a:lstStyle/>
          <a:p>
            <a:pPr indent="431800" algn="just">
              <a:lnSpc>
                <a:spcPct val="114000"/>
              </a:lnSpc>
            </a:pPr>
            <a:r>
              <a:rPr lang="uk-UA" sz="2000" i="1" u="sng" dirty="0">
                <a:effectLst/>
                <a:latin typeface="Times New Roman" panose="02020603050405020304" pitchFamily="18" charset="0"/>
                <a:ea typeface="Times New Roman" panose="02020603050405020304" pitchFamily="18" charset="0"/>
                <a:cs typeface="Times New Roman" panose="02020603050405020304" pitchFamily="18" charset="0"/>
              </a:rPr>
              <a:t>Промислові</a:t>
            </a:r>
            <a:r>
              <a:rPr lang="uk-UA" sz="2000" b="1" i="1" u="sng"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000" i="1" u="sng" dirty="0">
                <a:effectLst/>
                <a:latin typeface="Times New Roman" panose="02020603050405020304" pitchFamily="18" charset="0"/>
                <a:ea typeface="Times New Roman" panose="02020603050405020304" pitchFamily="18" charset="0"/>
                <a:cs typeface="Times New Roman" panose="02020603050405020304" pitchFamily="18" charset="0"/>
              </a:rPr>
              <a:t>зразки. </a:t>
            </a:r>
            <a:r>
              <a:rPr lang="uk-UA" sz="2000" i="1" dirty="0">
                <a:effectLst/>
                <a:latin typeface="Times New Roman" panose="02020603050405020304" pitchFamily="18" charset="0"/>
                <a:ea typeface="Times New Roman" panose="02020603050405020304" pitchFamily="18" charset="0"/>
                <a:cs typeface="Times New Roman" panose="02020603050405020304" pitchFamily="18" charset="0"/>
              </a:rPr>
              <a:t>Промисловим зразком є орнаментальний аспект корисного виробу. Орнаментальний аспект може складатися із тримірних елементів (форма виробу) або двомірних елементів (контуру, малюнка, кольору). Проте він не повинен обумовлюватися лише призначенням корисного виробу.</a:t>
            </a:r>
            <a:endParaRPr lang="uk-UA" sz="2000" dirty="0">
              <a:effectLst/>
              <a:latin typeface="Times New Roman" panose="02020603050405020304" pitchFamily="18" charset="0"/>
              <a:ea typeface="Times New Roman" panose="02020603050405020304" pitchFamily="18" charset="0"/>
            </a:endParaRPr>
          </a:p>
          <a:p>
            <a:pPr indent="431800" algn="just">
              <a:lnSpc>
                <a:spcPct val="114000"/>
              </a:lnSpc>
            </a:pPr>
            <a:r>
              <a:rPr lang="uk-UA" sz="2000" i="1" dirty="0">
                <a:effectLst/>
                <a:latin typeface="Times New Roman" panose="02020603050405020304" pitchFamily="18" charset="0"/>
                <a:ea typeface="Times New Roman" panose="02020603050405020304" pitchFamily="18" charset="0"/>
                <a:cs typeface="Times New Roman" panose="02020603050405020304" pitchFamily="18" charset="0"/>
              </a:rPr>
              <a:t>Охороно-спроможність промислового зразка зумовлюється його оригінальністю або новизною і має бути зареєстрована в державному відомстві. Охорона промислового зразка означає, що крім володільця ніхто інший не може використовувати зареєстрований промисловий зразок. Правова охорона промислового зразка надається на 10-15 років.</a:t>
            </a:r>
            <a:endParaRPr lang="uk-UA" sz="20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8634423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8" y="17015"/>
            <a:ext cx="1789336" cy="1473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Прямоугольник 2"/>
          <p:cNvSpPr/>
          <p:nvPr/>
        </p:nvSpPr>
        <p:spPr>
          <a:xfrm>
            <a:off x="73348" y="1225689"/>
            <a:ext cx="8928992" cy="5242269"/>
          </a:xfrm>
          <a:prstGeom prst="rect">
            <a:avLst/>
          </a:prstGeom>
        </p:spPr>
        <p:txBody>
          <a:bodyPr wrap="square">
            <a:spAutoFit/>
          </a:bodyPr>
          <a:lstStyle/>
          <a:p>
            <a:pPr indent="431800" algn="just">
              <a:lnSpc>
                <a:spcPct val="105000"/>
              </a:lnSpc>
            </a:pPr>
            <a:r>
              <a:rPr lang="uk-UA" sz="2000" i="1" dirty="0">
                <a:latin typeface="Times New Roman" panose="02020603050405020304" pitchFamily="18" charset="0"/>
                <a:cs typeface="Times New Roman" panose="02020603050405020304" pitchFamily="18" charset="0"/>
              </a:rPr>
              <a:t>                             </a:t>
            </a:r>
            <a:r>
              <a:rPr lang="uk-UA" sz="2000" i="1" u="sng" dirty="0">
                <a:effectLst/>
                <a:latin typeface="Times New Roman" panose="02020603050405020304" pitchFamily="18" charset="0"/>
                <a:ea typeface="Times New Roman" panose="02020603050405020304" pitchFamily="18" charset="0"/>
                <a:cs typeface="Times New Roman" panose="02020603050405020304" pitchFamily="18" charset="0"/>
              </a:rPr>
              <a:t>Знаки.</a:t>
            </a:r>
            <a:r>
              <a:rPr lang="uk-UA" sz="2000" i="1" dirty="0">
                <a:effectLst/>
                <a:latin typeface="Times New Roman" panose="02020603050405020304" pitchFamily="18" charset="0"/>
                <a:ea typeface="Times New Roman" panose="02020603050405020304" pitchFamily="18" charset="0"/>
                <a:cs typeface="Times New Roman" panose="02020603050405020304" pitchFamily="18" charset="0"/>
              </a:rPr>
              <a:t> Це позначення, які мають своєю метою розрізнення товарів і послуг</a:t>
            </a:r>
            <a:r>
              <a:rPr lang="uk-UA" sz="2000" b="1" i="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000" i="1" dirty="0">
                <a:effectLst/>
                <a:latin typeface="Times New Roman" panose="02020603050405020304" pitchFamily="18" charset="0"/>
                <a:ea typeface="Times New Roman" panose="02020603050405020304" pitchFamily="18" charset="0"/>
                <a:cs typeface="Times New Roman" panose="02020603050405020304" pitchFamily="18" charset="0"/>
              </a:rPr>
              <a:t>одного</a:t>
            </a:r>
            <a:r>
              <a:rPr lang="uk-UA" sz="2000" b="1" i="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000" i="1" dirty="0">
                <a:effectLst/>
                <a:latin typeface="Times New Roman" panose="02020603050405020304" pitchFamily="18" charset="0"/>
                <a:ea typeface="Times New Roman" panose="02020603050405020304" pitchFamily="18" charset="0"/>
                <a:cs typeface="Times New Roman" panose="02020603050405020304" pitchFamily="18" charset="0"/>
              </a:rPr>
              <a:t>промислового чи торгового підприємства від таких самих товарів </a:t>
            </a:r>
            <a:r>
              <a:rPr lang="uk-UA" sz="2000" spc="100" dirty="0">
                <a:effectLst/>
                <a:latin typeface="Times New Roman" panose="02020603050405020304" pitchFamily="18" charset="0"/>
                <a:ea typeface="Times New Roman" panose="02020603050405020304" pitchFamily="18" charset="0"/>
                <a:cs typeface="Times New Roman" panose="02020603050405020304" pitchFamily="18" charset="0"/>
              </a:rPr>
              <a:t>і </a:t>
            </a:r>
            <a:r>
              <a:rPr lang="uk-UA" sz="2000" i="1" dirty="0">
                <a:effectLst/>
                <a:latin typeface="Times New Roman" panose="02020603050405020304" pitchFamily="18" charset="0"/>
                <a:ea typeface="Times New Roman" panose="02020603050405020304" pitchFamily="18" charset="0"/>
                <a:cs typeface="Times New Roman" panose="02020603050405020304" pitchFamily="18" charset="0"/>
              </a:rPr>
              <a:t>послуг іншого підприємства. Знак може складатися із одного або декільк</a:t>
            </a:r>
            <a:r>
              <a:rPr lang="uk-UA" sz="2000" b="1" i="1" dirty="0">
                <a:effectLst/>
                <a:latin typeface="Times New Roman" panose="02020603050405020304" pitchFamily="18" charset="0"/>
                <a:ea typeface="Times New Roman" panose="02020603050405020304" pitchFamily="18" charset="0"/>
                <a:cs typeface="Times New Roman" panose="02020603050405020304" pitchFamily="18" charset="0"/>
              </a:rPr>
              <a:t>ох </a:t>
            </a:r>
            <a:r>
              <a:rPr lang="uk-UA" sz="2000" i="1" dirty="0">
                <a:effectLst/>
                <a:latin typeface="Times New Roman" panose="02020603050405020304" pitchFamily="18" charset="0"/>
                <a:ea typeface="Times New Roman" panose="02020603050405020304" pitchFamily="18" charset="0"/>
                <a:cs typeface="Times New Roman" panose="02020603050405020304" pitchFamily="18" charset="0"/>
              </a:rPr>
              <a:t>характерних слів, букв, цифр, малюнків або зображень, монограм або підписів, кольорів або комбінації кольорів, емблем. </a:t>
            </a:r>
          </a:p>
          <a:p>
            <a:pPr indent="431800" algn="just">
              <a:lnSpc>
                <a:spcPct val="105000"/>
              </a:lnSpc>
            </a:pPr>
            <a:r>
              <a:rPr lang="uk-UA" sz="2000" i="1" dirty="0">
                <a:effectLst/>
                <a:latin typeface="Times New Roman" panose="02020603050405020304" pitchFamily="18" charset="0"/>
                <a:ea typeface="Times New Roman" panose="02020603050405020304" pitchFamily="18" charset="0"/>
                <a:cs typeface="Times New Roman" panose="02020603050405020304" pitchFamily="18" charset="0"/>
              </a:rPr>
              <a:t>За законодавством</a:t>
            </a:r>
            <a:r>
              <a:rPr lang="uk-UA" sz="2000" b="1" i="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000" i="1" dirty="0">
                <a:effectLst/>
                <a:latin typeface="Times New Roman" panose="02020603050405020304" pitchFamily="18" charset="0"/>
                <a:ea typeface="Times New Roman" panose="02020603050405020304" pitchFamily="18" charset="0"/>
                <a:cs typeface="Times New Roman" panose="02020603050405020304" pitchFamily="18" charset="0"/>
              </a:rPr>
              <a:t>деяких країн знаком може бути також форма або інше спеціальне оформлення контейнера чи упаковки товару (за умови, то це не випливає виключно із</a:t>
            </a:r>
            <a:r>
              <a:rPr lang="uk-UA" sz="2000" b="1" i="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000" i="1" dirty="0">
                <a:effectLst/>
                <a:latin typeface="Times New Roman" panose="02020603050405020304" pitchFamily="18" charset="0"/>
                <a:ea typeface="Times New Roman" panose="02020603050405020304" pitchFamily="18" charset="0"/>
                <a:cs typeface="Times New Roman" panose="02020603050405020304" pitchFamily="18" charset="0"/>
              </a:rPr>
              <a:t>функцій контейнера чи упаковки). Знак може також складатися із комбінації будь-яких зазначених елементів.</a:t>
            </a:r>
            <a:endParaRPr lang="uk-UA" sz="20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indent="431800" algn="just">
              <a:lnSpc>
                <a:spcPct val="105000"/>
              </a:lnSpc>
            </a:pPr>
            <a:r>
              <a:rPr lang="uk-UA" sz="2000" i="1" dirty="0">
                <a:effectLst/>
                <a:latin typeface="Times New Roman" panose="02020603050405020304" pitchFamily="18" charset="0"/>
                <a:ea typeface="Times New Roman" panose="02020603050405020304" pitchFamily="18" charset="0"/>
                <a:cs typeface="Times New Roman" panose="02020603050405020304" pitchFamily="18" charset="0"/>
              </a:rPr>
              <a:t>У деяких країнах знаки одержують правову охорону не на підставі державної реєстрації, а на підставі фактичного використання. Проте для більшої ефективності охорони знаку все ж краще його зареєструвати у патентному відомстві. Зареєстрований знак не може бути використаний будь-якою особою, крім володаря свідоцтва на знак.</a:t>
            </a:r>
            <a:endParaRPr lang="uk-UA" sz="20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indent="431800" algn="just">
              <a:lnSpc>
                <a:spcPct val="105000"/>
              </a:lnSpc>
            </a:pPr>
            <a:r>
              <a:rPr lang="uk-UA" sz="2000" i="1" dirty="0">
                <a:effectLst/>
                <a:latin typeface="Times New Roman" panose="02020603050405020304" pitchFamily="18" charset="0"/>
                <a:ea typeface="Times New Roman" panose="02020603050405020304" pitchFamily="18" charset="0"/>
                <a:cs typeface="Times New Roman" panose="02020603050405020304" pitchFamily="18" charset="0"/>
              </a:rPr>
              <a:t>Не допускається також використання подібного іншому позначення, яке здатне ввести споживача в оману.</a:t>
            </a:r>
            <a:r>
              <a:rPr lang="uk-UA" sz="2000" i="1" dirty="0">
                <a:latin typeface="Times New Roman" panose="02020603050405020304" pitchFamily="18" charset="0"/>
                <a:cs typeface="Times New Roman" panose="02020603050405020304" pitchFamily="18" charset="0"/>
              </a:rPr>
              <a:t>.</a:t>
            </a:r>
          </a:p>
        </p:txBody>
      </p:sp>
      <p:sp>
        <p:nvSpPr>
          <p:cNvPr id="5" name="Заголовок 1"/>
          <p:cNvSpPr>
            <a:spLocks noGrp="1"/>
          </p:cNvSpPr>
          <p:nvPr>
            <p:ph type="title"/>
          </p:nvPr>
        </p:nvSpPr>
        <p:spPr>
          <a:xfrm>
            <a:off x="1763688" y="188640"/>
            <a:ext cx="6933456" cy="1080120"/>
          </a:xfrm>
        </p:spPr>
        <p:txBody>
          <a:bodyPr>
            <a:noAutofit/>
          </a:bodyPr>
          <a:lstStyle/>
          <a:p>
            <a:pPr algn="ctr"/>
            <a:r>
              <a:rPr lang="uk-UA" sz="2800" i="1" spc="50" dirty="0">
                <a:effectLst/>
                <a:latin typeface="Times New Roman" panose="02020603050405020304" pitchFamily="18" charset="0"/>
                <a:ea typeface="Times New Roman" panose="02020603050405020304" pitchFamily="18" charset="0"/>
                <a:cs typeface="Times New Roman" panose="02020603050405020304" pitchFamily="18" charset="0"/>
              </a:rPr>
              <a:t>Міжнародна охорона промислової власності</a:t>
            </a:r>
            <a:endParaRPr lang="uk-UA"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63442368"/>
      </p:ext>
    </p:extLst>
  </p:cSld>
  <p:clrMapOvr>
    <a:masterClrMapping/>
  </p:clrMapOvr>
</p:sld>
</file>

<file path=ppt/theme/theme1.xml><?xml version="1.0" encoding="utf-8"?>
<a:theme xmlns:a="http://schemas.openxmlformats.org/drawingml/2006/main" name="Воздушный поток">
  <a:themeElements>
    <a:clrScheme name="Воздушный поток">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Воздушный поток">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Воздушный поток">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3199</TotalTime>
  <Words>2587</Words>
  <Application>Microsoft Office PowerPoint</Application>
  <PresentationFormat>Экран (4:3)</PresentationFormat>
  <Paragraphs>112</Paragraphs>
  <Slides>18</Slides>
  <Notes>1</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18</vt:i4>
      </vt:variant>
    </vt:vector>
  </HeadingPairs>
  <TitlesOfParts>
    <vt:vector size="23" baseType="lpstr">
      <vt:lpstr>Calibri</vt:lpstr>
      <vt:lpstr>Georgia</vt:lpstr>
      <vt:lpstr>Times New Roman</vt:lpstr>
      <vt:lpstr>Trebuchet MS</vt:lpstr>
      <vt:lpstr>Воздушный поток</vt:lpstr>
      <vt:lpstr>ЛЕКЦІЯ 8  МІЖНАРОДНО-ПРАВОВА ОХОРОНА ІНТЕЛЕКТУАЛЬНОЇ ВЛАСНОСТІ План  </vt:lpstr>
      <vt:lpstr>Всесвітня організація інтелектуальної власності (ВОІВ)</vt:lpstr>
      <vt:lpstr>Презентация PowerPoint</vt:lpstr>
      <vt:lpstr>Всесвітня організація інтелектуальної власності (ВОІВ)</vt:lpstr>
      <vt:lpstr>Всесвітня організація інтелектуальної власності (ВОІВ)</vt:lpstr>
      <vt:lpstr>Презентация PowerPoint</vt:lpstr>
      <vt:lpstr>Презентация PowerPoint</vt:lpstr>
      <vt:lpstr>Презентация PowerPoint</vt:lpstr>
      <vt:lpstr>Міжнародна охорона промислової власності</vt:lpstr>
      <vt:lpstr>Міжнародна охорона промислової власності</vt:lpstr>
      <vt:lpstr>Міжнародна охорона промислової власності</vt:lpstr>
      <vt:lpstr>Міжнародна охорона промислової власності</vt:lpstr>
      <vt:lpstr>Міжнародна охорона промислової власності</vt:lpstr>
      <vt:lpstr>Міжнародна охорона промислової власності</vt:lpstr>
      <vt:lpstr>Презентация PowerPoint</vt:lpstr>
      <vt:lpstr>Презентация PowerPoint</vt:lpstr>
      <vt:lpstr>Презентация PowerPoint</vt:lpstr>
      <vt:lpstr>Презентация PowerPoint</vt:lpstr>
    </vt:vector>
  </TitlesOfParts>
  <Company>SPecialiST RePack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ЛЕКЦІЯ 11  АВТОМАТИЗОВАНИЙ ЕЛЕКТРОПРИВОД У ТВАРИННИЦТВІ ТА ПТАХІВНИТВІ</dc:title>
  <dc:creator>Master</dc:creator>
  <cp:lastModifiedBy>HP</cp:lastModifiedBy>
  <cp:revision>230</cp:revision>
  <cp:lastPrinted>2020-12-01T08:19:27Z</cp:lastPrinted>
  <dcterms:created xsi:type="dcterms:W3CDTF">2014-04-02T09:29:03Z</dcterms:created>
  <dcterms:modified xsi:type="dcterms:W3CDTF">2021-05-24T08:34:56Z</dcterms:modified>
</cp:coreProperties>
</file>