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7" r:id="rId3"/>
    <p:sldId id="278" r:id="rId4"/>
    <p:sldId id="329" r:id="rId5"/>
    <p:sldId id="330" r:id="rId6"/>
    <p:sldId id="353" r:id="rId7"/>
    <p:sldId id="259" r:id="rId8"/>
    <p:sldId id="354" r:id="rId9"/>
    <p:sldId id="355" r:id="rId10"/>
    <p:sldId id="260" r:id="rId11"/>
    <p:sldId id="357" r:id="rId12"/>
    <p:sldId id="358" r:id="rId13"/>
    <p:sldId id="356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E7ED-949F-41C3-82B8-1CF85BC8DB7E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323D-EFF1-4700-87DF-82BA70BD1A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9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4106"/>
            <a:ext cx="8172400" cy="1976742"/>
          </a:xfrm>
        </p:spPr>
        <p:txBody>
          <a:bodyPr>
            <a:noAutofit/>
          </a:bodyPr>
          <a:lstStyle/>
          <a:p>
            <a:pPr algn="ctr">
              <a:spcBef>
                <a:spcPts val="1800"/>
              </a:spcBef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br>
              <a:rPr lang="uk-UA" sz="2800" i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 ПРОМИСЛОВОЇ ВЛАСНОСТІ ТА ОСОБЛИВОСТІ НАЦІОНАЛЬНОГО ЗАКОНОДАВСТВА У СФЕРІ ПРОМИСЛОВОЇ ВЛАСНОСТІ</a:t>
            </a: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dirty="0">
                <a:effectLst/>
              </a:rPr>
            </a:b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43508" y="4397266"/>
            <a:ext cx="8856984" cy="220008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812800" indent="-631825" algn="ctr">
              <a:buNone/>
            </a:pPr>
            <a:r>
              <a:rPr lang="uk-UA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uk-UA" sz="24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spcBef>
                <a:spcPts val="800"/>
              </a:spcBef>
              <a:spcAft>
                <a:spcPts val="0"/>
              </a:spcAft>
              <a:buSzPct val="100000"/>
              <a:buFont typeface="+mj-lt"/>
              <a:buAutoNum type="arabicParenR"/>
              <a:tabLst>
                <a:tab pos="521970" algn="l"/>
              </a:tabLst>
            </a:pP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uk-UA" sz="24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промислової</a:t>
            </a:r>
            <a:r>
              <a:rPr lang="uk-UA" sz="2400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власності;</a:t>
            </a:r>
          </a:p>
          <a:p>
            <a:pPr marL="457200" lvl="0">
              <a:spcBef>
                <a:spcPts val="805"/>
              </a:spcBef>
              <a:spcAft>
                <a:spcPts val="0"/>
              </a:spcAft>
              <a:buSzPct val="100000"/>
              <a:buFont typeface="+mj-lt"/>
              <a:buAutoNum type="arabicParenR"/>
              <a:tabLst>
                <a:tab pos="521970" algn="l"/>
              </a:tabLst>
            </a:pP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uk-UA" sz="2400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суміжних</a:t>
            </a:r>
            <a:r>
              <a:rPr lang="uk-UA" sz="24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прав;</a:t>
            </a:r>
          </a:p>
          <a:p>
            <a:pPr marL="457200" lvl="0">
              <a:spcBef>
                <a:spcPts val="800"/>
              </a:spcBef>
              <a:spcAft>
                <a:spcPts val="0"/>
              </a:spcAft>
              <a:buSzPct val="100000"/>
              <a:buFont typeface="+mj-lt"/>
              <a:buAutoNum type="arabicParenR"/>
              <a:tabLst>
                <a:tab pos="521970" algn="l"/>
              </a:tabLst>
            </a:pP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uk-UA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i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uk-UA" sz="24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промислової власності.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789283-B952-4B23-A64F-F6CC1FA09CE3}"/>
              </a:ext>
            </a:extLst>
          </p:cNvPr>
          <p:cNvSpPr txBox="1"/>
          <p:nvPr/>
        </p:nvSpPr>
        <p:spPr>
          <a:xfrm>
            <a:off x="143508" y="2357408"/>
            <a:ext cx="9000492" cy="1435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30450" marR="67945" indent="-2241550" algn="just">
              <a:lnSpc>
                <a:spcPct val="114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зі структурою об’єктів промислової власності, особливостями національного законодавства у сфері промислової власності, а також структурою державних органів у даній сфері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4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C8B6E765-698B-42FE-859E-7E55EB77A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06E5BEF-4C65-4097-85DD-8D45D54C29E9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6A5CAA-0954-4C38-A6AB-3B9D80C2F6A2}"/>
              </a:ext>
            </a:extLst>
          </p:cNvPr>
          <p:cNvSpPr txBox="1"/>
          <p:nvPr/>
        </p:nvSpPr>
        <p:spPr>
          <a:xfrm>
            <a:off x="4305" y="872512"/>
            <a:ext cx="9169648" cy="6038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87538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Більшість об'єктів промислової власності потребують реєстрації у країні,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 зацікавлена особа прагне отримати правовий захист, для того, аби особа,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якій належать права на ці об'єкти, могла захищати свої інтереси, посилаючись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законодавства.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42913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потребує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жодних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формальностей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збоку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зацікавленої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особи,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необхідністю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реєстрації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того,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отримали</a:t>
            </a:r>
            <a:r>
              <a:rPr lang="uk-UA" sz="20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юридичний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 збоку держави. </a:t>
            </a:r>
          </a:p>
          <a:p>
            <a:pPr indent="442913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Це, однак, не означає, що об'єкти авторського права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можуть реєструватись на добровільних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засадах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 метою спростити процес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доведення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авторства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суді.</a:t>
            </a:r>
          </a:p>
          <a:p>
            <a:pPr indent="442913" algn="just">
              <a:lnSpc>
                <a:spcPct val="150000"/>
              </a:lnSpc>
            </a:pP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Незважаючи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наведені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вище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відмінності,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суміжні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оперують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спільними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термінами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(авторство,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новизна,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заборона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несанкціонованого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 і.,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спільні механізми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прав.</a:t>
            </a:r>
            <a:endParaRPr lang="uk-U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A01278-C4DC-4000-8293-57051E7CE2D5}"/>
              </a:ext>
            </a:extLst>
          </p:cNvPr>
          <p:cNvSpPr txBox="1"/>
          <p:nvPr/>
        </p:nvSpPr>
        <p:spPr>
          <a:xfrm>
            <a:off x="-23934" y="1154379"/>
            <a:ext cx="9167934" cy="1117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98638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власність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складовою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частиною.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власністю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визнаються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науково-технічної</a:t>
            </a:r>
            <a:r>
              <a:rPr lang="uk-UA" sz="20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творчості,</a:t>
            </a:r>
            <a:r>
              <a:rPr lang="uk-UA" sz="20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0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відповідають</a:t>
            </a:r>
            <a:r>
              <a:rPr lang="uk-UA" sz="20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</a:t>
            </a:r>
            <a:r>
              <a:rPr lang="uk-UA" sz="2000" spc="2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законодавства.</a:t>
            </a:r>
            <a:r>
              <a:rPr lang="uk-UA" sz="20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C1A61A6-10F4-40F3-96EC-BB4C8EBB9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3C01720-35FD-40C3-B9EB-8F489730365B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E781F2-AA00-4116-AAF7-7C45500B1DCB}"/>
              </a:ext>
            </a:extLst>
          </p:cNvPr>
          <p:cNvSpPr txBox="1"/>
          <p:nvPr/>
        </p:nvSpPr>
        <p:spPr>
          <a:xfrm>
            <a:off x="0" y="2271416"/>
            <a:ext cx="9167934" cy="4274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413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об'єктивному значенні право промислової власності – це сукупність правових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регулюють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відносини,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творчості.</a:t>
            </a:r>
          </a:p>
          <a:p>
            <a:pPr marL="64770" marR="6413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суб'єктивному значенні правом промислової власності є право,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наділяється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результату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науково-технічної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діяльності.</a:t>
            </a:r>
          </a:p>
          <a:p>
            <a:pPr indent="53022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Отже, об'єктом суб'єктивного права промислової власності може бути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того,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цей результат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встановленим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вимогам.</a:t>
            </a:r>
          </a:p>
          <a:p>
            <a:pPr indent="53022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винахідник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відомства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відзначається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ефективністю,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новизна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втрачена. Пропозиція ознакам винаходу не відповідає і тому ним не може бути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визнана.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155934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580727-C66F-47C4-B00C-BEA3376D2596}"/>
              </a:ext>
            </a:extLst>
          </p:cNvPr>
          <p:cNvSpPr txBox="1"/>
          <p:nvPr/>
        </p:nvSpPr>
        <p:spPr>
          <a:xfrm>
            <a:off x="0" y="1523949"/>
            <a:ext cx="9144000" cy="4191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2913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Але, незважаючи на це, ця пропозиція не перестала бути об'єктом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автора-винахідника.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42913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справа,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зможе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забезпечити надійну правову охорону цієї пропозиції. Вона може одержати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раціоналізаторська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пропозиція.</a:t>
            </a:r>
          </a:p>
          <a:p>
            <a:pPr indent="442913">
              <a:lnSpc>
                <a:spcPct val="150000"/>
              </a:lnSpc>
            </a:pP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Принциповою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відмінністю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об’єктів промислової власності від інших об’єктів інтелектуальної власності 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те, що охороні підлягає закладена в них ідея, незалежно від форми, в якій вона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втілилась.</a:t>
            </a:r>
          </a:p>
          <a:p>
            <a:pPr indent="442913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Патент видається автору державним органом і фіксує пріоритет 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дату,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 автор</a:t>
            </a:r>
            <a:r>
              <a:rPr lang="uk-UA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повідомив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Патентному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відомству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ідею.</a:t>
            </a:r>
            <a:endParaRPr lang="uk-UA" sz="2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F5B0AD-B763-42BB-8A7E-4A6ED8D6F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2FC3C26-63FC-4304-9BA9-20049071E1EC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AE234D72-951E-4DCF-BF21-03E7EC76C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6CC4E5-316B-48F5-826A-382632669163}"/>
              </a:ext>
            </a:extLst>
          </p:cNvPr>
          <p:cNvSpPr txBox="1"/>
          <p:nvPr/>
        </p:nvSpPr>
        <p:spPr>
          <a:xfrm>
            <a:off x="-25648" y="4255662"/>
            <a:ext cx="914126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Література: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Дергачова В.В.,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С.О. Інтелектуальна власність: навчальний посібник / В. В. Дергачова, С. О.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за ред. О. А. Гавриша . К.: НТУУ «КПІ», 2015.  416 с.: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 діяльність, Патентознавство. Інтелектуальна власність : підручник /Укладачі: Г.О.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Оборський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І.М.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Чістякова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Д.Д.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Татакі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О.С. Білоусов, І.К.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Кривдіна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В.П.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Кубко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С.Х. Яворський.  К : Каравела, 2016. 232 с. 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Є. І. Інтелектуальна власність: економіко-правові аспекти. Підручник: 3-тє вид., перероб. та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/ Є. І.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 П.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Якобчук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 Л. Литвинчук.  К.: «Центр учбової літератури», 2017.  504 с.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1399387-B22F-4774-B296-D8144937B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0C7EC9-0335-47D5-A2BB-7870B5C91195}"/>
              </a:ext>
            </a:extLst>
          </p:cNvPr>
          <p:cNvSpPr txBox="1"/>
          <p:nvPr/>
        </p:nvSpPr>
        <p:spPr>
          <a:xfrm>
            <a:off x="41357" y="1096365"/>
            <a:ext cx="907426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05405" indent="-457200" algn="just">
              <a:buFont typeface="+mj-lt"/>
              <a:buAutoNum type="arabicPeriod"/>
            </a:pP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</a:t>
            </a:r>
            <a:r>
              <a:rPr lang="uk-UA" sz="2000" b="1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запитання</a:t>
            </a:r>
          </a:p>
          <a:p>
            <a:pPr marL="546100" lvl="1" indent="-457200" algn="just">
              <a:buSzPts val="1400"/>
              <a:buFont typeface="+mj-lt"/>
              <a:buAutoNum type="arabicPeriod"/>
              <a:tabLst>
                <a:tab pos="6927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Охарактеризуйте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</a:t>
            </a:r>
            <a:r>
              <a:rPr lang="uk-UA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власності.</a:t>
            </a:r>
          </a:p>
          <a:p>
            <a:pPr marL="546100" lvl="1" indent="-457200" algn="just">
              <a:buSzPts val="1400"/>
              <a:buFont typeface="+mj-lt"/>
              <a:buAutoNum type="arabicPeriod"/>
              <a:tabLst>
                <a:tab pos="6927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відноситься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об'єктів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авторського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права?</a:t>
            </a:r>
          </a:p>
          <a:p>
            <a:pPr marL="546100" lvl="1" indent="-457200">
              <a:buSzPts val="1400"/>
              <a:buFont typeface="+mj-lt"/>
              <a:buAutoNum type="arabicPeriod"/>
              <a:tabLst>
                <a:tab pos="6927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відноситься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об'єктів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суміжних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прав?</a:t>
            </a:r>
          </a:p>
          <a:p>
            <a:pPr marL="546100" lvl="1" indent="-457200">
              <a:buSzPts val="1400"/>
              <a:buFont typeface="+mj-lt"/>
              <a:buAutoNum type="arabicPeriod"/>
              <a:tabLst>
                <a:tab pos="6927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відноситься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об'єктів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науково-технічної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інформації?</a:t>
            </a:r>
          </a:p>
          <a:p>
            <a:pPr marL="546100" lvl="1" indent="-457200">
              <a:buSzPts val="1400"/>
              <a:buFont typeface="+mj-lt"/>
              <a:buAutoNum type="arabicPeriod"/>
              <a:tabLst>
                <a:tab pos="6927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відноситься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об'єктів</a:t>
            </a:r>
            <a:r>
              <a:rPr lang="uk-UA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власності?</a:t>
            </a:r>
          </a:p>
          <a:p>
            <a:pPr marL="546100" lvl="1" indent="-457200">
              <a:buSzPts val="1400"/>
              <a:buFont typeface="+mj-lt"/>
              <a:buAutoNum type="arabicPeriod"/>
              <a:tabLst>
                <a:tab pos="6927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Хто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суб’єктом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власності?</a:t>
            </a:r>
          </a:p>
          <a:p>
            <a:pPr marL="546100" marR="67310" lvl="1" indent="-457200">
              <a:buSzPts val="1400"/>
              <a:buFont typeface="+mj-lt"/>
              <a:buAutoNum type="arabicPeriod"/>
              <a:tabLst>
                <a:tab pos="7505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Охарактеризуйте</a:t>
            </a:r>
            <a:r>
              <a:rPr lang="uk-UA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законодавче</a:t>
            </a:r>
            <a:r>
              <a:rPr lang="uk-UA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uk-UA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правовідносин</a:t>
            </a:r>
            <a:r>
              <a:rPr lang="uk-UA" sz="20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 власності.</a:t>
            </a:r>
          </a:p>
          <a:p>
            <a:pPr marL="546100" marR="67310" lvl="1" indent="-457200">
              <a:buSzPts val="1400"/>
              <a:buFont typeface="+mj-lt"/>
              <a:buAutoNum type="arabicPeriod"/>
              <a:tabLst>
                <a:tab pos="7505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Охарактеризуйте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правову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охорону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 (корисну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модель).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23926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92A6F0-9956-4D25-904C-9471E53DE9D3}"/>
              </a:ext>
            </a:extLst>
          </p:cNvPr>
          <p:cNvSpPr txBox="1"/>
          <p:nvPr/>
        </p:nvSpPr>
        <p:spPr>
          <a:xfrm>
            <a:off x="-25648" y="692696"/>
            <a:ext cx="9144000" cy="6242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marR="64770" indent="1709738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Промислова власність є частиною інтелектуальної власності.</a:t>
            </a:r>
          </a:p>
          <a:p>
            <a:pPr marL="88900" marR="64770" indent="1709738" algn="just">
              <a:lnSpc>
                <a:spcPct val="114000"/>
              </a:lnSpc>
            </a:pP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Інтелектуальна</a:t>
            </a:r>
            <a:r>
              <a:rPr lang="uk-UA" sz="20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власність</a:t>
            </a:r>
            <a:r>
              <a:rPr lang="uk-UA" sz="20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(скорочено</a:t>
            </a:r>
            <a:r>
              <a:rPr lang="uk-UA" sz="2000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«ІВ»,</a:t>
            </a:r>
            <a:r>
              <a:rPr lang="uk-UA" sz="20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англ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2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intellectual</a:t>
            </a:r>
            <a:r>
              <a:rPr lang="uk-UA" sz="2000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property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20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результат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однієї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людини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(автора,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виконавця,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винахідника та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ін.)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осіб.</a:t>
            </a:r>
          </a:p>
          <a:p>
            <a:pPr marL="64770" marR="6667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найширшому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означає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закріплені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промисловій,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науковій,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художній,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виробничій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 галузях.</a:t>
            </a:r>
          </a:p>
          <a:p>
            <a:pPr marL="64770" marR="6413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ІВ:</a:t>
            </a:r>
          </a:p>
          <a:p>
            <a:pPr marL="342900" marR="67945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авторські</a:t>
            </a:r>
            <a:r>
              <a:rPr lang="uk-UA" sz="20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</a:t>
            </a:r>
            <a:r>
              <a:rPr lang="uk-UA" sz="20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(літературні</a:t>
            </a:r>
            <a:r>
              <a:rPr lang="uk-UA" sz="20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твори,</a:t>
            </a:r>
            <a:r>
              <a:rPr lang="uk-UA" sz="20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комп'ютерні</a:t>
            </a:r>
            <a:r>
              <a:rPr lang="uk-UA" sz="20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програми,</a:t>
            </a:r>
            <a:r>
              <a:rPr lang="uk-UA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бази</a:t>
            </a:r>
            <a:r>
              <a:rPr lang="uk-UA" sz="20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даних,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карти,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фотографічні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твори);</a:t>
            </a:r>
          </a:p>
          <a:p>
            <a:pPr marL="34290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-"/>
              <a:tabLst>
                <a:tab pos="61849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суміжне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право;</a:t>
            </a:r>
          </a:p>
          <a:p>
            <a:pPr marL="342900" marR="7112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-"/>
              <a:tabLst>
                <a:tab pos="65659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</a:t>
            </a:r>
            <a:r>
              <a:rPr lang="uk-UA" sz="2000" spc="2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</a:t>
            </a:r>
            <a:r>
              <a:rPr lang="uk-UA" sz="2000" spc="2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uk-UA" sz="2000" spc="2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(винаходи,</a:t>
            </a:r>
            <a:r>
              <a:rPr lang="uk-UA" sz="2000" spc="2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корисні</a:t>
            </a:r>
            <a:r>
              <a:rPr lang="uk-UA" sz="2000" spc="2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моделі,</a:t>
            </a:r>
            <a:r>
              <a:rPr lang="uk-UA" sz="2000" spc="2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промислові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зразки,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раціоналізаторські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пропозиції,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знаки);</a:t>
            </a:r>
          </a:p>
          <a:p>
            <a:pPr marL="354013" indent="-354013">
              <a:lnSpc>
                <a:spcPct val="114000"/>
              </a:lnSpc>
              <a:buFontTx/>
              <a:buChar char="-"/>
              <a:tabLst>
                <a:tab pos="354013" algn="l"/>
                <a:tab pos="722313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фірмові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найменування;</a:t>
            </a:r>
          </a:p>
          <a:p>
            <a:pPr marL="34290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-"/>
              <a:tabLst>
                <a:tab pos="61849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географічні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назви;</a:t>
            </a:r>
          </a:p>
          <a:p>
            <a:pPr marL="34290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-"/>
              <a:tabLst>
                <a:tab pos="61849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сорти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рослин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породи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тварин;</a:t>
            </a:r>
          </a:p>
          <a:p>
            <a:pPr marL="34290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-"/>
              <a:tabLst>
                <a:tab pos="61849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топографії</a:t>
            </a:r>
            <a:r>
              <a:rPr lang="uk-UA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інтегральних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мікросхем;</a:t>
            </a:r>
          </a:p>
          <a:p>
            <a:pPr>
              <a:lnSpc>
                <a:spcPct val="114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   комерційна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таємниця;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130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37929A4-721D-4371-A0D8-4C39FE5C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311269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5AA417-FEAB-4418-A44C-6518034D232C}"/>
              </a:ext>
            </a:extLst>
          </p:cNvPr>
          <p:cNvSpPr txBox="1"/>
          <p:nvPr/>
        </p:nvSpPr>
        <p:spPr>
          <a:xfrm>
            <a:off x="12975" y="1081714"/>
            <a:ext cx="9062144" cy="1819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7945" indent="448945" algn="just">
              <a:lnSpc>
                <a:spcPct val="114000"/>
              </a:lnSpc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Законодавство, яке визначає права на ІВ, базується на праві кожного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володіти, користуватися і розпоряджатися результатами своєї інтелектуальної,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творчої діяльності, які, будучи благом не матеріальним, зберігаються за його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творцями</a:t>
            </a:r>
            <a:r>
              <a:rPr lang="uk-UA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uk-UA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використовуватися</a:t>
            </a:r>
            <a:r>
              <a:rPr lang="uk-UA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іншими</a:t>
            </a:r>
            <a:r>
              <a:rPr lang="uk-UA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особами</a:t>
            </a:r>
            <a:r>
              <a:rPr lang="uk-UA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uk-UA" sz="20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узгодженням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ними,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крім випадків,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законодавством.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5035F5-EE2D-40B5-8E44-CA65C16FDF01}"/>
              </a:ext>
            </a:extLst>
          </p:cNvPr>
          <p:cNvSpPr txBox="1"/>
          <p:nvPr/>
        </p:nvSpPr>
        <p:spPr>
          <a:xfrm>
            <a:off x="-33345" y="2900738"/>
            <a:ext cx="9144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6675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1967 році 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Стокгольмі було підписано Конвенцію про заснування Всесвітньої Організації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якою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було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визначено,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ІВ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належать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 на:</a:t>
            </a:r>
          </a:p>
          <a:p>
            <a:pPr marL="342900" lvl="0" indent="-342900" algn="just">
              <a:buSzPts val="1400"/>
              <a:buFont typeface="Times New Roman" panose="02020603050405020304" pitchFamily="18" charset="0"/>
              <a:buChar char="-"/>
              <a:tabLst>
                <a:tab pos="61849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літературні,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художні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твори;</a:t>
            </a:r>
          </a:p>
          <a:p>
            <a:pPr marL="342900" marR="65405" lvl="0" indent="-342900" algn="just">
              <a:buSzPts val="1400"/>
              <a:buFont typeface="Times New Roman" panose="02020603050405020304" pitchFamily="18" charset="0"/>
              <a:buChar char="-"/>
              <a:tabLst>
                <a:tab pos="70802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виконавчу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артистів,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звукозапис,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радіо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телевізійні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передачі;</a:t>
            </a:r>
          </a:p>
          <a:p>
            <a:pPr marL="342900" lvl="0" indent="-342900" algn="just">
              <a:buSzPts val="1400"/>
              <a:buFont typeface="Times New Roman" panose="02020603050405020304" pitchFamily="18" charset="0"/>
              <a:buChar char="-"/>
              <a:tabLst>
                <a:tab pos="61849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винаходи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сферах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людської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діяльності;</a:t>
            </a:r>
          </a:p>
          <a:p>
            <a:pPr marL="342900" lvl="0" indent="-342900">
              <a:buSzPts val="1400"/>
              <a:buFont typeface="Times New Roman" panose="02020603050405020304" pitchFamily="18" charset="0"/>
              <a:buChar char="-"/>
              <a:tabLst>
                <a:tab pos="61849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відкриття;</a:t>
            </a:r>
          </a:p>
          <a:p>
            <a:pPr marL="342900" marR="70485" lvl="0" indent="-342900">
              <a:buSzPts val="1400"/>
              <a:buFont typeface="Times New Roman" panose="02020603050405020304" pitchFamily="18" charset="0"/>
              <a:buChar char="-"/>
              <a:tabLst>
                <a:tab pos="62293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промислові</a:t>
            </a: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зразки,</a:t>
            </a:r>
            <a:r>
              <a:rPr lang="uk-UA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товарні</a:t>
            </a: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знаки,</a:t>
            </a:r>
            <a:r>
              <a:rPr lang="uk-UA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знаки</a:t>
            </a: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обслуговування,</a:t>
            </a: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фірмові</a:t>
            </a: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назви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комерційні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позначення;</a:t>
            </a:r>
          </a:p>
          <a:p>
            <a:pPr marL="342900" lvl="0" indent="-342900">
              <a:buSzPts val="1400"/>
              <a:buFont typeface="Times New Roman" panose="02020603050405020304" pitchFamily="18" charset="0"/>
              <a:buChar char="-"/>
              <a:tabLst>
                <a:tab pos="61849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</a:t>
            </a:r>
            <a:r>
              <a:rPr lang="uk-UA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недобросовісного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суперництва;</a:t>
            </a:r>
          </a:p>
          <a:p>
            <a:pPr marL="342900" marR="67945" lvl="0" indent="-342900">
              <a:buSzPts val="1400"/>
              <a:buFont typeface="Times New Roman" panose="02020603050405020304" pitchFamily="18" charset="0"/>
              <a:buChar char="-"/>
              <a:tabLst>
                <a:tab pos="722313" algn="l"/>
                <a:tab pos="1082675" algn="l"/>
                <a:tab pos="1560513" algn="l"/>
                <a:tab pos="2176463" algn="l"/>
                <a:tab pos="2549525" algn="l"/>
                <a:tab pos="3397250" algn="l"/>
                <a:tab pos="3724275" algn="l"/>
                <a:tab pos="5075238" algn="l"/>
                <a:tab pos="5383213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усі інші права, що	належать до інтелектуальної діяльності 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виробничій,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науковій,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літературній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художній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галузях.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4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FFD2529-E420-49E1-9ED5-C23A1539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597295-3D40-43EC-A68C-8B1DDC00F0CE}"/>
              </a:ext>
            </a:extLst>
          </p:cNvPr>
          <p:cNvSpPr txBox="1"/>
          <p:nvPr/>
        </p:nvSpPr>
        <p:spPr>
          <a:xfrm>
            <a:off x="-25648" y="864321"/>
            <a:ext cx="9062144" cy="5461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1534160" indent="1477010" algn="l">
              <a:lnSpc>
                <a:spcPct val="150000"/>
              </a:lnSpc>
              <a:spcAft>
                <a:spcPts val="0"/>
              </a:spcAft>
            </a:pPr>
            <a:r>
              <a:rPr lang="uk-UA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 ІНТЕЛЕКТУАЛЬНОЇ ВЛАСНОСТІ</a:t>
            </a:r>
            <a:r>
              <a:rPr lang="uk-UA" sz="2000" i="1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14350" marR="1534160" indent="1477010" algn="l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авторського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права:</a:t>
            </a:r>
          </a:p>
          <a:p>
            <a:pPr marL="342900" indent="-342900">
              <a:buFontTx/>
              <a:buChar char="-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Твори літератури: письмові твори белетристичного характеру, збірники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творів.</a:t>
            </a:r>
          </a:p>
          <a:p>
            <a:pPr marL="342900" marR="67945" lvl="0" indent="-342900" algn="just">
              <a:lnSpc>
                <a:spcPct val="150000"/>
              </a:lnSpc>
              <a:spcBef>
                <a:spcPts val="33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65341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Твори мистецтва: музичні, драматичні, хореографічні, аудіовізуальні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твори;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образотворчого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мистецтва,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архітектури,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фотографії;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сценічні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обробки,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аранжування,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переробки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переклади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творів.</a:t>
            </a:r>
          </a:p>
          <a:p>
            <a:pPr marL="342900" marR="64770" lvl="0" indent="-34290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72961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програми: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набір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інструкцій,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виражених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формі,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придатній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зчитування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комп’ютером,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приводять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мети.</a:t>
            </a:r>
          </a:p>
          <a:p>
            <a:pPr marL="342900" marR="64770" lvl="0" indent="-34290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72961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Бази даних: сукупність творів, даних, або будь-якої іншої незалежної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 у довільній формі, підбір і розташування складових частин якої, 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 упорядкування є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результатом творчої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14665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46CBC36-F8D8-4956-B336-2706695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E31F9-ADC6-4EEC-A0D0-2852EC8DCFDD}"/>
              </a:ext>
            </a:extLst>
          </p:cNvPr>
          <p:cNvSpPr txBox="1"/>
          <p:nvPr/>
        </p:nvSpPr>
        <p:spPr>
          <a:xfrm>
            <a:off x="-25648" y="1052736"/>
            <a:ext cx="9169648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448945" algn="ctr">
              <a:lnSpc>
                <a:spcPct val="15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суміжних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прав:</a:t>
            </a:r>
          </a:p>
          <a:p>
            <a:pPr marL="342900" marR="68580" lvl="0" indent="-342900" algn="just">
              <a:lnSpc>
                <a:spcPct val="150000"/>
              </a:lnSpc>
              <a:buSzPts val="1400"/>
              <a:buFont typeface="Times New Roman" panose="02020603050405020304" pitchFamily="18" charset="0"/>
              <a:buChar char="-"/>
              <a:tabLst>
                <a:tab pos="755650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творів: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вперше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України,</a:t>
            </a:r>
            <a:r>
              <a:rPr lang="uk-UA" sz="24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зафіксовано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фонограмі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 включено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передачу</a:t>
            </a:r>
            <a:r>
              <a:rPr lang="uk-UA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мовлення.</a:t>
            </a:r>
          </a:p>
          <a:p>
            <a:pPr marL="342900" marR="69850" lvl="0" indent="-342900" algn="just">
              <a:lnSpc>
                <a:spcPct val="150000"/>
              </a:lnSpc>
              <a:buSzPts val="1400"/>
              <a:buFont typeface="Times New Roman" panose="02020603050405020304" pitchFamily="18" charset="0"/>
              <a:buChar char="-"/>
              <a:tabLst>
                <a:tab pos="697230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Фонограми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відеограми: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місце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знаходження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виробника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публікація фонограми — на території України, чи протягом 30 днів від дня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першої публікації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іншій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державі.</a:t>
            </a:r>
          </a:p>
          <a:p>
            <a:pPr marL="342900" marR="69850" lvl="0" indent="-342900" algn="just">
              <a:lnSpc>
                <a:spcPct val="150000"/>
              </a:lnSpc>
              <a:buSzPts val="1400"/>
              <a:buFont typeface="Times New Roman" panose="02020603050405020304" pitchFamily="18" charset="0"/>
              <a:buChar char="-"/>
              <a:tabLst>
                <a:tab pos="71564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телерадіоорганізацій: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місце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знаходження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передавача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розташованого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території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44166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80114B1-F4E8-442C-B2A2-F30C28908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DD73FC-0788-433F-9A21-A500EF87013D}"/>
              </a:ext>
            </a:extLst>
          </p:cNvPr>
          <p:cNvSpPr txBox="1"/>
          <p:nvPr/>
        </p:nvSpPr>
        <p:spPr>
          <a:xfrm>
            <a:off x="-34357" y="1124744"/>
            <a:ext cx="9169648" cy="5825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448945" algn="ctr">
              <a:lnSpc>
                <a:spcPct val="125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</a:t>
            </a:r>
            <a:r>
              <a:rPr lang="uk-UA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науково-технічної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інформації:</a:t>
            </a:r>
          </a:p>
          <a:p>
            <a:pPr marL="342900" marR="64770" lvl="0" indent="-342900" algn="just">
              <a:lnSpc>
                <a:spcPct val="125000"/>
              </a:lnSpc>
              <a:buSzPts val="1400"/>
              <a:buFont typeface="Times New Roman" panose="02020603050405020304" pitchFamily="18" charset="0"/>
              <a:buChar char="-"/>
              <a:tabLst>
                <a:tab pos="78105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документація: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науково-дослідної,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дослідно-конструкторської,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проектно-технологічної,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виробничої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громадської діяльності, зафіксовані у формі, яка забезпечує їх відтворення,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поширення.</a:t>
            </a:r>
          </a:p>
          <a:p>
            <a:pPr marL="342900" marR="71755" lvl="0" indent="-342900" algn="just">
              <a:lnSpc>
                <a:spcPct val="125000"/>
              </a:lnSpc>
              <a:buSzPts val="1400"/>
              <a:buFont typeface="Times New Roman" panose="02020603050405020304" pitchFamily="18" charset="0"/>
              <a:buChar char="-"/>
              <a:tabLst>
                <a:tab pos="7251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відкриття: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раніше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невідомих,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об’єктивно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існуючих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закономірностей, властивостей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явищ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матеріального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світу.</a:t>
            </a:r>
          </a:p>
          <a:p>
            <a:pPr marL="342900" marR="71755" lvl="0" indent="-342900" algn="just">
              <a:lnSpc>
                <a:spcPct val="125000"/>
              </a:lnSpc>
              <a:buSzPts val="1400"/>
              <a:buFont typeface="Times New Roman" panose="02020603050405020304" pitchFamily="18" charset="0"/>
              <a:buChar char="-"/>
              <a:tabLst>
                <a:tab pos="7251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Раціоналізаторські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пропозиції: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заміну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виробів,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застосовуваної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техніки,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матеріалів.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71755" lvl="0" indent="-342900" algn="just">
              <a:lnSpc>
                <a:spcPct val="125000"/>
              </a:lnSpc>
              <a:buSzPts val="1400"/>
              <a:buFont typeface="Times New Roman" panose="02020603050405020304" pitchFamily="18" charset="0"/>
              <a:buChar char="-"/>
              <a:tabLst>
                <a:tab pos="7251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Сорти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рослин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(селекційні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досягнення):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сорт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умовам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відмінності,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однорідності i стабільності;</a:t>
            </a:r>
          </a:p>
          <a:p>
            <a:pPr marL="342900" marR="71755" lvl="0" indent="-342900" algn="just">
              <a:lnSpc>
                <a:spcPct val="125000"/>
              </a:lnSpc>
              <a:buSzPts val="1400"/>
              <a:buFont typeface="Times New Roman" panose="02020603050405020304" pitchFamily="18" charset="0"/>
              <a:buChar char="-"/>
              <a:tabLst>
                <a:tab pos="7251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Породи тварин (селекційні досягнення): порода є новою та відповідає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умовам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відмінності,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однорідності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стабільності.</a:t>
            </a:r>
          </a:p>
          <a:p>
            <a:pPr>
              <a:lnSpc>
                <a:spcPct val="125000"/>
              </a:lnSpc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76457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3BB3ED9-5B47-47C9-A9FA-3CCF0A4C9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9D40185-5DF9-4DAF-ACFD-D522874C77AF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1FB1BE-19B0-4459-B0C4-591E17E9A60B}"/>
              </a:ext>
            </a:extLst>
          </p:cNvPr>
          <p:cNvSpPr txBox="1"/>
          <p:nvPr/>
        </p:nvSpPr>
        <p:spPr>
          <a:xfrm>
            <a:off x="0" y="843739"/>
            <a:ext cx="8964488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26615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</a:t>
            </a:r>
            <a:r>
              <a:rPr lang="uk-UA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власності:</a:t>
            </a:r>
          </a:p>
          <a:p>
            <a:pPr marL="176213" marR="64770" lvl="0" indent="-176213" algn="just">
              <a:buSzPts val="1400"/>
              <a:buFont typeface="Times New Roman" panose="02020603050405020304" pitchFamily="18" charset="0"/>
              <a:buChar char="-"/>
              <a:tabLst>
                <a:tab pos="73406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Винаходи: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(пристрій,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штам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мікроорганізму,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клітин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рослин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тварин),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спосіб,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раніше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відомого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призначенням,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новий,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винахідницький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придатним.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моделі: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конструктивне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пристрою,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новим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промислово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придатним.</a:t>
            </a:r>
          </a:p>
          <a:p>
            <a:pPr marL="176213" marR="64770" lvl="0" indent="-176213" algn="just">
              <a:buSzPts val="1400"/>
              <a:buFont typeface="Times New Roman" panose="02020603050405020304" pitchFamily="18" charset="0"/>
              <a:buChar char="-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Промислові зразки: форма, малюнок чи розфарбування або їх поєднання,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вигляд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задоволення естетичних та ергономічних потреб, якщо він новий i промислово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придатний.</a:t>
            </a:r>
          </a:p>
          <a:p>
            <a:pPr marL="176213" marR="68580" lvl="0" indent="-176213" algn="just">
              <a:buSzPts val="1400"/>
              <a:buFont typeface="Times New Roman" panose="02020603050405020304" pitchFamily="18" charset="0"/>
              <a:buChar char="-"/>
              <a:tabLst>
                <a:tab pos="68389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Топографії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інтегральних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мікросхем: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зафіксоване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матеріальному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носії просторово-геометричне розміщення сукупності елементів інтегральної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мікросхеми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з’єднань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 ними.</a:t>
            </a:r>
          </a:p>
          <a:p>
            <a:pPr marL="176213" marR="68580" lvl="0" indent="-176213" algn="just">
              <a:buSzPts val="1400"/>
              <a:buFont typeface="Times New Roman" panose="02020603050405020304" pitchFamily="18" charset="0"/>
              <a:buChar char="-"/>
              <a:tabLst>
                <a:tab pos="6546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Секретні об’єкти: об’єкти промислової власності (винаходи, корисні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промислові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зразки),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становлять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таємницю.</a:t>
            </a:r>
          </a:p>
          <a:p>
            <a:pPr marR="68580" lvl="0" indent="354013" algn="just">
              <a:buSzPts val="1400"/>
              <a:tabLst>
                <a:tab pos="6546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недобросовісної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конкуренції: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адміністративні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судові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недобросовісних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неправомірне використання ділової репутації підприємця, створення перешкод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конкуренції,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неправомірне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комерційної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таємниці.</a:t>
            </a:r>
            <a:endParaRPr lang="uk-UA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F9074EE-08F6-493E-A44E-1CD81C487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BAE776D-1D38-4848-BD1F-45DEBE56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C9DAC9-7F94-4DB2-963F-4D3F7CB193C5}"/>
              </a:ext>
            </a:extLst>
          </p:cNvPr>
          <p:cNvSpPr txBox="1"/>
          <p:nvPr/>
        </p:nvSpPr>
        <p:spPr>
          <a:xfrm>
            <a:off x="0" y="864321"/>
            <a:ext cx="9144000" cy="5443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4770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Промислова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власність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юридичний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термін,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об'єднує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 інтелектуальної власності як: винаходи, корисні моделі, промислові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зразки та топографії інтегральних мікросхем. Термін «Промислова власність»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об'єднує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пов'язані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винахідництвом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раціоналізаторською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справою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належать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об'єктів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авторського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права.</a:t>
            </a:r>
          </a:p>
          <a:p>
            <a:pPr indent="53022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Інколи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відносять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індивідуалізації,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потребують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реєстрації,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знаки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послуг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зазначення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походження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товарів.</a:t>
            </a:r>
          </a:p>
          <a:p>
            <a:pPr indent="530225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 промислової власності разом із авторським правом та суміжними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правами утворюють систему права інтелектуальної власності. Однак ці дві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підгалузі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низку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істотних відмінностей.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51804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830034C-98F1-4AC6-9719-4761CAD5C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42793A8-C891-48B0-BC8A-0D796138F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1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B4DFE2-2A58-41E8-94CE-6ECE24AEE152}"/>
              </a:ext>
            </a:extLst>
          </p:cNvPr>
          <p:cNvSpPr txBox="1"/>
          <p:nvPr/>
        </p:nvSpPr>
        <p:spPr>
          <a:xfrm>
            <a:off x="0" y="1052736"/>
            <a:ext cx="9036496" cy="5576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7945" indent="1735138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суміжні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захищають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вираження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творчості,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вираження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твору.</a:t>
            </a:r>
          </a:p>
          <a:p>
            <a:pPr indent="442913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 промислової власності захищає форму реалізації ідеї. Наприклад,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винайшли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спосіб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приготування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яєчні,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ваш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спосіб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патентоздатним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ви зможете отримати патент на цей спосіб. </a:t>
            </a:r>
          </a:p>
          <a:p>
            <a:pPr indent="442913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цьому право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 власності охоронятиме сам спосіб – ви зможете подати судовий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позов до будь-кого, хто використає запатентований вами спосіб, а авторське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 охоронятиме текст вашого патенту або текст буклету із описом цього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спосіб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розробили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співавторстві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вашим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колегою по роботі, але текст буклету писали лише ви самі – авторське право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дозволить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заборонити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колезі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написаний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текст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буклету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попри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він може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 одним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 власників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3257883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2991</TotalTime>
  <Words>1654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Georgia</vt:lpstr>
      <vt:lpstr>Times New Roman</vt:lpstr>
      <vt:lpstr>Trebuchet MS</vt:lpstr>
      <vt:lpstr>Воздушный поток</vt:lpstr>
      <vt:lpstr>ПРАКТИЧНЕ ЗАНЯТТЯ 1  ОБ’ЄКТИ ПРОМИСЛОВОЇ ВЛАСНОСТІ ТА ОСОБЛИВОСТІ НАЦІОНАЛЬНОГО ЗАКОНОДАВСТВА У СФЕРІ ПРОМИСЛОВОЇ ВЛАСНОСТІ   </vt:lpstr>
      <vt:lpstr>ПРАКТИЧНЕ ЗАНЯТТЯ 1</vt:lpstr>
      <vt:lpstr>ПРАКТИЧНЕ ЗАНЯТТЯ 1</vt:lpstr>
      <vt:lpstr>ПРАКТИЧНЕ ЗАНЯТТЯ 1</vt:lpstr>
      <vt:lpstr>ПРАКТИЧНЕ ЗАНЯТТЯ 1</vt:lpstr>
      <vt:lpstr>ПРАКТИЧНЕ ЗАНЯТТЯ 1</vt:lpstr>
      <vt:lpstr>Презентация PowerPoint</vt:lpstr>
      <vt:lpstr>ПРАКТИЧНЕ ЗАНЯТТЯ 1</vt:lpstr>
      <vt:lpstr>ПРАКТИЧНЕ ЗАНЯТТЯ 1</vt:lpstr>
      <vt:lpstr>Презентация PowerPoint</vt:lpstr>
      <vt:lpstr>Презентация PowerPoint</vt:lpstr>
      <vt:lpstr>Презентация PowerPoint</vt:lpstr>
      <vt:lpstr>ПРАКТИЧНЕ ЗАНЯТТЯ 1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 АВТОМАТИЗОВАНИЙ ЕЛЕКТРОПРИВОД У ТВАРИННИЦТВІ ТА ПТАХІВНИТВІ</dc:title>
  <dc:creator>Master</dc:creator>
  <cp:lastModifiedBy>HP</cp:lastModifiedBy>
  <cp:revision>179</cp:revision>
  <dcterms:created xsi:type="dcterms:W3CDTF">2014-04-02T09:29:03Z</dcterms:created>
  <dcterms:modified xsi:type="dcterms:W3CDTF">2021-05-25T05:47:44Z</dcterms:modified>
</cp:coreProperties>
</file>