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77" r:id="rId3"/>
    <p:sldId id="278" r:id="rId4"/>
    <p:sldId id="329" r:id="rId5"/>
    <p:sldId id="330" r:id="rId6"/>
    <p:sldId id="353" r:id="rId7"/>
    <p:sldId id="259" r:id="rId8"/>
    <p:sldId id="354" r:id="rId9"/>
    <p:sldId id="355" r:id="rId10"/>
    <p:sldId id="260" r:id="rId11"/>
    <p:sldId id="357" r:id="rId12"/>
    <p:sldId id="358" r:id="rId13"/>
    <p:sldId id="359" r:id="rId14"/>
    <p:sldId id="356" r:id="rId15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45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27E7ED-949F-41C3-82B8-1CF85BC8DB7E}" type="datetimeFigureOut">
              <a:rPr lang="uk-UA" smtClean="0"/>
              <a:t>25.05.2021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2A323D-EFF1-4700-87DF-82BA70BD1A6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90908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25.05.2021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25.05.2021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25.05.2021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25.05.2021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25.05.2021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25.05.2021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25.05.2021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25.05.2021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25.05.2021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25.05.2021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25.05.2021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BF713F7-320C-48FA-89CE-B2C451F30EF2}" type="datetimeFigureOut">
              <a:rPr lang="uk-UA" smtClean="0"/>
              <a:t>25.05.2021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84106"/>
            <a:ext cx="8172400" cy="1976742"/>
          </a:xfrm>
        </p:spPr>
        <p:txBody>
          <a:bodyPr>
            <a:noAutofit/>
          </a:bodyPr>
          <a:lstStyle/>
          <a:p>
            <a:pPr marL="900113" indent="-88900" algn="ctr">
              <a:spcBef>
                <a:spcPts val="2400"/>
              </a:spcBef>
            </a:pPr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ПРАКТИЧНЕ ЗАНЯТТЯ 2</a:t>
            </a:r>
            <a:br>
              <a:rPr lang="uk-UA" sz="2800" i="1" dirty="0">
                <a:latin typeface="Times New Roman" pitchFamily="18" charset="0"/>
                <a:cs typeface="Times New Roman" pitchFamily="18" charset="0"/>
              </a:rPr>
            </a:br>
            <a:br>
              <a:rPr lang="uk-UA" sz="2800" i="1" dirty="0">
                <a:latin typeface="Times New Roman" pitchFamily="18" charset="0"/>
                <a:cs typeface="Times New Roman" pitchFamily="18" charset="0"/>
              </a:rPr>
            </a:br>
            <a:r>
              <a:rPr lang="uk-UA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ВИНАХІД, ОЗНАЙОМЛЕННЯ ЗІ СКЛАДОМ ЗАЯВКИ НА ВИНАХІД ТА ВИМОГАМИ ДО ДОКУМЕНТІВ, ЯКІ ВХОДЯТЬ У ЗАЯВКУ</a:t>
            </a:r>
            <a:br>
              <a:rPr lang="uk-UA" sz="28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2800" dirty="0">
                <a:effectLst/>
              </a:rPr>
            </a:br>
            <a:br>
              <a:rPr lang="uk-UA" sz="28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28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43508" y="4221088"/>
            <a:ext cx="8856984" cy="184004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640080" indent="-457200" algn="l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54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812800" indent="-631825" algn="ctr">
              <a:buNone/>
            </a:pPr>
            <a:r>
              <a:rPr lang="uk-UA" sz="24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  <a:endParaRPr lang="uk-UA" sz="2400" b="0" i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Bef>
                <a:spcPts val="800"/>
              </a:spcBef>
              <a:spcAft>
                <a:spcPts val="0"/>
              </a:spcAft>
              <a:buSzPct val="100000"/>
              <a:buFont typeface="Times New Roman" panose="02020603050405020304" pitchFamily="18" charset="0"/>
              <a:buAutoNum type="arabicPeriod"/>
              <a:tabLst>
                <a:tab pos="742950" algn="l"/>
              </a:tabLst>
            </a:pPr>
            <a:r>
              <a:rPr lang="uk-UA" sz="2400" i="1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Об’єкт</a:t>
            </a:r>
            <a:r>
              <a:rPr lang="uk-UA" sz="2400" i="1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i="1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винаходу.</a:t>
            </a:r>
          </a:p>
          <a:p>
            <a:pPr marL="342900" lvl="0" indent="-342900">
              <a:spcBef>
                <a:spcPts val="805"/>
              </a:spcBef>
              <a:spcAft>
                <a:spcPts val="0"/>
              </a:spcAft>
              <a:buSzPct val="100000"/>
              <a:buFont typeface="Times New Roman" panose="02020603050405020304" pitchFamily="18" charset="0"/>
              <a:buAutoNum type="arabicPeriod"/>
              <a:tabLst>
                <a:tab pos="742950" algn="l"/>
              </a:tabLst>
            </a:pPr>
            <a:r>
              <a:rPr lang="uk-UA" sz="2400" i="1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Документи,</a:t>
            </a:r>
            <a:r>
              <a:rPr lang="uk-UA" sz="2400" i="1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i="1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що входять</a:t>
            </a:r>
            <a:r>
              <a:rPr lang="uk-UA" sz="2400" i="1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i="1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</a:t>
            </a:r>
            <a:r>
              <a:rPr lang="uk-UA" sz="2400" i="1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i="1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склад заявки.</a:t>
            </a:r>
          </a:p>
          <a:p>
            <a:pPr marL="342900" lvl="0" indent="-342900">
              <a:spcBef>
                <a:spcPts val="805"/>
              </a:spcBef>
              <a:spcAft>
                <a:spcPts val="0"/>
              </a:spcAft>
              <a:buSzPct val="100000"/>
              <a:buFont typeface="Times New Roman" panose="02020603050405020304" pitchFamily="18" charset="0"/>
              <a:buAutoNum type="arabicPeriod"/>
              <a:tabLst>
                <a:tab pos="742950" algn="l"/>
              </a:tabLst>
            </a:pPr>
            <a:r>
              <a:rPr lang="uk-UA" sz="24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Розробка</a:t>
            </a:r>
            <a:r>
              <a:rPr lang="uk-UA" sz="2400" i="1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документації</a:t>
            </a:r>
            <a:r>
              <a:rPr lang="uk-UA" sz="2400" i="1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для</a:t>
            </a:r>
            <a:r>
              <a:rPr lang="uk-UA" sz="2400" i="1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подання</a:t>
            </a:r>
            <a:r>
              <a:rPr lang="uk-UA" sz="2400" i="1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винахід</a:t>
            </a:r>
            <a:r>
              <a:rPr lang="uk-UA" sz="2400" i="1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(корисну</a:t>
            </a:r>
            <a:r>
              <a:rPr lang="uk-UA" sz="2400" i="1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модель).</a:t>
            </a:r>
            <a:endParaRPr lang="uk-UA" sz="2400" i="1" spc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82880" indent="0">
              <a:buNone/>
            </a:pPr>
            <a:endParaRPr lang="uk-UA" sz="2400" i="1" spc="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C789283-B952-4B23-A64F-F6CC1FA09CE3}"/>
              </a:ext>
            </a:extLst>
          </p:cNvPr>
          <p:cNvSpPr txBox="1"/>
          <p:nvPr/>
        </p:nvSpPr>
        <p:spPr>
          <a:xfrm>
            <a:off x="0" y="2357408"/>
            <a:ext cx="9144000" cy="16030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73363" marR="67945" indent="-2262188" algn="just">
              <a:lnSpc>
                <a:spcPct val="114000"/>
              </a:lnSpc>
            </a:pPr>
            <a:r>
              <a:rPr lang="uk-UA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Мета заняття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uk-UA" sz="20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Ознайомлення із об’єктами винаходу, властивостями патентоспроможності, складом заявки на винахід та вимогами до документів, які входять до заяв</a:t>
            </a:r>
            <a:r>
              <a:rPr lang="uk-UA" sz="18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ки</a:t>
            </a:r>
            <a:r>
              <a:rPr lang="uk-UA" sz="24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017402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C8B6E765-698B-42FE-859E-7E55EB77A1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C06E5BEF-4C65-4097-85DD-8D45D54C29E9}"/>
              </a:ext>
            </a:extLst>
          </p:cNvPr>
          <p:cNvSpPr txBox="1">
            <a:spLocks/>
          </p:cNvSpPr>
          <p:nvPr/>
        </p:nvSpPr>
        <p:spPr>
          <a:xfrm>
            <a:off x="1403648" y="188640"/>
            <a:ext cx="7293496" cy="504056"/>
          </a:xfrm>
          <a:prstGeom prst="rect">
            <a:avLst/>
          </a:prstGeom>
        </p:spPr>
        <p:txBody>
          <a:bodyPr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ПРАКТИЧНЕ ЗАНЯТТЯ 2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36A5CAA-0954-4C38-A6AB-3B9D80C2F6A2}"/>
              </a:ext>
            </a:extLst>
          </p:cNvPr>
          <p:cNvSpPr txBox="1"/>
          <p:nvPr/>
        </p:nvSpPr>
        <p:spPr>
          <a:xfrm>
            <a:off x="2571" y="1116027"/>
            <a:ext cx="9169648" cy="50183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3500" marR="66040" indent="1735138" algn="just">
              <a:lnSpc>
                <a:spcPct val="124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Усі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документи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заявки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винахід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(корисну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модель)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слід </a:t>
            </a:r>
            <a:r>
              <a:rPr lang="uk-UA" sz="2000" spc="3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оформляти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таким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чином,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щоб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можна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було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зберігати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їх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тривалий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час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безпосередньо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репродукувати в необмеженій кількості копій. Документи заявки друкують на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аркушах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білого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паперу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форматом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210×297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мм.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Кожний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документ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заявки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починають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окремому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аркуші,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цьому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другий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наступні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аркуші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нумерують арабськими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цифрами.</a:t>
            </a:r>
          </a:p>
          <a:p>
            <a:pPr marL="64770" marR="70485" indent="448945" algn="just">
              <a:lnSpc>
                <a:spcPct val="124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Кожний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аркуш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використовують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лише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одного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боку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розміщенням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рядків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паралельно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меншому</a:t>
            </a:r>
            <a:r>
              <a:rPr lang="uk-UA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боку</a:t>
            </a:r>
            <a:r>
              <a:rPr lang="uk-UA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аркуша.</a:t>
            </a:r>
          </a:p>
          <a:p>
            <a:pPr marL="514350" indent="-71438" algn="just">
              <a:lnSpc>
                <a:spcPct val="124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Мінімальний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розмір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полів</a:t>
            </a:r>
            <a:r>
              <a:rPr lang="uk-UA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аркушів</a:t>
            </a:r>
            <a:r>
              <a:rPr lang="uk-UA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опису,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формули,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реферату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становить, мм: </a:t>
            </a:r>
          </a:p>
          <a:p>
            <a:pPr marL="64770" indent="475615" algn="l">
              <a:lnSpc>
                <a:spcPct val="124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ліве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25; верхнє</a:t>
            </a:r>
            <a:r>
              <a:rPr lang="uk-UA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20; праве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нижнє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20.</a:t>
            </a:r>
          </a:p>
          <a:p>
            <a:pPr marL="64770" indent="448945" algn="l">
              <a:lnSpc>
                <a:spcPct val="124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Креслення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виконують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аркушах</a:t>
            </a:r>
            <a:r>
              <a:rPr lang="uk-UA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білого паперу</a:t>
            </a:r>
            <a:r>
              <a:rPr lang="uk-UA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форматом</a:t>
            </a:r>
            <a:r>
              <a:rPr lang="uk-UA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210 *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297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мм.</a:t>
            </a:r>
          </a:p>
          <a:p>
            <a:pPr marL="514350" indent="448945" algn="l">
              <a:lnSpc>
                <a:spcPct val="124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Мінімальний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розмір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полів</a:t>
            </a:r>
            <a:r>
              <a:rPr lang="uk-UA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аркушів</a:t>
            </a:r>
            <a:r>
              <a:rPr lang="uk-UA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креслень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становить,</a:t>
            </a:r>
            <a:r>
              <a:rPr lang="uk-UA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мм:</a:t>
            </a:r>
          </a:p>
          <a:p>
            <a:pPr marL="342900" lvl="0" indent="100013">
              <a:lnSpc>
                <a:spcPct val="124000"/>
              </a:lnSpc>
              <a:buSzPts val="1400"/>
              <a:buFont typeface="Times New Roman" panose="02020603050405020304" pitchFamily="18" charset="0"/>
              <a:buChar char="–"/>
              <a:tabLst>
                <a:tab pos="648970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ліве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25; верхнє</a:t>
            </a:r>
            <a:r>
              <a:rPr lang="uk-UA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25; праве</a:t>
            </a:r>
            <a:r>
              <a:rPr lang="uk-UA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 10; нижнє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15.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FA01278-C4DC-4000-8293-57051E7CE2D5}"/>
              </a:ext>
            </a:extLst>
          </p:cNvPr>
          <p:cNvSpPr txBox="1"/>
          <p:nvPr/>
        </p:nvSpPr>
        <p:spPr>
          <a:xfrm>
            <a:off x="-23934" y="1154379"/>
            <a:ext cx="9167934" cy="56785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501900" indent="448945" algn="just">
              <a:lnSpc>
                <a:spcPct val="114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Графічні</a:t>
            </a:r>
            <a:r>
              <a:rPr lang="uk-UA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зображення</a:t>
            </a:r>
          </a:p>
          <a:p>
            <a:pPr marL="64770" marR="67945" indent="448945" algn="just">
              <a:lnSpc>
                <a:spcPct val="114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Графічні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зображення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(власне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креслення,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схеми,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діаграми)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виконують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відповідно до правил креслення на щільному білому гладкому папері чорними</a:t>
            </a:r>
            <a:r>
              <a:rPr lang="uk-UA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чіткими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лініями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штрихами,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які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витираються,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без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розтушовування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розмальовування.</a:t>
            </a:r>
          </a:p>
          <a:p>
            <a:pPr marL="64770" marR="69850" indent="448945" algn="just">
              <a:lnSpc>
                <a:spcPct val="114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Масштаб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чіткість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зображень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вибирають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такими,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щоб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репродукуванні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лінійним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зменшенням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розмірів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2/3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можливо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було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розпізнати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всі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деталі.</a:t>
            </a:r>
          </a:p>
          <a:p>
            <a:pPr marL="64770" marR="69850" indent="448945" algn="just">
              <a:lnSpc>
                <a:spcPct val="114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Висота цифр і літер повинна бути не менше 3,2 мм. Цифрові та літерні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позначення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мають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бути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чіткими,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товщина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їх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ліній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повинна</a:t>
            </a:r>
            <a:r>
              <a:rPr lang="uk-UA" sz="2000" spc="3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відповідати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товщині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ліній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зображення.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Цифри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літери</a:t>
            </a:r>
            <a:r>
              <a:rPr lang="uk-UA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слід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брати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uk-UA" sz="20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дужки та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лапки.</a:t>
            </a:r>
          </a:p>
          <a:p>
            <a:pPr marL="64770" marR="69850" indent="448945" algn="just">
              <a:lnSpc>
                <a:spcPct val="114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кресленнях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використовують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переважно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прямокутні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(ортогональні)</a:t>
            </a:r>
            <a:r>
              <a:rPr lang="uk-UA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проекції</a:t>
            </a:r>
            <a:r>
              <a:rPr lang="uk-UA" sz="2000" spc="9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(у</a:t>
            </a:r>
            <a:r>
              <a:rPr lang="uk-UA" sz="2000" spc="7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різних</a:t>
            </a:r>
            <a:r>
              <a:rPr lang="uk-UA" sz="2000" spc="9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видах,</a:t>
            </a:r>
            <a:r>
              <a:rPr lang="uk-UA" sz="2000" spc="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розрізах</a:t>
            </a:r>
            <a:r>
              <a:rPr lang="uk-UA" sz="2000" spc="8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й</a:t>
            </a:r>
            <a:r>
              <a:rPr lang="uk-UA" sz="2000" spc="9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перерізах),</a:t>
            </a:r>
            <a:r>
              <a:rPr lang="uk-UA" sz="2000" spc="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uk-UA" sz="2000" spc="7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окремих</a:t>
            </a:r>
            <a:r>
              <a:rPr lang="uk-UA" sz="2000" spc="9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випадках допускається також використання аксонометричної проекції. Кожний елемент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кресленні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виконують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пропорційно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до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всіх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інших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елементів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винятком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випадків,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коли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для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чіткого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зображення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елемента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необхідне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розрізнення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пропорцій.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5C1A61A6-10F4-40F3-96EC-BB4C8EBB91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B3C01720-35FD-40C3-B9EB-8F489730365B}"/>
              </a:ext>
            </a:extLst>
          </p:cNvPr>
          <p:cNvSpPr txBox="1">
            <a:spLocks/>
          </p:cNvSpPr>
          <p:nvPr/>
        </p:nvSpPr>
        <p:spPr>
          <a:xfrm>
            <a:off x="1403648" y="188640"/>
            <a:ext cx="7293496" cy="504056"/>
          </a:xfrm>
          <a:prstGeom prst="rect">
            <a:avLst/>
          </a:prstGeom>
        </p:spPr>
        <p:txBody>
          <a:bodyPr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ПРАКТИЧНЕ ЗАНЯТТЯ 2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59345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4580727-C66F-47C4-B00C-BEA3376D2596}"/>
              </a:ext>
            </a:extLst>
          </p:cNvPr>
          <p:cNvSpPr txBox="1"/>
          <p:nvPr/>
        </p:nvSpPr>
        <p:spPr>
          <a:xfrm>
            <a:off x="0" y="1162699"/>
            <a:ext cx="9144000" cy="56782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887538" algn="just">
              <a:lnSpc>
                <a:spcPct val="114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Розміри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кресленнях не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позначають,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їх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наводять</a:t>
            </a:r>
            <a:r>
              <a:rPr lang="uk-UA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потреби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описі. Креслення виконують без будь-яких написів, за винятком необхідних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слів,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таких як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«вода»,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«пара»,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«відкрито»,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«закрито»,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«розріз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А–А».</a:t>
            </a:r>
          </a:p>
          <a:p>
            <a:pPr marL="64770" marR="69850" indent="448945" algn="just">
              <a:lnSpc>
                <a:spcPct val="114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Окремі фігури розміщують таким чином, щоб аркуші були максимально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заповненими і креслення можна було читати при вертикальному розташуванні</a:t>
            </a:r>
            <a:r>
              <a:rPr lang="uk-UA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довших боків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аркуша.</a:t>
            </a:r>
          </a:p>
          <a:p>
            <a:pPr marL="64770" marR="67945" indent="448945" algn="just">
              <a:lnSpc>
                <a:spcPct val="114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Якщо фігури, що розміщені на двох і більше аркушах, являють собою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частини єдиного креслення, то їх розміщують таким чином, щоб це креслення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можна було скомпонувати без пропусків будь-якої із зображених на різних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аркушах фігур.</a:t>
            </a:r>
          </a:p>
          <a:p>
            <a:pPr marL="64770" marR="66675" indent="448945" algn="just">
              <a:lnSpc>
                <a:spcPct val="114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 одному аркуші креслення можна розміщувати декілька фігур, при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цьому</a:t>
            </a:r>
            <a:r>
              <a:rPr lang="uk-UA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слід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чітко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відмежовувати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їх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одну</a:t>
            </a:r>
            <a:r>
              <a:rPr lang="uk-UA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від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одної.</a:t>
            </a:r>
          </a:p>
          <a:p>
            <a:pPr marL="64770" marR="69850" indent="448945" algn="just">
              <a:lnSpc>
                <a:spcPct val="114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Елементи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фігур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позначають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арабськими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цифрами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відповідно</a:t>
            </a:r>
            <a:r>
              <a:rPr lang="uk-UA" sz="2000" spc="3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посилань</a:t>
            </a:r>
            <a:r>
              <a:rPr lang="uk-UA" sz="2000" spc="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uk-UA" sz="2000" spc="1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них</a:t>
            </a:r>
            <a:r>
              <a:rPr lang="uk-UA" sz="2000" spc="1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uk-UA" sz="2000" spc="10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описі</a:t>
            </a:r>
            <a:r>
              <a:rPr lang="uk-UA" sz="2000" spc="1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винаходу</a:t>
            </a:r>
            <a:r>
              <a:rPr lang="uk-UA" sz="2000" spc="9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(корисної</a:t>
            </a:r>
            <a:r>
              <a:rPr lang="uk-UA" sz="2000" spc="1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моделі).</a:t>
            </a:r>
            <a:r>
              <a:rPr lang="uk-UA" sz="2000" spc="1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Одні</a:t>
            </a:r>
            <a:r>
              <a:rPr lang="uk-UA" sz="2000" spc="1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й</a:t>
            </a:r>
            <a:r>
              <a:rPr lang="uk-UA" sz="2000" spc="1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ті</a:t>
            </a:r>
            <a:r>
              <a:rPr lang="uk-UA" sz="2000" spc="1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самі</a:t>
            </a:r>
            <a:r>
              <a:rPr lang="uk-UA" sz="2000" spc="1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елементи</a:t>
            </a:r>
            <a:r>
              <a:rPr lang="uk-UA" sz="2000" spc="-3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декількох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фігурах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позначають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одними й тими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ж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цифрами. Позначення, про які не згадують в описі винаходу, на кресленнях не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проставляють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навпаки.</a:t>
            </a:r>
            <a:endParaRPr lang="uk-UA" sz="2000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89F5B0AD-B763-42BB-8A7E-4A6ED8D6FF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12FC3C26-63FC-4304-9BA9-20049071E1EC}"/>
              </a:ext>
            </a:extLst>
          </p:cNvPr>
          <p:cNvSpPr txBox="1">
            <a:spLocks/>
          </p:cNvSpPr>
          <p:nvPr/>
        </p:nvSpPr>
        <p:spPr>
          <a:xfrm>
            <a:off x="1403648" y="188640"/>
            <a:ext cx="7293496" cy="504056"/>
          </a:xfrm>
          <a:prstGeom prst="rect">
            <a:avLst/>
          </a:prstGeom>
        </p:spPr>
        <p:txBody>
          <a:bodyPr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ПРАКТИЧНЕ ЗАНЯТТЯ 2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6332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1BF965C7-7B7A-460E-9852-2C8F09B4A2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152493A0-BDDE-43BC-A512-CC89558185A0}"/>
              </a:ext>
            </a:extLst>
          </p:cNvPr>
          <p:cNvSpPr txBox="1">
            <a:spLocks/>
          </p:cNvSpPr>
          <p:nvPr/>
        </p:nvSpPr>
        <p:spPr>
          <a:xfrm>
            <a:off x="1403648" y="188640"/>
            <a:ext cx="7293496" cy="504056"/>
          </a:xfrm>
          <a:prstGeom prst="rect">
            <a:avLst/>
          </a:prstGeom>
        </p:spPr>
        <p:txBody>
          <a:bodyPr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ПРАКТИЧНЕ ЗАНЯТТЯ 2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B442DE-C91F-433F-975A-A8EB6B0DC1FF}"/>
              </a:ext>
            </a:extLst>
          </p:cNvPr>
          <p:cNvSpPr txBox="1"/>
          <p:nvPr/>
        </p:nvSpPr>
        <p:spPr>
          <a:xfrm>
            <a:off x="-25648" y="1052736"/>
            <a:ext cx="9062144" cy="56782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3500" marR="65405" indent="1824038" algn="just">
              <a:lnSpc>
                <a:spcPct val="114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Якщо графічні зображення поданні у вигляді схеми, то при її виконанні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застосовують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стандартизовані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умовні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графічні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позначення.</a:t>
            </a:r>
            <a:r>
              <a:rPr lang="uk-UA" sz="2000" spc="3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Якщо</a:t>
            </a:r>
            <a:r>
              <a:rPr lang="uk-UA" sz="2000" spc="3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схема</a:t>
            </a:r>
            <a:r>
              <a:rPr lang="uk-UA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подана у вигляді прямокутників як графічних позначень елементів, то, крім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цифрового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позначення,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безпосередньо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прямокутник,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якщо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можливо,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вписують і назву елемента. </a:t>
            </a:r>
          </a:p>
          <a:p>
            <a:pPr marL="63500" marR="65405" indent="466725" algn="just">
              <a:lnSpc>
                <a:spcPct val="114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Якщо розміри графічного зображення елемента не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дозволяють цього зробити, то назву елемента можна зазначити на виносній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лінії (за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потреби у</a:t>
            </a:r>
            <a:r>
              <a:rPr lang="uk-UA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вигляді напису</a:t>
            </a:r>
            <a:r>
              <a:rPr lang="uk-UA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під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цим елементом).</a:t>
            </a:r>
          </a:p>
          <a:p>
            <a:pPr marL="63500" marR="65405" indent="466725" algn="just">
              <a:lnSpc>
                <a:spcPct val="114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схемах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одного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виду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допускається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зображення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окремих</a:t>
            </a:r>
            <a:r>
              <a:rPr lang="uk-UA" sz="2000" spc="3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елементів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схем іншого виду (наприклад, на електричній схемі допускається зображення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елементів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кінематичних,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гідравлічних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схем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тощо).</a:t>
            </a:r>
          </a:p>
          <a:p>
            <a:pPr indent="530225" algn="just">
              <a:lnSpc>
                <a:spcPct val="114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Кожне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графічне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зображення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нумерується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послідовно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арабськими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цифрами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(фіг.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фіг.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тощо)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незалежно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від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виду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цього</a:t>
            </a:r>
            <a:r>
              <a:rPr lang="uk-UA" sz="2000" spc="3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зображення</a:t>
            </a:r>
            <a:r>
              <a:rPr lang="uk-UA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(креслення,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схема,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діаграма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тощо)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нумерації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аркушів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відповідно</a:t>
            </a:r>
            <a:r>
              <a:rPr lang="uk-UA" sz="2000" spc="3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черговості наведення їх у тексті опису. Якщо опис винаходу пояснює лише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одне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графічне зображення,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воно не має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нумерації.</a:t>
            </a: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7884995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>
            <a:extLst>
              <a:ext uri="{FF2B5EF4-FFF2-40B4-BE49-F238E27FC236}">
                <a16:creationId xmlns:a16="http://schemas.microsoft.com/office/drawing/2014/main" id="{AE234D72-951E-4DCF-BF21-03E7EC76CB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E6CC4E5-316B-48F5-826A-382632669163}"/>
              </a:ext>
            </a:extLst>
          </p:cNvPr>
          <p:cNvSpPr txBox="1"/>
          <p:nvPr/>
        </p:nvSpPr>
        <p:spPr>
          <a:xfrm>
            <a:off x="-25648" y="4255662"/>
            <a:ext cx="9141266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ctr"/>
            <a:r>
              <a:rPr lang="uk-UA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Література:</a:t>
            </a:r>
            <a:endParaRPr lang="uk-UA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630555" algn="l"/>
              </a:tabLst>
            </a:pPr>
            <a:r>
              <a:rPr lang="uk-UA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Дергачова В.В., </a:t>
            </a:r>
            <a:r>
              <a:rPr lang="uk-UA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Пермінова</a:t>
            </a:r>
            <a:r>
              <a:rPr lang="uk-UA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С.О. Інтелектуальна власність: навчальний посібник / В. В. Дергачова, С. О. </a:t>
            </a:r>
            <a:r>
              <a:rPr lang="uk-UA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Пермінова</a:t>
            </a:r>
            <a:r>
              <a:rPr lang="uk-UA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за ред. О. А. Гавриша . К.: НТУУ «КПІ», 2015.  416 с.:</a:t>
            </a:r>
            <a:endParaRPr lang="uk-UA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630555" algn="l"/>
              </a:tabLst>
            </a:pPr>
            <a:r>
              <a:rPr lang="uk-UA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Наукова діяльність, Патентознавство. Інтелектуальна власність : підручник /Укладачі: Г.О. </a:t>
            </a:r>
            <a:r>
              <a:rPr lang="uk-UA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Оборський</a:t>
            </a:r>
            <a:r>
              <a:rPr lang="uk-UA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І.М. </a:t>
            </a:r>
            <a:r>
              <a:rPr lang="uk-UA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Чістякова</a:t>
            </a:r>
            <a:r>
              <a:rPr lang="uk-UA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Д.Д. </a:t>
            </a:r>
            <a:r>
              <a:rPr lang="uk-UA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Татакі</a:t>
            </a:r>
            <a:r>
              <a:rPr lang="uk-UA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О.С. Білоусов, І.К. </a:t>
            </a:r>
            <a:r>
              <a:rPr lang="uk-UA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Кривдіна</a:t>
            </a:r>
            <a:r>
              <a:rPr lang="uk-UA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В.П. </a:t>
            </a:r>
            <a:r>
              <a:rPr lang="uk-UA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Кубко</a:t>
            </a:r>
            <a:r>
              <a:rPr lang="uk-UA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С.Х. Яворський.  К : Каравела, 2016. 232 с. </a:t>
            </a:r>
            <a:endParaRPr lang="uk-UA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630555" algn="l"/>
              </a:tabLst>
            </a:pPr>
            <a:r>
              <a:rPr lang="uk-UA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Ходаківський</a:t>
            </a:r>
            <a:r>
              <a:rPr lang="uk-UA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Є. І. Інтелектуальна власність: економіко-правові аспекти. Підручник: 3-тє вид., перероб. та </a:t>
            </a:r>
            <a:r>
              <a:rPr lang="uk-UA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доп</a:t>
            </a:r>
            <a:r>
              <a:rPr lang="uk-UA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/ Є. І. </a:t>
            </a:r>
            <a:r>
              <a:rPr lang="uk-UA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Ходаківський</a:t>
            </a:r>
            <a:r>
              <a:rPr lang="uk-UA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В. П. </a:t>
            </a:r>
            <a:r>
              <a:rPr lang="uk-UA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Якобчук</a:t>
            </a:r>
            <a:r>
              <a:rPr lang="uk-UA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І. Л. Литвинчук.  К.: «Центр учбової літератури», 2017.  504 с.</a:t>
            </a:r>
            <a:endParaRPr lang="uk-UA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81399387-B22F-4774-B296-D8144937B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188640"/>
            <a:ext cx="7293496" cy="504056"/>
          </a:xfrm>
        </p:spPr>
        <p:txBody>
          <a:bodyPr>
            <a:noAutofit/>
          </a:bodyPr>
          <a:lstStyle/>
          <a:p>
            <a:pPr algn="ctr"/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ПРАКТИЧНЕ ЗАНЯТТЯ 2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10C7EC9-0335-47D5-A2BB-7870B5C91195}"/>
              </a:ext>
            </a:extLst>
          </p:cNvPr>
          <p:cNvSpPr txBox="1"/>
          <p:nvPr/>
        </p:nvSpPr>
        <p:spPr>
          <a:xfrm>
            <a:off x="69739" y="882936"/>
            <a:ext cx="9074261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8205" algn="just"/>
            <a:r>
              <a:rPr lang="uk-UA" sz="20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Контрольні</a:t>
            </a:r>
            <a:r>
              <a:rPr lang="uk-UA" sz="2000" b="1" i="1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запитання</a:t>
            </a:r>
          </a:p>
          <a:p>
            <a:pPr marL="342900" lvl="0" indent="1455738" algn="just">
              <a:buSzPts val="1400"/>
              <a:buFont typeface="Times New Roman" panose="02020603050405020304" pitchFamily="18" charset="0"/>
              <a:buAutoNum type="arabicPeriod"/>
              <a:tabLst>
                <a:tab pos="692785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 Що може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що не</a:t>
            </a:r>
            <a:r>
              <a:rPr lang="uk-UA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може</a:t>
            </a:r>
            <a:r>
              <a:rPr lang="uk-UA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бути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об`єктом</a:t>
            </a:r>
            <a:r>
              <a:rPr lang="uk-UA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винаходу?</a:t>
            </a:r>
          </a:p>
          <a:p>
            <a:pPr marL="342900" lvl="0" indent="-342900" algn="just">
              <a:buSzPts val="1400"/>
              <a:buFont typeface="Times New Roman" panose="02020603050405020304" pitchFamily="18" charset="0"/>
              <a:buAutoNum type="arabicPeriod"/>
              <a:tabLst>
                <a:tab pos="692785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Хто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автор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винаходу,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патентовласник</a:t>
            </a:r>
            <a:r>
              <a:rPr lang="uk-UA" sz="20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які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їхні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права?</a:t>
            </a:r>
          </a:p>
          <a:p>
            <a:pPr marL="342900" marR="71120" lvl="0" indent="-342900" algn="just">
              <a:buSzPts val="1400"/>
              <a:buFont typeface="Times New Roman" panose="02020603050405020304" pitchFamily="18" charset="0"/>
              <a:buAutoNum type="arabicPeriod"/>
              <a:tabLst>
                <a:tab pos="718185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Опис винаходу (Структура опису, аналоги винаходу, суть винаходу,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формула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винаходу).</a:t>
            </a:r>
          </a:p>
          <a:p>
            <a:pPr marL="342900" marR="66040" lvl="0" indent="-342900" algn="just">
              <a:buSzPts val="1400"/>
              <a:buFont typeface="Times New Roman" panose="02020603050405020304" pitchFamily="18" charset="0"/>
              <a:buAutoNum type="arabicPeriod"/>
              <a:tabLst>
                <a:tab pos="838835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Винахід-спосіб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(специфіка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винаходів-способів,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характеристика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способу,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застосування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раніше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відомого продукту</a:t>
            </a:r>
            <a:r>
              <a:rPr lang="uk-UA" sz="20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новим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призначенням).</a:t>
            </a:r>
          </a:p>
          <a:p>
            <a:pPr marL="342900" marR="68580" lvl="0" indent="-342900" algn="just">
              <a:buSzPts val="1400"/>
              <a:buFont typeface="Times New Roman" panose="02020603050405020304" pitchFamily="18" charset="0"/>
              <a:buAutoNum type="arabicPeriod"/>
              <a:tabLst>
                <a:tab pos="732155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Порядок розгляду заявки (Пріоритет заявки, попередня експертиза,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формальна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експертиза,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кваліфікаційна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експертиза,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державна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реєстрація).</a:t>
            </a:r>
          </a:p>
          <a:p>
            <a:pPr marL="342900" lvl="0" indent="-342900" algn="just">
              <a:buSzPts val="1400"/>
              <a:buFont typeface="Times New Roman" panose="02020603050405020304" pitchFamily="18" charset="0"/>
              <a:buAutoNum type="arabicPeriod"/>
              <a:tabLst>
                <a:tab pos="692785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Які умови</a:t>
            </a:r>
            <a:r>
              <a:rPr lang="uk-UA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припинення</a:t>
            </a:r>
            <a:r>
              <a:rPr lang="uk-UA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дії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патенту?</a:t>
            </a:r>
          </a:p>
          <a:p>
            <a:pPr marL="342900" lvl="0" indent="-342900" algn="just">
              <a:buSzPts val="1400"/>
              <a:buFont typeface="Times New Roman" panose="02020603050405020304" pitchFamily="18" charset="0"/>
              <a:buAutoNum type="arabicPeriod"/>
              <a:tabLst>
                <a:tab pos="692785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Що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таке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службовий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та </a:t>
            </a:r>
            <a:r>
              <a:rPr lang="uk-UA" sz="2000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секретний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винаходи?</a:t>
            </a:r>
          </a:p>
        </p:txBody>
      </p:sp>
    </p:spTree>
    <p:extLst>
      <p:ext uri="{BB962C8B-B14F-4D97-AF65-F5344CB8AC3E}">
        <p14:creationId xmlns:p14="http://schemas.microsoft.com/office/powerpoint/2010/main" val="4239260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293496" cy="504056"/>
          </a:xfrm>
        </p:spPr>
        <p:txBody>
          <a:bodyPr>
            <a:noAutofit/>
          </a:bodyPr>
          <a:lstStyle/>
          <a:p>
            <a:pPr algn="ctr"/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ПРАКТИЧНЕ ЗАНЯТТЯ 2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992A6F0-9956-4D25-904C-9471E53DE9D3}"/>
              </a:ext>
            </a:extLst>
          </p:cNvPr>
          <p:cNvSpPr txBox="1"/>
          <p:nvPr/>
        </p:nvSpPr>
        <p:spPr>
          <a:xfrm>
            <a:off x="-25648" y="849094"/>
            <a:ext cx="9144000" cy="55767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4770" marR="67310" indent="448945" algn="just">
              <a:lnSpc>
                <a:spcPct val="150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Зміст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порядок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проведення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патентних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досліджень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Україні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регламентуються ДСТУ 3575-97 «Патентні дослідження. Основні положення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порядок проведення».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цьому</a:t>
            </a:r>
            <a:r>
              <a:rPr lang="uk-UA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стандарті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дається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таке визначення:</a:t>
            </a:r>
          </a:p>
          <a:p>
            <a:pPr marL="64770" marR="64770" indent="448945" algn="just">
              <a:lnSpc>
                <a:spcPct val="150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«Патентні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дослідження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дослідження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технічного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рівня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тенденцій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розвитку об'єктів господарської діяльності, їх патентоспроможності, патентної</a:t>
            </a:r>
            <a:r>
              <a:rPr lang="uk-UA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чистоти,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конкурентоспроможності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(ефективності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використання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призначенням)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основі патентної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</a:t>
            </a:r>
            <a:r>
              <a:rPr lang="uk-UA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іншої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інформації».</a:t>
            </a:r>
          </a:p>
          <a:p>
            <a:pPr indent="442913" algn="just">
              <a:lnSpc>
                <a:spcPct val="150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Патентні дослідження проводяться переважно на основі аналізу джерел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патентної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інформації,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також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науково-технічної,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рекламно-комерційної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експертної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інформації.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indent="442913" algn="just">
              <a:lnSpc>
                <a:spcPct val="150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Характер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обсяг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залученої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інформації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залежать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від</a:t>
            </a:r>
            <a:r>
              <a:rPr lang="uk-UA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об'єкта</a:t>
            </a:r>
            <a:r>
              <a:rPr lang="uk-UA" sz="2000" spc="1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дослідження,</a:t>
            </a:r>
            <a:r>
              <a:rPr lang="uk-UA" sz="2000" spc="1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від</a:t>
            </a:r>
            <a:r>
              <a:rPr lang="uk-UA" sz="2000" spc="1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етапу</a:t>
            </a:r>
            <a:r>
              <a:rPr lang="uk-UA" sz="2000" spc="1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його</a:t>
            </a:r>
            <a:r>
              <a:rPr lang="uk-UA" sz="2000" spc="1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життєвого</a:t>
            </a:r>
            <a:r>
              <a:rPr lang="uk-UA" sz="2000" spc="1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циклу</a:t>
            </a:r>
            <a:r>
              <a:rPr lang="uk-UA" sz="2000" spc="1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</a:t>
            </a:r>
            <a:r>
              <a:rPr lang="uk-UA" sz="2000" spc="1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мети</a:t>
            </a:r>
            <a:r>
              <a:rPr lang="uk-UA" sz="2000" spc="1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дослідження.</a:t>
            </a: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41305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437929A4-721D-4371-A0D8-4C39FE5C0C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311269"/>
            <a:ext cx="7293496" cy="504056"/>
          </a:xfrm>
        </p:spPr>
        <p:txBody>
          <a:bodyPr>
            <a:noAutofit/>
          </a:bodyPr>
          <a:lstStyle/>
          <a:p>
            <a:pPr algn="ctr"/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ПРАКТИЧНЕ ЗАНЯТТЯ 2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5AA417-FEAB-4418-A44C-6518034D232C}"/>
              </a:ext>
            </a:extLst>
          </p:cNvPr>
          <p:cNvSpPr txBox="1"/>
          <p:nvPr/>
        </p:nvSpPr>
        <p:spPr>
          <a:xfrm>
            <a:off x="12975" y="1081714"/>
            <a:ext cx="9062144" cy="28716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4770" marR="62865" indent="448945" algn="just">
              <a:lnSpc>
                <a:spcPct val="114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За своїм характером і змістом патентні дослідження відносять до прикладних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науково-дослідних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робіт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(НДР)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вони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є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необхідними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інформаційно-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аналітичними дослідженнями в ході прийняття обґрунтованих рішень під час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вирішення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задач,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пов'язаних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створенням,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освоєнням,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виробництвом,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реалізацією,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удосконаленням,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використанням,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ремонтом,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зняттям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</a:t>
            </a:r>
            <a:r>
              <a:rPr lang="uk-UA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виробництва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утилізацією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об'єктів господарської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діяльності.</a:t>
            </a:r>
          </a:p>
          <a:p>
            <a:pPr indent="442913" algn="just">
              <a:lnSpc>
                <a:spcPct val="114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Патентні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дослідження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можуть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проводитися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як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вигляді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самостійної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НДР,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так 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складі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інших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робіт.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9DB5DDB-3312-4F0C-874B-6DF1009D116A}"/>
              </a:ext>
            </a:extLst>
          </p:cNvPr>
          <p:cNvSpPr txBox="1"/>
          <p:nvPr/>
        </p:nvSpPr>
        <p:spPr>
          <a:xfrm>
            <a:off x="-25648" y="3789040"/>
            <a:ext cx="9169648" cy="28716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4770" marR="66040" indent="448945" algn="just">
              <a:lnSpc>
                <a:spcPct val="114000"/>
              </a:lnSpc>
              <a:tabLst>
                <a:tab pos="1205230" algn="l"/>
                <a:tab pos="1870710" algn="l"/>
                <a:tab pos="3072130" algn="l"/>
                <a:tab pos="3988435" algn="l"/>
                <a:tab pos="4827905" algn="l"/>
                <a:tab pos="5308600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Розглянемо</a:t>
            </a:r>
            <a:r>
              <a:rPr lang="uk-UA" sz="2000" spc="2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основні</a:t>
            </a:r>
            <a:r>
              <a:rPr lang="uk-UA" sz="2000" spc="2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поняття,</a:t>
            </a:r>
            <a:r>
              <a:rPr lang="uk-UA" sz="2000" spc="2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що</a:t>
            </a:r>
            <a:r>
              <a:rPr lang="uk-UA" sz="2000" spc="2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мають</a:t>
            </a:r>
            <a:r>
              <a:rPr lang="uk-UA" sz="2000" spc="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відношення</a:t>
            </a:r>
            <a:r>
              <a:rPr lang="uk-UA" sz="2000" spc="19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</a:t>
            </a:r>
            <a:r>
              <a:rPr lang="uk-UA" sz="2000" spc="2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проведення</a:t>
            </a:r>
            <a:r>
              <a:rPr lang="uk-UA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патентних</a:t>
            </a:r>
            <a:r>
              <a:rPr lang="uk-UA" sz="2000" spc="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досліджень:</a:t>
            </a:r>
            <a:r>
              <a:rPr lang="uk-UA" sz="2000" spc="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uk-UA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4770" marR="66040" indent="448945" algn="just">
              <a:lnSpc>
                <a:spcPct val="114000"/>
              </a:lnSpc>
              <a:tabLst>
                <a:tab pos="1205230" algn="l"/>
                <a:tab pos="1870710" algn="l"/>
                <a:tab pos="3072130" algn="l"/>
                <a:tab pos="3988435" algn="l"/>
                <a:tab pos="4827905" algn="l"/>
                <a:tab pos="5308600" algn="l"/>
              </a:tabLst>
            </a:pPr>
            <a:r>
              <a:rPr lang="uk-UA" sz="2000" spc="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патентні</a:t>
            </a:r>
            <a:r>
              <a:rPr lang="uk-UA" sz="2000" spc="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дослідження</a:t>
            </a:r>
            <a:r>
              <a:rPr lang="uk-UA" sz="2000" spc="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uk-UA" sz="2000" spc="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системний</a:t>
            </a:r>
            <a:r>
              <a:rPr lang="uk-UA" sz="2000" spc="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науковий</a:t>
            </a:r>
            <a:r>
              <a:rPr lang="uk-UA" sz="2000" spc="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аналіз</a:t>
            </a:r>
            <a:r>
              <a:rPr lang="uk-UA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властивостей об'єкта господарської діяльності протягом його життєвого</a:t>
            </a:r>
            <a:r>
              <a:rPr lang="uk-UA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циклу,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які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випливають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правової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охорони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об'єктів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промислової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власності;</a:t>
            </a:r>
            <a:r>
              <a:rPr lang="uk-UA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документи</a:t>
            </a:r>
            <a:r>
              <a:rPr lang="uk-UA" sz="2000" spc="16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uk-UA" sz="2000" spc="16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об'єкти</a:t>
            </a:r>
            <a:r>
              <a:rPr lang="uk-UA" sz="2000" spc="17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промислової</a:t>
            </a:r>
            <a:r>
              <a:rPr lang="uk-UA" sz="2000" spc="16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власності:</a:t>
            </a:r>
            <a:r>
              <a:rPr lang="uk-UA" sz="2000" spc="16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uk-UA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4770" marR="66040" indent="448945" algn="just">
              <a:lnSpc>
                <a:spcPct val="114000"/>
              </a:lnSpc>
              <a:tabLst>
                <a:tab pos="1205230" algn="l"/>
                <a:tab pos="1870710" algn="l"/>
                <a:tab pos="3072130" algn="l"/>
                <a:tab pos="3988435" algn="l"/>
                <a:tab pos="4827905" algn="l"/>
                <a:tab pos="5308600" algn="l"/>
              </a:tabLst>
            </a:pPr>
            <a:r>
              <a:rPr lang="uk-UA" sz="2000" spc="16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охоронні</a:t>
            </a:r>
            <a:r>
              <a:rPr lang="uk-UA" sz="2000" spc="16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документи</a:t>
            </a:r>
            <a:r>
              <a:rPr lang="uk-UA" sz="2000" spc="16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uk-UA" sz="2000" spc="1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об'єкти</a:t>
            </a:r>
            <a:r>
              <a:rPr lang="uk-UA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промислової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власності (патенти, свідоцтва); опубліковані заявки на винаходи;</a:t>
            </a:r>
            <a:r>
              <a:rPr lang="uk-UA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uk-UA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4347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9FFD2529-E420-49E1-9ED5-C23A1539CC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188640"/>
            <a:ext cx="7293496" cy="504056"/>
          </a:xfrm>
        </p:spPr>
        <p:txBody>
          <a:bodyPr>
            <a:noAutofit/>
          </a:bodyPr>
          <a:lstStyle/>
          <a:p>
            <a:pPr algn="ctr"/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ПРАКТИЧНЕ ЗАНЯТТЯ 2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A597295-3D40-43EC-A68C-8B1DDC00F0CE}"/>
              </a:ext>
            </a:extLst>
          </p:cNvPr>
          <p:cNvSpPr txBox="1"/>
          <p:nvPr/>
        </p:nvSpPr>
        <p:spPr>
          <a:xfrm>
            <a:off x="-25648" y="980728"/>
            <a:ext cx="9062144" cy="21696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3500" marR="66040" indent="1824038" algn="just">
              <a:lnSpc>
                <a:spcPct val="114000"/>
              </a:lnSpc>
              <a:tabLst>
                <a:tab pos="1205230" algn="l"/>
                <a:tab pos="1870710" algn="l"/>
                <a:tab pos="3072130" algn="l"/>
                <a:tab pos="3988435" algn="l"/>
                <a:tab pos="4827905" algn="l"/>
                <a:tab pos="5308600" algn="l"/>
              </a:tabLst>
            </a:pPr>
            <a:r>
              <a:rPr lang="uk-UA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патент –</a:t>
            </a:r>
            <a:r>
              <a:rPr lang="uk-UA" sz="2000" spc="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юридично-технічний документ, який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засвідчує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винахід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(корисну</a:t>
            </a:r>
            <a:r>
              <a:rPr lang="uk-UA" sz="2000" spc="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модель,</a:t>
            </a:r>
            <a:r>
              <a:rPr lang="uk-UA" sz="2000" spc="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промисловий</a:t>
            </a:r>
            <a:r>
              <a:rPr lang="uk-UA" sz="2000" spc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зразок);</a:t>
            </a:r>
            <a:r>
              <a:rPr lang="uk-UA" sz="2000" spc="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uk-UA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2913" algn="just">
              <a:lnSpc>
                <a:spcPct val="114000"/>
              </a:lnSpc>
            </a:pPr>
            <a:r>
              <a:rPr lang="uk-UA" sz="2000" spc="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свідоцтво</a:t>
            </a:r>
            <a:r>
              <a:rPr lang="uk-UA" sz="2000" spc="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</a:t>
            </a:r>
            <a:r>
              <a:rPr lang="uk-UA" sz="2000" spc="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охорону</a:t>
            </a:r>
            <a:r>
              <a:rPr lang="uk-UA" sz="2000" spc="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права</a:t>
            </a:r>
            <a:r>
              <a:rPr lang="uk-UA" sz="2000" spc="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uk-UA" sz="2000" spc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об'єкт</a:t>
            </a:r>
            <a:r>
              <a:rPr lang="uk-UA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промислової</a:t>
            </a:r>
            <a:r>
              <a:rPr lang="uk-UA" sz="2000" spc="27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власності</a:t>
            </a:r>
            <a:r>
              <a:rPr lang="uk-UA" sz="2000" spc="27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uk-UA" sz="2000" spc="26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правоохоронний</a:t>
            </a:r>
            <a:r>
              <a:rPr lang="uk-UA" sz="2000" spc="2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документ,</a:t>
            </a:r>
            <a:r>
              <a:rPr lang="uk-UA" sz="2000" spc="26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що</a:t>
            </a:r>
            <a:r>
              <a:rPr lang="uk-UA" sz="2000" spc="27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видається</a:t>
            </a:r>
            <a:r>
              <a:rPr lang="uk-UA" sz="2000" spc="2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після</a:t>
            </a:r>
            <a:r>
              <a:rPr lang="uk-UA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державної</a:t>
            </a:r>
            <a:r>
              <a:rPr lang="uk-UA" sz="2000" spc="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реєстрації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uk-UA" sz="2000" spc="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знак</a:t>
            </a:r>
            <a:r>
              <a:rPr lang="uk-UA" sz="2000" spc="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для</a:t>
            </a:r>
            <a:r>
              <a:rPr lang="uk-UA" sz="2000" spc="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товарів</a:t>
            </a:r>
            <a:r>
              <a:rPr lang="uk-UA" sz="2000" spc="3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</a:t>
            </a:r>
            <a:r>
              <a:rPr lang="uk-UA" sz="2000" spc="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послуг,</a:t>
            </a:r>
            <a:r>
              <a:rPr lang="uk-UA" sz="2000" spc="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uk-UA" sz="2000" spc="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користування найменуванням</a:t>
            </a:r>
            <a:r>
              <a:rPr lang="uk-UA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місця</a:t>
            </a:r>
            <a:r>
              <a:rPr lang="uk-UA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походження</a:t>
            </a:r>
            <a:r>
              <a:rPr lang="uk-UA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товару;</a:t>
            </a:r>
            <a:endParaRPr lang="uk-UA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4B9610F-DCC7-4569-9435-1FEA51835622}"/>
              </a:ext>
            </a:extLst>
          </p:cNvPr>
          <p:cNvSpPr txBox="1"/>
          <p:nvPr/>
        </p:nvSpPr>
        <p:spPr>
          <a:xfrm>
            <a:off x="8195" y="3150361"/>
            <a:ext cx="9062143" cy="32224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4770" marR="65405" indent="448945" algn="just">
              <a:lnSpc>
                <a:spcPct val="114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об'єкти промислової власності – винаходи, корисні моделі, промислові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зразки,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знаки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для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товарів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послуг,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фірмові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найменування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позначення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походження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чи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найменування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місця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походження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товарів,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uk-UA" sz="2000" spc="3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також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недопущення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недобросовісної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конкуренції;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промислова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власність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поширюється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промисловість,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торгівлю,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сільське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господарство,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продукти</a:t>
            </a:r>
            <a:r>
              <a:rPr lang="uk-UA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промислового чи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природного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походження;</a:t>
            </a:r>
          </a:p>
          <a:p>
            <a:pPr marL="64770" marR="66040" indent="448945" algn="just">
              <a:lnSpc>
                <a:spcPct val="114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винахід (корисна модель) – результат творчої діяльності людини у будь-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якій галузі технології, який відповідає умовам патентоспроможності, тобто є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новим,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має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винахідницький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рівень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</a:t>
            </a:r>
            <a:r>
              <a:rPr lang="uk-UA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того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ж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промислово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придатний;</a:t>
            </a:r>
          </a:p>
        </p:txBody>
      </p:sp>
    </p:spTree>
    <p:extLst>
      <p:ext uri="{BB962C8B-B14F-4D97-AF65-F5344CB8AC3E}">
        <p14:creationId xmlns:p14="http://schemas.microsoft.com/office/powerpoint/2010/main" val="21466576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D46CBC36-F8D8-4956-B336-2706695F4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188640"/>
            <a:ext cx="7293496" cy="504056"/>
          </a:xfrm>
        </p:spPr>
        <p:txBody>
          <a:bodyPr>
            <a:noAutofit/>
          </a:bodyPr>
          <a:lstStyle/>
          <a:p>
            <a:pPr algn="ctr"/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ПРАКТИЧНЕ ЗАНЯТТЯ 2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0E31F9-ADC6-4EEC-A0D0-2852EC8DCFDD}"/>
              </a:ext>
            </a:extLst>
          </p:cNvPr>
          <p:cNvSpPr txBox="1"/>
          <p:nvPr/>
        </p:nvSpPr>
        <p:spPr>
          <a:xfrm>
            <a:off x="-40416" y="888021"/>
            <a:ext cx="9169648" cy="18187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887538" algn="just">
              <a:lnSpc>
                <a:spcPct val="114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промисловий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зразок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результат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творчої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діяльності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людини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</a:t>
            </a:r>
          </a:p>
          <a:p>
            <a:pPr indent="1887538" algn="just">
              <a:lnSpc>
                <a:spcPct val="114000"/>
              </a:lnSpc>
            </a:pP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галузі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художнього</a:t>
            </a:r>
            <a:r>
              <a:rPr lang="uk-UA" sz="2000" spc="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конструювання,</a:t>
            </a:r>
            <a:r>
              <a:rPr lang="uk-UA" sz="2000" spc="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який</a:t>
            </a:r>
            <a:r>
              <a:rPr lang="uk-UA" sz="2000" spc="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відповідає</a:t>
            </a:r>
            <a:r>
              <a:rPr lang="uk-UA" sz="2000" spc="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умовам</a:t>
            </a:r>
            <a:r>
              <a:rPr lang="uk-UA" sz="2000" spc="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патентоспроможності, тобто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є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новим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промислово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придатним;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знак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для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товарів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послуг</a:t>
            </a:r>
            <a:r>
              <a:rPr lang="uk-UA" sz="2000" spc="3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позначення, за яким товари і послуги одних осіб відрізняють від однорідних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товарів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послуг інших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осіб;</a:t>
            </a:r>
            <a:endParaRPr lang="uk-UA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ED4F7B-0E72-42D3-8AAF-D4CDBF89315A}"/>
              </a:ext>
            </a:extLst>
          </p:cNvPr>
          <p:cNvSpPr txBox="1"/>
          <p:nvPr/>
        </p:nvSpPr>
        <p:spPr>
          <a:xfrm>
            <a:off x="-25648" y="2595295"/>
            <a:ext cx="8990136" cy="42748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4770" marR="68580" indent="448945" algn="just">
              <a:lnSpc>
                <a:spcPct val="114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недобросовісна конкуренція – будь-які дії у конкуренції, що суперечать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правилам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торгівлі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іншим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чесним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звичаям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</a:t>
            </a:r>
            <a:r>
              <a:rPr lang="uk-UA" sz="20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підприємницькій</a:t>
            </a:r>
            <a:r>
              <a:rPr lang="uk-UA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діяльності;</a:t>
            </a:r>
          </a:p>
          <a:p>
            <a:pPr marL="64770" marR="67945" indent="448945" algn="just">
              <a:lnSpc>
                <a:spcPct val="114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патентоспроможність – це властивість, якої набуває об'єкт господарської</a:t>
            </a:r>
            <a:r>
              <a:rPr lang="uk-UA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діяльності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його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складові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частини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відповідності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умовам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надання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правової охорони винаходу, корисній моделі, промисловому зразку та іншим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об'єктам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промислової власності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згідно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чинним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законодавством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держави;</a:t>
            </a:r>
          </a:p>
          <a:p>
            <a:pPr marL="64770" marR="64770" indent="448945" algn="just">
              <a:lnSpc>
                <a:spcPct val="114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порушення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власника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чинного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охоронного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документа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будь-яке</a:t>
            </a:r>
            <a:r>
              <a:rPr lang="uk-UA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посягання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власника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чинного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охоронного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документа,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що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тягне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собою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відповідальність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згідно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чинним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законодавством</a:t>
            </a:r>
            <a:r>
              <a:rPr lang="uk-UA" sz="2000" spc="3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держави;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uk-UA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господарська діяльність – будь-яка діяльність, у тому числі підприємницька,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пов'язана з виробництвом і обміном матеріальних та нематеріальних благ, що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виступають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</a:t>
            </a:r>
            <a:r>
              <a:rPr lang="uk-UA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формі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товару;</a:t>
            </a: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4416615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680114B1-F4E8-442C-B2A2-F30C289088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188640"/>
            <a:ext cx="7293496" cy="504056"/>
          </a:xfrm>
        </p:spPr>
        <p:txBody>
          <a:bodyPr>
            <a:noAutofit/>
          </a:bodyPr>
          <a:lstStyle/>
          <a:p>
            <a:pPr algn="ctr"/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ПРАКТИЧНЕ ЗАНЯТТЯ 2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0DD73FC-0788-433F-9A21-A500EF87013D}"/>
              </a:ext>
            </a:extLst>
          </p:cNvPr>
          <p:cNvSpPr txBox="1"/>
          <p:nvPr/>
        </p:nvSpPr>
        <p:spPr>
          <a:xfrm>
            <a:off x="-33481" y="864321"/>
            <a:ext cx="9169648" cy="60291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448945" algn="ctr">
              <a:lnSpc>
                <a:spcPct val="114000"/>
              </a:lnSpc>
            </a:pPr>
            <a:r>
              <a:rPr lang="uk-UA" sz="20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об'єкт</a:t>
            </a:r>
            <a:r>
              <a:rPr lang="uk-UA" sz="2000" u="sng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господарської</a:t>
            </a:r>
            <a:r>
              <a:rPr lang="uk-UA" sz="2000" u="sng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діял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ьності:</a:t>
            </a:r>
          </a:p>
          <a:p>
            <a:pPr marR="69215" lvl="0" indent="1798638" algn="just">
              <a:lnSpc>
                <a:spcPct val="114000"/>
              </a:lnSpc>
              <a:buSzPts val="1400"/>
              <a:buFont typeface="Times New Roman" panose="02020603050405020304" pitchFamily="18" charset="0"/>
              <a:buChar char="–"/>
              <a:tabLst>
                <a:tab pos="1887538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продукт (пристрій, речовина, штам мікроорганізму, культура клітин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рослин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тварин);</a:t>
            </a:r>
          </a:p>
          <a:p>
            <a:pPr marL="342900" lvl="0" indent="187325" algn="just">
              <a:lnSpc>
                <a:spcPct val="114000"/>
              </a:lnSpc>
              <a:buSzPts val="1400"/>
              <a:buFont typeface="Times New Roman" panose="02020603050405020304" pitchFamily="18" charset="0"/>
              <a:buChar char="–"/>
              <a:tabLst>
                <a:tab pos="648970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спосіб;</a:t>
            </a:r>
          </a:p>
          <a:p>
            <a:pPr marL="342900" lvl="0" indent="187325" algn="just">
              <a:lnSpc>
                <a:spcPct val="114000"/>
              </a:lnSpc>
              <a:buSzPts val="1400"/>
              <a:buFont typeface="Times New Roman" panose="02020603050405020304" pitchFamily="18" charset="0"/>
              <a:buChar char="–"/>
              <a:tabLst>
                <a:tab pos="648970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позначення</a:t>
            </a:r>
            <a:r>
              <a:rPr lang="uk-UA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товарів</a:t>
            </a:r>
            <a:r>
              <a:rPr lang="uk-UA" sz="20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послуг;</a:t>
            </a:r>
          </a:p>
          <a:p>
            <a:pPr marL="64770" marR="64135" indent="448945" algn="just">
              <a:lnSpc>
                <a:spcPct val="114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суб'єкт господарської діяльності – це юридична особа (підприємство,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об'єднання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підприємств,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установа,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організація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будь-якої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організаційно-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правової форми,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також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громадянин,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який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має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статус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підприємця);</a:t>
            </a:r>
          </a:p>
          <a:p>
            <a:pPr marL="64770" marR="64135" indent="448945" algn="just">
              <a:lnSpc>
                <a:spcPct val="114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патентна ситуація щодо об'єкта господарської діяльності – сукупність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даних з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правової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охорони</a:t>
            </a:r>
            <a:r>
              <a:rPr lang="uk-UA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об'єктів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промислової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власності;</a:t>
            </a:r>
          </a:p>
          <a:p>
            <a:pPr marL="64770" marR="64135" indent="448945" algn="just">
              <a:lnSpc>
                <a:spcPct val="114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життєвий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цикл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об'єкта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господарської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діяльності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сукупність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взаємопов'язаних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етапів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створення,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використання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послідовного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удосконалення</a:t>
            </a:r>
            <a:r>
              <a:rPr lang="uk-UA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об'єкта господарської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діяльності;</a:t>
            </a:r>
          </a:p>
          <a:p>
            <a:pPr indent="442913" algn="just">
              <a:lnSpc>
                <a:spcPct val="114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науково-технічна інформація – документовані або публічно оголошувані</a:t>
            </a:r>
            <a:r>
              <a:rPr lang="uk-UA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відомості</a:t>
            </a:r>
            <a:r>
              <a:rPr lang="uk-UA" sz="2000" spc="29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</a:t>
            </a:r>
            <a:r>
              <a:rPr lang="uk-UA" sz="2000" spc="3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вітчизняні</a:t>
            </a:r>
            <a:r>
              <a:rPr lang="uk-UA" sz="2000" spc="3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</a:t>
            </a:r>
            <a:r>
              <a:rPr lang="uk-UA" sz="2000" spc="30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зарубіжні</a:t>
            </a:r>
            <a:r>
              <a:rPr lang="uk-UA" sz="2000" spc="3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досягнення</a:t>
            </a:r>
            <a:r>
              <a:rPr lang="uk-UA" sz="2000" spc="29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науки,</a:t>
            </a:r>
            <a:r>
              <a:rPr lang="uk-UA" sz="2000" spc="3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техніки</a:t>
            </a:r>
            <a:r>
              <a:rPr lang="uk-UA" sz="2000" spc="30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  виробництва,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одержані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процесі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науково-дослідної,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дослідно-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конструкторської,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виробничої та громадської</a:t>
            </a:r>
            <a:r>
              <a:rPr lang="uk-UA" sz="2000" spc="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діяльності.</a:t>
            </a: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17645790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13BB3ED9-5B47-47C9-A9FA-3CCF0A4C9B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39D40185-5DF9-4DAF-ACFD-D522874C77AF}"/>
              </a:ext>
            </a:extLst>
          </p:cNvPr>
          <p:cNvSpPr txBox="1">
            <a:spLocks/>
          </p:cNvSpPr>
          <p:nvPr/>
        </p:nvSpPr>
        <p:spPr>
          <a:xfrm>
            <a:off x="1403648" y="188640"/>
            <a:ext cx="7293496" cy="504056"/>
          </a:xfrm>
          <a:prstGeom prst="rect">
            <a:avLst/>
          </a:prstGeom>
        </p:spPr>
        <p:txBody>
          <a:bodyPr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ПРАКТИЧНЕ ЗАНЯТТЯ 2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D1FB1BE-19B0-4459-B0C4-591E17E9A60B}"/>
              </a:ext>
            </a:extLst>
          </p:cNvPr>
          <p:cNvSpPr txBox="1"/>
          <p:nvPr/>
        </p:nvSpPr>
        <p:spPr>
          <a:xfrm>
            <a:off x="0" y="843739"/>
            <a:ext cx="8964488" cy="56782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3500" indent="1735138" algn="just">
              <a:lnSpc>
                <a:spcPct val="114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МПК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міжнародна</a:t>
            </a:r>
            <a:r>
              <a:rPr lang="uk-UA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патентна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класифікація;</a:t>
            </a:r>
          </a:p>
          <a:p>
            <a:pPr marL="63500" marR="66040" indent="1735138" algn="just">
              <a:lnSpc>
                <a:spcPct val="114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формула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винаходу,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корисної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моделі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складена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встановленими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правилами коротка словесна характеристика, якою виражено технічну суть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винаходу,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корисної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моделі;</a:t>
            </a:r>
          </a:p>
          <a:p>
            <a:pPr marL="64770" marR="66675" indent="448945" algn="just">
              <a:lnSpc>
                <a:spcPct val="114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опис винаходу, корисної моделі</a:t>
            </a:r>
            <a:r>
              <a:rPr lang="uk-UA" sz="2000" spc="3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 документ заявки на видачу патенту,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що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містить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інформацію,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необхідну 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достатню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для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здійснення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її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основі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технічного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рішення;</a:t>
            </a:r>
          </a:p>
          <a:p>
            <a:pPr marL="64770" marR="65405" indent="448945" algn="just">
              <a:lnSpc>
                <a:spcPct val="114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реферат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винаходу,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корисної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моделі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документ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заявки</a:t>
            </a:r>
            <a:r>
              <a:rPr lang="uk-UA" sz="2000" spc="3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uk-UA" sz="2000" spc="3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видачу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патенту, який являє собою короткий виклад опису винаходу (корисної моделі),</a:t>
            </a:r>
            <a:r>
              <a:rPr lang="uk-UA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що служить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для мети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надання технічної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інформації;</a:t>
            </a:r>
          </a:p>
          <a:p>
            <a:pPr marL="64770" marR="67310" indent="448945" algn="just">
              <a:lnSpc>
                <a:spcPct val="114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патентовласник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юридична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(або)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фізична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особа,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якій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належить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виключне</a:t>
            </a:r>
            <a:r>
              <a:rPr lang="uk-UA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право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uk-UA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використання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винаходу,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що охороняється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патентом;</a:t>
            </a:r>
          </a:p>
          <a:p>
            <a:pPr indent="442913" algn="just">
              <a:lnSpc>
                <a:spcPct val="114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ліцензія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дозвіл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використання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об'єкта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виключного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права,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тобто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надання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використання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винаходу,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корисної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моделі,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промислового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зразка, товарного знаку, ноу-хау за певну винагороду на певний відрізок часу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 певних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умовах.</a:t>
            </a:r>
            <a:endParaRPr lang="uk-UA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DF9074EE-08F6-493E-A44E-1CD81C4872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5BAE776D-1D38-4848-BD1F-45DEBE56F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188640"/>
            <a:ext cx="7293496" cy="504056"/>
          </a:xfrm>
        </p:spPr>
        <p:txBody>
          <a:bodyPr>
            <a:noAutofit/>
          </a:bodyPr>
          <a:lstStyle/>
          <a:p>
            <a:pPr algn="ctr"/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ПРАКТИЧНЕ ЗАНЯТТЯ 2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FC9DAC9-7F94-4DB2-963F-4D3F7CB193C5}"/>
              </a:ext>
            </a:extLst>
          </p:cNvPr>
          <p:cNvSpPr txBox="1"/>
          <p:nvPr/>
        </p:nvSpPr>
        <p:spPr>
          <a:xfrm>
            <a:off x="0" y="828849"/>
            <a:ext cx="9144000" cy="60291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073150" indent="448945" algn="ctr">
              <a:lnSpc>
                <a:spcPct val="114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</a:t>
            </a:r>
            <a:r>
              <a:rPr lang="uk-UA" sz="20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Юридично</a:t>
            </a:r>
            <a:r>
              <a:rPr lang="uk-UA" sz="2000" u="sng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акцент</a:t>
            </a:r>
            <a:r>
              <a:rPr lang="uk-UA" sz="2000" u="sng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потрібно</a:t>
            </a:r>
            <a:r>
              <a:rPr lang="uk-UA" sz="2000" u="sng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зробити</a:t>
            </a:r>
            <a:r>
              <a:rPr lang="uk-UA" sz="2000" u="sng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uk-UA" sz="2000" u="sng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таких</a:t>
            </a:r>
            <a:r>
              <a:rPr lang="uk-UA" sz="2000" u="sng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положеннях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</a:p>
          <a:p>
            <a:pPr marR="65405" lvl="0" indent="1887538" algn="just">
              <a:lnSpc>
                <a:spcPct val="114000"/>
              </a:lnSpc>
              <a:buSzPts val="1400"/>
              <a:buFont typeface="Times New Roman" panose="02020603050405020304" pitchFamily="18" charset="0"/>
              <a:buChar char="–"/>
              <a:tabLst>
                <a:tab pos="709930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будь-яка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фізична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або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юридична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особа,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яка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використовує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винахід,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корисну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модель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або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промисловий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зразок,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що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охороняються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патентом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без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дозволу</a:t>
            </a:r>
            <a:r>
              <a:rPr lang="uk-UA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патентовласника, вважається</a:t>
            </a:r>
            <a:r>
              <a:rPr lang="uk-UA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порушником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патенту;</a:t>
            </a:r>
          </a:p>
          <a:p>
            <a:pPr marR="64770" lvl="0" indent="265113" algn="just">
              <a:lnSpc>
                <a:spcPct val="114000"/>
              </a:lnSpc>
              <a:buSzPts val="1400"/>
              <a:buFont typeface="Times New Roman" panose="02020603050405020304" pitchFamily="18" charset="0"/>
              <a:buChar char="–"/>
              <a:tabLst>
                <a:tab pos="755650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вимогу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патентовласника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порушення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патенту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повинно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бути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припинено,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фізична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або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юридична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особа,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винна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порушенні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патенту,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зобов'язана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відшкодувати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патентовласникові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завдані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збитки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відповідно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Цивільного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кодексу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України;</a:t>
            </a:r>
          </a:p>
          <a:p>
            <a:pPr indent="265113" algn="just">
              <a:lnSpc>
                <a:spcPct val="114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порушенням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виключного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патентовласника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визнається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несанкціоноване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виготовлення,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застосування,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ввезення,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пропозиція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</a:t>
            </a:r>
            <a:r>
              <a:rPr lang="uk-UA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продажу, продаж, інше введення в господарський обіг або збереження з цією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метою</a:t>
            </a:r>
            <a:r>
              <a:rPr lang="uk-UA" sz="2000" spc="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продукту,</a:t>
            </a:r>
            <a:r>
              <a:rPr lang="uk-UA" sz="2000" spc="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що</a:t>
            </a:r>
            <a:r>
              <a:rPr lang="uk-UA" sz="2000" spc="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містить</a:t>
            </a:r>
            <a:r>
              <a:rPr lang="uk-UA" sz="2000" spc="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запатентований</a:t>
            </a:r>
            <a:r>
              <a:rPr lang="uk-UA" sz="2000" spc="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винахід,</a:t>
            </a:r>
            <a:r>
              <a:rPr lang="uk-UA" sz="2000" spc="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корисну</a:t>
            </a:r>
            <a:r>
              <a:rPr lang="uk-UA" sz="2000" spc="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модель, промисловий зразок, а також застосування способу, що охороняється патентом</a:t>
            </a:r>
            <a:r>
              <a:rPr lang="uk-UA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 винахід, або введення в господарський обіг, зберігання з цією метою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продукту, виготовленого безпосередньо способом, що охороняється патентом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 винахід, при цьому новий продукт вважається отриманим запатентованим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способом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</a:t>
            </a:r>
            <a:r>
              <a:rPr lang="uk-UA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відсутності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доказів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протилежного.</a:t>
            </a: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15180441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C830034C-98F1-4AC6-9719-4761CAD5C7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D42793A8-C891-48B0-BC8A-0D796138F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188640"/>
            <a:ext cx="7293496" cy="504056"/>
          </a:xfrm>
        </p:spPr>
        <p:txBody>
          <a:bodyPr>
            <a:noAutofit/>
          </a:bodyPr>
          <a:lstStyle/>
          <a:p>
            <a:pPr algn="ctr"/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ПРАКТИЧНЕ ЗАНЯТТЯ 2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B4DFE2-2A58-41E8-94CE-6ECE24AEE152}"/>
              </a:ext>
            </a:extLst>
          </p:cNvPr>
          <p:cNvSpPr txBox="1"/>
          <p:nvPr/>
        </p:nvSpPr>
        <p:spPr>
          <a:xfrm>
            <a:off x="0" y="1052736"/>
            <a:ext cx="9036496" cy="28713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01620" marR="1920240" indent="-1631315" algn="ctr">
              <a:lnSpc>
                <a:spcPct val="114000"/>
              </a:lnSpc>
            </a:pPr>
            <a:r>
              <a:rPr lang="uk-UA" sz="20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Оформлення документів</a:t>
            </a:r>
            <a:r>
              <a:rPr lang="uk-UA" sz="2000" u="sng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.       </a:t>
            </a:r>
            <a:r>
              <a:rPr lang="uk-UA" sz="20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Склад заявки</a:t>
            </a:r>
            <a:endParaRPr lang="uk-UA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514350" indent="448945" algn="l">
              <a:lnSpc>
                <a:spcPct val="114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Заявка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повинна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містити:</a:t>
            </a:r>
          </a:p>
          <a:p>
            <a:pPr marL="342900" marR="101600" lvl="0" indent="-342900">
              <a:lnSpc>
                <a:spcPct val="114000"/>
              </a:lnSpc>
              <a:buSzPts val="1400"/>
              <a:buFont typeface="Times New Roman" panose="02020603050405020304" pitchFamily="18" charset="0"/>
              <a:buChar char="–"/>
              <a:tabLst>
                <a:tab pos="648970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заяву</a:t>
            </a:r>
            <a:r>
              <a:rPr lang="uk-UA" sz="20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видачу</a:t>
            </a:r>
            <a:r>
              <a:rPr lang="uk-UA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патенту</a:t>
            </a:r>
            <a:r>
              <a:rPr lang="uk-UA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(деклараційного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патенту)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України</a:t>
            </a:r>
            <a:r>
              <a:rPr lang="uk-UA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винахід</a:t>
            </a:r>
            <a:r>
              <a:rPr lang="uk-UA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чи деклараційного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патенту</a:t>
            </a:r>
            <a:r>
              <a:rPr lang="uk-UA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України на</a:t>
            </a:r>
            <a:r>
              <a:rPr lang="uk-UA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корисну</a:t>
            </a:r>
            <a:r>
              <a:rPr lang="uk-UA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модель;</a:t>
            </a:r>
          </a:p>
          <a:p>
            <a:pPr marL="342900" lvl="0" indent="-342900">
              <a:lnSpc>
                <a:spcPct val="114000"/>
              </a:lnSpc>
              <a:buSzPts val="1400"/>
              <a:buFont typeface="Times New Roman" panose="02020603050405020304" pitchFamily="18" charset="0"/>
              <a:buChar char="–"/>
              <a:tabLst>
                <a:tab pos="648970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опис</a:t>
            </a:r>
            <a:r>
              <a:rPr lang="uk-UA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винаходу</a:t>
            </a:r>
            <a:r>
              <a:rPr lang="uk-UA" sz="20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(корисної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моделі);</a:t>
            </a:r>
          </a:p>
          <a:p>
            <a:pPr marL="342900" lvl="0" indent="-342900">
              <a:lnSpc>
                <a:spcPct val="114000"/>
              </a:lnSpc>
              <a:buSzPts val="1400"/>
              <a:buFont typeface="Times New Roman" panose="02020603050405020304" pitchFamily="18" charset="0"/>
              <a:buChar char="–"/>
              <a:tabLst>
                <a:tab pos="648970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формулу</a:t>
            </a:r>
            <a:r>
              <a:rPr lang="uk-UA" sz="20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винаходу</a:t>
            </a:r>
            <a:r>
              <a:rPr lang="uk-UA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(корисної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моделі);</a:t>
            </a:r>
          </a:p>
          <a:p>
            <a:pPr marL="342900" lvl="0" indent="-342900">
              <a:lnSpc>
                <a:spcPct val="114000"/>
              </a:lnSpc>
              <a:buSzPts val="1400"/>
              <a:buFont typeface="Times New Roman" panose="02020603050405020304" pitchFamily="18" charset="0"/>
              <a:buChar char="–"/>
              <a:tabLst>
                <a:tab pos="648970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креслення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(якщо на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них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є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посилання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uk-UA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описі);</a:t>
            </a:r>
          </a:p>
          <a:p>
            <a:pPr marL="342900" lvl="0" indent="-342900">
              <a:lnSpc>
                <a:spcPct val="114000"/>
              </a:lnSpc>
              <a:buSzPts val="1400"/>
              <a:buFont typeface="Times New Roman" panose="02020603050405020304" pitchFamily="18" charset="0"/>
              <a:buChar char="–"/>
              <a:tabLst>
                <a:tab pos="648970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реферат.</a:t>
            </a:r>
            <a:endParaRPr lang="uk-UA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AEF2805-2AD1-47BE-8152-9423775D3554}"/>
              </a:ext>
            </a:extLst>
          </p:cNvPr>
          <p:cNvSpPr txBox="1"/>
          <p:nvPr/>
        </p:nvSpPr>
        <p:spPr>
          <a:xfrm>
            <a:off x="-3508" y="3931473"/>
            <a:ext cx="9147508" cy="22940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098040" indent="448945" algn="just">
              <a:spcBef>
                <a:spcPts val="805"/>
              </a:spcBef>
              <a:spcAft>
                <a:spcPts val="0"/>
              </a:spcAf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Оформлення</a:t>
            </a:r>
            <a:r>
              <a:rPr lang="uk-UA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документів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заявки</a:t>
            </a:r>
          </a:p>
          <a:p>
            <a:pPr marL="64770" marR="67945" indent="448945" algn="just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Документи заявки, а саме: заяву про видачу патенту, опис і формулу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винаходу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(корисної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моделі),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креслення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реферат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подають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</a:t>
            </a:r>
            <a:r>
              <a:rPr lang="uk-UA" sz="2000" spc="3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трьох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примірниках.</a:t>
            </a:r>
          </a:p>
          <a:p>
            <a:pPr marL="64770" marR="71755" indent="448945" algn="just">
              <a:lnSpc>
                <a:spcPct val="150000"/>
              </a:lnSpc>
              <a:spcBef>
                <a:spcPts val="5"/>
              </a:spcBef>
              <a:spcAft>
                <a:spcPts val="0"/>
              </a:spcAf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Документи, які потребують подальшого перекладу, можуть бути подані</a:t>
            </a:r>
            <a:r>
              <a:rPr lang="uk-UA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мовою</a:t>
            </a:r>
            <a:r>
              <a:rPr lang="uk-UA" sz="2000" spc="3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оригіналу</a:t>
            </a:r>
            <a:r>
              <a:rPr lang="uk-UA" sz="20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одному</a:t>
            </a:r>
            <a:r>
              <a:rPr lang="uk-UA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примірнику, а</a:t>
            </a:r>
            <a:r>
              <a:rPr lang="uk-UA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їх</a:t>
            </a:r>
            <a:r>
              <a:rPr lang="uk-UA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переклад</a:t>
            </a:r>
            <a:r>
              <a:rPr lang="uk-UA" sz="2000" spc="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uk-UA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</a:t>
            </a:r>
            <a:r>
              <a:rPr lang="uk-UA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трьох</a:t>
            </a:r>
            <a:r>
              <a:rPr lang="uk-UA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примірниках.</a:t>
            </a:r>
          </a:p>
        </p:txBody>
      </p:sp>
    </p:spTree>
    <p:extLst>
      <p:ext uri="{BB962C8B-B14F-4D97-AF65-F5344CB8AC3E}">
        <p14:creationId xmlns:p14="http://schemas.microsoft.com/office/powerpoint/2010/main" val="2032578838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3040</TotalTime>
  <Words>2071</Words>
  <Application>Microsoft Office PowerPoint</Application>
  <PresentationFormat>Экран (4:3)</PresentationFormat>
  <Paragraphs>99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Calibri</vt:lpstr>
      <vt:lpstr>Georgia</vt:lpstr>
      <vt:lpstr>Times New Roman</vt:lpstr>
      <vt:lpstr>Trebuchet MS</vt:lpstr>
      <vt:lpstr>Воздушный поток</vt:lpstr>
      <vt:lpstr>ПРАКТИЧНЕ ЗАНЯТТЯ 2  ВИНАХІД, ОЗНАЙОМЛЕННЯ ЗІ СКЛАДОМ ЗАЯВКИ НА ВИНАХІД ТА ВИМОГАМИ ДО ДОКУМЕНТІВ, ЯКІ ВХОДЯТЬ У ЗАЯВКУ   </vt:lpstr>
      <vt:lpstr>ПРАКТИЧНЕ ЗАНЯТТЯ 2</vt:lpstr>
      <vt:lpstr>ПРАКТИЧНЕ ЗАНЯТТЯ 2</vt:lpstr>
      <vt:lpstr>ПРАКТИЧНЕ ЗАНЯТТЯ 2</vt:lpstr>
      <vt:lpstr>ПРАКТИЧНЕ ЗАНЯТТЯ 2</vt:lpstr>
      <vt:lpstr>ПРАКТИЧНЕ ЗАНЯТТЯ 2</vt:lpstr>
      <vt:lpstr>Презентация PowerPoint</vt:lpstr>
      <vt:lpstr>ПРАКТИЧНЕ ЗАНЯТТЯ 2</vt:lpstr>
      <vt:lpstr>ПРАКТИЧНЕ ЗАНЯТТЯ 2</vt:lpstr>
      <vt:lpstr>Презентация PowerPoint</vt:lpstr>
      <vt:lpstr>Презентация PowerPoint</vt:lpstr>
      <vt:lpstr>Презентация PowerPoint</vt:lpstr>
      <vt:lpstr>Презентация PowerPoint</vt:lpstr>
      <vt:lpstr>ПРАКТИЧНЕ ЗАНЯТТЯ 2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11  АВТОМАТИЗОВАНИЙ ЕЛЕКТРОПРИВОД У ТВАРИННИЦТВІ ТА ПТАХІВНИТВІ</dc:title>
  <dc:creator>Master</dc:creator>
  <cp:lastModifiedBy>HP</cp:lastModifiedBy>
  <cp:revision>189</cp:revision>
  <dcterms:created xsi:type="dcterms:W3CDTF">2014-04-02T09:29:03Z</dcterms:created>
  <dcterms:modified xsi:type="dcterms:W3CDTF">2021-05-25T06:01:54Z</dcterms:modified>
</cp:coreProperties>
</file>