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77" r:id="rId2"/>
    <p:sldId id="278" r:id="rId3"/>
    <p:sldId id="374" r:id="rId4"/>
    <p:sldId id="381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447" r:id="rId14"/>
    <p:sldId id="376" r:id="rId15"/>
    <p:sldId id="448" r:id="rId16"/>
    <p:sldId id="449" r:id="rId17"/>
    <p:sldId id="291" r:id="rId18"/>
    <p:sldId id="450" r:id="rId19"/>
    <p:sldId id="451" r:id="rId20"/>
    <p:sldId id="452" r:id="rId21"/>
    <p:sldId id="290" r:id="rId22"/>
    <p:sldId id="453" r:id="rId23"/>
    <p:sldId id="454" r:id="rId24"/>
    <p:sldId id="455" r:id="rId25"/>
    <p:sldId id="456" r:id="rId26"/>
    <p:sldId id="264" r:id="rId27"/>
    <p:sldId id="265" r:id="rId28"/>
    <p:sldId id="335" r:id="rId29"/>
    <p:sldId id="393" r:id="rId30"/>
    <p:sldId id="394" r:id="rId31"/>
    <p:sldId id="457" r:id="rId32"/>
    <p:sldId id="458" r:id="rId33"/>
    <p:sldId id="459" r:id="rId34"/>
    <p:sldId id="460" r:id="rId35"/>
    <p:sldId id="461" r:id="rId36"/>
    <p:sldId id="324" r:id="rId37"/>
    <p:sldId id="325" r:id="rId38"/>
    <p:sldId id="326" r:id="rId39"/>
    <p:sldId id="328" r:id="rId40"/>
    <p:sldId id="398" r:id="rId41"/>
    <p:sldId id="400" r:id="rId42"/>
    <p:sldId id="402" r:id="rId43"/>
    <p:sldId id="404" r:id="rId44"/>
    <p:sldId id="406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E7ED-949F-41C3-82B8-1CF85BC8DB7E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323D-EFF1-4700-87DF-82BA70BD1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9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69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97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83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02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65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2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84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59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38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37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2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713F7-320C-48FA-89CE-B2C451F30EF2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akty.ictv.ua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2" y="1944073"/>
            <a:ext cx="8229600" cy="53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План лекції:</a:t>
            </a:r>
            <a:endParaRPr lang="uk-UA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185" y="2636912"/>
            <a:ext cx="8665295" cy="404648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Способи живлення електроприводів мобільних машин;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Класифікація електромобільних машин;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Електромобільні машини у рільництві;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Електромобільні машини у тваринництві;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Визначення потужності і типу електродвигунів для привода мобільних кормороздавачів;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9E0FE-65ED-420D-AF33-D0A514195687}"/>
              </a:ext>
            </a:extLst>
          </p:cNvPr>
          <p:cNvSpPr txBox="1"/>
          <p:nvPr/>
        </p:nvSpPr>
        <p:spPr>
          <a:xfrm>
            <a:off x="22541" y="0"/>
            <a:ext cx="9036496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itchFamily="18" charset="0"/>
              </a:rPr>
              <a:t>ЛЕКЦІЯ 10</a:t>
            </a:r>
            <a:br>
              <a:rPr lang="uk-UA" sz="2800" b="1" i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ЕЛЕКТРОПРИВОД МОБІЛЬНИХ МАШИН ТА АГРЕГАТІВ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303" y="1574872"/>
            <a:ext cx="8963323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Живлення такі машини одержують від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двопровідної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тролейної системи, кабель-барабанного пристрою, акумуляторної батареї, через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електротрансмісію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або змішаним способом -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тролейно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-акумуляторним чи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-акумуляторним.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53630" cy="110799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Третя група машин характеризується складним переміщенням на прямолінійних або криволінійних ділянках по колії чи твердому покриттю.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1C1F5D-B23B-413D-91DD-03E9F6E188C9}"/>
              </a:ext>
            </a:extLst>
          </p:cNvPr>
          <p:cNvSpPr/>
          <p:nvPr/>
        </p:nvSpPr>
        <p:spPr>
          <a:xfrm>
            <a:off x="104078" y="3113755"/>
            <a:ext cx="8951994" cy="184665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До них відносять кормороздавачі, що рухаються по рейках по території ферми і всередині приміщень; кормороздавачі, що рухаються по твердому покриттю по території ферми і всередині приміщень; електрокари,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електронавантажувачі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акумуляторним живленням; електротрактори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електротрансмісією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08D521-8F56-4D03-990D-5888FCCC0239}"/>
              </a:ext>
            </a:extLst>
          </p:cNvPr>
          <p:cNvSpPr/>
          <p:nvPr/>
        </p:nvSpPr>
        <p:spPr>
          <a:xfrm>
            <a:off x="731176" y="6492"/>
            <a:ext cx="63886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Класифікація електромобільних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uiExpand="1" build="p" animBg="1"/>
      <p:bldP spid="1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681" y="1540778"/>
            <a:ext cx="8953629" cy="147732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Дослідженнями, проведеними протягом 1930-1937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., було встановлено, що електролебідки ефективно використовувати для глибокої плантажної оранки на виноградниках, в умовах гірського землеробства та на заливних землях.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55" y="398828"/>
            <a:ext cx="8953630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рільництві електроенергія використовується для привода ґрунтообробних машин та безпосередньо у технологічних процесах (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електротехнології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3B5E5-B248-40D8-B1B0-61435BC43CA0}"/>
              </a:ext>
            </a:extLst>
          </p:cNvPr>
          <p:cNvSpPr/>
          <p:nvPr/>
        </p:nvSpPr>
        <p:spPr>
          <a:xfrm>
            <a:off x="67591" y="3018106"/>
            <a:ext cx="8967719" cy="22159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Обробіток ґрунту за допомогою електролебідок полягає в тому, що робоча машина (плуг, культиватор, борона та ін.) рухається по полю зворотно-поступально за допомогою каната, який тягне нерухома лебідка.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Після закінчення проходу лебідка пересувається на 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дну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-дві ширини захвату знаряддя.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673060-623D-4E7F-A6BD-3A13C3CBAFD5}"/>
              </a:ext>
            </a:extLst>
          </p:cNvPr>
          <p:cNvSpPr/>
          <p:nvPr/>
        </p:nvSpPr>
        <p:spPr>
          <a:xfrm>
            <a:off x="81681" y="5234097"/>
            <a:ext cx="895362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У світовій практиці склалося дві системи привода електролебідки -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одномашинна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608EE7-2DD4-44AA-95B4-13BCC30B04C9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2351453-27C9-44CE-B5C5-D7627991D4C3}"/>
              </a:ext>
            </a:extLst>
          </p:cNvPr>
          <p:cNvSpPr/>
          <p:nvPr/>
        </p:nvSpPr>
        <p:spPr>
          <a:xfrm>
            <a:off x="67591" y="5972761"/>
            <a:ext cx="8953629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Двомашинна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система складається з двох електролебідок, які встановлюються на кінцях оброблюваного поля.</a:t>
            </a:r>
          </a:p>
        </p:txBody>
      </p:sp>
    </p:spTree>
    <p:extLst>
      <p:ext uri="{BB962C8B-B14F-4D97-AF65-F5344CB8AC3E}">
        <p14:creationId xmlns:p14="http://schemas.microsoft.com/office/powerpoint/2010/main" val="923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  <p:bldP spid="12" grpId="0" uiExpand="1" build="p" animBg="1"/>
      <p:bldP spid="16" grpId="0" uiExpand="1" build="p" animBg="1"/>
      <p:bldP spid="2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185" y="398829"/>
            <a:ext cx="8953630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Одномашинна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система має одну лебідку з двома барабанами та один-два якірних візки, що розміщуються на протилежних кінцях поля.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Електродвигуни лебідок одержують живлення від пересувних трансформаторних підстанцій.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24EA98B-7BDB-48A1-BA57-99924D0BF7BD}"/>
              </a:ext>
            </a:extLst>
          </p:cNvPr>
          <p:cNvSpPr/>
          <p:nvPr/>
        </p:nvSpPr>
        <p:spPr>
          <a:xfrm>
            <a:off x="95185" y="2224262"/>
            <a:ext cx="8953630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Суттєвою перевагою електролебідок є те, що під час корисної роботи лебідка нерухома і не витрачає енергії на пересування.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Але такі агрегати досить громіздкі, масивні, мало-маневрені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ма-лопродуктивні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їх не можна застосовувати для обробітку просапних культур, оскільки канат пошкоджує рослини.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24C362-E331-473F-A32D-EEB4C3DB8176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107548-9724-4E02-A0FD-E0ACAD2E4C65}"/>
              </a:ext>
            </a:extLst>
          </p:cNvPr>
          <p:cNvSpPr/>
          <p:nvPr/>
        </p:nvSpPr>
        <p:spPr>
          <a:xfrm>
            <a:off x="95185" y="4070921"/>
            <a:ext cx="895363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Тому паралельно з цим велися роботи по конструюванню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елект-ротрактора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перший зразок якого був виготовлений у 1918 р. у Швеції.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Радянському Союзі перший електротрактор створено в 1928-1930 рр. До 1956 р. було сконструйовано близько 20 зразків електротракторів на змінному і постійному струмі з кабельним живленням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uiExpand="1" build="p" animBg="1"/>
      <p:bldP spid="1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24C362-E331-473F-A32D-EEB4C3DB8176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D35490E-3DAF-4C4C-A6A3-AD010625D1BA}"/>
              </a:ext>
            </a:extLst>
          </p:cNvPr>
          <p:cNvSpPr/>
          <p:nvPr/>
        </p:nvSpPr>
        <p:spPr>
          <a:xfrm>
            <a:off x="107950" y="388586"/>
            <a:ext cx="8933383" cy="44319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Порівняно з тепловим трактором електротрактор має такі переваги: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дешевший в експлуатації і ремонті;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пуск і зупинка електродвигуна миттєві і не залежать від температури зовнішнього середовища;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електродвигун має значно більшу перевантажувальну здатність і жорстку механічну характеристику, завдяки чому хід електротрактора більш рівномірний;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умови роботи трактористів значно легші;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вищий рівень пожежної безпеки;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електротрактор практично не дає шкідливих викидів у навколишнє середовище.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>
            <a:extLst>
              <a:ext uri="{FF2B5EF4-FFF2-40B4-BE49-F238E27FC236}">
                <a16:creationId xmlns:a16="http://schemas.microsoft.com/office/drawing/2014/main" id="{CB7706E1-B96A-4557-924A-1F8E773EFB3A}"/>
              </a:ext>
            </a:extLst>
          </p:cNvPr>
          <p:cNvSpPr/>
          <p:nvPr/>
        </p:nvSpPr>
        <p:spPr>
          <a:xfrm>
            <a:off x="82738" y="4836653"/>
            <a:ext cx="8933383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Основні недоліки електротрактора пов’язані з використанням дорогого і неміцного кабелю та пристроїв для його приймання, а також прив’язаністю до ліній електропередач, що значно знижує його маневреність та економічність.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76" y="374044"/>
            <a:ext cx="8979669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Експлуатацією електротракторних агрегатів займалися спеціальні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-машинно-тракторні станції, наприклад Корсунь-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Шевчен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ківська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Черкаській області, яка використовувала дешеву енергію гідроелектростанцій.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892" y="1836761"/>
            <a:ext cx="8955636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Конструктивна схема таких електротракторів однакова. Замість теплового двигуна на шасі серійного трактора встановлювали електродвигун і додаткове обладнання: кабельний барабан,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кабелеприймальний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пристрій, струмознімач, апаратуру керування і захисту.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складу агрегату електротрактора входить пересувна трансформаторна підстанція і візок з додатковим кабелем.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82292" y="4393472"/>
            <a:ext cx="8955636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Велися також роботи по конструюванню електрифікованих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мо-більних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знарядь і машин. Так, було створено зразки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електрофрези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електрокультиватора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зернового електрокомбайна тощо.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6442E7-529D-41AB-9B53-F607FDB8C2F4}"/>
              </a:ext>
            </a:extLst>
          </p:cNvPr>
          <p:cNvSpPr/>
          <p:nvPr/>
        </p:nvSpPr>
        <p:spPr>
          <a:xfrm>
            <a:off x="82292" y="5501468"/>
            <a:ext cx="8955636" cy="12584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Перспективними є ґрунтообробні агрегати з електроприводом активних робочих органів. Експериментальний зразок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ґрунтооброб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-ного електрифікованого агрегату АПЭ-5,6 виконано за спрощеною схемою варіанта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електротрансмісією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uiExpand="1" build="p" animBg="1"/>
      <p:bldP spid="6" grpId="0" uiExpand="1" build="p" animBg="1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76" y="374044"/>
            <a:ext cx="8979669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Машина агрегатується з трактором К-701. Активні робочі органи, виконані у вигляді ножових роторів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приводяться в дію від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асинх-ронних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електродвигунів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потужністю 37 кВт кожний. Ротори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розмі-щені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над стрілчастими або розпушувальними лапами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82292" y="1851370"/>
            <a:ext cx="2855450" cy="443198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Електродвигуни одержують живлення від синхронного гене-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ратора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потужністю 200 кВт, частотою 50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що приводиться в дію від дизельного двигуна трактора. Останній через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-нічну передачу при-водить в дію ведучі колеса.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C293C70-B62A-45AE-BD4E-5E15DF9D984A}"/>
              </a:ext>
            </a:extLst>
          </p:cNvPr>
          <p:cNvGrpSpPr/>
          <p:nvPr/>
        </p:nvGrpSpPr>
        <p:grpSpPr>
          <a:xfrm>
            <a:off x="2924337" y="1851371"/>
            <a:ext cx="6134803" cy="4874737"/>
            <a:chOff x="2924337" y="1851371"/>
            <a:chExt cx="6134803" cy="4874737"/>
          </a:xfrm>
        </p:grpSpPr>
        <p:pic>
          <p:nvPicPr>
            <p:cNvPr id="1026" name="Рисунок 3">
              <a:extLst>
                <a:ext uri="{FF2B5EF4-FFF2-40B4-BE49-F238E27FC236}">
                  <a16:creationId xmlns:a16="http://schemas.microsoft.com/office/drawing/2014/main" id="{976E7F72-B4EF-467F-AF18-E146A5175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742" y="1851371"/>
              <a:ext cx="6121398" cy="344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кутник 5">
              <a:extLst>
                <a:ext uri="{FF2B5EF4-FFF2-40B4-BE49-F238E27FC236}">
                  <a16:creationId xmlns:a16="http://schemas.microsoft.com/office/drawing/2014/main" id="{67CE19AA-7DE6-4ECB-A76E-B04362F3F782}"/>
                </a:ext>
              </a:extLst>
            </p:cNvPr>
            <p:cNvSpPr/>
            <p:nvPr/>
          </p:nvSpPr>
          <p:spPr>
            <a:xfrm>
              <a:off x="2924337" y="5284688"/>
              <a:ext cx="6113591" cy="14414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Електрифікований ґрунтообробний агрегат АПЭ-5,6: 1 – центральна рама; 2 - рама секції;       3 - ножовий ро-тор; 4 – розпушувальна лапа;       5 – електродвигун; 6 - опорне колесо;  7- фартух; 8 – транспортне колесо</a:t>
              </a:r>
              <a:endParaRPr lang="uk-UA" sz="2200" i="1" spc="-2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7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76" y="374044"/>
            <a:ext cx="8979669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Перед початком роботи почергово вмикають електродвигуни привода роторів, а потім починають рух агрегату вздовж гонів.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82292" y="1099235"/>
            <a:ext cx="8968832" cy="4431983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роботі лапи агрегату підрізують і розпушують шар ґрунту, а ножі ротора, що обертаються з частотою 480 об/хв, подрібнюють пожнивні залишки та грудки,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підпружинені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фартухи 7 вирівнюють і ущільнюють розпушений шар ґрунту.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Оцінка роботи агрегату по підготовці поля під озимі зернові порівняно з традиційним ґрунтообробним комплексом показала, що при експлуатації першого скорочуються затрати робочого часу на 20,4 %, витрата пального на 20 %, металомісткість знижується на 41,6 %.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Одним із напрямів подальшого розвитку і вдосконалення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мобіль-ної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сільськогосподарської техніки можуть бути розробки автономного електротрактора.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957433-05FB-434F-8962-033516800965}"/>
              </a:ext>
            </a:extLst>
          </p:cNvPr>
          <p:cNvSpPr/>
          <p:nvPr/>
        </p:nvSpPr>
        <p:spPr>
          <a:xfrm>
            <a:off x="82292" y="5547242"/>
            <a:ext cx="89688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цьому відношенні надзвичайно цінний досвід конструювання і широкого використання промислового трактора з електричною трансмісією ДЭТ-250.</a:t>
            </a:r>
          </a:p>
        </p:txBody>
      </p:sp>
    </p:spTree>
    <p:extLst>
      <p:ext uri="{BB962C8B-B14F-4D97-AF65-F5344CB8AC3E}">
        <p14:creationId xmlns:p14="http://schemas.microsoft.com/office/powerpoint/2010/main" val="12472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838/74866602.e8/0_90fa4_27a340ae_X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9123" r="6091" b="14923"/>
          <a:stretch/>
        </p:blipFill>
        <p:spPr bwMode="auto">
          <a:xfrm>
            <a:off x="149143" y="116632"/>
            <a:ext cx="878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5"/>
          <p:cNvSpPr/>
          <p:nvPr/>
        </p:nvSpPr>
        <p:spPr>
          <a:xfrm>
            <a:off x="74451" y="3652619"/>
            <a:ext cx="8933383" cy="314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Перший електротрактор на базі гусеничного СХТЗ-НАТІ, двигун якого був замінений електромотором змінного струму. На рамі трактора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вста-новлено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барабан з гнучким кабелем. Електромотор і кабельний барабан захищені обтічним капотом. Намотуванням і розмотуванням управляє спеціальний механізм. Енергію трактор отримує від польової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високоволь-тної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електричної мережі. Висока напруга перетвориться в робочу 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допо-могою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пересувної трансформаторної підстанції. Від підстанції трактор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мо-же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віддалятися до 750 метрів завдяки кабелю і стрілі.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Без переміщення підстанції трактор може обробляти до 15 гектар землі. Трактор обслуговує один тракторист. 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76" y="374044"/>
            <a:ext cx="8979669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Силова установка трактора ДЗТ-250 складається з дизельного двигуна, фрикційної муфти, підвищувального редуктора, генератора постійного струму, тягового електродвигуна і механічної передачі до гусеничних рушіїв.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71415" y="1851372"/>
            <a:ext cx="8968832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Застосування електричної передачі забезпечує автоматичну зміну тягових зусиль і швидкостей руху агрегату залежно від зовнішніх навантажень.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Завдяки цьому дизельний двигун завжди працює в оптимально-му режимі, досягається високий ступінь використання його потужності та значне скорочення витрати палива.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6B5586-F076-4929-A388-65F600E91D8F}"/>
              </a:ext>
            </a:extLst>
          </p:cNvPr>
          <p:cNvSpPr/>
          <p:nvPr/>
        </p:nvSpPr>
        <p:spPr>
          <a:xfrm>
            <a:off x="71415" y="4067363"/>
            <a:ext cx="89688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Трактор ДЗТ-250 знайшов широке застосування в будівництві та при добуванні корисних копалин, для розробки скельних порід, мерзлих та інших важких ґрунтів.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44D8BE-87C3-4D07-8C00-BBE577D7E087}"/>
              </a:ext>
            </a:extLst>
          </p:cNvPr>
          <p:cNvSpPr/>
          <p:nvPr/>
        </p:nvSpPr>
        <p:spPr>
          <a:xfrm>
            <a:off x="92876" y="5175359"/>
            <a:ext cx="8968832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Принципова схема розміщення основних вузлів та агрегатів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електротрансмісії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сільськогосподарського трактора приведена на рис.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D55E018-7E76-44E0-B335-9EE9118602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Трактор дэт 250 – ДЭТ-250: технические характеристики - ТеплоЭнергоРемонт">
            <a:extLst>
              <a:ext uri="{FF2B5EF4-FFF2-40B4-BE49-F238E27FC236}">
                <a16:creationId xmlns:a16="http://schemas.microsoft.com/office/drawing/2014/main" id="{4D090687-8CC5-4DF9-8F29-629BEB44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4043"/>
            <a:ext cx="7287436" cy="48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77" y="374044"/>
            <a:ext cx="5468120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Силова установка трактора </a:t>
            </a:r>
            <a:r>
              <a:rPr lang="uk-UA" sz="2400" dirty="0" err="1">
                <a:latin typeface="Calibri" panose="020F0502020204030204" pitchFamily="34" charset="0"/>
                <a:cs typeface="Calibri" pitchFamily="34" charset="0"/>
              </a:rPr>
              <a:t>складаєть</a:t>
            </a: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-ся з дизельного двигуна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редуктора З, електричного генератора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перетворю-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вача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частоти з системою керування,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регу-лювання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захисту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мотор-редукторів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ходової частини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живлення електродвигунів актив-них робочих органів потужність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відбира-ється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 електричного генератора.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104853" y="3704734"/>
            <a:ext cx="8968832" cy="210519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Застосування електричної передачі за-</a:t>
            </a:r>
          </a:p>
          <a:p>
            <a:pPr>
              <a:lnSpc>
                <a:spcPct val="95000"/>
              </a:lnSpc>
            </a:pP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безпечує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автоматичну зміну тягових зусиль і швидкостей руху агрегату залежно від зовнішніх навантажень. </a:t>
            </a:r>
          </a:p>
          <a:p>
            <a:pPr indent="360363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Завдяки цьому дизельний двигун завжди працює в оптимально-му режимі, досягається високий ступінь використання його потуж-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ності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значне скорочення витрати палива.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13496F-F461-4499-8A98-F15F675C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996" y="370629"/>
            <a:ext cx="3512689" cy="37064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8B940A-FABD-4EFC-A7E9-30C73E680079}"/>
              </a:ext>
            </a:extLst>
          </p:cNvPr>
          <p:cNvSpPr/>
          <p:nvPr/>
        </p:nvSpPr>
        <p:spPr>
          <a:xfrm>
            <a:off x="92877" y="5845469"/>
            <a:ext cx="8968832" cy="944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Трактор ДЭТ-250 знайшов широке застосування в будівництві та при добуванні корисних копалин, для розробки скельних порід, мерзлих та інших важких ґрунтів.</a:t>
            </a:r>
          </a:p>
        </p:txBody>
      </p:sp>
    </p:spTree>
    <p:extLst>
      <p:ext uri="{BB962C8B-B14F-4D97-AF65-F5344CB8AC3E}">
        <p14:creationId xmlns:p14="http://schemas.microsoft.com/office/powerpoint/2010/main" val="7003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Електропривод:</a:t>
            </a:r>
            <a:r>
              <a:rPr lang="uk-UA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/ О.ІО.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П.І. Савченко, В.В. Савченко,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Лавріненко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Козирський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Хандола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І.П.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Ільїчов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О.Ю.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Синявського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Аграр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Медіа Груп,2013.-586 с. С. 404-514.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сільськогосподарських машин, агрегатів та потокових ліній: Підручник / Є.Л. 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Б.В. Зайцев, О.С. Марченко та ін.; Ред. Є.Л.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– К.: Вища освіта, 2001. – 288 c. С. 112-164.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Механізація та автоматизація у тваринництві і птахівництві: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вузів/за ред. О. С. Марченка. – К. : Урожай, 1995. – 414, [2] c. С.187-224.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і застосування електроенергії у сільському господарстві / І.І. Мартиненко; В.Ф. Гончар; Л.П. Тищенко; І.І.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Шарамок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І.І. Мартиненка;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 : Урожай, 1993. – 304 c.: іл. С. 98-146.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Електрообладнання тваринницьких підприємств і автоматизація виробничих процесів у тваринництві/ В.Ф. Гончар; Л.П. Тищенко.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К.: Вища школа, 1988. – 287 c.: іл. С. 186-226.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3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01EE3F7-783C-425E-A379-8FB5A203C0AF}"/>
              </a:ext>
            </a:extLst>
          </p:cNvPr>
          <p:cNvSpPr/>
          <p:nvPr/>
        </p:nvSpPr>
        <p:spPr>
          <a:xfrm>
            <a:off x="96174" y="3146405"/>
            <a:ext cx="8954949" cy="1846659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маса електродвигуна, кг; 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— постійний коефіцієнт, що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ховує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матеріал і конструктивне вико-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двигуна;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потужність двигуна, кВт;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частота струму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дже-рела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енергії,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Гц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кількість пар полюсів;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β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постійні коефіцієнти.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76" y="374044"/>
            <a:ext cx="4692425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Зменшення маси тягових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елект-родвигунів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досягається за рахунок підвищення частоти струму.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92876" y="1466214"/>
            <a:ext cx="4671968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Наведені на рисунку аналітичні залежності можуть бути описані виразом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6B5586-F076-4929-A388-65F600E91D8F}"/>
              </a:ext>
            </a:extLst>
          </p:cNvPr>
          <p:cNvSpPr/>
          <p:nvPr/>
        </p:nvSpPr>
        <p:spPr>
          <a:xfrm>
            <a:off x="82291" y="5022655"/>
            <a:ext cx="896883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метою зниження маси силової установки найдоцільнішим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вва-жається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безпосереднє з’єднання швидкохідного високочастотного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безщіткового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генератора з вихідним валом швидкохідного роторно-поршневого двигуна внутрішнього згоряння або газової турбіни.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BDB308-08DF-4796-AD4F-57AA0D06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01" y="382179"/>
            <a:ext cx="4265823" cy="3694893"/>
          </a:xfrm>
          <a:prstGeom prst="rect">
            <a:avLst/>
          </a:prstGeom>
        </p:spPr>
      </p:pic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76DEC1B8-3BC9-4287-9B9C-9C34373D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0" y="2552394"/>
            <a:ext cx="4671968" cy="5885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с/г 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11536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З метою зниження маси силової установки електротрактора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швидко-хідний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високочастотний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безщітковий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генератор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безпосередьо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з’єднується з вихідним валом швидкохідного роторно-поршневого двигуна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внутріш-нього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згоряння або газової турбіни.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7777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2968" r="22648" b="4373"/>
          <a:stretch/>
        </p:blipFill>
        <p:spPr bwMode="auto">
          <a:xfrm>
            <a:off x="4427984" y="1268760"/>
            <a:ext cx="4613349" cy="4885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5"/>
          <p:cNvSpPr/>
          <p:nvPr/>
        </p:nvSpPr>
        <p:spPr>
          <a:xfrm>
            <a:off x="107950" y="1542235"/>
            <a:ext cx="4320034" cy="5232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fontAlgn="base">
              <a:lnSpc>
                <a:spcPct val="85000"/>
              </a:lnSpc>
            </a:pP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ХТЗ 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Edison -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український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електротрак-тор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 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оснащений японським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електро-мотором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і літій-іонними батареями, будуть виробляти на Харківському тракторному заводі. Трактор 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Edison,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стане першим серійним українським електротрактором. ХТЗ 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Edison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роз-роблений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спільно з компанією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Авто-Ентерпрайз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на базі серійного ХТЗ-3512,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задньопривідний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трактор класу 0,6, який оснащується 24-кіловатни-ми літій-іонними батареями і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елект-родвигуном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потужністю 35 л. с.</a:t>
            </a:r>
          </a:p>
          <a:p>
            <a:pPr fontAlgn="base">
              <a:lnSpc>
                <a:spcPct val="85000"/>
              </a:lnSpc>
            </a:pP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Повна зарядка від 2 до 4 годин. У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тра-нспортному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положенні безперервно може працювати до 8 годин, в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сило-вих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роботах - до 4 годин. Трактор може транспортувати причепи та напівпричепи загальною масою до 2 тонн зі швидкістю до 40 км / ч</a:t>
            </a:r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76" y="374044"/>
            <a:ext cx="8954949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Широке впровадження на зернотоках одержали самопересувні машини для післязбиральної обробки зерна: зернонавантажувачі, протравлювачі, зерноочисні машини.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Електроенергію до них підводять гнучким кабелем, прокладеним по поверхні току.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08E79-5AAF-45B2-A03D-84654D4E8381}"/>
              </a:ext>
            </a:extLst>
          </p:cNvPr>
          <p:cNvSpPr/>
          <p:nvPr/>
        </p:nvSpPr>
        <p:spPr>
          <a:xfrm>
            <a:off x="82291" y="2220703"/>
            <a:ext cx="8954948" cy="221599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Насіннєочисна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машина СМ-4 призначена для вторинного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очище-ння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зерна і сортування насіння різних культур. </a:t>
            </a:r>
          </a:p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Робочі органи машини - завантажувальний скребковий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транспор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-тер із шнековими живильниками, два вентилятори, решітний стан,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двопотокова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норія, трієрний блок і механізм самопересування - приводяться в рух від двох асинхронних еле­ктродвигунів.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6B5586-F076-4929-A388-65F600E91D8F}"/>
              </a:ext>
            </a:extLst>
          </p:cNvPr>
          <p:cNvSpPr/>
          <p:nvPr/>
        </p:nvSpPr>
        <p:spPr>
          <a:xfrm>
            <a:off x="82291" y="4436694"/>
            <a:ext cx="89688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Механізмом самопересування машина переміщується вздовж бурта при роботі та від бурта до бурта без допоміжних транспортних засобів.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FEB04-7478-4837-944C-57693B0AC305}"/>
              </a:ext>
            </a:extLst>
          </p:cNvPr>
          <p:cNvSpPr/>
          <p:nvPr/>
        </p:nvSpPr>
        <p:spPr>
          <a:xfrm>
            <a:off x="82291" y="5544690"/>
            <a:ext cx="896883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Механізм самопересування складається з храпового механізму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відкритого циліндричного редуктора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21,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ланцюгових передач на ходові колеса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валу керування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кулачковими муфтами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3452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1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CD5951-258B-4F75-A6F2-4B2D42988D64}"/>
              </a:ext>
            </a:extLst>
          </p:cNvPr>
          <p:cNvSpPr/>
          <p:nvPr/>
        </p:nvSpPr>
        <p:spPr>
          <a:xfrm>
            <a:off x="107504" y="383622"/>
            <a:ext cx="8928992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роботі машини обертовий момент від електродвигуна М на ходові колеса передається через храповий механізм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машина рухається на малій швидкості. Для переїзду від од ного робочого місця до іншого з більшою швидкістю замикають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півмуфту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F59B298-891C-44E4-971E-9213BD07CAEA}"/>
              </a:ext>
            </a:extLst>
          </p:cNvPr>
          <p:cNvGrpSpPr/>
          <p:nvPr/>
        </p:nvGrpSpPr>
        <p:grpSpPr>
          <a:xfrm>
            <a:off x="82291" y="29497"/>
            <a:ext cx="9061709" cy="6744832"/>
            <a:chOff x="82291" y="29497"/>
            <a:chExt cx="9061709" cy="67448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2291" y="334141"/>
              <a:ext cx="3039623" cy="523220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uk-UA" sz="2000" dirty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електродвигун;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uk-UA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кли-нопасова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передача: 3 – екс-</a:t>
              </a:r>
              <a:r>
                <a:rPr lang="uk-UA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центриковий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вал;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uk-UA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шес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-терня;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храповий </a:t>
              </a:r>
              <a:r>
                <a:rPr lang="uk-UA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меха-нізм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каретка;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шатун;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ексцентрик;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рукоятка транспортної швидкості;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рукоятка реверсу;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– пів-муфта;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ланцюгова </a:t>
              </a:r>
              <a:r>
                <a:rPr lang="uk-UA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пе-редача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вал керування;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вихідний вал </a:t>
              </a:r>
              <a:r>
                <a:rPr lang="uk-UA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редукто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-ра;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кулачки;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вилка;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17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кулачкова муфта;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зубчасте колесо;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– зуб-частий блок;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– первин-ний вал редуктора; </a:t>
              </a:r>
              <a:r>
                <a:rPr lang="uk-UA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  <a:r>
                <a:rPr lang="uk-UA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- редуктор</a:t>
              </a:r>
              <a:endParaRPr lang="uk-UA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7FE1E8A-5633-4D08-ABCF-328036838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2499" y="29497"/>
              <a:ext cx="6011501" cy="6744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88460F-62F1-47E3-8E80-D357005EE958}"/>
              </a:ext>
            </a:extLst>
          </p:cNvPr>
          <p:cNvSpPr/>
          <p:nvPr/>
        </p:nvSpPr>
        <p:spPr>
          <a:xfrm>
            <a:off x="107503" y="3343357"/>
            <a:ext cx="8928993" cy="25853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захисту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коротких за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микань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вста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новлено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авто-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матичний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микач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QF. Захист електродвигунів від перевантажень здійснюють теплові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КК2.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3622"/>
            <a:ext cx="1962259" cy="295465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-гуни привода робочих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орга-нів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машини вмикають на-тисканням кнопок SВ2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SВ4.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43B79E9-126C-4DC3-A502-7E26E88673DC}"/>
              </a:ext>
            </a:extLst>
          </p:cNvPr>
          <p:cNvGrpSpPr/>
          <p:nvPr/>
        </p:nvGrpSpPr>
        <p:grpSpPr>
          <a:xfrm>
            <a:off x="2069763" y="383622"/>
            <a:ext cx="6966734" cy="4845578"/>
            <a:chOff x="2069763" y="383622"/>
            <a:chExt cx="6966734" cy="484557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8785AC7-22F6-4EFA-BD60-5FAA616F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9763" y="383622"/>
              <a:ext cx="6966734" cy="48455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ED325B-B7F5-46EE-80F0-9E20BA7288EE}"/>
                </a:ext>
              </a:extLst>
            </p:cNvPr>
            <p:cNvSpPr txBox="1"/>
            <p:nvPr/>
          </p:nvSpPr>
          <p:spPr>
            <a:xfrm>
              <a:off x="5436096" y="4797152"/>
              <a:ext cx="3600400" cy="43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uk-UA" dirty="0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4A7D4C-C247-4EE0-994E-7258632457B0}"/>
              </a:ext>
            </a:extLst>
          </p:cNvPr>
          <p:cNvSpPr/>
          <p:nvPr/>
        </p:nvSpPr>
        <p:spPr>
          <a:xfrm>
            <a:off x="105708" y="5928680"/>
            <a:ext cx="8928993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роботи електродвигунів - тривалий зі слабко-змінними навантаженням.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5" grpId="0" uiExpand="1" build="p" animBg="1"/>
      <p:bldP spid="12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88460F-62F1-47E3-8E80-D357005EE958}"/>
              </a:ext>
            </a:extLst>
          </p:cNvPr>
          <p:cNvSpPr/>
          <p:nvPr/>
        </p:nvSpPr>
        <p:spPr>
          <a:xfrm>
            <a:off x="107503" y="3343357"/>
            <a:ext cx="4873187" cy="13542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При переповненні кожуха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розподіль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-ного шнека клапан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відтискується мате-ріалом, що подається на очищення, і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че-рез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упор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діє на кінцевий вимикач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SQ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3622"/>
            <a:ext cx="4873187" cy="304698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Ступінь завантаження машини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регу-люється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автоматично шляхом вмикання і вимикання механізму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самопересуван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-ня. Для цього живильний пристрій, що складається з розподільного шнека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, рухомої перегородки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підпружинено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-го клапана-живильника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3,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обладнано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вимикальним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упором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і кінцевим вимикачем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5667D7-1C82-4CB5-8D01-96F2F4B148F5}"/>
              </a:ext>
            </a:extLst>
          </p:cNvPr>
          <p:cNvSpPr/>
          <p:nvPr/>
        </p:nvSpPr>
        <p:spPr>
          <a:xfrm>
            <a:off x="1190213" y="29497"/>
            <a:ext cx="550336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рільництві</a:t>
            </a:r>
            <a:endParaRPr lang="uk-UA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4A7D4C-C247-4EE0-994E-7258632457B0}"/>
              </a:ext>
            </a:extLst>
          </p:cNvPr>
          <p:cNvSpPr/>
          <p:nvPr/>
        </p:nvSpPr>
        <p:spPr>
          <a:xfrm>
            <a:off x="84147" y="4697574"/>
            <a:ext cx="8928993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Останній вмикає електромагніт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(YА),</a:t>
            </a:r>
          </a:p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встановлений на механізмі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самопересу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вання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, який піднімає заскочку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храпово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го колеса 7. Механізм самопересування </a:t>
            </a:r>
          </a:p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вимикається, і подача матеріалу на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очи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щення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зменшується.</a:t>
            </a:r>
            <a:endParaRPr lang="uk-U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85D690-CC4A-4AC5-8AE7-45D601F2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98827"/>
            <a:ext cx="4055805" cy="63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5" grpId="0" uiExpand="1" build="p" animBg="1"/>
      <p:bldP spid="12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21354" y="396598"/>
            <a:ext cx="8928100" cy="1153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Через обмежені розміри споруд, у них використовуються спеціальні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ма-логабаритні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роторні машини з електроприводом. Обробіток ґрунту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здійс-нюється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електрофрезами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або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електросапами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перед кожною новою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куль-турою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 отже декілька раз за рік.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1354" y="1574021"/>
            <a:ext cx="8928100" cy="517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Електрофреза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ФС-0,7 має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привод, який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скла-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дається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трифазно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>
                <a:latin typeface="Calibri" pitchFamily="34" charset="0"/>
                <a:cs typeface="Calibri" pitchFamily="34" charset="0"/>
              </a:rPr>
              <a:t>го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асинхронного 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електродвигуна 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baseline="-25000" dirty="0" err="1">
                <a:latin typeface="Calibri" pitchFamily="34" charset="0"/>
                <a:cs typeface="Calibri" pitchFamily="34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2,8 кВт),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обер-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>
                <a:latin typeface="Calibri" pitchFamily="34" charset="0"/>
                <a:cs typeface="Calibri" pitchFamily="34" charset="0"/>
              </a:rPr>
              <a:t>товий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момент від 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якого передається 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ланцюговою пере</a:t>
            </a:r>
          </a:p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дачею через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запо-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>
                <a:latin typeface="Calibri" pitchFamily="34" charset="0"/>
                <a:cs typeface="Calibri" pitchFamily="34" charset="0"/>
              </a:rPr>
              <a:t>біжну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муфту на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че-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>
                <a:latin typeface="Calibri" pitchFamily="34" charset="0"/>
                <a:cs typeface="Calibri" pitchFamily="34" charset="0"/>
              </a:rPr>
              <a:t>рв’ячний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редуктор і через черв’ячну пару на ходові колеса. Колеса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облад-нані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храповими обгінними муфтами, які дозволяють легко здійснювати повороти. До машини додаються змінні робочі органи (ножі), які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встанов-люються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залежно від виконуваних робіт. Глибина обробітку ґрунту фрезою - до 22 см, продуктивність - 400-500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/год.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в 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ФС-0,7.jpg (3624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2212" r="5301" b="8543"/>
          <a:stretch>
            <a:fillRect/>
          </a:stretch>
        </p:blipFill>
        <p:spPr bwMode="auto">
          <a:xfrm>
            <a:off x="2392681" y="1550246"/>
            <a:ext cx="6617498" cy="360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96962" y="396598"/>
            <a:ext cx="4403030" cy="3693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Кнопки «Пуск», «Стоп»,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пере-микач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напрямку обертання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роз-міщені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 фрезі, а апаратура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за-хисту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керування - в шафі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керу-вання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Живлення здійснюється гнучким кабелем ШРПС від шафи керування. Кабель та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електро-двигун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може бути під напругою тільки у тому випадку коли цілий нульовий провід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96962" y="4094967"/>
            <a:ext cx="4331022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Фрезою керує одна людина, на основному обробітку ґрунту можна зменшити затрати праці у 7 раз а прямі витрати у 4 рази та значно покращити якість обробітку ґрунту.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в 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99992" y="385932"/>
            <a:ext cx="4536058" cy="5779372"/>
            <a:chOff x="4788024" y="385932"/>
            <a:chExt cx="4248026" cy="5576456"/>
          </a:xfrm>
        </p:grpSpPr>
        <p:pic>
          <p:nvPicPr>
            <p:cNvPr id="21506" name="Picture 2" descr="Фрез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85932"/>
              <a:ext cx="4237038" cy="457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кутник 5"/>
            <p:cNvSpPr/>
            <p:nvPr/>
          </p:nvSpPr>
          <p:spPr>
            <a:xfrm>
              <a:off x="4788024" y="4965192"/>
              <a:ext cx="4248026" cy="9971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>
                  <a:latin typeface="Arial" pitchFamily="34" charset="0"/>
                  <a:cs typeface="Arial" pitchFamily="34" charset="0"/>
                </a:rPr>
                <a:t>Електрична схема </a:t>
              </a:r>
              <a:r>
                <a:rPr lang="uk-UA" sz="2400" i="1" dirty="0" err="1">
                  <a:latin typeface="Arial" pitchFamily="34" charset="0"/>
                  <a:cs typeface="Arial" pitchFamily="34" charset="0"/>
                </a:rPr>
                <a:t>електро-фрези</a:t>
              </a:r>
              <a:r>
                <a:rPr lang="uk-UA" sz="2400" i="1" dirty="0">
                  <a:latin typeface="Arial" pitchFamily="34" charset="0"/>
                  <a:cs typeface="Arial" pitchFamily="34" charset="0"/>
                </a:rPr>
                <a:t> для обробітку ґрунту у теплицях</a:t>
              </a:r>
              <a:endParaRPr lang="uk-UA" sz="2200" spc="-2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3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810" y="437997"/>
            <a:ext cx="8955636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Широкі можливості для застосування електропривода мобільних машин відкриваються у тваринництві, особливо на фермах і комп-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лексах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промислового типу.</a:t>
            </a:r>
            <a:endParaRPr lang="uk-UA" sz="2400" i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6332CCC-1181-4B43-B4C0-53177539AA97}"/>
              </a:ext>
            </a:extLst>
          </p:cNvPr>
          <p:cNvSpPr/>
          <p:nvPr/>
        </p:nvSpPr>
        <p:spPr>
          <a:xfrm>
            <a:off x="78810" y="1545993"/>
            <a:ext cx="8955636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Завдяки невеликим відстаням переміщення електромобільні машини використовують для механізації основних процесів: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навантаження із сховищ та складських приміщень у транспортні засоби різних видів кормів;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транспортування вантажів по території ферми;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роздавання тваринам кормів і кормо-сумішей;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прибирання, навантаження в транспорті засоби і буртування гною;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проведення санітарно-профілактичних заходів (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дезинфекція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дезинсекція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опромінення тварин).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2AA18E-EBFD-40A0-9029-D37E9CFA751E}"/>
              </a:ext>
            </a:extLst>
          </p:cNvPr>
          <p:cNvSpPr/>
          <p:nvPr/>
        </p:nvSpPr>
        <p:spPr>
          <a:xfrm>
            <a:off x="78810" y="5239312"/>
            <a:ext cx="8955636" cy="1329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0363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виконання цих операцій застосовують електромобільні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-навантажувачі, кормороздавачі, прибиральники і навантажувачі гною, електрокари, пересувні установки для опромінення тварин і птахів,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дезинфекції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дезинсекції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приміщень.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E11F08-9510-49DB-BAEC-AD578F2BCAE6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uiExpand="1" build="p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026" y="458602"/>
            <a:ext cx="8959684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Машини можуть рухатися по твердому покриттю, рейкових коліях або підвісних дорогах.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живлення електродвигунів використовують гнучкі кабелі, тролеї або акумулятори.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72026" y="1931187"/>
            <a:ext cx="894531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Електрифікований кормороздавач К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С-1,7 призначений для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пе-ремішування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двостороннього дозованого роздавання вологих кормових сумішей та сухих концентрованих кормів у приміщеннях свиноферми з централізованим приготуванням кормів у кормоцеху.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59B03-74BF-4679-AC17-3F25D83F6042}"/>
              </a:ext>
            </a:extLst>
          </p:cNvPr>
          <p:cNvSpPr/>
          <p:nvPr/>
        </p:nvSpPr>
        <p:spPr>
          <a:xfrm>
            <a:off x="84564" y="3388098"/>
            <a:ext cx="5639564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Кормороздавач являє собою двовісний візок, який пересувається над годівницями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 рейковому шляху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Останній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розмі-щений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жорсткій металевій естакаді. На візку встановлено бункер 1, всередині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яко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-го змонтовано два вивантажувальних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нижній частині бункера 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виванта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-жувальні вікна, які перекриваються заслінками.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Прив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 заслінок ручний.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694358-0B90-4658-9EF4-62B3BCC61276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9">
            <a:extLst>
              <a:ext uri="{FF2B5EF4-FFF2-40B4-BE49-F238E27FC236}">
                <a16:creationId xmlns:a16="http://schemas.microsoft.com/office/drawing/2014/main" id="{3F63FA28-28BA-4DD3-AAC6-31F89A44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8999"/>
            <a:ext cx="3319167" cy="33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837" y="14748"/>
            <a:ext cx="8725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живлення електроприводів мобільних машин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655" y="445635"/>
            <a:ext cx="8926294" cy="295465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Порівняно з тепловими двигунами електропривод мобільних машин має ряд суттєвих переваг: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значно спрощується кінематична схема агрегатів і автоматизація виробничих процесів,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підвищується їх продуктивність, надійність і культура виробництва,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практично відсутні шкідливі викиди в атмосферу.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Найскладнішою при цьому є проблема живлення.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655" y="3400290"/>
            <a:ext cx="8926292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Електроприводи мобільних машин одержують електроенергію від джерел різними способами: 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E64F6721-6A8F-42E5-B6D6-63FC55258E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837" y="4191915"/>
            <a:ext cx="4586022" cy="1827181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кабельним,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тролейним,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акумуляторів,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через електричну трансмісію,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 паливних елементів. </a:t>
            </a:r>
            <a:endParaRPr lang="uk-UA" sz="2400" dirty="0"/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767714C3-7B66-4D0C-8859-47D1B3EFC8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95859" y="4191915"/>
            <a:ext cx="4112088" cy="1541341"/>
          </a:xfrm>
        </p:spPr>
        <p:txBody>
          <a:bodyPr/>
          <a:lstStyle/>
          <a:p>
            <a:pPr marL="0" indent="354013">
              <a:buNone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комбіновано, наприклад: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-акумуляторним,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тролейно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-акумуляторним.</a:t>
            </a:r>
          </a:p>
          <a:p>
            <a:endParaRPr lang="uk-UA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232719C-EF22-4643-A4D1-786BBDE352DC}"/>
              </a:ext>
            </a:extLst>
          </p:cNvPr>
          <p:cNvSpPr/>
          <p:nvPr/>
        </p:nvSpPr>
        <p:spPr>
          <a:xfrm>
            <a:off x="87823" y="5917986"/>
            <a:ext cx="8926292" cy="73866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Кабельний спосіб найбільш розповсюджений у реалізованих конструкціях електрифікованих машин та агрегатів.</a:t>
            </a:r>
          </a:p>
        </p:txBody>
      </p:sp>
    </p:spTree>
    <p:extLst>
      <p:ext uri="{BB962C8B-B14F-4D97-AF65-F5344CB8AC3E}">
        <p14:creationId xmlns:p14="http://schemas.microsoft.com/office/powerpoint/2010/main" val="14849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18" grpId="0" build="p"/>
      <p:bldP spid="19" grpId="0" build="p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Завантаження бункера здійснюється при закритих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вивантажуваль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-них вікнах і обертових шнеках. Норма видачі корму регулюється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-личиною відкривання заслінок, а також зміною частоти обертання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переставлян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ням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ланцюга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набло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ці зірочок привода.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D0801-845C-412F-83CA-E6D7D155D7E2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282B2C2-4D22-420F-8B65-F5DD9DAD0607}"/>
              </a:ext>
            </a:extLst>
          </p:cNvPr>
          <p:cNvGrpSpPr/>
          <p:nvPr/>
        </p:nvGrpSpPr>
        <p:grpSpPr>
          <a:xfrm>
            <a:off x="70832" y="1484784"/>
            <a:ext cx="8988405" cy="5373216"/>
            <a:chOff x="70832" y="1484784"/>
            <a:chExt cx="8988405" cy="537321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42E48F1-0153-4368-933F-01AD7DED99A3}"/>
                </a:ext>
              </a:extLst>
            </p:cNvPr>
            <p:cNvSpPr/>
            <p:nvPr/>
          </p:nvSpPr>
          <p:spPr>
            <a:xfrm>
              <a:off x="70832" y="2644003"/>
              <a:ext cx="2629047" cy="369331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uk-UA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1, 7, 8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uk-UA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електро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-двигуни; </a:t>
              </a:r>
              <a:r>
                <a:rPr lang="uk-UA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2, 9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–</a:t>
              </a:r>
              <a:r>
                <a:rPr lang="uk-UA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пасо-ві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передачі; </a:t>
              </a:r>
            </a:p>
            <a:p>
              <a:r>
                <a:rPr lang="uk-UA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3, 6, 10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uk-UA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редукто-ри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uk-UA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4, 11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– ланцю-</a:t>
              </a:r>
              <a:r>
                <a:rPr lang="uk-UA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гові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передачі; 5– ви-</a:t>
              </a:r>
              <a:r>
                <a:rPr lang="uk-UA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вантажувальні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uk-UA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шне-ки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uk-UA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-бункер; </a:t>
              </a:r>
            </a:p>
            <a:p>
              <a:r>
                <a:rPr lang="uk-UA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uk-UA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-шиберна засувка.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9D63FE5-83A1-4D4F-8859-ECBDA1333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9879" y="1484784"/>
              <a:ext cx="6359358" cy="52811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C0EE6E-C0DD-4C1B-BADD-0EF2DB388CED}"/>
                </a:ext>
              </a:extLst>
            </p:cNvPr>
            <p:cNvSpPr txBox="1"/>
            <p:nvPr/>
          </p:nvSpPr>
          <p:spPr>
            <a:xfrm>
              <a:off x="2411760" y="5733256"/>
              <a:ext cx="3888432" cy="11247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49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135421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Живлення до кормороздавача підводиться від електромережі змінного струму через кабель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2,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що розміщується в лотку. </a:t>
            </a:r>
          </a:p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Привод візка і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індивідуальний від електродвигунів, завдяки чому спрощується кінематична схема.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85623" y="1750190"/>
            <a:ext cx="8945316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Електрична схема керування приводом кормороздавача передбачає: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вмикання електродвигуна механізму переміщення кормороздавача вручну оператором, автоматичний реверс електродвигуна в кінці лінії роздавання корму і автоматичну зупинку у вихідному положенні;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можливість керування роботою механізму роздавання корму в ручному та автоматичному режимах;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автоматичне вмикання і зупинку двигунів привода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на заданих ділянках лінії роздавання кормів;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захист електродвигунів від перевантажень;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захист силових кіл і кіл керування від коротких замикань;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сигналізацію про наявність напруги на колах керування та аварійне вимикання двигунів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можливість підключення зовнішнього сигнального пристрою;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електричні блокування, що запобігають неправильному вмиканню магнітних пускачів.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D0801-845C-412F-83CA-E6D7D155D7E2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Напруга на силові кола і кола керування подається автоматичним вимикачем QF1. При цьому загоряється сигнальна лампа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НL1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спра-цьовує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аварійного вимикання двигунів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КL1.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КL1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розмикаючим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контактом розмикає коло сигнальної лам-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НL2,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 замикаючим готує до роботи коло керування двигунами 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90409" y="2622737"/>
            <a:ext cx="8945316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Перемикачем SA.1 вибирають напрямок руху візка, перемикачем SA.2 - режим роботи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: ручний або автоматичний.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D0801-845C-412F-83CA-E6D7D155D7E2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3ED0F7-EB46-4845-B06F-5C181E8A2575}"/>
              </a:ext>
            </a:extLst>
          </p:cNvPr>
          <p:cNvSpPr/>
          <p:nvPr/>
        </p:nvSpPr>
        <p:spPr>
          <a:xfrm>
            <a:off x="99342" y="3340135"/>
            <a:ext cx="8945316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Натисканням кнопок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SB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1.2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SВ1.З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керують електродвигуном М1 привода механізму керування кормороздавача в напрямках “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Впе-ред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” і “Назад”. Автоматичний реверс двигуна М1 з напрямку “Вперед” на напрямок “Назад” здійснюється натисканням кінцевого вимикача SQ2. При цьому магнітний пускач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вимикається, а пускач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 вмикає двигун М1 на зворотне обертання.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 кормороздавач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підійде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вихідного положення, спрацьовує кінцевий вимикач SQ1, і двигун М1 зупиняється. Двигун М1 можна зупинити також натисканням кнопки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1.1.</a:t>
            </a:r>
          </a:p>
        </p:txBody>
      </p:sp>
      <p:pic>
        <p:nvPicPr>
          <p:cNvPr id="11266" name="Рисунок 11">
            <a:extLst>
              <a:ext uri="{FF2B5EF4-FFF2-40B4-BE49-F238E27FC236}">
                <a16:creationId xmlns:a16="http://schemas.microsoft.com/office/drawing/2014/main" id="{CB8D9469-AD91-4DA1-8D00-7BC1AD4D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1" y="460384"/>
            <a:ext cx="8712197" cy="63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9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установленні перемикача SA.2 у положення ”-45°” пуск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зу-пинку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електродвигунів М2 і М3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здійснює оператор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натискан-ням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кнопок SВ2 і SВЗ незалежно від напрямку руху кормороздавача.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102507" y="1547113"/>
            <a:ext cx="8945316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роботи двигунів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автоматичному режимі перемикач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SA2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ставлять у положення “+ 45°”. Електродвигуни М2 і МЗ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вмика-ються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автоматично після натискання кінцевих вимикачів SQ4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SQ6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відповідно.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Вимикаються двигуни натисканням кінцевих вимикачів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SQ3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SQ5.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D0801-845C-412F-83CA-E6D7D155D7E2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3ED0F7-EB46-4845-B06F-5C181E8A2575}"/>
              </a:ext>
            </a:extLst>
          </p:cNvPr>
          <p:cNvSpPr/>
          <p:nvPr/>
        </p:nvSpPr>
        <p:spPr>
          <a:xfrm>
            <a:off x="127142" y="3426143"/>
            <a:ext cx="8945316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Магнітні пускачі 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 зблоковані з пускача-ми привода пересування кормороздавача так, що в автоматичному режимі шнеки можуть працювати тільки при увімкненому пускачі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1.1.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роздавання корму можливе тільки при русі кормороздавача вперед.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Магнітні пускачі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КМ1.1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1.2 привода пересування зблоковані між собою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розмикаючими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контактами, що запобігають одночасному їх вмиканню.</a:t>
            </a:r>
          </a:p>
        </p:txBody>
      </p:sp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C1B1E05A-5D0B-4BFF-871D-140212A0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1" y="460384"/>
            <a:ext cx="8712197" cy="63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9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Електроприводи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також зблоковані між собою контактами теплових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реле аварійного вимикання так, що при спрацюванні захисту від перевантажень одного з двигунів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інший двигун також зупиняється і загоряється сигнальна лампа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HL2.</a:t>
            </a:r>
            <a:endParaRPr lang="uk-UA" sz="2400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85623" y="1884074"/>
            <a:ext cx="894531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Передбачено також неможливість вмикання електродвигуна М1 назад кнопкою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SB3.1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настисненому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кінцевому вимикачі SQ1 (вихідне положення кормороздавача).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D0801-845C-412F-83CA-E6D7D155D7E2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3ED0F7-EB46-4845-B06F-5C181E8A2575}"/>
              </a:ext>
            </a:extLst>
          </p:cNvPr>
          <p:cNvSpPr/>
          <p:nvPr/>
        </p:nvSpPr>
        <p:spPr>
          <a:xfrm>
            <a:off x="70374" y="2992070"/>
            <a:ext cx="894531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Захист двигунів від перевантажень здійснюється тепловими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ККЗ,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силових кіл від коротких замикань - автоматичним вимикачем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QF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кіл керування - запобіжниками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FU1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FU2.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1C14B3-4928-4B71-8459-A67C82C30AA8}"/>
              </a:ext>
            </a:extLst>
          </p:cNvPr>
          <p:cNvSpPr/>
          <p:nvPr/>
        </p:nvSpPr>
        <p:spPr>
          <a:xfrm>
            <a:off x="85623" y="4100066"/>
            <a:ext cx="8945316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Сигнал про можливість роботи двигунів 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переда-ється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зовнішній сигнальний пристрій за допомогою контактів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KL1.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9" grpId="0" animBg="1"/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623" y="406746"/>
            <a:ext cx="8950102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установленні перемикача SA.2 у положення ”-45°” пуск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зу-пинку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електродвигунів М2 і М3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здійснює оператор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натискан-ням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кнопок SВ2 і SВЗ незалежно від напрямку руху кормороздавача.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102507" y="1547113"/>
            <a:ext cx="8945316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роботи двигунів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автоматичному режимі перемикач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SA2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ставлять у положення “+ 45°”. Електродвигуни М2 і МЗ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вмика-ються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автоматично після натискання кінцевих вимикачів SQ4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SQ6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відповідно.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Вимикаються двигуни натисканням кінцевих вимикачів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SQ3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SQ5.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D0801-845C-412F-83CA-E6D7D155D7E2}"/>
              </a:ext>
            </a:extLst>
          </p:cNvPr>
          <p:cNvSpPr/>
          <p:nvPr/>
        </p:nvSpPr>
        <p:spPr>
          <a:xfrm>
            <a:off x="1190213" y="29497"/>
            <a:ext cx="681917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Електромобільні машини у тваринництві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3ED0F7-EB46-4845-B06F-5C181E8A2575}"/>
              </a:ext>
            </a:extLst>
          </p:cNvPr>
          <p:cNvSpPr/>
          <p:nvPr/>
        </p:nvSpPr>
        <p:spPr>
          <a:xfrm>
            <a:off x="127142" y="3426143"/>
            <a:ext cx="8945316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Магнітні пускачі привода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шнеків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 зблоковані з пускача-ми привода пересування кормороздавача так, що в автоматичному режимі шнеки можуть працювати тільки при увімкненому пускачі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1.1.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роздавання корму можливе тільки при русі кормороздавача вперед.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Магнітні пускачі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КМ1.1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1.2 привода пересування зблоковані між собою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розмикаючими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контактами, що запобігають одночасному їх вмиканню.</a:t>
            </a:r>
          </a:p>
        </p:txBody>
      </p:sp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C1B1E05A-5D0B-4BFF-871D-140212A0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1" y="460384"/>
            <a:ext cx="8712197" cy="63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9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0368"/>
            <a:ext cx="8229600" cy="631056"/>
          </a:xfrm>
        </p:spPr>
        <p:txBody>
          <a:bodyPr>
            <a:normAutofit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Мобільний кормороздавач-змішувач КС-1,5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9044"/>
            <a:ext cx="5360464" cy="3826733"/>
          </a:xfrm>
        </p:spPr>
      </p:pic>
      <p:sp>
        <p:nvSpPr>
          <p:cNvPr id="6" name="Прямоугольник 5"/>
          <p:cNvSpPr/>
          <p:nvPr/>
        </p:nvSpPr>
        <p:spPr>
          <a:xfrm>
            <a:off x="4788024" y="620688"/>
            <a:ext cx="4257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Призначений для змішування і роздавання кормових сумішей вологістю 60…80%,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824" y="1821017"/>
            <a:ext cx="8963148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Являє собою самохідний двохвісний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електровізок що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руха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ється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ко-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лії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із кутників, які розміщенні на 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естакаді, у візку знаходиться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бункер, в середині якого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вздовж розміщенні два 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шнеки, які подають корми до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вивантажувальних вікон, що розміщенні над відповідними рядами годівниць.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824" y="4738739"/>
            <a:ext cx="896314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На рамі візка встановлені три електродвигуни: один М1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потуж-ністю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0,75 кВт для пересування кормороздавача, два інші М2 та М3 для приводу шнеків.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852" y="5661248"/>
            <a:ext cx="896314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Норму видачі корму регулюють змінною частоти обертів вивантажувальних шнеків, шляхом переставлення ланцюга на блоці зірочок та пасів на двохступінчатих шківах приводу.</a:t>
            </a:r>
          </a:p>
        </p:txBody>
      </p:sp>
    </p:spTree>
    <p:extLst>
      <p:ext uri="{BB962C8B-B14F-4D97-AF65-F5344CB8AC3E}">
        <p14:creationId xmlns:p14="http://schemas.microsoft.com/office/powerpoint/2010/main" val="32853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85698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Живлення електродвигунів через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захисновимикаючий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пристрій ЗОУП та кабель довжиною 80 м який знаходиться у лотку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подаєть-ся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на автомати у лотку електродвигунів. Потім через відповідні запобіжники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FU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1,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FU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2 та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FU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3 до кіл керування магнітних пускачів електродвигунів М1, М2 та М3.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10368"/>
            <a:ext cx="8229600" cy="631056"/>
          </a:xfrm>
        </p:spPr>
        <p:txBody>
          <a:bodyPr>
            <a:normAutofit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Мобільний кормороздавач-змішувач КС-1,5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2420888"/>
            <a:ext cx="8856984" cy="3960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Перед початком роботи вмикають усі автоматичні вимикачі, а перемикач у силовому колі тягового електродвигуна ставлять 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по-ложення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відповідає напрямку руху. У випадку автоматичного керування кормороздавачем, перемикачі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SA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1 та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SA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2 ставлять 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по-ложення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автоматичної роботи А. Потім натискають кнопку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SB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2, при цьому вмикається магнітний пускач КМ1 та тяговий електродвигун М1.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 Одночасно живлення подається на проміжки реле К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V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1, яке замикає свої контакти у колах керування магнітних пускачів КМ3 та КМ4 електродвигунів шнеків М2 та М3.</a:t>
            </a:r>
          </a:p>
          <a:p>
            <a:pPr marL="0" indent="0">
              <a:buNone/>
            </a:pP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864096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Схема керування тяговим електродвигуном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79512" y="764704"/>
          <a:ext cx="7038513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5057640" imgH="2765160" progId="">
                  <p:embed/>
                </p:oleObj>
              </mc:Choice>
              <mc:Fallback>
                <p:oleObj r:id="rId3" imgW="5057640" imgH="2765160" progId="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89" r="16371"/>
                      <a:stretch>
                        <a:fillRect/>
                      </a:stretch>
                    </p:blipFill>
                    <p:spPr bwMode="auto">
                      <a:xfrm>
                        <a:off x="179512" y="764704"/>
                        <a:ext cx="7038513" cy="5328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35896" y="5949280"/>
            <a:ext cx="54006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2400" i="1" dirty="0">
                <a:latin typeface="Calibri" pitchFamily="34" charset="0"/>
                <a:cs typeface="Calibri" pitchFamily="34" charset="0"/>
              </a:rPr>
              <a:t>М1 електродвигун для пересування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кормо-роздавача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потужністю 0,75 кВт 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15670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uk-UA" sz="3200" spc="-60" dirty="0">
                <a:latin typeface="Times New Roman" pitchFamily="18" charset="0"/>
                <a:cs typeface="Times New Roman" pitchFamily="18" charset="0"/>
              </a:rPr>
              <a:t>Схеми керування електродвигунами приводів шнеків</a:t>
            </a:r>
            <a:endParaRPr lang="uk-UA" sz="3200" spc="-6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15616" y="3663544"/>
          <a:ext cx="5472608" cy="318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r:id="rId3" imgW="5381640" imgH="2333160" progId="">
                  <p:embed/>
                </p:oleObj>
              </mc:Choice>
              <mc:Fallback>
                <p:oleObj r:id="rId3" imgW="5381640" imgH="2333160" progId="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03" r="14717"/>
                      <a:stretch>
                        <a:fillRect/>
                      </a:stretch>
                    </p:blipFill>
                    <p:spPr bwMode="auto">
                      <a:xfrm>
                        <a:off x="1115616" y="3663544"/>
                        <a:ext cx="5472608" cy="3182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115615" y="620688"/>
          <a:ext cx="5576651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5" imgW="5083200" imgH="2642400" progId="">
                  <p:embed/>
                </p:oleObj>
              </mc:Choice>
              <mc:Fallback>
                <p:oleObj r:id="rId5" imgW="5083200" imgH="2642400" progId="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703" r="14717"/>
                      <a:stretch>
                        <a:fillRect/>
                      </a:stretch>
                    </p:blipFill>
                    <p:spPr bwMode="auto">
                      <a:xfrm>
                        <a:off x="1115615" y="620688"/>
                        <a:ext cx="5576651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25828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>
                <a:latin typeface="Calibri" pitchFamily="34" charset="0"/>
                <a:cs typeface="Calibri" pitchFamily="34" charset="0"/>
              </a:rPr>
              <a:t>електродвигуни: М2 та М3 для приводу шнеків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28015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15" y="403786"/>
            <a:ext cx="8940136" cy="270843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Електроприводи одержують енергію від мережі або трансформатора по гнучкому кабелю. </a:t>
            </a:r>
          </a:p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Для складання і розмотування кабелю застосовують: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кабельні барабани,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-поліспастові пристрої,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кабель-штори та кабель-лотки. </a:t>
            </a:r>
          </a:p>
          <a:p>
            <a:pPr indent="354013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У деяких випадках, наприклад, у машинах для післязбиральної обробки зерна, кабель розстеляють по землі.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984" y="3112220"/>
            <a:ext cx="8959998" cy="13542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    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-барабанний пристрій складається з барабана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з кабелем,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електрогідропривода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 електродвигуном і гідромуфтою, сто-яка З,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пово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-ротної штанги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 напрямними роликами і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кабелеукладального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механізму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Пристрій встановлюється на рамі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робочої машини.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9553C4-0EBF-4329-8D49-B9446C9E89BA}"/>
              </a:ext>
            </a:extLst>
          </p:cNvPr>
          <p:cNvSpPr/>
          <p:nvPr/>
        </p:nvSpPr>
        <p:spPr>
          <a:xfrm>
            <a:off x="87959" y="4466437"/>
            <a:ext cx="8968125" cy="2251386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95000"/>
              </a:lnSpc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Електроенергія до машини передається від мережі через кабель,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укла-дений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на барабані. Одним кінцем кабель підключається до електричної мережі, другим - до контактних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кілець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, змонтованих всередині барабана.</a:t>
            </a:r>
          </a:p>
          <a:p>
            <a:pPr indent="354013">
              <a:lnSpc>
                <a:spcPct val="95000"/>
              </a:lnSpc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 контактних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кілець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напруга через щітки передається до ящика керування машиною.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Електро-гідропривод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забезпечує постійний натяг кабелю при його розмотуванні з барабана та намотуванні на барабан. Місткість барабана - до 200 м кабелю.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8D7327-66AC-4593-B60A-7F6EF5E74E7C}"/>
              </a:ext>
            </a:extLst>
          </p:cNvPr>
          <p:cNvSpPr/>
          <p:nvPr/>
        </p:nvSpPr>
        <p:spPr>
          <a:xfrm>
            <a:off x="309837" y="14748"/>
            <a:ext cx="8725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живлення електроприводів мобільних машин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1EFDFD23-468F-4387-8002-8D10248B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32" y="419848"/>
            <a:ext cx="3228915" cy="64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11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6BC796E-086E-4B99-BB4A-E98206CAAA44}"/>
              </a:ext>
            </a:extLst>
          </p:cNvPr>
          <p:cNvSpPr/>
          <p:nvPr/>
        </p:nvSpPr>
        <p:spPr>
          <a:xfrm>
            <a:off x="109978" y="5057090"/>
            <a:ext cx="89722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сила опору навантаженого кормороздавача, 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195" y="732252"/>
            <a:ext cx="8971907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Продуктивність кормороздавача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т/год, дорівнює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400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978" y="2330674"/>
            <a:ext cx="8972204" cy="630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Кількість корму, доставленого за один рейс кормо-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роздавача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кг, становить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DA0BA0-D313-4080-8DD6-51058868060E}"/>
              </a:ext>
            </a:extLst>
          </p:cNvPr>
          <p:cNvSpPr/>
          <p:nvPr/>
        </p:nvSpPr>
        <p:spPr>
          <a:xfrm>
            <a:off x="731176" y="6492"/>
            <a:ext cx="7801264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потужності і типу електродвигунів для привода мобільних кормороздавачів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153A88-14D1-44EE-92C6-1A8377709B57}"/>
              </a:ext>
            </a:extLst>
          </p:cNvPr>
          <p:cNvSpPr/>
          <p:nvPr/>
        </p:nvSpPr>
        <p:spPr>
          <a:xfrm>
            <a:off x="109978" y="1077700"/>
            <a:ext cx="8971907" cy="125656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норма видачі корму на одну голову, кг; 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– кількість тварин або птиці на одне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кормомісце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– довжина одного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кормомісця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м;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робоча швидкість	кормороздавача, м/с.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3EC8FA-35E4-4D57-9B50-05600070A399}"/>
              </a:ext>
            </a:extLst>
          </p:cNvPr>
          <p:cNvSpPr/>
          <p:nvPr/>
        </p:nvSpPr>
        <p:spPr>
          <a:xfrm>
            <a:off x="61478" y="3695676"/>
            <a:ext cx="897220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Довжина фронту годівлі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м, дорівнює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2A9C8D-E0B3-4B69-956C-6EC629179D0B}"/>
              </a:ext>
            </a:extLst>
          </p:cNvPr>
          <p:cNvSpPr/>
          <p:nvPr/>
        </p:nvSpPr>
        <p:spPr>
          <a:xfrm>
            <a:off x="87847" y="4330582"/>
            <a:ext cx="8972204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для пересування рейкового </a:t>
            </a:r>
          </a:p>
          <a:p>
            <a:pPr indent="8890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кормороздавача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кВт, становить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911AA9DE-F86F-4466-B148-B009ED1E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740391"/>
            <a:ext cx="1773879" cy="7162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F1B3DE-11CF-48F8-98E8-0207A3EE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62" y="2189025"/>
            <a:ext cx="1472128" cy="7344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6D2488-D5CA-4EC3-B11F-D26462C2AA0D}"/>
              </a:ext>
            </a:extLst>
          </p:cNvPr>
          <p:cNvSpPr/>
          <p:nvPr/>
        </p:nvSpPr>
        <p:spPr>
          <a:xfrm>
            <a:off x="109978" y="2961296"/>
            <a:ext cx="8972204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об’ємна	маса корму, кг/м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місткість бункера,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коефіцієнт заповнення бункера (0,75 -0,8).</a:t>
            </a:r>
          </a:p>
        </p:txBody>
      </p:sp>
      <p:pic>
        <p:nvPicPr>
          <p:cNvPr id="12292" name="Рисунок 14">
            <a:extLst>
              <a:ext uri="{FF2B5EF4-FFF2-40B4-BE49-F238E27FC236}">
                <a16:creationId xmlns:a16="http://schemas.microsoft.com/office/drawing/2014/main" id="{B40C2589-E3E8-4DF5-ADFF-79808FD0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79" y="3419925"/>
            <a:ext cx="1497311" cy="8308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A8CD438-3960-45E0-8B7B-0CB18DA34C24}"/>
              </a:ext>
            </a:extLst>
          </p:cNvPr>
          <p:cNvSpPr/>
          <p:nvPr/>
        </p:nvSpPr>
        <p:spPr>
          <a:xfrm>
            <a:off x="73936" y="4044196"/>
            <a:ext cx="723436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кількість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кормомісць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293" name="Рисунок 15">
            <a:extLst>
              <a:ext uri="{FF2B5EF4-FFF2-40B4-BE49-F238E27FC236}">
                <a16:creationId xmlns:a16="http://schemas.microsoft.com/office/drawing/2014/main" id="{9106D25C-5ACA-4508-A49D-2F27B498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40" y="4322710"/>
            <a:ext cx="1982150" cy="765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F674E4C-D750-4A49-85B6-5AF9983AE0C3}"/>
              </a:ext>
            </a:extLst>
          </p:cNvPr>
          <p:cNvSpPr/>
          <p:nvPr/>
        </p:nvSpPr>
        <p:spPr>
          <a:xfrm>
            <a:off x="91812" y="5422138"/>
            <a:ext cx="8972204" cy="1256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переміщенні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коромороздавача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сила зумовлюється складовими:</a:t>
            </a:r>
          </a:p>
          <a:p>
            <a:pPr algn="ctr">
              <a:lnSpc>
                <a:spcPct val="85000"/>
              </a:lnSpc>
            </a:pP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 = F</a:t>
            </a:r>
            <a:r>
              <a:rPr lang="uk-UA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+F</a:t>
            </a:r>
            <a:r>
              <a:rPr lang="uk-UA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сила опору тертю, Н;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сила опору при переміщенні кормороздавача на підйом під кутом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Н.</a:t>
            </a:r>
          </a:p>
        </p:txBody>
      </p:sp>
    </p:spTree>
    <p:extLst>
      <p:ext uri="{BB962C8B-B14F-4D97-AF65-F5344CB8AC3E}">
        <p14:creationId xmlns:p14="http://schemas.microsoft.com/office/powerpoint/2010/main" val="28978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  <p:bldP spid="5" grpId="0" animBg="1"/>
      <p:bldP spid="6" grpId="0" animBg="1"/>
      <p:bldP spid="10" grpId="0" animBg="1"/>
      <p:bldP spid="12" grpId="0" animBg="1"/>
      <p:bldP spid="16" grpId="0" uiExpand="1" build="p" animBg="1"/>
      <p:bldP spid="18" grpId="0" animBg="1"/>
      <p:bldP spid="23" grpId="0" animBg="1"/>
      <p:bldP spid="30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1E8ED1-F157-4923-B090-8DE03F943632}"/>
              </a:ext>
            </a:extLst>
          </p:cNvPr>
          <p:cNvSpPr/>
          <p:nvPr/>
        </p:nvSpPr>
        <p:spPr>
          <a:xfrm>
            <a:off x="72058" y="5996255"/>
            <a:ext cx="8959132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ККД застосовуваних у машині передач від електродвигуна до ходових коліс.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4A58CF-BFD1-469B-8F27-899A892E1FDC}"/>
              </a:ext>
            </a:extLst>
          </p:cNvPr>
          <p:cNvSpPr/>
          <p:nvPr/>
        </p:nvSpPr>
        <p:spPr>
          <a:xfrm>
            <a:off x="97087" y="1091466"/>
            <a:ext cx="8959132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відповідно власна маса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кормороздавача і маса корму, що знаходиться в бункері, кг;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плече тертя кочення, мм;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внутрішній діаметр підшипників ходової частини, мм;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коефіцієнт тертя в підшипниках;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діаметр ходового колеса, мм;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коефіцієнт, що враховує опір тертя реборди котків об головки рейок.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781" y="739000"/>
            <a:ext cx="8959132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Сила опору тертю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дорівнює: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594CF7-3F28-4167-929F-2BDF244B5F98}"/>
              </a:ext>
            </a:extLst>
          </p:cNvPr>
          <p:cNvSpPr/>
          <p:nvPr/>
        </p:nvSpPr>
        <p:spPr>
          <a:xfrm>
            <a:off x="85112" y="3321430"/>
            <a:ext cx="8959132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Сила опору при переміщенні кормороздавача на підйом становить:  </a:t>
            </a:r>
            <a:r>
              <a:rPr lang="uk-UA" sz="28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800" baseline="-2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9,81(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8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baseline="-25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sіп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уклон шляху, при горизонтальному переміщенні приймають  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1,5°; при русі на підйом приймається фактичне значення кута підйому.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D95002-6E47-4FE8-B2B2-1D43C5616A20}"/>
              </a:ext>
            </a:extLst>
          </p:cNvPr>
          <p:cNvSpPr/>
          <p:nvPr/>
        </p:nvSpPr>
        <p:spPr>
          <a:xfrm>
            <a:off x="85112" y="5243618"/>
            <a:ext cx="8959132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електродвигуна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пересування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кормороздавача визначається за виразом: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6EF14A-D881-4794-861D-2A35D888C9E4}"/>
              </a:ext>
            </a:extLst>
          </p:cNvPr>
          <p:cNvSpPr/>
          <p:nvPr/>
        </p:nvSpPr>
        <p:spPr>
          <a:xfrm>
            <a:off x="731176" y="6492"/>
            <a:ext cx="7801264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потужності і типу електродвигунів для привода мобільних кормороздавачів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16">
            <a:extLst>
              <a:ext uri="{FF2B5EF4-FFF2-40B4-BE49-F238E27FC236}">
                <a16:creationId xmlns:a16="http://schemas.microsoft.com/office/drawing/2014/main" id="{E565A83E-43CE-4A9D-9028-D14700D4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14" y="738999"/>
            <a:ext cx="3955030" cy="7325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8">
            <a:extLst>
              <a:ext uri="{FF2B5EF4-FFF2-40B4-BE49-F238E27FC236}">
                <a16:creationId xmlns:a16="http://schemas.microsoft.com/office/drawing/2014/main" id="{2063DC22-67A5-4F76-946A-F8F3B733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34" y="5191250"/>
            <a:ext cx="1570237" cy="8713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5" grpId="0" animBg="1"/>
      <p:bldP spid="13" grpId="0" uiExpand="1" build="p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04742F-3BA1-4E60-9845-25ACF532DD09}"/>
              </a:ext>
            </a:extLst>
          </p:cNvPr>
          <p:cNvSpPr/>
          <p:nvPr/>
        </p:nvSpPr>
        <p:spPr>
          <a:xfrm>
            <a:off x="88490" y="3341924"/>
            <a:ext cx="893545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F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F</a:t>
            </a:r>
            <a:r>
              <a:rPr lang="uk-UA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повна сила опору під час роз-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гону, 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89" y="739000"/>
            <a:ext cx="9014198" cy="225260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Відомо, що максимальний опір руху кормороздавача виникає під час розгону, і його слід враховувати при перевірці вибраного двигуна за умовами пуску:</a:t>
            </a:r>
          </a:p>
          <a:p>
            <a:pPr algn="ctr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0,8М</a:t>
            </a:r>
            <a:r>
              <a:rPr lang="uk-UA" sz="28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пуск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≥М</a:t>
            </a:r>
            <a:r>
              <a:rPr lang="uk-UA" sz="28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с.п.зв</a:t>
            </a:r>
            <a:r>
              <a:rPr lang="uk-UA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uk-UA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пуск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пусковий момент електродвигуна,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lnSpc>
                <a:spcPct val="85000"/>
              </a:lnSpc>
            </a:pP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сп.зв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момент статичних опорів на валу двигуна при розгоні кормороздавача, зведений до валу електродвигуна,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45489" y="2988417"/>
            <a:ext cx="89849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Величину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с.п.зв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Н•м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визначають за формулою: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8F0711-390E-4460-AA61-B1C52A009045}"/>
              </a:ext>
            </a:extLst>
          </p:cNvPr>
          <p:cNvSpPr/>
          <p:nvPr/>
        </p:nvSpPr>
        <p:spPr>
          <a:xfrm>
            <a:off x="731176" y="6492"/>
            <a:ext cx="7801264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потужності і типу електродвигунів для привода мобільних кормороздавачів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20">
            <a:extLst>
              <a:ext uri="{FF2B5EF4-FFF2-40B4-BE49-F238E27FC236}">
                <a16:creationId xmlns:a16="http://schemas.microsoft.com/office/drawing/2014/main" id="{A2F49FF6-E6CD-4438-BE21-1B5013C5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72" y="3013342"/>
            <a:ext cx="2255439" cy="8049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152AD1-540D-4CD2-B2B1-F0E3B2C69E0B}"/>
              </a:ext>
            </a:extLst>
          </p:cNvPr>
          <p:cNvSpPr/>
          <p:nvPr/>
        </p:nvSpPr>
        <p:spPr>
          <a:xfrm>
            <a:off x="88490" y="4070590"/>
            <a:ext cx="89354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Сила  опору від інерції під час розгону, Н;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4619C1-9C3B-4DEB-B90B-84D3F57B89BA}"/>
              </a:ext>
            </a:extLst>
          </p:cNvPr>
          <p:cNvSpPr/>
          <p:nvPr/>
        </p:nvSpPr>
        <p:spPr>
          <a:xfrm>
            <a:off x="155062" y="4456933"/>
            <a:ext cx="886748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передавальне число механічних передач від електродвигуна до ходових коліс;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час розгону кормороздавача, с.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2CCC54-8394-466C-9983-23C054A389AC}"/>
              </a:ext>
            </a:extLst>
          </p:cNvPr>
          <p:cNvSpPr/>
          <p:nvPr/>
        </p:nvSpPr>
        <p:spPr>
          <a:xfrm>
            <a:off x="162985" y="5212608"/>
            <a:ext cx="8867483" cy="157049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розрахунку сили опору тертя можна скористатися рівнянням</a:t>
            </a:r>
          </a:p>
          <a:p>
            <a:pPr algn="ctr">
              <a:lnSpc>
                <a:spcPct val="85000"/>
              </a:lnSpc>
            </a:pP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f</a:t>
            </a:r>
            <a:r>
              <a:rPr lang="uk-UA" sz="24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т,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коефіцієнт опору пересуванню машини на прямолінійній горизонтальній ділянці шляху, Н/кг;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маса транспортної одиниці з вантажем, кг.</a:t>
            </a:r>
          </a:p>
        </p:txBody>
      </p:sp>
      <p:pic>
        <p:nvPicPr>
          <p:cNvPr id="5123" name="Рисунок 22">
            <a:extLst>
              <a:ext uri="{FF2B5EF4-FFF2-40B4-BE49-F238E27FC236}">
                <a16:creationId xmlns:a16="http://schemas.microsoft.com/office/drawing/2014/main" id="{2B175ED3-14FA-44BB-A579-FE6084F4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71" y="3877452"/>
            <a:ext cx="2255439" cy="7826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5" grpId="0" animBg="1"/>
      <p:bldP spid="11" grpId="0" animBg="1"/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490" y="726384"/>
            <a:ext cx="8991006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Значення коефіцієнта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що залежить від якості і стану доріг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61973" y="3191013"/>
            <a:ext cx="899100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транспортний засіб рухається під уклон, то складова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нап-равлена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бік руху і є не опором, а тяго­вим зусиллям. Тому в формулу значення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увійде зі знаком мінус.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C86E1B-E5F3-4AA1-947D-F969972B7C2C}"/>
              </a:ext>
            </a:extLst>
          </p:cNvPr>
          <p:cNvSpPr/>
          <p:nvPr/>
        </p:nvSpPr>
        <p:spPr>
          <a:xfrm>
            <a:off x="76497" y="4282985"/>
            <a:ext cx="899100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Робочими органами, що роздають корми, є шнеки, стрічкові, ланцюгові, скребкові та інші транспортери.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78DBB7-C6D5-466E-9BB6-AA9A39601C68}"/>
              </a:ext>
            </a:extLst>
          </p:cNvPr>
          <p:cNvSpPr/>
          <p:nvPr/>
        </p:nvSpPr>
        <p:spPr>
          <a:xfrm>
            <a:off x="731176" y="6492"/>
            <a:ext cx="7801264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потужності і типу електродвигунів для привода мобільних кормороздавачів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F3E08D3-2DA9-4057-92E7-424AD1A15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19569"/>
              </p:ext>
            </p:extLst>
          </p:nvPr>
        </p:nvGraphicFramePr>
        <p:xfrm>
          <a:off x="61973" y="1095716"/>
          <a:ext cx="8974522" cy="2068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2372">
                  <a:extLst>
                    <a:ext uri="{9D8B030D-6E8A-4147-A177-3AD203B41FA5}">
                      <a16:colId xmlns:a16="http://schemas.microsoft.com/office/drawing/2014/main" val="1394687347"/>
                    </a:ext>
                  </a:extLst>
                </a:gridCol>
                <a:gridCol w="1311341">
                  <a:extLst>
                    <a:ext uri="{9D8B030D-6E8A-4147-A177-3AD203B41FA5}">
                      <a16:colId xmlns:a16="http://schemas.microsoft.com/office/drawing/2014/main" val="2437887128"/>
                    </a:ext>
                  </a:extLst>
                </a:gridCol>
                <a:gridCol w="2784909">
                  <a:extLst>
                    <a:ext uri="{9D8B030D-6E8A-4147-A177-3AD203B41FA5}">
                      <a16:colId xmlns:a16="http://schemas.microsoft.com/office/drawing/2014/main" val="1222792276"/>
                    </a:ext>
                  </a:extLst>
                </a:gridCol>
                <a:gridCol w="1325900">
                  <a:extLst>
                    <a:ext uri="{9D8B030D-6E8A-4147-A177-3AD203B41FA5}">
                      <a16:colId xmlns:a16="http://schemas.microsoft.com/office/drawing/2014/main" val="1635752196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і стан дороги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uk-UA" sz="2200" b="0" i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2200" b="0" i="1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Н/кг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і стан дороги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uk-UA" sz="2200" b="0" i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Н/кг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320880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pPr indent="-50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Присадибні дороги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Асфальтована і бетонована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Дерев’яний настил з брусків або </a:t>
                      </a:r>
                      <a:r>
                        <a:rPr lang="uk-UA" sz="2200" b="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дощок</a:t>
                      </a: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лід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0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0,12 - 0,20 0,10 - 0,20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0,15 - 0,20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Шосе в доброму стані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Забруднене шосе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Бруківка 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Засніжена дорога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Ґрунтова дорога</a:t>
                      </a:r>
                      <a:endParaRPr lang="uk-UA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080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uk-UA" sz="2200" b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0,18 - 0,20 0,25 - 0,30 0,20 - 0,25 0,35 - 0,40 0,45 - 0,80</a:t>
                      </a:r>
                      <a:endParaRPr lang="uk-UA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6781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BC41CC-A4B8-4059-B746-734FF0C945C7}"/>
              </a:ext>
            </a:extLst>
          </p:cNvPr>
          <p:cNvSpPr/>
          <p:nvPr/>
        </p:nvSpPr>
        <p:spPr>
          <a:xfrm>
            <a:off x="62790" y="5023620"/>
            <a:ext cx="899100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забезпечення рівномірного роздавання корму в годівниці швидкість руху кормороздавача і робочих органів має бути постійною. Цю вимогу задовольняють асинхронні електродвигуни з короткозамкненим ротором та двигуни постійного струму з паралельним збудженням при живленні від мережі.</a:t>
            </a:r>
          </a:p>
        </p:txBody>
      </p:sp>
    </p:spTree>
    <p:extLst>
      <p:ext uri="{BB962C8B-B14F-4D97-AF65-F5344CB8AC3E}">
        <p14:creationId xmlns:p14="http://schemas.microsoft.com/office/powerpoint/2010/main" val="15108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097" y="739000"/>
            <a:ext cx="901419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джерелом струму є акумулятори, то швидкість руху зале-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жить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 стану їх зарядженості.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таких випадках при розробці електропривода слід передбачати автоматичну стабілізацію швидкості пересування кормороздавача і продуктивності його робочих органів.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6" y="2585659"/>
            <a:ext cx="898497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неоднорідному поголів’ї тварин і птиці норма видачі може змінюватися по довжині фронту годівлі.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забезпечення такого режиму роботи передбачають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регульо-ваний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електропривід з мікропроцесорним керуванням, який швидко переналагоджується.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ADCF0E-7523-4414-804A-2ED24C244050}"/>
              </a:ext>
            </a:extLst>
          </p:cNvPr>
          <p:cNvSpPr/>
          <p:nvPr/>
        </p:nvSpPr>
        <p:spPr>
          <a:xfrm>
            <a:off x="731176" y="6492"/>
            <a:ext cx="7801264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потужності і типу електродвигунів для привода мобільних кормороздавачів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76" y="433593"/>
            <a:ext cx="5875178" cy="220060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-поліспастовий пристрій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живле-ння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являє собою поліспаст, в якому верхній блок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встановлений нерухомо, а нижній блок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може рухатися у вертикальному напрямку по напрямних. </a:t>
            </a:r>
          </a:p>
          <a:p>
            <a:pPr indent="357188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На валах блоків вільно встановлені шківи, через які перекинуто силовий кабель.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CED4FB-5704-4034-BF9B-44C27C18579C}"/>
              </a:ext>
            </a:extLst>
          </p:cNvPr>
          <p:cNvSpPr/>
          <p:nvPr/>
        </p:nvSpPr>
        <p:spPr>
          <a:xfrm>
            <a:off x="54532" y="2634195"/>
            <a:ext cx="586743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Для натягу гілок при розмотуванні кабелю з пристрою і автоматичного його змотування до нижнього блока на кронштейнах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підвішено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вантаж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Кабель до робочої машини подається через поворотну каретку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8.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Довжина розмотування кабелю - 40-50 м.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601CD2-CE08-4527-911E-5D2C8A6312E1}"/>
              </a:ext>
            </a:extLst>
          </p:cNvPr>
          <p:cNvSpPr/>
          <p:nvPr/>
        </p:nvSpPr>
        <p:spPr>
          <a:xfrm>
            <a:off x="81343" y="4748364"/>
            <a:ext cx="5867439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Перевагою кабель-поліспастового пристрою є те, що його можна встановлювати окремо від машини. </a:t>
            </a:r>
          </a:p>
          <a:p>
            <a:pPr indent="357188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Застосування принципу поліспаста дає змогу гасити ривки, що передають­ся на кабель при нерівномірному русі машини.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4C9FE0-FA6E-4962-B11A-103C59532862}"/>
              </a:ext>
            </a:extLst>
          </p:cNvPr>
          <p:cNvSpPr/>
          <p:nvPr/>
        </p:nvSpPr>
        <p:spPr>
          <a:xfrm>
            <a:off x="309837" y="14748"/>
            <a:ext cx="8725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живлення електроприводів мобільних машин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2">
            <a:extLst>
              <a:ext uri="{FF2B5EF4-FFF2-40B4-BE49-F238E27FC236}">
                <a16:creationId xmlns:a16="http://schemas.microsoft.com/office/drawing/2014/main" id="{5ABD1EC2-DC18-4BA3-B2DC-DEC5142B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20833"/>
            <a:ext cx="3131134" cy="63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6" grpId="0" uiExpand="1" build="p" animBg="1"/>
      <p:bldP spid="1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466876"/>
            <a:ext cx="8966776" cy="332398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Кабель-штора - це кабель, підвішений за допомогою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колець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 несучого троса, натягненого між двома опорами.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Кільця кріплять до кабелю хомутами з кроком 1500 - 2000 мм.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Один кінець кабелю приєднують до електричної мережі, другий - до мобільної машини, що рухається вздовж несучого троса, розтягуючи або збираючи кабель. </a:t>
            </a:r>
          </a:p>
          <a:p>
            <a:pPr lvl="0"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Водночас машина може в певних межах маневрувати в поперечному напрямку відносно кабель-штори. Кабель-штори застосовують у приміщеннях не більше 100 м завдовжки.</a:t>
            </a: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997" y="3812104"/>
            <a:ext cx="8996201" cy="147732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лотковому живленні кабель вкладається в лотік, по якому він переміщується під час руху машини.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Лотік виготовляють з дерева або листової сталі. У машину кабель вводять через поводок, що рухається над лотком разом з машиною.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415E86-8932-46BC-8C96-91E1D9A5233B}"/>
              </a:ext>
            </a:extLst>
          </p:cNvPr>
          <p:cNvSpPr/>
          <p:nvPr/>
        </p:nvSpPr>
        <p:spPr>
          <a:xfrm>
            <a:off x="99873" y="5289432"/>
            <a:ext cx="898852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тролейному способі енергія до електроприводів подається від неізольованих проводів через рухомі контакти - щітки, ролики, дуги. Електрифікований агрегат рухається паралельно до тролейних проводів.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550322-332C-4DAD-86AB-66F7856C9194}"/>
              </a:ext>
            </a:extLst>
          </p:cNvPr>
          <p:cNvSpPr/>
          <p:nvPr/>
        </p:nvSpPr>
        <p:spPr>
          <a:xfrm>
            <a:off x="309837" y="14748"/>
            <a:ext cx="8725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живлення електроприводів мобільних машин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  <p:bldP spid="1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455949"/>
            <a:ext cx="8966776" cy="369331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Акумуляторний спосіб живлення є найкращим з варіантів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енерго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-постачання мобільних агрегатів, оскільки зона дії машини не обмежується довжиною кабелю або лінією живлення.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Проте широке використання його стримується відсутністю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акуму-ляторних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батарей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які при помірних габаритах і масі мали достатню енергоємність та були дешевими.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Економічно вигідними для сільськогосподарських цілей вважають акумулятори з питомою енергоємністю не менше 100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кВт•год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тонну загальної маси.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Енергоємність сучасних акумуляторів не досягає 30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кВт•год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/т.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016293-A45F-4485-8A10-855D047CB329}"/>
              </a:ext>
            </a:extLst>
          </p:cNvPr>
          <p:cNvSpPr/>
          <p:nvPr/>
        </p:nvSpPr>
        <p:spPr>
          <a:xfrm>
            <a:off x="72285" y="4159582"/>
            <a:ext cx="89962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агрегатах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-трансмісією встановлюють електричний генератор з приводом від теплового двигуна. </a:t>
            </a:r>
          </a:p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Електродвигуни, що одержують живлення від генератора,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приво-дять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рух ведучі колеса трактора і робочі органи причіпних машин.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E9E9CE-83BF-4E42-A778-021C6E5737E9}"/>
              </a:ext>
            </a:extLst>
          </p:cNvPr>
          <p:cNvSpPr/>
          <p:nvPr/>
        </p:nvSpPr>
        <p:spPr>
          <a:xfrm>
            <a:off x="309837" y="14748"/>
            <a:ext cx="8725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живлення електроприводів мобільних машин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667C63-0951-49F7-ADD7-BCD476F23CC1}"/>
              </a:ext>
            </a:extLst>
          </p:cNvPr>
          <p:cNvSpPr/>
          <p:nvPr/>
        </p:nvSpPr>
        <p:spPr>
          <a:xfrm>
            <a:off x="42210" y="5652460"/>
            <a:ext cx="8996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Використовують також спрощений варіант: генератор приводить-ся в рух від валу відбору потужності трактора і дає живлення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елект-родвигунам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що приводять в рух робочі органи причіпних машин.</a:t>
            </a:r>
          </a:p>
        </p:txBody>
      </p:sp>
    </p:spTree>
    <p:extLst>
      <p:ext uri="{BB962C8B-B14F-4D97-AF65-F5344CB8AC3E}">
        <p14:creationId xmlns:p14="http://schemas.microsoft.com/office/powerpoint/2010/main" val="12946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uiExpand="1" build="p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647" y="1695407"/>
            <a:ext cx="8988335" cy="282814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Варіантів комбінованих способів живлення є кілька. Наприклад, у кормороздавача, що рухається по рейках і транспортує корми від кормоцеху до тваринницьких приміщень та роздає корми всередині приміщень, привод ведучих коліс одержує енергію від акумулятор-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батареї, а привод механізмів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кормороздавання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від мережі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змі-нного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струму через тролеї, кабель-штору або кабель-барабанний пристрій. При цьому заїжджаючи в приміщення оператор вручну за допомогою штепсельного з’єднання підключає тролеї, кабель-штору чи кабель-барабан до мережі змінного струму.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37379"/>
            <a:ext cx="8947985" cy="125848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двопотоковій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електротрансмісії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енергія теплового двигуна передається на ведучі колеса трактора частково електричним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шля-хом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а частково - механічним. </a:t>
            </a:r>
          </a:p>
          <a:p>
            <a:pPr indent="357188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Така система легша за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однопотокову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має дещо вищий ККД.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6DD9C3-EADF-47F3-BDE2-1A7B52DEEE47}"/>
              </a:ext>
            </a:extLst>
          </p:cNvPr>
          <p:cNvSpPr/>
          <p:nvPr/>
        </p:nvSpPr>
        <p:spPr>
          <a:xfrm>
            <a:off x="73900" y="4523554"/>
            <a:ext cx="8996200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Досить перспективним є використання паливних елементів, які перетворюють хімічну енергію палива безпосередньо в електричну. Створений у СІЛА зразок електротрактора з двигуном потужністю 16 кВт показує реальні можливості цього способу. Проте впровадження його у промислове виробництво стримується дуже високою вартістю паливних елементів.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03A9E4-8B18-45E1-8BEA-B2688A7119F4}"/>
              </a:ext>
            </a:extLst>
          </p:cNvPr>
          <p:cNvSpPr/>
          <p:nvPr/>
        </p:nvSpPr>
        <p:spPr>
          <a:xfrm>
            <a:off x="309837" y="14748"/>
            <a:ext cx="87251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живлення електроприводів мобільних машин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  <p:bldP spid="1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E71799-B0E4-49FE-A712-06FC6BE04ADD}"/>
              </a:ext>
            </a:extLst>
          </p:cNvPr>
          <p:cNvSpPr/>
          <p:nvPr/>
        </p:nvSpPr>
        <p:spPr>
          <a:xfrm>
            <a:off x="62483" y="1120366"/>
            <a:ext cx="8966776" cy="2659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4013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Машини першої групи довільно переміщуються в різних напрям-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 твердому покриттю або ґрунту в радіусі 20-20 м. Спосіб жив-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кабельний,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-барабанний,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кабельно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-поліспастовий або з розмотуванням кабелю. </a:t>
            </a:r>
          </a:p>
          <a:p>
            <a:pPr indent="354013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них відносять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кормонавантажувачі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фрезвідбірником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грейфером або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ковшем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зернонавантажувачі, навантажувачі гною,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електрофрези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обробітку ґрунту в теплицях, самопересувні зерноочисні машини та ін.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03" y="3786073"/>
            <a:ext cx="8966656" cy="29915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машин другої групи характерне прямолінійне переміщення по колії або твердому покриттю. Способи живлення - кабельний (кабель-штора, лоткова система кабельного живлення) і тролейний.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– кормо-навантажувачі, гноєнавантажувачі на козловому або мостовому крані, що рухаються по рейках; кормо-навантажувачі, що працюють всередині приміщення на естакаді або на бокових стінках годівниці; рейкові дозувальники кормів; кормороздавачі, які пере-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міщуються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всередині приміщення по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дну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годівниці або кормовому проїзду; опромінюючі установки, що рухаються по тросу.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83" y="437379"/>
            <a:ext cx="8966776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способом переміщення електромобільні машини поділяють на три групи.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C1E77E-8EFF-43D6-9015-780374055234}"/>
              </a:ext>
            </a:extLst>
          </p:cNvPr>
          <p:cNvSpPr/>
          <p:nvPr/>
        </p:nvSpPr>
        <p:spPr>
          <a:xfrm>
            <a:off x="731176" y="6492"/>
            <a:ext cx="63886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Класифікація електромобільних машин</a:t>
            </a:r>
            <a:endParaRPr lang="uk-UA" sz="28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5401</TotalTime>
  <Words>5422</Words>
  <Application>Microsoft Office PowerPoint</Application>
  <PresentationFormat>Экран (4:3)</PresentationFormat>
  <Paragraphs>346</Paragraphs>
  <Slides>44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План лекції:</vt:lpstr>
      <vt:lpstr>Література: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Мобільний кормороздавач-змішувач КС-1,5</vt:lpstr>
      <vt:lpstr>Мобільний кормороздавач-змішувач КС-1,5</vt:lpstr>
      <vt:lpstr>Схема керування тяговим електродвигуном</vt:lpstr>
      <vt:lpstr>Схеми керування електродвигунами приводів шнеків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  АВТОМАТИЗОВАНИЙ ЕЛЕКТРОПРИВОД У ТВАРИННИЦТВІ ТА ПТАХІВНИТВІ</dc:title>
  <dc:creator>Master</dc:creator>
  <cp:lastModifiedBy>HP</cp:lastModifiedBy>
  <cp:revision>449</cp:revision>
  <dcterms:created xsi:type="dcterms:W3CDTF">2014-04-02T09:29:03Z</dcterms:created>
  <dcterms:modified xsi:type="dcterms:W3CDTF">2022-02-09T10:53:31Z</dcterms:modified>
</cp:coreProperties>
</file>