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7"/>
  </p:notesMasterIdLst>
  <p:sldIdLst>
    <p:sldId id="277" r:id="rId2"/>
    <p:sldId id="278" r:id="rId3"/>
    <p:sldId id="374" r:id="rId4"/>
    <p:sldId id="380" r:id="rId5"/>
    <p:sldId id="381" r:id="rId6"/>
    <p:sldId id="375" r:id="rId7"/>
    <p:sldId id="382" r:id="rId8"/>
    <p:sldId id="383" r:id="rId9"/>
    <p:sldId id="384" r:id="rId10"/>
    <p:sldId id="385" r:id="rId11"/>
    <p:sldId id="386" r:id="rId12"/>
    <p:sldId id="387" r:id="rId13"/>
    <p:sldId id="388" r:id="rId14"/>
    <p:sldId id="389" r:id="rId15"/>
    <p:sldId id="390" r:id="rId16"/>
    <p:sldId id="391" r:id="rId17"/>
    <p:sldId id="376" r:id="rId18"/>
    <p:sldId id="335" r:id="rId19"/>
    <p:sldId id="336" r:id="rId20"/>
    <p:sldId id="377" r:id="rId21"/>
    <p:sldId id="392" r:id="rId22"/>
    <p:sldId id="393" r:id="rId23"/>
    <p:sldId id="394" r:id="rId24"/>
    <p:sldId id="395" r:id="rId25"/>
    <p:sldId id="378" r:id="rId26"/>
    <p:sldId id="398" r:id="rId27"/>
    <p:sldId id="400" r:id="rId28"/>
    <p:sldId id="401" r:id="rId29"/>
    <p:sldId id="402" r:id="rId30"/>
    <p:sldId id="403" r:id="rId31"/>
    <p:sldId id="404" r:id="rId32"/>
    <p:sldId id="405" r:id="rId33"/>
    <p:sldId id="406" r:id="rId34"/>
    <p:sldId id="407" r:id="rId35"/>
    <p:sldId id="408" r:id="rId36"/>
    <p:sldId id="409" r:id="rId37"/>
    <p:sldId id="410" r:id="rId38"/>
    <p:sldId id="411" r:id="rId39"/>
    <p:sldId id="412" r:id="rId40"/>
    <p:sldId id="413" r:id="rId41"/>
    <p:sldId id="414" r:id="rId42"/>
    <p:sldId id="415" r:id="rId43"/>
    <p:sldId id="436" r:id="rId44"/>
    <p:sldId id="416" r:id="rId45"/>
    <p:sldId id="417" r:id="rId46"/>
    <p:sldId id="418" r:id="rId47"/>
    <p:sldId id="419" r:id="rId48"/>
    <p:sldId id="420" r:id="rId49"/>
    <p:sldId id="421" r:id="rId50"/>
    <p:sldId id="422" r:id="rId51"/>
    <p:sldId id="423" r:id="rId52"/>
    <p:sldId id="424" r:id="rId53"/>
    <p:sldId id="426" r:id="rId54"/>
    <p:sldId id="427" r:id="rId55"/>
    <p:sldId id="428" r:id="rId56"/>
    <p:sldId id="429" r:id="rId57"/>
    <p:sldId id="430" r:id="rId58"/>
    <p:sldId id="431" r:id="rId59"/>
    <p:sldId id="432" r:id="rId60"/>
    <p:sldId id="433" r:id="rId61"/>
    <p:sldId id="434" r:id="rId62"/>
    <p:sldId id="435" r:id="rId63"/>
    <p:sldId id="379" r:id="rId64"/>
    <p:sldId id="437" r:id="rId65"/>
    <p:sldId id="438" r:id="rId6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7E7ED-949F-41C3-82B8-1CF85BC8DB7E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A323D-EFF1-4700-87DF-82BA70BD1A6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090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6693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5378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32852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79766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3285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8412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8022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5404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4655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3125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8849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9599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A323D-EFF1-4700-87DF-82BA70BD1A61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9383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F713F7-320C-48FA-89CE-B2C451F30EF2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emf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emf"/><Relationship Id="rId5" Type="http://schemas.openxmlformats.org/officeDocument/2006/relationships/image" Target="../media/image45.emf"/><Relationship Id="rId4" Type="http://schemas.openxmlformats.org/officeDocument/2006/relationships/image" Target="../media/image44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emf"/><Relationship Id="rId4" Type="http://schemas.openxmlformats.org/officeDocument/2006/relationships/image" Target="../media/image51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7.e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84476"/>
            <a:ext cx="8229600" cy="5347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План лекції:</a:t>
            </a:r>
            <a:endParaRPr lang="uk-UA" sz="2800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27184" y="3068960"/>
            <a:ext cx="8665295" cy="3240360"/>
          </a:xfrm>
        </p:spPr>
        <p:txBody>
          <a:bodyPr>
            <a:noAutofit/>
          </a:bodyPr>
          <a:lstStyle/>
          <a:p>
            <a:pPr marL="530225" indent="-485775">
              <a:buNone/>
            </a:pP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Приводні характеристики стаціонарних транспортерів;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Автоматизація стаціонарних транспортерів;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Електропривод вантажопідйомних машин;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Вибір електродвигунів кранових механізмів;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Автоматизація кранових електроприводів.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29E0FE-65ED-420D-AF33-D0A514195687}"/>
              </a:ext>
            </a:extLst>
          </p:cNvPr>
          <p:cNvSpPr txBox="1"/>
          <p:nvPr/>
        </p:nvSpPr>
        <p:spPr>
          <a:xfrm>
            <a:off x="22541" y="0"/>
            <a:ext cx="9036496" cy="1953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ЛЕКЦІЯ 5</a:t>
            </a:r>
            <a:br>
              <a:rPr lang="uk-UA" sz="2800" b="1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ЕЛЕКТРОПРИВОД І АВТОМАТИЗАЦІЯ ПІДЙОМНО-ТРАНСПОРТНИХ МАШИН І МЕХАНІЗМІВ</a:t>
            </a:r>
            <a:endParaRPr lang="uk-UA" sz="2800" b="1" i="1" dirty="0"/>
          </a:p>
        </p:txBody>
      </p:sp>
    </p:spTree>
    <p:extLst>
      <p:ext uri="{BB962C8B-B14F-4D97-AF65-F5344CB8AC3E}">
        <p14:creationId xmlns:p14="http://schemas.microsoft.com/office/powerpoint/2010/main" val="4130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97980" y="1944204"/>
            <a:ext cx="8996200" cy="664797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7188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Сила опору на прямолінійних ділянках навантаженої гілки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Н, становить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997" y="466876"/>
            <a:ext cx="8966776" cy="1477328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Залежно від виду транспортованого матеріалу швидкість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вибира-ють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: для пшениці, жита, кукурудзи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3-4; вівса, соняшника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2-3;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под-рібненого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зерна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1,2 - 1,5; борошна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1 - 1,3; висівок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1,5 - 2;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корене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-плодів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0,3 - 0,4 м/с;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F2EE668-2CA9-4C94-8644-9A6F19E589C1}"/>
              </a:ext>
            </a:extLst>
          </p:cNvPr>
          <p:cNvSpPr/>
          <p:nvPr/>
        </p:nvSpPr>
        <p:spPr>
          <a:xfrm>
            <a:off x="80860" y="63699"/>
            <a:ext cx="911512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стаціонарних транспортерів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8016293-A45F-4485-8A10-855D047CB329}"/>
              </a:ext>
            </a:extLst>
          </p:cNvPr>
          <p:cNvSpPr/>
          <p:nvPr/>
        </p:nvSpPr>
        <p:spPr>
          <a:xfrm>
            <a:off x="98160" y="2632791"/>
            <a:ext cx="8996200" cy="265919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маса вантажу, що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припа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pPr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дає на 1 м довжини навантаженої гілки транспортера, кг/м; </a:t>
            </a:r>
          </a:p>
          <a:p>
            <a:pPr>
              <a:lnSpc>
                <a:spcPct val="90000"/>
              </a:lnSpc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маса 1 м довжини навантаженої гілки стрічки, кг/м; </a:t>
            </a:r>
          </a:p>
          <a:p>
            <a:pPr>
              <a:lnSpc>
                <a:spcPct val="90000"/>
              </a:lnSpc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тяги, для транспортерів без роликових опор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= 0,2-0,25; з роликовими опорами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0,02-0,03;</a:t>
            </a:r>
          </a:p>
          <a:p>
            <a:pPr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кут нахилу транспортера до горизонту, град; </a:t>
            </a:r>
          </a:p>
          <a:p>
            <a:pPr>
              <a:lnSpc>
                <a:spcPct val="90000"/>
              </a:lnSpc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довжина навантаженої гілки транспортера, м; </a:t>
            </a:r>
          </a:p>
          <a:p>
            <a:pPr>
              <a:lnSpc>
                <a:spcPct val="90000"/>
              </a:lnSpc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9,81 м/с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23554" name="Рисунок 7">
            <a:extLst>
              <a:ext uri="{FF2B5EF4-FFF2-40B4-BE49-F238E27FC236}">
                <a16:creationId xmlns:a16="http://schemas.microsoft.com/office/drawing/2014/main" id="{138D7A4D-A30D-4D60-A1DD-C729279CF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76602"/>
            <a:ext cx="4594188" cy="47564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58E97C9-6D7A-4B75-8735-499A5B6D7DBA}"/>
              </a:ext>
            </a:extLst>
          </p:cNvPr>
          <p:cNvSpPr/>
          <p:nvPr/>
        </p:nvSpPr>
        <p:spPr>
          <a:xfrm>
            <a:off x="97980" y="5291981"/>
            <a:ext cx="8996200" cy="66479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Сила опору на прямолінійних ділянках холостої вітки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Н, дорівнює:</a:t>
            </a:r>
          </a:p>
        </p:txBody>
      </p:sp>
      <p:pic>
        <p:nvPicPr>
          <p:cNvPr id="23556" name="Рисунок 8">
            <a:extLst>
              <a:ext uri="{FF2B5EF4-FFF2-40B4-BE49-F238E27FC236}">
                <a16:creationId xmlns:a16="http://schemas.microsoft.com/office/drawing/2014/main" id="{6AC9F3A5-C872-404F-8299-EF459737B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624378"/>
            <a:ext cx="4738204" cy="46891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5BDD8684-1778-4E92-A925-934CC1AE838F}"/>
              </a:ext>
            </a:extLst>
          </p:cNvPr>
          <p:cNvSpPr/>
          <p:nvPr/>
        </p:nvSpPr>
        <p:spPr>
          <a:xfrm>
            <a:off x="97980" y="6129504"/>
            <a:ext cx="8996200" cy="33239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довжина холостої гілки, м.</a:t>
            </a:r>
          </a:p>
        </p:txBody>
      </p:sp>
    </p:spTree>
    <p:extLst>
      <p:ext uri="{BB962C8B-B14F-4D97-AF65-F5344CB8AC3E}">
        <p14:creationId xmlns:p14="http://schemas.microsoft.com/office/powerpoint/2010/main" val="129464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5" grpId="0" animBg="1"/>
      <p:bldP spid="15" grpId="0" uiExpand="1" build="p" animBg="1"/>
      <p:bldP spid="17" grpId="0" uiExpand="1" build="p" animBg="1"/>
      <p:bldP spid="21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7B8CF58-F77B-427E-B368-5943EE3934E6}"/>
              </a:ext>
            </a:extLst>
          </p:cNvPr>
          <p:cNvSpPr/>
          <p:nvPr/>
        </p:nvSpPr>
        <p:spPr>
          <a:xfrm>
            <a:off x="80074" y="1210936"/>
            <a:ext cx="8966776" cy="332398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дослідний коефіцієнт,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Н/м, при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&gt; 0,6 м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= 2, при 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&lt; 0,6 м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1,5;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кількість прокладок у транспортуючій стрічці;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натяг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набіжної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гілки стрічки, Н;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натяг збіжної гілки, Н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1,05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нб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маса барабана, кг; 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d/D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відношення діаметра цапфи до діаметра барабана, 0,125-0,143;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тертя, для підшипників кочення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0,02.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2285" y="4508490"/>
            <a:ext cx="8996200" cy="664797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7188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Силу опору на криволінійних ділянках </a:t>
            </a:r>
          </a:p>
          <a:p>
            <a:pPr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стрічки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Н, визначають за формулою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997" y="466876"/>
            <a:ext cx="8966776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Сила опору на барабанах і зірочках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Н, що складається з опору згинання стрічки та опору тертя у підшипниках, становить: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E7E91DB-EA21-4B92-9851-4F2A5547E26E}"/>
              </a:ext>
            </a:extLst>
          </p:cNvPr>
          <p:cNvSpPr/>
          <p:nvPr/>
        </p:nvSpPr>
        <p:spPr>
          <a:xfrm>
            <a:off x="80860" y="63699"/>
            <a:ext cx="911512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стаціонарних транспортерів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Рисунок 9">
            <a:extLst>
              <a:ext uri="{FF2B5EF4-FFF2-40B4-BE49-F238E27FC236}">
                <a16:creationId xmlns:a16="http://schemas.microsoft.com/office/drawing/2014/main" id="{3F2216FA-D453-4560-9412-2121EE258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209272"/>
            <a:ext cx="5057837" cy="62330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79" name="Рисунок 12">
            <a:extLst>
              <a:ext uri="{FF2B5EF4-FFF2-40B4-BE49-F238E27FC236}">
                <a16:creationId xmlns:a16="http://schemas.microsoft.com/office/drawing/2014/main" id="{CECA25AD-E392-4FDC-A36C-73DC40A86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78739"/>
            <a:ext cx="2768293" cy="50650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328C098-2F71-4D89-991A-13CF146EB9F2}"/>
              </a:ext>
            </a:extLst>
          </p:cNvPr>
          <p:cNvSpPr/>
          <p:nvPr/>
        </p:nvSpPr>
        <p:spPr>
          <a:xfrm>
            <a:off x="86997" y="5158997"/>
            <a:ext cx="8996200" cy="997196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зусилля в стрічці в точці переходу на криволінійну ділянку, Н;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коефіцієнт опору на криволінійних ділянках,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>
              <a:lnSpc>
                <a:spcPct val="90000"/>
              </a:lnSpc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кут між суміжними прямолінійними ділянками, рад.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2F70DA9B-11D0-4BCD-9B12-551F70FB2B58}"/>
              </a:ext>
            </a:extLst>
          </p:cNvPr>
          <p:cNvSpPr/>
          <p:nvPr/>
        </p:nvSpPr>
        <p:spPr>
          <a:xfrm>
            <a:off x="105994" y="6156193"/>
            <a:ext cx="8996200" cy="664797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Якщо транспортери мають плужкові скидачі, то </a:t>
            </a:r>
          </a:p>
          <a:p>
            <a:pPr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опір додатково збільшується на величину</a:t>
            </a:r>
          </a:p>
        </p:txBody>
      </p:sp>
      <p:pic>
        <p:nvPicPr>
          <p:cNvPr id="24586" name="Рисунок 14">
            <a:extLst>
              <a:ext uri="{FF2B5EF4-FFF2-40B4-BE49-F238E27FC236}">
                <a16:creationId xmlns:a16="http://schemas.microsoft.com/office/drawing/2014/main" id="{6449E73D-75AE-4C7A-A479-9E9981F46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5" y="6170483"/>
            <a:ext cx="2537557" cy="54398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44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uiExpand="1" build="p" animBg="1"/>
      <p:bldP spid="5" grpId="0" animBg="1"/>
      <p:bldP spid="18" grpId="0" uiExpand="1" build="p" animBg="1"/>
      <p:bldP spid="28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8FBEEDD8-0FF5-45B6-A9A0-8A773ACEA35D}"/>
              </a:ext>
            </a:extLst>
          </p:cNvPr>
          <p:cNvSpPr/>
          <p:nvPr/>
        </p:nvSpPr>
        <p:spPr>
          <a:xfrm>
            <a:off x="86997" y="5265566"/>
            <a:ext cx="8966656" cy="1477328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висота підйому продукту, м; 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опору руху (табл. 4.1); 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довжина транспортера, м; 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кут нахилу транспортера до горизонту, град;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ККД передачі.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AE71799-B0E4-49FE-A712-06FC6BE04ADD}"/>
              </a:ext>
            </a:extLst>
          </p:cNvPr>
          <p:cNvSpPr/>
          <p:nvPr/>
        </p:nvSpPr>
        <p:spPr>
          <a:xfrm>
            <a:off x="90347" y="843940"/>
            <a:ext cx="8966776" cy="369331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коефіцієнт, що враховує заповнення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скребків залежно від кута нахилу транспортера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град, до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горизон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-ту: для легко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сипких вантажів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= 1-0,0175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для слабко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сипких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= 1,05 - 0,01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заповнення,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0,6 - 0,8;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об’ємна маса транспортованого матеріалу, кг/м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ширина скребків, м; 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висота скребків, м; </a:t>
            </a:r>
          </a:p>
          <a:p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швидкість руху скребків, м/с. Для коренеплодів 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0,25 - 0,5, для борошнистих кормів і гною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0,5 - 1,0; для зерна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1-2,2 м/с.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0860" y="4526902"/>
            <a:ext cx="8966656" cy="738664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Споживана потужність скребковими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транспортерами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кВт,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дорівнює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997" y="466876"/>
            <a:ext cx="8966776" cy="36933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Продуктивність скребкових транспортерів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кг/с, становить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10138C6-05AB-4209-AEB4-E72A126D8A7D}"/>
              </a:ext>
            </a:extLst>
          </p:cNvPr>
          <p:cNvSpPr/>
          <p:nvPr/>
        </p:nvSpPr>
        <p:spPr>
          <a:xfrm>
            <a:off x="80860" y="63699"/>
            <a:ext cx="911512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стаціонарних транспортерів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Рисунок 15">
            <a:extLst>
              <a:ext uri="{FF2B5EF4-FFF2-40B4-BE49-F238E27FC236}">
                <a16:creationId xmlns:a16="http://schemas.microsoft.com/office/drawing/2014/main" id="{44323FD0-6BC8-40E0-9BBC-3BCE93106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712" y="828726"/>
            <a:ext cx="2566751" cy="4308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7" name="Рисунок 16">
            <a:extLst>
              <a:ext uri="{FF2B5EF4-FFF2-40B4-BE49-F238E27FC236}">
                <a16:creationId xmlns:a16="http://schemas.microsoft.com/office/drawing/2014/main" id="{A1D261B9-EED5-4790-9128-4641B804D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544990"/>
            <a:ext cx="3776383" cy="97224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36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 animBg="1"/>
      <p:bldP spid="12" grpId="0" animBg="1"/>
      <p:bldP spid="8" grpId="0" uiExpand="1" build="p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88633" y="2760720"/>
            <a:ext cx="5491479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Продуктивність скреперних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транспор-терів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кг/с, визна­чають так: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997" y="466876"/>
            <a:ext cx="8953630" cy="369332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Значення коефіцієнтів опору руху скребкових транспортерів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95B7BEA-C9BA-4E2F-BFF2-3188EC8E0DE6}"/>
              </a:ext>
            </a:extLst>
          </p:cNvPr>
          <p:cNvSpPr/>
          <p:nvPr/>
        </p:nvSpPr>
        <p:spPr>
          <a:xfrm>
            <a:off x="80860" y="63699"/>
            <a:ext cx="911512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стаціонарних транспортерів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0ABE6D2-18E4-464F-AF63-6114E54BC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216485"/>
              </p:ext>
            </p:extLst>
          </p:nvPr>
        </p:nvGraphicFramePr>
        <p:xfrm>
          <a:off x="323528" y="830343"/>
          <a:ext cx="7200799" cy="1931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0640">
                  <a:extLst>
                    <a:ext uri="{9D8B030D-6E8A-4147-A177-3AD203B41FA5}">
                      <a16:colId xmlns:a16="http://schemas.microsoft.com/office/drawing/2014/main" val="1915933995"/>
                    </a:ext>
                  </a:extLst>
                </a:gridCol>
                <a:gridCol w="697832">
                  <a:extLst>
                    <a:ext uri="{9D8B030D-6E8A-4147-A177-3AD203B41FA5}">
                      <a16:colId xmlns:a16="http://schemas.microsoft.com/office/drawing/2014/main" val="155533917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968766466"/>
                    </a:ext>
                  </a:extLst>
                </a:gridCol>
                <a:gridCol w="656259">
                  <a:extLst>
                    <a:ext uri="{9D8B030D-6E8A-4147-A177-3AD203B41FA5}">
                      <a16:colId xmlns:a16="http://schemas.microsoft.com/office/drawing/2014/main" val="4082973714"/>
                    </a:ext>
                  </a:extLst>
                </a:gridCol>
                <a:gridCol w="860002">
                  <a:extLst>
                    <a:ext uri="{9D8B030D-6E8A-4147-A177-3AD203B41FA5}">
                      <a16:colId xmlns:a16="http://schemas.microsoft.com/office/drawing/2014/main" val="3420559297"/>
                    </a:ext>
                  </a:extLst>
                </a:gridCol>
                <a:gridCol w="860002">
                  <a:extLst>
                    <a:ext uri="{9D8B030D-6E8A-4147-A177-3AD203B41FA5}">
                      <a16:colId xmlns:a16="http://schemas.microsoft.com/office/drawing/2014/main" val="132884265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indent="-1270000" algn="ctr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uk-UA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ланцюга</a:t>
                      </a:r>
                      <a:endParaRPr lang="uk-U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-1270000" algn="ctr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uk-UA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Продуктивність , кг/с</a:t>
                      </a:r>
                      <a:endParaRPr lang="uk-U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96243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1270000" algn="ctr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uk-UA" sz="24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1,25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270000" algn="ctr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uk-UA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uk-U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270000" algn="ctr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uk-UA" sz="24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270000" algn="ctr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uk-UA" sz="24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270000" algn="ctr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uk-UA" sz="24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526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1270000" algn="just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uk-UA" sz="24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Втулково-роликовий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270000" algn="ctr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uk-UA" sz="24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2,25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270000" algn="ctr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uk-UA" sz="24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270000" algn="ctr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uk-UA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uk-U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270000" algn="ctr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uk-UA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uk-U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270000" algn="ctr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uk-UA" sz="24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1,05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290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-1270000" algn="just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uk-UA" sz="2400" b="0" u="none" strike="noStrike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Гачковий</a:t>
                      </a:r>
                      <a:endParaRPr lang="uk-U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270000" algn="ctr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uk-UA" sz="24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270000" algn="ctr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uk-UA" sz="24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270000" algn="ctr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uk-UA" sz="24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2,25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270000" algn="ctr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uk-UA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uk-U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270000" algn="ctr">
                        <a:lnSpc>
                          <a:spcPct val="150000"/>
                        </a:lnSpc>
                        <a:spcBef>
                          <a:spcPts val="1200"/>
                        </a:spcBef>
                      </a:pPr>
                      <a:r>
                        <a:rPr lang="uk-UA" sz="24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uk-U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972334"/>
                  </a:ext>
                </a:extLst>
              </a:tr>
            </a:tbl>
          </a:graphicData>
        </a:graphic>
      </p:graphicFrame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61C1F5D-B23B-413D-91DD-03E9F6E188C9}"/>
              </a:ext>
            </a:extLst>
          </p:cNvPr>
          <p:cNvSpPr/>
          <p:nvPr/>
        </p:nvSpPr>
        <p:spPr>
          <a:xfrm>
            <a:off x="121829" y="3499384"/>
            <a:ext cx="8951994" cy="2585323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uk-UA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lang="uk-UA" sz="2400" i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корисна місткість скрепера,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кг; 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середня довжина переміщення вантажу, м; </a:t>
            </a:r>
          </a:p>
          <a:p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швидкість руху відповідно завантаженого і порожнього скрепера, м/с;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час, необхідний для реверсування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привода, с;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заповнення скрепера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дрібно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кускових і вологих вантажів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0,9 - 1,2.</a:t>
            </a:r>
          </a:p>
        </p:txBody>
      </p:sp>
      <p:pic>
        <p:nvPicPr>
          <p:cNvPr id="27649" name="Рисунок 17">
            <a:extLst>
              <a:ext uri="{FF2B5EF4-FFF2-40B4-BE49-F238E27FC236}">
                <a16:creationId xmlns:a16="http://schemas.microsoft.com/office/drawing/2014/main" id="{844AE16F-3115-408E-A4EA-845EF2C12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60720"/>
            <a:ext cx="3456110" cy="96470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90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animBg="1"/>
      <p:bldP spid="5" grpId="0" animBg="1"/>
      <p:bldP spid="14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27B0BE9A-EB1E-47F1-A1B6-74CCF3A0777A}"/>
              </a:ext>
            </a:extLst>
          </p:cNvPr>
          <p:cNvSpPr/>
          <p:nvPr/>
        </p:nvSpPr>
        <p:spPr>
          <a:xfrm>
            <a:off x="103372" y="822754"/>
            <a:ext cx="8953630" cy="110799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середня швидкість руху скрепера, м/с;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повний тяговий опір скрепера,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Н;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ККД установки.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9952" y="1928183"/>
            <a:ext cx="8953629" cy="1477328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Опір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руху скрепера залежить від маси скрепера 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транспорто-ваного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матеріалу, коефіцієнтів тертя матеріалу по стінках канавки між матеріалом і скрепером, опору переміщенню тягових канатів і тертя в блоках.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997" y="466876"/>
            <a:ext cx="8953630" cy="36933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Споживана потужність скреперних установок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кВт,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ста­новить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3E3B5E5-B248-40D8-B1B0-61435BC43CA0}"/>
              </a:ext>
            </a:extLst>
          </p:cNvPr>
          <p:cNvSpPr/>
          <p:nvPr/>
        </p:nvSpPr>
        <p:spPr>
          <a:xfrm>
            <a:off x="96327" y="3405511"/>
            <a:ext cx="8967719" cy="7386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Для скреперної установки, що працює в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двох канавках,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дорівнює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6673060-623D-4E7F-A6BD-3A13C3CBAFD5}"/>
              </a:ext>
            </a:extLst>
          </p:cNvPr>
          <p:cNvSpPr/>
          <p:nvPr/>
        </p:nvSpPr>
        <p:spPr>
          <a:xfrm>
            <a:off x="111893" y="4841675"/>
            <a:ext cx="896771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Вони визначаються відповідно: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20787D3-FC1C-4A0B-AE0D-48BD6E32F44C}"/>
              </a:ext>
            </a:extLst>
          </p:cNvPr>
          <p:cNvSpPr/>
          <p:nvPr/>
        </p:nvSpPr>
        <p:spPr>
          <a:xfrm>
            <a:off x="80860" y="63699"/>
            <a:ext cx="911512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стаціонарних транспортерів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4" name="Рисунок 18">
            <a:extLst>
              <a:ext uri="{FF2B5EF4-FFF2-40B4-BE49-F238E27FC236}">
                <a16:creationId xmlns:a16="http://schemas.microsoft.com/office/drawing/2014/main" id="{C991C982-DB7E-4CBD-A125-11F47C60B2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498" y="822754"/>
            <a:ext cx="2439130" cy="110799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5" name="Рисунок 19">
            <a:extLst>
              <a:ext uri="{FF2B5EF4-FFF2-40B4-BE49-F238E27FC236}">
                <a16:creationId xmlns:a16="http://schemas.microsoft.com/office/drawing/2014/main" id="{9C2B5325-D211-478C-BC99-6E7DFC11F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861" y="3461772"/>
            <a:ext cx="2782185" cy="50405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CCAAA73-8A3E-4C72-A853-9CB124E19456}"/>
              </a:ext>
            </a:extLst>
          </p:cNvPr>
          <p:cNvSpPr/>
          <p:nvPr/>
        </p:nvSpPr>
        <p:spPr>
          <a:xfrm>
            <a:off x="112702" y="4144175"/>
            <a:ext cx="8967719" cy="7386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опір руху скреперів під час роботи, Н; 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опір руху, що виникає від попереднього натягу тягового троса, Н.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8DA916D4-417F-4975-B0E6-941FAA3C90A6}"/>
              </a:ext>
            </a:extLst>
          </p:cNvPr>
          <p:cNvSpPr/>
          <p:nvPr/>
        </p:nvSpPr>
        <p:spPr>
          <a:xfrm>
            <a:off x="119795" y="5211007"/>
            <a:ext cx="8967719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маса порції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транспортова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ного матеріалу, кг;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маса скрепера, кг;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1,8 - 2,0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опір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перемі-щення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гною і скрепера;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маса одного метра троса, кг;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довжи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-на троса, м;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0,5 - 0,6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тертя троса по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дну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канавки</a:t>
            </a:r>
          </a:p>
        </p:txBody>
      </p:sp>
      <p:pic>
        <p:nvPicPr>
          <p:cNvPr id="28676" name="Рисунок 20">
            <a:extLst>
              <a:ext uri="{FF2B5EF4-FFF2-40B4-BE49-F238E27FC236}">
                <a16:creationId xmlns:a16="http://schemas.microsoft.com/office/drawing/2014/main" id="{293FDEF2-FBA0-4110-889C-87D7E2539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909604"/>
            <a:ext cx="4342060" cy="53562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27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 uiExpand="1" build="p" animBg="1"/>
      <p:bldP spid="5" grpId="0" animBg="1"/>
      <p:bldP spid="12" grpId="0" uiExpand="1" build="p" animBg="1"/>
      <p:bldP spid="16" grpId="0" uiExpand="1" build="p" animBg="1"/>
      <p:bldP spid="20" grpId="0" uiExpand="1" build="p" animBg="1"/>
      <p:bldP spid="23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28737C4-4998-4D76-8C44-F3EBE189A603}"/>
              </a:ext>
            </a:extLst>
          </p:cNvPr>
          <p:cNvSpPr/>
          <p:nvPr/>
        </p:nvSpPr>
        <p:spPr>
          <a:xfrm>
            <a:off x="60099" y="2682868"/>
            <a:ext cx="8976143" cy="25853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коефіцієнт наповнення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ковшів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для зерна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0,75 - 0,9; продуктів помелу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0,33; у похилих норій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коефіцієнт наповнення більший на 10-20 %; 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вантажна місткість одного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ковша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кг; 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відстань між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ковшами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м; 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швидкість руху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ковшів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м/с, для зерна 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2 - 4; для борошна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1-1,5; для коренеплодів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0,3 - 0,5 м/с;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об’ємна маса транспортованого матеріалу, кг/м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uk-UA" sz="2400" u="sng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997" y="466876"/>
            <a:ext cx="8953630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тертя троса по ролику,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0,1 - 0,2; 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кут обхвату ролика тросом, град.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3E3B5E5-B248-40D8-B1B0-61435BC43CA0}"/>
              </a:ext>
            </a:extLst>
          </p:cNvPr>
          <p:cNvSpPr/>
          <p:nvPr/>
        </p:nvSpPr>
        <p:spPr>
          <a:xfrm>
            <a:off x="80859" y="1205540"/>
            <a:ext cx="8976143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При виборі двигуна для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скреперної установки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врахову-ють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характер зміни навантаження протягом циклу та кількість циклів за годину.</a:t>
            </a:r>
            <a:endParaRPr lang="uk-UA" sz="2400" u="sng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02293E6-5BE0-452A-A112-385DB2230E85}"/>
              </a:ext>
            </a:extLst>
          </p:cNvPr>
          <p:cNvSpPr/>
          <p:nvPr/>
        </p:nvSpPr>
        <p:spPr>
          <a:xfrm>
            <a:off x="80860" y="63699"/>
            <a:ext cx="911512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стаціонарних транспортерів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8" name="Рисунок 21">
            <a:extLst>
              <a:ext uri="{FF2B5EF4-FFF2-40B4-BE49-F238E27FC236}">
                <a16:creationId xmlns:a16="http://schemas.microsoft.com/office/drawing/2014/main" id="{BB63B080-57F7-4A4F-9E30-A93A17393F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17526"/>
            <a:ext cx="1732323" cy="72201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24EA98B-7BDB-48A1-BA57-99924D0BF7BD}"/>
              </a:ext>
            </a:extLst>
          </p:cNvPr>
          <p:cNvSpPr/>
          <p:nvPr/>
        </p:nvSpPr>
        <p:spPr>
          <a:xfrm>
            <a:off x="60099" y="2322324"/>
            <a:ext cx="897614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Продуктивність ковшових елеваторів (норій)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кг/с, становить</a:t>
            </a:r>
            <a:endParaRPr lang="uk-UA" sz="2400" u="sng" dirty="0">
              <a:latin typeface="Calibri" panose="020F0502020204030204" pitchFamily="34" charset="0"/>
              <a:cs typeface="Calibri" pitchFamily="34" charset="0"/>
            </a:endParaRPr>
          </a:p>
        </p:txBody>
      </p:sp>
      <p:pic>
        <p:nvPicPr>
          <p:cNvPr id="29699" name="Рисунок 22">
            <a:extLst>
              <a:ext uri="{FF2B5EF4-FFF2-40B4-BE49-F238E27FC236}">
                <a16:creationId xmlns:a16="http://schemas.microsoft.com/office/drawing/2014/main" id="{DB188A08-1BE7-41E3-A22A-C085EF72B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206" y="2687074"/>
            <a:ext cx="1858037" cy="741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9AC5EBC-93D0-490E-8921-9DC365E3CE84}"/>
              </a:ext>
            </a:extLst>
          </p:cNvPr>
          <p:cNvSpPr/>
          <p:nvPr/>
        </p:nvSpPr>
        <p:spPr>
          <a:xfrm>
            <a:off x="83928" y="5259123"/>
            <a:ext cx="8976143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Потужність, споживана норією у тривалому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режимі роботи,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кВт, дорівнює:</a:t>
            </a:r>
            <a:endParaRPr lang="uk-UA" sz="2400" u="sng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F596135C-2578-462B-A6F6-1ACA5751648F}"/>
              </a:ext>
            </a:extLst>
          </p:cNvPr>
          <p:cNvSpPr/>
          <p:nvPr/>
        </p:nvSpPr>
        <p:spPr>
          <a:xfrm>
            <a:off x="94514" y="6013187"/>
            <a:ext cx="8976143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висота підйому матеріалу, м;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uk-UA" sz="24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ККД норії,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вертикальної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uk-UA" sz="24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0,5 - 0,7; для похилої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uk-UA" sz="24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0,3 - 0,4.</a:t>
            </a:r>
            <a:endParaRPr lang="uk-UA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9700" name="Рисунок 23">
            <a:extLst>
              <a:ext uri="{FF2B5EF4-FFF2-40B4-BE49-F238E27FC236}">
                <a16:creationId xmlns:a16="http://schemas.microsoft.com/office/drawing/2014/main" id="{3A96D29E-64AE-4848-B756-0D46172DC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7129" y="5272396"/>
            <a:ext cx="2142357" cy="89290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96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"/>
                            </p:stCondLst>
                            <p:childTnLst>
                              <p:par>
                                <p:cTn id="1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0"/>
                            </p:stCondLst>
                            <p:childTnLst>
                              <p:par>
                                <p:cTn id="1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 animBg="1"/>
      <p:bldP spid="5" grpId="0" animBg="1"/>
      <p:bldP spid="12" grpId="0" uiExpand="1" build="p" animBg="1"/>
      <p:bldP spid="13" grpId="0" uiExpand="1" build="p" animBg="1"/>
      <p:bldP spid="19" grpId="0" uiExpand="1" build="p" animBg="1"/>
      <p:bldP spid="23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C443838D-08B3-4533-8EAC-C4542710833D}"/>
              </a:ext>
            </a:extLst>
          </p:cNvPr>
          <p:cNvSpPr/>
          <p:nvPr/>
        </p:nvSpPr>
        <p:spPr>
          <a:xfrm>
            <a:off x="102562" y="1223560"/>
            <a:ext cx="8953630" cy="465358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зовнішній діаметр гвинта, м; </a:t>
            </a:r>
          </a:p>
          <a:p>
            <a:pPr>
              <a:lnSpc>
                <a:spcPct val="90000"/>
              </a:lnSpc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діаметр валу гвинта, м; </a:t>
            </a:r>
          </a:p>
          <a:p>
            <a:pPr>
              <a:lnSpc>
                <a:spcPct val="90000"/>
              </a:lnSpc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крок гвинта, м; </a:t>
            </a:r>
          </a:p>
          <a:p>
            <a:pPr>
              <a:lnSpc>
                <a:spcPct val="90000"/>
              </a:lnSpc>
            </a:pP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uk-UA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частота обертання валу шнека, об/с; </a:t>
            </a:r>
          </a:p>
          <a:p>
            <a:pPr>
              <a:lnSpc>
                <a:spcPct val="90000"/>
              </a:lnSpc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об’ємна маса матеріалу, кг/м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>
              <a:lnSpc>
                <a:spcPct val="90000"/>
              </a:lnSpc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коефіцієнт відставання колової швидкості матеріалу від осьової швидкості твірної шнека, що залежить від вантажу та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швидкохіднос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-ті шнека,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0,6 - 0,9, при цьому більше значення вибирають для швидкохідних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шнеків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pPr>
              <a:lnSpc>
                <a:spcPct val="90000"/>
              </a:lnSpc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заповнення гвинта, приймається для зерна 0,25 - 0,35; борошна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0,25-0,30; коренеплодів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0,4; напіврідких кор­мових сумі-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шей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0,9 - 1,0; гною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0,6 - 0,8; </a:t>
            </a:r>
          </a:p>
          <a:p>
            <a:pPr>
              <a:lnSpc>
                <a:spcPct val="90000"/>
              </a:lnSpc>
            </a:pP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зниження продуктивності при збільшенні кута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нахилу шнека до горизонту: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9510" y="484896"/>
            <a:ext cx="8953630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Продуктивність шнекових транспортерів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кг/с, розраховується за виразом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6017F0A-5F53-4AE0-9DDC-FC5AC7A21E3E}"/>
              </a:ext>
            </a:extLst>
          </p:cNvPr>
          <p:cNvSpPr/>
          <p:nvPr/>
        </p:nvSpPr>
        <p:spPr>
          <a:xfrm>
            <a:off x="80860" y="63699"/>
            <a:ext cx="911512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стаціонарних транспортерів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2" name="Рисунок 24">
            <a:extLst>
              <a:ext uri="{FF2B5EF4-FFF2-40B4-BE49-F238E27FC236}">
                <a16:creationId xmlns:a16="http://schemas.microsoft.com/office/drawing/2014/main" id="{B1CB7798-F527-44D5-BB25-EA8A91517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848978"/>
            <a:ext cx="4491141" cy="518669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51995A16-C464-46CA-B29D-81F4EF4FF7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331366"/>
              </p:ext>
            </p:extLst>
          </p:nvPr>
        </p:nvGraphicFramePr>
        <p:xfrm>
          <a:off x="109509" y="5861540"/>
          <a:ext cx="8931929" cy="73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107">
                  <a:extLst>
                    <a:ext uri="{9D8B030D-6E8A-4147-A177-3AD203B41FA5}">
                      <a16:colId xmlns:a16="http://schemas.microsoft.com/office/drawing/2014/main" val="1484582088"/>
                    </a:ext>
                  </a:extLst>
                </a:gridCol>
                <a:gridCol w="373441">
                  <a:extLst>
                    <a:ext uri="{9D8B030D-6E8A-4147-A177-3AD203B41FA5}">
                      <a16:colId xmlns:a16="http://schemas.microsoft.com/office/drawing/2014/main" val="1201112680"/>
                    </a:ext>
                  </a:extLst>
                </a:gridCol>
                <a:gridCol w="685490">
                  <a:extLst>
                    <a:ext uri="{9D8B030D-6E8A-4147-A177-3AD203B41FA5}">
                      <a16:colId xmlns:a16="http://schemas.microsoft.com/office/drawing/2014/main" val="541910426"/>
                    </a:ext>
                  </a:extLst>
                </a:gridCol>
                <a:gridCol w="685490">
                  <a:extLst>
                    <a:ext uri="{9D8B030D-6E8A-4147-A177-3AD203B41FA5}">
                      <a16:colId xmlns:a16="http://schemas.microsoft.com/office/drawing/2014/main" val="1709624139"/>
                    </a:ext>
                  </a:extLst>
                </a:gridCol>
                <a:gridCol w="685490">
                  <a:extLst>
                    <a:ext uri="{9D8B030D-6E8A-4147-A177-3AD203B41FA5}">
                      <a16:colId xmlns:a16="http://schemas.microsoft.com/office/drawing/2014/main" val="3461512380"/>
                    </a:ext>
                  </a:extLst>
                </a:gridCol>
                <a:gridCol w="685490">
                  <a:extLst>
                    <a:ext uri="{9D8B030D-6E8A-4147-A177-3AD203B41FA5}">
                      <a16:colId xmlns:a16="http://schemas.microsoft.com/office/drawing/2014/main" val="3076665107"/>
                    </a:ext>
                  </a:extLst>
                </a:gridCol>
                <a:gridCol w="687203">
                  <a:extLst>
                    <a:ext uri="{9D8B030D-6E8A-4147-A177-3AD203B41FA5}">
                      <a16:colId xmlns:a16="http://schemas.microsoft.com/office/drawing/2014/main" val="150977934"/>
                    </a:ext>
                  </a:extLst>
                </a:gridCol>
                <a:gridCol w="687203">
                  <a:extLst>
                    <a:ext uri="{9D8B030D-6E8A-4147-A177-3AD203B41FA5}">
                      <a16:colId xmlns:a16="http://schemas.microsoft.com/office/drawing/2014/main" val="29640418"/>
                    </a:ext>
                  </a:extLst>
                </a:gridCol>
                <a:gridCol w="687203">
                  <a:extLst>
                    <a:ext uri="{9D8B030D-6E8A-4147-A177-3AD203B41FA5}">
                      <a16:colId xmlns:a16="http://schemas.microsoft.com/office/drawing/2014/main" val="135858415"/>
                    </a:ext>
                  </a:extLst>
                </a:gridCol>
                <a:gridCol w="687203">
                  <a:extLst>
                    <a:ext uri="{9D8B030D-6E8A-4147-A177-3AD203B41FA5}">
                      <a16:colId xmlns:a16="http://schemas.microsoft.com/office/drawing/2014/main" val="2580166370"/>
                    </a:ext>
                  </a:extLst>
                </a:gridCol>
                <a:gridCol w="687203">
                  <a:extLst>
                    <a:ext uri="{9D8B030D-6E8A-4147-A177-3AD203B41FA5}">
                      <a16:colId xmlns:a16="http://schemas.microsoft.com/office/drawing/2014/main" val="4159347605"/>
                    </a:ext>
                  </a:extLst>
                </a:gridCol>
                <a:gridCol w="687203">
                  <a:extLst>
                    <a:ext uri="{9D8B030D-6E8A-4147-A177-3AD203B41FA5}">
                      <a16:colId xmlns:a16="http://schemas.microsoft.com/office/drawing/2014/main" val="339566687"/>
                    </a:ext>
                  </a:extLst>
                </a:gridCol>
                <a:gridCol w="687203">
                  <a:extLst>
                    <a:ext uri="{9D8B030D-6E8A-4147-A177-3AD203B41FA5}">
                      <a16:colId xmlns:a16="http://schemas.microsoft.com/office/drawing/2014/main" val="1900168228"/>
                    </a:ext>
                  </a:extLst>
                </a:gridCol>
              </a:tblGrid>
              <a:tr h="2718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uk-UA" sz="2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а, </a:t>
                      </a:r>
                      <a:r>
                        <a:rPr lang="uk-UA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град.</a:t>
                      </a:r>
                      <a:endParaRPr lang="uk-U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uk-UA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uk-UA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uk-UA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uk-UA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uk-UA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uk-UA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uk-UA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462250"/>
                  </a:ext>
                </a:extLst>
              </a:tr>
              <a:tr h="2718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uk-UA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°С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uk-UA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uk-UA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uk-UA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0,71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uk-UA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0,65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uk-UA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0,58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uk-UA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uk-UA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uk-UA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0,44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uk-UA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0,39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uk-UA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0,34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566420" algn="r"/>
                          <a:tab pos="750570" algn="l"/>
                          <a:tab pos="1320165" algn="r"/>
                          <a:tab pos="1320165" algn="r"/>
                          <a:tab pos="2517775" algn="r"/>
                          <a:tab pos="2517775" algn="r"/>
                          <a:tab pos="2707640" algn="l"/>
                          <a:tab pos="3010535" algn="l"/>
                          <a:tab pos="3757930" algn="r"/>
                          <a:tab pos="3717925" algn="r"/>
                        </a:tabLst>
                      </a:pPr>
                      <a:r>
                        <a:rPr lang="uk-UA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uk-U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93" marR="171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632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95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12D5C49-8707-484E-8F00-5B9E73A348F3}"/>
              </a:ext>
            </a:extLst>
          </p:cNvPr>
          <p:cNvSpPr/>
          <p:nvPr/>
        </p:nvSpPr>
        <p:spPr>
          <a:xfrm>
            <a:off x="80860" y="4385687"/>
            <a:ext cx="8926178" cy="221599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об’ємна маса транспортованого матеріалу,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кг/м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площа “живого” перерізу трубопроводу, 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</a:p>
          <a:p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0,1 - 0,4 м/с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швидкість транспортування; 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= 0,8 - 0,9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заповнення жолоба; 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1,05 - 1,1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коефіцієнт, що враховує ущільнення матеріалу.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4280F6E-85DC-4174-865F-2A118713AFE8}"/>
              </a:ext>
            </a:extLst>
          </p:cNvPr>
          <p:cNvSpPr/>
          <p:nvPr/>
        </p:nvSpPr>
        <p:spPr>
          <a:xfrm>
            <a:off x="80860" y="1239031"/>
            <a:ext cx="8955636" cy="36933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коефіцієнт, що враховує кут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нахилу шнека до го­ризонту: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0860" y="495842"/>
            <a:ext cx="8955636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  Потужність, споживана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шнеком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Р, кВт,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визначається за формулою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0860" y="4005064"/>
            <a:ext cx="8955636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036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Продуктивність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тросо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шайбових транспортерів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кг/с, дорівнює: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5B44EF2-CE98-4160-9A78-499286FD2C4B}"/>
              </a:ext>
            </a:extLst>
          </p:cNvPr>
          <p:cNvSpPr/>
          <p:nvPr/>
        </p:nvSpPr>
        <p:spPr>
          <a:xfrm>
            <a:off x="80860" y="63699"/>
            <a:ext cx="911512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стаціонарних транспортерів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66" name="Рисунок 25">
            <a:extLst>
              <a:ext uri="{FF2B5EF4-FFF2-40B4-BE49-F238E27FC236}">
                <a16:creationId xmlns:a16="http://schemas.microsoft.com/office/drawing/2014/main" id="{AFBEDB6A-60BB-4A20-B807-13FA6C9E87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679" y="494586"/>
            <a:ext cx="2808461" cy="73866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F40EB35B-99AA-491B-8807-87A8B1814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280132"/>
              </p:ext>
            </p:extLst>
          </p:nvPr>
        </p:nvGraphicFramePr>
        <p:xfrm>
          <a:off x="107504" y="1608363"/>
          <a:ext cx="8878568" cy="9658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9821">
                  <a:extLst>
                    <a:ext uri="{9D8B030D-6E8A-4147-A177-3AD203B41FA5}">
                      <a16:colId xmlns:a16="http://schemas.microsoft.com/office/drawing/2014/main" val="2185589555"/>
                    </a:ext>
                  </a:extLst>
                </a:gridCol>
                <a:gridCol w="1109821">
                  <a:extLst>
                    <a:ext uri="{9D8B030D-6E8A-4147-A177-3AD203B41FA5}">
                      <a16:colId xmlns:a16="http://schemas.microsoft.com/office/drawing/2014/main" val="1711622486"/>
                    </a:ext>
                  </a:extLst>
                </a:gridCol>
                <a:gridCol w="1109821">
                  <a:extLst>
                    <a:ext uri="{9D8B030D-6E8A-4147-A177-3AD203B41FA5}">
                      <a16:colId xmlns:a16="http://schemas.microsoft.com/office/drawing/2014/main" val="989558724"/>
                    </a:ext>
                  </a:extLst>
                </a:gridCol>
                <a:gridCol w="1109821">
                  <a:extLst>
                    <a:ext uri="{9D8B030D-6E8A-4147-A177-3AD203B41FA5}">
                      <a16:colId xmlns:a16="http://schemas.microsoft.com/office/drawing/2014/main" val="1144341798"/>
                    </a:ext>
                  </a:extLst>
                </a:gridCol>
                <a:gridCol w="1109821">
                  <a:extLst>
                    <a:ext uri="{9D8B030D-6E8A-4147-A177-3AD203B41FA5}">
                      <a16:colId xmlns:a16="http://schemas.microsoft.com/office/drawing/2014/main" val="1699666413"/>
                    </a:ext>
                  </a:extLst>
                </a:gridCol>
                <a:gridCol w="1109821">
                  <a:extLst>
                    <a:ext uri="{9D8B030D-6E8A-4147-A177-3AD203B41FA5}">
                      <a16:colId xmlns:a16="http://schemas.microsoft.com/office/drawing/2014/main" val="3412641603"/>
                    </a:ext>
                  </a:extLst>
                </a:gridCol>
                <a:gridCol w="1109821">
                  <a:extLst>
                    <a:ext uri="{9D8B030D-6E8A-4147-A177-3AD203B41FA5}">
                      <a16:colId xmlns:a16="http://schemas.microsoft.com/office/drawing/2014/main" val="521229020"/>
                    </a:ext>
                  </a:extLst>
                </a:gridCol>
                <a:gridCol w="1109821">
                  <a:extLst>
                    <a:ext uri="{9D8B030D-6E8A-4147-A177-3AD203B41FA5}">
                      <a16:colId xmlns:a16="http://schemas.microsoft.com/office/drawing/2014/main" val="2807343867"/>
                    </a:ext>
                  </a:extLst>
                </a:gridCol>
              </a:tblGrid>
              <a:tr h="271838">
                <a:tc>
                  <a:txBody>
                    <a:bodyPr/>
                    <a:lstStyle/>
                    <a:p>
                      <a:pPr indent="-3175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tabLst>
                          <a:tab pos="606425" algn="l"/>
                          <a:tab pos="1148715" algn="ctr"/>
                          <a:tab pos="1654810" algn="ctr"/>
                          <a:tab pos="2127885" algn="ctr"/>
                          <a:tab pos="2644140" algn="ctr"/>
                          <a:tab pos="3582035" algn="ctr"/>
                          <a:tab pos="3579495" algn="ctr"/>
                        </a:tabLst>
                      </a:pPr>
                      <a:r>
                        <a:rPr lang="uk-UA" sz="2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а, </a:t>
                      </a:r>
                      <a:r>
                        <a:rPr lang="uk-UA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град.</a:t>
                      </a:r>
                      <a:endParaRPr lang="uk-U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175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tabLst>
                          <a:tab pos="606425" algn="l"/>
                          <a:tab pos="1148715" algn="ctr"/>
                          <a:tab pos="1654810" algn="ctr"/>
                          <a:tab pos="2127885" algn="ctr"/>
                          <a:tab pos="2644140" algn="ctr"/>
                          <a:tab pos="3582035" algn="ctr"/>
                          <a:tab pos="3579495" algn="ctr"/>
                        </a:tabLs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uk-U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175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tabLst>
                          <a:tab pos="606425" algn="l"/>
                          <a:tab pos="1148715" algn="ctr"/>
                          <a:tab pos="1654810" algn="ctr"/>
                          <a:tab pos="2127885" algn="ctr"/>
                          <a:tab pos="2644140" algn="ctr"/>
                          <a:tab pos="3582035" algn="ctr"/>
                          <a:tab pos="3579495" algn="ctr"/>
                        </a:tabLs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175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tabLst>
                          <a:tab pos="606425" algn="l"/>
                          <a:tab pos="1148715" algn="ctr"/>
                          <a:tab pos="1654810" algn="ctr"/>
                          <a:tab pos="2127885" algn="ctr"/>
                          <a:tab pos="2644140" algn="ctr"/>
                          <a:tab pos="3582035" algn="ctr"/>
                          <a:tab pos="3579495" algn="ctr"/>
                        </a:tabLs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175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tabLst>
                          <a:tab pos="606425" algn="l"/>
                          <a:tab pos="1148715" algn="ctr"/>
                          <a:tab pos="1654810" algn="ctr"/>
                          <a:tab pos="2127885" algn="ctr"/>
                          <a:tab pos="2644140" algn="ctr"/>
                          <a:tab pos="3582035" algn="ctr"/>
                          <a:tab pos="3579495" algn="ctr"/>
                        </a:tabLs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175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tabLst>
                          <a:tab pos="606425" algn="l"/>
                          <a:tab pos="1148715" algn="ctr"/>
                          <a:tab pos="1654810" algn="ctr"/>
                          <a:tab pos="2127885" algn="ctr"/>
                          <a:tab pos="2644140" algn="ctr"/>
                          <a:tab pos="3582035" algn="ctr"/>
                          <a:tab pos="3579495" algn="ctr"/>
                        </a:tabLs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175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tabLst>
                          <a:tab pos="606425" algn="l"/>
                          <a:tab pos="1148715" algn="ctr"/>
                          <a:tab pos="1654810" algn="ctr"/>
                          <a:tab pos="2127885" algn="ctr"/>
                          <a:tab pos="2644140" algn="ctr"/>
                          <a:tab pos="3582035" algn="ctr"/>
                          <a:tab pos="3579495" algn="ctr"/>
                        </a:tabLs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175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tabLst>
                          <a:tab pos="606425" algn="l"/>
                          <a:tab pos="1148715" algn="ctr"/>
                          <a:tab pos="1654810" algn="ctr"/>
                          <a:tab pos="2127885" algn="ctr"/>
                          <a:tab pos="2644140" algn="ctr"/>
                          <a:tab pos="3582035" algn="ctr"/>
                          <a:tab pos="3579495" algn="ctr"/>
                        </a:tabLs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827456"/>
                  </a:ext>
                </a:extLst>
              </a:tr>
              <a:tr h="271838">
                <a:tc>
                  <a:txBody>
                    <a:bodyPr/>
                    <a:lstStyle/>
                    <a:p>
                      <a:pPr indent="-3175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tabLst>
                          <a:tab pos="606425" algn="l"/>
                          <a:tab pos="1148715" algn="ctr"/>
                          <a:tab pos="1654810" algn="ctr"/>
                          <a:tab pos="2127885" algn="ctr"/>
                          <a:tab pos="2644140" algn="ctr"/>
                          <a:tab pos="3582035" algn="ctr"/>
                          <a:tab pos="3579495" algn="ctr"/>
                        </a:tabLst>
                      </a:pPr>
                      <a:r>
                        <a:rPr lang="en-US" sz="2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uk-UA" sz="2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175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tabLst>
                          <a:tab pos="606425" algn="l"/>
                          <a:tab pos="1148715" algn="ctr"/>
                          <a:tab pos="1654810" algn="ctr"/>
                          <a:tab pos="2127885" algn="ctr"/>
                          <a:tab pos="2644140" algn="ctr"/>
                          <a:tab pos="3582035" algn="ctr"/>
                          <a:tab pos="3579495" algn="ctr"/>
                        </a:tabLs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175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tabLst>
                          <a:tab pos="606425" algn="l"/>
                          <a:tab pos="1148715" algn="ctr"/>
                          <a:tab pos="1654810" algn="ctr"/>
                          <a:tab pos="2127885" algn="ctr"/>
                          <a:tab pos="2644140" algn="ctr"/>
                          <a:tab pos="3582035" algn="ctr"/>
                          <a:tab pos="3579495" algn="ctr"/>
                        </a:tabLst>
                      </a:pPr>
                      <a:r>
                        <a:rPr lang="uk-UA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1,05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175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tabLst>
                          <a:tab pos="606425" algn="l"/>
                          <a:tab pos="1148715" algn="ctr"/>
                          <a:tab pos="1654810" algn="ctr"/>
                          <a:tab pos="2127885" algn="ctr"/>
                          <a:tab pos="2644140" algn="ctr"/>
                          <a:tab pos="3582035" algn="ctr"/>
                          <a:tab pos="3579495" algn="ctr"/>
                        </a:tabLst>
                      </a:pPr>
                      <a:r>
                        <a:rPr lang="uk-UA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1,13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175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tabLst>
                          <a:tab pos="606425" algn="l"/>
                          <a:tab pos="1148715" algn="ctr"/>
                          <a:tab pos="1654810" algn="ctr"/>
                          <a:tab pos="2127885" algn="ctr"/>
                          <a:tab pos="2644140" algn="ctr"/>
                          <a:tab pos="3582035" algn="ctr"/>
                          <a:tab pos="3579495" algn="ctr"/>
                        </a:tabLst>
                      </a:pPr>
                      <a:r>
                        <a:rPr lang="uk-UA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175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tabLst>
                          <a:tab pos="606425" algn="l"/>
                          <a:tab pos="1148715" algn="ctr"/>
                          <a:tab pos="1654810" algn="ctr"/>
                          <a:tab pos="2127885" algn="ctr"/>
                          <a:tab pos="2644140" algn="ctr"/>
                          <a:tab pos="3582035" algn="ctr"/>
                          <a:tab pos="3579495" algn="ctr"/>
                        </a:tabLst>
                      </a:pPr>
                      <a:r>
                        <a:rPr lang="uk-UA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1,32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175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tabLst>
                          <a:tab pos="606425" algn="l"/>
                          <a:tab pos="1148715" algn="ctr"/>
                          <a:tab pos="1654810" algn="ctr"/>
                          <a:tab pos="2127885" algn="ctr"/>
                          <a:tab pos="2644140" algn="ctr"/>
                          <a:tab pos="3582035" algn="ctr"/>
                          <a:tab pos="3579495" algn="ctr"/>
                        </a:tabLst>
                      </a:pPr>
                      <a:r>
                        <a:rPr lang="uk-UA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uk-UA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317500" algn="just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tabLst>
                          <a:tab pos="606425" algn="l"/>
                          <a:tab pos="1148715" algn="ctr"/>
                          <a:tab pos="1654810" algn="ctr"/>
                          <a:tab pos="2127885" algn="ctr"/>
                          <a:tab pos="2644140" algn="ctr"/>
                          <a:tab pos="3582035" algn="ctr"/>
                          <a:tab pos="3579495" algn="ctr"/>
                        </a:tabLst>
                      </a:pPr>
                      <a:r>
                        <a:rPr lang="uk-UA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uk-UA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317" marR="663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171229"/>
                  </a:ext>
                </a:extLst>
              </a:tr>
            </a:tbl>
          </a:graphicData>
        </a:graphic>
      </p:graphicFrame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22243D6-9FBF-4588-A366-6303A30B1DF8}"/>
              </a:ext>
            </a:extLst>
          </p:cNvPr>
          <p:cNvSpPr/>
          <p:nvPr/>
        </p:nvSpPr>
        <p:spPr>
          <a:xfrm>
            <a:off x="80860" y="2584505"/>
            <a:ext cx="8955636" cy="1477328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довжина шнека, м; 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опору переміщенню матеріалу по кожуху: для зерна, продуктів помелу, кормів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1,2; для гною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2,5 - 4,0; 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висота підйому матеріалу, м;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ККД передачі.</a:t>
            </a:r>
          </a:p>
        </p:txBody>
      </p:sp>
      <p:pic>
        <p:nvPicPr>
          <p:cNvPr id="1067" name="Рисунок 26">
            <a:extLst>
              <a:ext uri="{FF2B5EF4-FFF2-40B4-BE49-F238E27FC236}">
                <a16:creationId xmlns:a16="http://schemas.microsoft.com/office/drawing/2014/main" id="{1F60B415-B83D-4602-B1AC-E36EC8CEB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385687"/>
            <a:ext cx="2448272" cy="50800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5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 animBg="1"/>
      <p:bldP spid="11" grpId="0" uiExpand="1" build="p" animBg="1"/>
      <p:bldP spid="5" grpId="0" uiExpand="1" build="p" animBg="1"/>
      <p:bldP spid="9" grpId="0" uiExpand="1" build="p" animBg="1"/>
      <p:bldP spid="15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0AF21AE-1098-4B07-A471-BBC8D94C9FD9}"/>
              </a:ext>
            </a:extLst>
          </p:cNvPr>
          <p:cNvSpPr/>
          <p:nvPr/>
        </p:nvSpPr>
        <p:spPr>
          <a:xfrm>
            <a:off x="88610" y="2368564"/>
            <a:ext cx="8955636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висота підйому продукту, м; 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 сумарна довжина труб відповідно на ділянках вертикального і горизонтального переміщень, м;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ККД передачі.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0860" y="507695"/>
            <a:ext cx="8955636" cy="36933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Площу “живого” перерізу трубопроводу знаходять за виразом: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5128" y="884132"/>
            <a:ext cx="5855024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внутрішній діаметр трубопроводу, м,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0,025-0,03м;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діаметр троса, м.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0D653E3-C49C-4758-B82F-4AEA6C18CD31}"/>
              </a:ext>
            </a:extLst>
          </p:cNvPr>
          <p:cNvSpPr/>
          <p:nvPr/>
        </p:nvSpPr>
        <p:spPr>
          <a:xfrm>
            <a:off x="80860" y="63699"/>
            <a:ext cx="911512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стаціонарних транспортерів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73" name="Рисунок 27">
            <a:extLst>
              <a:ext uri="{FF2B5EF4-FFF2-40B4-BE49-F238E27FC236}">
                <a16:creationId xmlns:a16="http://schemas.microsoft.com/office/drawing/2014/main" id="{85DD476B-0BC4-4773-B2E2-0D87C91ED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676" y="877027"/>
            <a:ext cx="2779770" cy="463741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6332CCC-1181-4B43-B4C0-53177539AA97}"/>
              </a:ext>
            </a:extLst>
          </p:cNvPr>
          <p:cNvSpPr/>
          <p:nvPr/>
        </p:nvSpPr>
        <p:spPr>
          <a:xfrm>
            <a:off x="88610" y="1629901"/>
            <a:ext cx="8955636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Потужність, споживана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тросо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шайбовим транспортером,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кВт, становить:</a:t>
            </a:r>
          </a:p>
        </p:txBody>
      </p:sp>
      <p:pic>
        <p:nvPicPr>
          <p:cNvPr id="2174" name="Рисунок 28">
            <a:extLst>
              <a:ext uri="{FF2B5EF4-FFF2-40B4-BE49-F238E27FC236}">
                <a16:creationId xmlns:a16="http://schemas.microsoft.com/office/drawing/2014/main" id="{E0AE8C18-2996-43F5-B182-C5AAC0B022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7226"/>
          <a:stretch/>
        </p:blipFill>
        <p:spPr bwMode="auto">
          <a:xfrm>
            <a:off x="5327647" y="1999232"/>
            <a:ext cx="3706799" cy="792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32AA18E-EBFD-40A0-9029-D37E9CFA751E}"/>
              </a:ext>
            </a:extLst>
          </p:cNvPr>
          <p:cNvSpPr/>
          <p:nvPr/>
        </p:nvSpPr>
        <p:spPr>
          <a:xfrm>
            <a:off x="99754" y="3470235"/>
            <a:ext cx="8955636" cy="13295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0363">
              <a:lnSpc>
                <a:spcPct val="90000"/>
              </a:lnSpc>
            </a:pPr>
            <a:r>
              <a:rPr lang="uk-UA" sz="2400" b="1" i="1" u="sng" dirty="0">
                <a:latin typeface="Calibri" panose="020F0502020204030204" pitchFamily="34" charset="0"/>
                <a:cs typeface="Calibri" panose="020F0502020204030204" pitchFamily="34" charset="0"/>
              </a:rPr>
              <a:t>Пневматичні транспортери</a:t>
            </a:r>
            <a:r>
              <a:rPr lang="uk-UA" sz="2400" i="1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широко використовують для пере-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міщення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сипких матеріалів у різних галузях народного господарства.</a:t>
            </a:r>
          </a:p>
          <a:p>
            <a:pPr indent="360363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У сільському господарстві вони транспортують зерно, борошно, комбікорми, тирсу, подрібнені сіно, солому, полову тощо.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C10EDE35-6169-439F-AFF3-48E71D3ECBD7}"/>
              </a:ext>
            </a:extLst>
          </p:cNvPr>
          <p:cNvSpPr/>
          <p:nvPr/>
        </p:nvSpPr>
        <p:spPr>
          <a:xfrm>
            <a:off x="78810" y="4805158"/>
            <a:ext cx="8955636" cy="7386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036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 принципом дії пневмотранспортери поділяють на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всмокту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-вальні, нагнітальні і змішані.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8ECB6B84-6E98-4DC2-A7B1-59F1D536C7B2}"/>
              </a:ext>
            </a:extLst>
          </p:cNvPr>
          <p:cNvSpPr/>
          <p:nvPr/>
        </p:nvSpPr>
        <p:spPr>
          <a:xfrm>
            <a:off x="88610" y="5535815"/>
            <a:ext cx="8955636" cy="12584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0363">
              <a:lnSpc>
                <a:spcPct val="85000"/>
              </a:lnSpc>
            </a:pPr>
            <a:r>
              <a:rPr lang="uk-UA" sz="2400" i="1" u="sng" dirty="0">
                <a:latin typeface="Calibri" panose="020F0502020204030204" pitchFamily="34" charset="0"/>
                <a:cs typeface="Calibri" panose="020F0502020204030204" pitchFamily="34" charset="0"/>
              </a:rPr>
              <a:t>Всмоктувальні транспортери</a:t>
            </a:r>
            <a:r>
              <a:rPr lang="uk-UA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використовують для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переміщен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-ня вантажів на невеликі відстані. </a:t>
            </a:r>
          </a:p>
          <a:p>
            <a:pPr indent="36036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Вони працюють при розрідженні 10-50 кПа, яке створюється вен-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тиляторами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повітродувками, вакуумними насосами.</a:t>
            </a:r>
          </a:p>
        </p:txBody>
      </p:sp>
    </p:spTree>
    <p:extLst>
      <p:ext uri="{BB962C8B-B14F-4D97-AF65-F5344CB8AC3E}">
        <p14:creationId xmlns:p14="http://schemas.microsoft.com/office/powerpoint/2010/main" val="227890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" grpId="0" animBg="1"/>
      <p:bldP spid="9" grpId="0" uiExpand="1" build="p" animBg="1"/>
      <p:bldP spid="14" grpId="0" animBg="1"/>
      <p:bldP spid="19" grpId="0" animBg="1"/>
      <p:bldP spid="21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0860" y="494586"/>
            <a:ext cx="3842866" cy="738664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>
            <a:spAutoFit/>
          </a:bodyPr>
          <a:lstStyle/>
          <a:p>
            <a:pPr algn="r"/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Технологічні схеми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пнев-матичних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транспортерів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0860" y="1233250"/>
            <a:ext cx="3771060" cy="2659190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90000"/>
              </a:lnSpc>
            </a:pP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всмоктувального;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наг-нітального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змішаного;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1. 10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сопла;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гнучкі трубо-проводи;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розвантажувач;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фільтр;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5. 9. 11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– вентиля-тори;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затвор;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7. 12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наг-нітальні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трубопроводи;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– завантажувальна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воронка</a:t>
            </a:r>
            <a:endParaRPr lang="uk-UA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94D1C82-949B-48DE-BCC8-A9BD1228CF85}"/>
              </a:ext>
            </a:extLst>
          </p:cNvPr>
          <p:cNvSpPr/>
          <p:nvPr/>
        </p:nvSpPr>
        <p:spPr>
          <a:xfrm>
            <a:off x="80860" y="63699"/>
            <a:ext cx="911512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стаціонарних транспортерів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156" name="Рисунок 29">
            <a:extLst>
              <a:ext uri="{FF2B5EF4-FFF2-40B4-BE49-F238E27FC236}">
                <a16:creationId xmlns:a16="http://schemas.microsoft.com/office/drawing/2014/main" id="{7D26B611-1D29-4553-AABC-87CB30251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726" y="494585"/>
            <a:ext cx="5139414" cy="629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B0C30EA-40E4-4F79-8B04-763D16A68D04}"/>
              </a:ext>
            </a:extLst>
          </p:cNvPr>
          <p:cNvSpPr/>
          <p:nvPr/>
        </p:nvSpPr>
        <p:spPr>
          <a:xfrm>
            <a:off x="80860" y="3906490"/>
            <a:ext cx="3771060" cy="282814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Нагнітальними </a:t>
            </a:r>
            <a:r>
              <a:rPr lang="uk-UA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транспор-терами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переіщують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вантажі на відстані до 3600 м. Для створення потоку повітря використовують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вентилято-ри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низького, середнього або високого тиску, а при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напо-рах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більше 15 кПа –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турбо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-насоси або компресори.</a:t>
            </a:r>
          </a:p>
        </p:txBody>
      </p:sp>
    </p:spTree>
    <p:extLst>
      <p:ext uri="{BB962C8B-B14F-4D97-AF65-F5344CB8AC3E}">
        <p14:creationId xmlns:p14="http://schemas.microsoft.com/office/powerpoint/2010/main" val="245007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uiExpand="1" build="p" animBg="1"/>
      <p:bldP spid="12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Література: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692696"/>
            <a:ext cx="8928992" cy="6048672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Електропривод:</a:t>
            </a:r>
            <a:r>
              <a:rPr lang="uk-UA" b="1" spc="-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Пос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/ О.ІО.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Синявський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, П.І. Савченко, В.В. Савченко, Ю.М.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Лавріненко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, В.В.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Козирський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, Ю.М.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Хандола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, І.П.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Ільїчов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; За ред. О.Ю.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Синявського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- К.: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Аграр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Медіа Груп,2013.-586 с. С. 404-514.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Електропривод сільськогосподарських машин, агрегатів та потокових ліній: Підручник / Є.Л. 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Жулай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, Б.В. Зайцев, О.С. Марченко та ін.; Ред. Є.Л.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Жулай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– К.: Вища освіта, 2001. – 288 c. С. 112-164.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Механізація та автоматизація у тваринництві і птахівництві: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студ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 вузів/за ред. О. С. Марченка. – К. : Урожай, 1995. – 414, [2] c. С.187-224.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Електропривод і застосування електроенергії у сільському господарстві / І.І. Мартиненко; В.Ф. Гончар; Л.П. Тищенко; І.І.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Шарамок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; за ред. І.І. Мартиненка; – 2-ге вид., перероб. і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доп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.. – К. : Урожай, 1993. – 304 c.: іл. С. 98-146.</a:t>
            </a:r>
          </a:p>
          <a:p>
            <a:pPr lvl="0">
              <a:spcBef>
                <a:spcPts val="0"/>
              </a:spcBef>
              <a:buFont typeface="+mj-lt"/>
              <a:buAutoNum type="arabicPeriod"/>
            </a:pP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 Електрообладнання тваринницьких підприємств і автоматизація виробничих процесів у тваринництві/ В.Ф. Гончар; Л.П. Тищенко. – 2-ге вид., перероб. і </a:t>
            </a:r>
            <a:r>
              <a:rPr lang="uk-UA" spc="-50" dirty="0" err="1">
                <a:latin typeface="Times New Roman" pitchFamily="18" charset="0"/>
                <a:cs typeface="Times New Roman" pitchFamily="18" charset="0"/>
              </a:rPr>
              <a:t>доп</a:t>
            </a:r>
            <a:r>
              <a:rPr lang="uk-UA" spc="-50" dirty="0">
                <a:latin typeface="Times New Roman" pitchFamily="18" charset="0"/>
                <a:cs typeface="Times New Roman" pitchFamily="18" charset="0"/>
              </a:rPr>
              <a:t>.. – К.: Вища школа, 1988. – 287 c.: іл. С. 186-226.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4434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0860" y="477600"/>
            <a:ext cx="8982280" cy="1477328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  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змішаних транспортерах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матеріал засмоктується через всмоктувальний трубопровід, проходить через вентилятор і далі транспортується через нагнітальну трубу. </a:t>
            </a:r>
          </a:p>
          <a:p>
            <a:pPr indent="36036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Енергетичні показники таких транспортерів дуже низькі.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6394" y="1954928"/>
            <a:ext cx="8976746" cy="7386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  Розрахунок транспортера з трубою постійного діаметра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прово-дять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у такій послідовності: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6394" y="2693592"/>
            <a:ext cx="8971212" cy="7386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marL="457200" indent="-457200">
              <a:buAutoNum type="arabicPeriod"/>
            </a:pPr>
            <a:r>
              <a:rPr lang="uk-UA" sz="2400" dirty="0"/>
              <a:t>Знаходять оптимальну швидкість повітря у </a:t>
            </a:r>
          </a:p>
          <a:p>
            <a:r>
              <a:rPr lang="uk-UA" sz="2400" dirty="0"/>
              <a:t>трубопроводі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i="1" dirty="0"/>
              <a:t>,</a:t>
            </a:r>
            <a:r>
              <a:rPr lang="uk-UA" sz="2400" dirty="0"/>
              <a:t> м/с: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73B85A0-FB06-44C0-9260-9B9AFDAB42BD}"/>
              </a:ext>
            </a:extLst>
          </p:cNvPr>
          <p:cNvSpPr/>
          <p:nvPr/>
        </p:nvSpPr>
        <p:spPr>
          <a:xfrm>
            <a:off x="80860" y="63699"/>
            <a:ext cx="911512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стаціонарних транспортерів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1E1F18-E2DB-4BED-BBB8-8A4CDA7EC469}"/>
              </a:ext>
            </a:extLst>
          </p:cNvPr>
          <p:cNvSpPr txBox="1"/>
          <p:nvPr/>
        </p:nvSpPr>
        <p:spPr>
          <a:xfrm>
            <a:off x="7605041" y="2843818"/>
            <a:ext cx="1332030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uk-UA" sz="2800" b="0" i="1" u="none" strike="noStrike" spc="5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v</a:t>
            </a:r>
            <a:r>
              <a:rPr lang="uk-UA" sz="2800" b="0" i="1" u="none" strike="noStrike" spc="5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п</a:t>
            </a:r>
            <a:r>
              <a:rPr lang="uk-UA" sz="2800" b="0" i="1" u="none" strike="noStrike" spc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=av</a:t>
            </a:r>
            <a:r>
              <a:rPr lang="uk-UA" sz="2800" b="0" i="1" u="none" strike="noStrike" spc="5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0</a:t>
            </a:r>
            <a:r>
              <a:rPr lang="uk-UA" sz="2800" b="0" i="1" u="none" strike="noStrike" spc="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,</a:t>
            </a:r>
            <a:endParaRPr lang="uk-UA" sz="280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0F53F0B-DE6C-4BA0-8605-24147E275C5A}"/>
              </a:ext>
            </a:extLst>
          </p:cNvPr>
          <p:cNvSpPr/>
          <p:nvPr/>
        </p:nvSpPr>
        <p:spPr>
          <a:xfrm>
            <a:off x="80860" y="3415270"/>
            <a:ext cx="8971212" cy="22159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коефіцієнт, що залежить від складності траси, концентрації суміші і фізико-механічних властивостей вантажу: для зерна - 1,25-2,5; колосків і збоїн - 1,5 - 3,7; соломи і сіна - 1,5 - 2,5. </a:t>
            </a:r>
          </a:p>
          <a:p>
            <a:pPr indent="36036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горизонтальних повітропроводах оптимальне значення коефіцієнта а при мінімумі енерговитрат становить 1,38;</a:t>
            </a:r>
          </a:p>
          <a:p>
            <a:pPr indent="360363"/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швидкість ширяння матеріалу в тру­бопроводі, м/с (табл.).</a:t>
            </a:r>
          </a:p>
        </p:txBody>
      </p:sp>
    </p:spTree>
    <p:extLst>
      <p:ext uri="{BB962C8B-B14F-4D97-AF65-F5344CB8AC3E}">
        <p14:creationId xmlns:p14="http://schemas.microsoft.com/office/powerpoint/2010/main" val="415660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4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394" y="515394"/>
            <a:ext cx="8950102" cy="1477328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У більшості випадків радіальні вентилятори працюють з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приєдна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-ним повітропроводом, в якому мають місце гідравлічні втрати тиску за рахунок тертя, та місцеві втрати тиску, зумовлені зміною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конфігу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-рації повітропроводу.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6394" y="1992722"/>
            <a:ext cx="8945316" cy="7386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itchFamily="34" charset="0"/>
                <a:cs typeface="Calibri" pitchFamily="34" charset="0"/>
              </a:rPr>
              <a:t>      Втрати тиску на тертя  Δ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визначають за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залежністю: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6393" y="3842455"/>
            <a:ext cx="8939525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Коефіцієнт втрат на тертя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залежить від числа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Рейнольдса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та відносної шорсткості повітропроводу.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Число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Рейнольдса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визначають за формулою: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065" y="5659771"/>
            <a:ext cx="8835560" cy="738664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itchFamily="34" charset="0"/>
                <a:cs typeface="Calibri" pitchFamily="34" charset="0"/>
              </a:rPr>
              <a:t> Відносна шорсткість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це відношення її абсолютного значення до гідравлічного діаметра.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8166BBC-AF87-4DA1-8E52-81DFFC0737BB}"/>
              </a:ext>
            </a:extLst>
          </p:cNvPr>
          <p:cNvSpPr/>
          <p:nvPr/>
        </p:nvSpPr>
        <p:spPr>
          <a:xfrm>
            <a:off x="80603" y="2734459"/>
            <a:ext cx="8945316" cy="11079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коефіцієнт втрат на тертя;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довжина прямої ділянки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повітро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-проводу, м;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гідравлічний діаметр повітропроводу, м;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густина повітря,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кг/м</a:t>
            </a:r>
            <a:r>
              <a:rPr lang="ru-RU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швидкість руху повітря, м/с.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7D8B483-6DF8-493F-B0F4-CD80FDB6AF1D}"/>
              </a:ext>
            </a:extLst>
          </p:cNvPr>
          <p:cNvSpPr/>
          <p:nvPr/>
        </p:nvSpPr>
        <p:spPr>
          <a:xfrm>
            <a:off x="60065" y="4921107"/>
            <a:ext cx="8939525" cy="7386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uk-UA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кінематична в’язкість повітря. При температурі повітря + 20 °С кінематична в’язкість повітря дорівнює 1,5•10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-5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/с.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9C35FB0-C76E-4B35-AA64-9C686627E944}"/>
              </a:ext>
            </a:extLst>
          </p:cNvPr>
          <p:cNvSpPr/>
          <p:nvPr/>
        </p:nvSpPr>
        <p:spPr>
          <a:xfrm>
            <a:off x="80860" y="63699"/>
            <a:ext cx="911512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стаціонарних транспортерів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63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2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5E30D0A-54D5-4DAF-8505-01314D8AE7CE}"/>
              </a:ext>
            </a:extLst>
          </p:cNvPr>
          <p:cNvSpPr/>
          <p:nvPr/>
        </p:nvSpPr>
        <p:spPr>
          <a:xfrm>
            <a:off x="83255" y="5882066"/>
            <a:ext cx="8945316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де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продуктивність установки за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транспортованим матеріалом, кг/год.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2026" y="507343"/>
            <a:ext cx="8959684" cy="33855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Швидкість ширяння матеріалів, переміщуваних 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пневмотранспортерами</a:t>
            </a:r>
            <a:endParaRPr lang="uk-UA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42E48F1-0153-4368-933F-01AD7DED99A3}"/>
              </a:ext>
            </a:extLst>
          </p:cNvPr>
          <p:cNvSpPr/>
          <p:nvPr/>
        </p:nvSpPr>
        <p:spPr>
          <a:xfrm>
            <a:off x="72026" y="5162511"/>
            <a:ext cx="8945316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2. Витратна концентрація суміші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кг/кг,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становить: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ECDDE7A-763A-4157-99E3-BB4B202858F2}"/>
              </a:ext>
            </a:extLst>
          </p:cNvPr>
          <p:cNvSpPr/>
          <p:nvPr/>
        </p:nvSpPr>
        <p:spPr>
          <a:xfrm>
            <a:off x="80860" y="63699"/>
            <a:ext cx="911512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стаціонарних транспортерів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802821D-4EB3-4186-875A-581EBCC4E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078495"/>
              </p:ext>
            </p:extLst>
          </p:nvPr>
        </p:nvGraphicFramePr>
        <p:xfrm>
          <a:off x="189089" y="870604"/>
          <a:ext cx="8711189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5598">
                  <a:extLst>
                    <a:ext uri="{9D8B030D-6E8A-4147-A177-3AD203B41FA5}">
                      <a16:colId xmlns:a16="http://schemas.microsoft.com/office/drawing/2014/main" val="1542115777"/>
                    </a:ext>
                  </a:extLst>
                </a:gridCol>
                <a:gridCol w="1742803">
                  <a:extLst>
                    <a:ext uri="{9D8B030D-6E8A-4147-A177-3AD203B41FA5}">
                      <a16:colId xmlns:a16="http://schemas.microsoft.com/office/drawing/2014/main" val="2798838084"/>
                    </a:ext>
                  </a:extLst>
                </a:gridCol>
                <a:gridCol w="3010208">
                  <a:extLst>
                    <a:ext uri="{9D8B030D-6E8A-4147-A177-3AD203B41FA5}">
                      <a16:colId xmlns:a16="http://schemas.microsoft.com/office/drawing/2014/main" val="358361760"/>
                    </a:ext>
                  </a:extLst>
                </a:gridCol>
                <a:gridCol w="1772580">
                  <a:extLst>
                    <a:ext uri="{9D8B030D-6E8A-4147-A177-3AD203B41FA5}">
                      <a16:colId xmlns:a16="http://schemas.microsoft.com/office/drawing/2014/main" val="1428968848"/>
                    </a:ext>
                  </a:extLst>
                </a:gridCol>
              </a:tblGrid>
              <a:tr h="43075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" marR="36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Швидкість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ширяння, м/с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" marR="363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" marR="363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Швидкість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ширяння, м/с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" marR="363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243275"/>
                  </a:ext>
                </a:extLst>
              </a:tr>
              <a:tr h="3044278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Борошно, тирса Горох лущений Гречка 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Жито 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Крупа: 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вівсяна 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перлова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пшоно 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Кукурудза, квасоля Овес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Насіння соняшника Насіння льону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" marR="36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271780" algn="l"/>
                        </a:tabLst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7,5 - 8,1 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271780" algn="l"/>
                        </a:tabLst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11 - 12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85420" algn="l"/>
                        </a:tabLst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8,5- 9,5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85420" algn="l"/>
                        </a:tabLst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8,4- 10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271780" algn="l"/>
                        </a:tabLst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271780" algn="l"/>
                        </a:tabLst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7,5- 8,5 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271780" algn="l"/>
                        </a:tabLst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10 - 12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91770" algn="l"/>
                        </a:tabLst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8,3- 9,5 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91770" algn="l"/>
                        </a:tabLst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12 - 13,5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7- 7,5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80340" algn="l"/>
                        </a:tabLst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7,3- 8,4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87325" algn="l"/>
                        </a:tabLst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4,5- 5,2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" marR="36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Просо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Полова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Пшениця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Пісок, добриво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Силос при ω = 72 - 82 %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Солома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Солома різана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100 мм завдовжки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Соя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Цемент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Ячмінь</a:t>
                      </a:r>
                      <a:endParaRPr lang="uk-UA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" marR="36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8,2 - 9,5 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0,67 - 3,1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9,8 - 11 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17 - 20 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8-20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187325" algn="l"/>
                        </a:tabLst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6,4- 8,7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290195" algn="l"/>
                        </a:tabLst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290195" algn="l"/>
                        </a:tabLst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3,5- 4,25 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290195" algn="l"/>
                        </a:tabLst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14,8 - 15,5 </a:t>
                      </a: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290195" algn="l"/>
                        </a:tabLst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0,22 - 0,34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uk-UA" sz="2000" b="0" u="none" strike="noStrike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9 - 10,5</a:t>
                      </a:r>
                      <a:endParaRPr lang="uk-UA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entury Schoolbook" panose="020406040505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30" marR="36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040943"/>
                  </a:ext>
                </a:extLst>
              </a:tr>
            </a:tbl>
          </a:graphicData>
        </a:graphic>
      </p:graphicFrame>
      <p:pic>
        <p:nvPicPr>
          <p:cNvPr id="31745" name="Рисунок 30">
            <a:extLst>
              <a:ext uri="{FF2B5EF4-FFF2-40B4-BE49-F238E27FC236}">
                <a16:creationId xmlns:a16="http://schemas.microsoft.com/office/drawing/2014/main" id="{C36331A4-C794-41AD-9A5B-CA541081E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979" y="5166717"/>
            <a:ext cx="2447364" cy="81460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86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8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394" y="515394"/>
            <a:ext cx="8950102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Витрата повітря на транспортування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кг/год,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дорівнює: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9342" y="1262950"/>
            <a:ext cx="8945316" cy="7386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Продуктивність вентилятора </a:t>
            </a:r>
          </a:p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/год, розраховують за формулою: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42E48F1-0153-4368-933F-01AD7DED99A3}"/>
              </a:ext>
            </a:extLst>
          </p:cNvPr>
          <p:cNvSpPr/>
          <p:nvPr/>
        </p:nvSpPr>
        <p:spPr>
          <a:xfrm>
            <a:off x="85623" y="4227136"/>
            <a:ext cx="8945316" cy="3139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85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Діаметр труби </a:t>
            </a:r>
            <a:r>
              <a:rPr lang="fr-F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D,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м, визначають так: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DB5A962-928F-4F18-9837-6BC50D2FF65E}"/>
              </a:ext>
            </a:extLst>
          </p:cNvPr>
          <p:cNvSpPr/>
          <p:nvPr/>
        </p:nvSpPr>
        <p:spPr>
          <a:xfrm>
            <a:off x="99342" y="1992720"/>
            <a:ext cx="8945316" cy="11079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об’ємна маса повітря, кг/м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величина якої залежить від температури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повітря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та тиску в трубопроводі: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432183D-80FE-4000-A518-821031DC951C}"/>
              </a:ext>
            </a:extLst>
          </p:cNvPr>
          <p:cNvSpPr/>
          <p:nvPr/>
        </p:nvSpPr>
        <p:spPr>
          <a:xfrm>
            <a:off x="93332" y="3085586"/>
            <a:ext cx="8938377" cy="11079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  При атмосферному тиску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1; при підвищеному тиску в напір-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ному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трубопроводі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1,3 - 1,6; при розрідженні у всмоктувальному трубопроводі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0,67 - 0,8.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B6BF18F-889B-4FA6-BD7E-DDE38F4DB17D}"/>
              </a:ext>
            </a:extLst>
          </p:cNvPr>
          <p:cNvSpPr/>
          <p:nvPr/>
        </p:nvSpPr>
        <p:spPr>
          <a:xfrm>
            <a:off x="80860" y="63699"/>
            <a:ext cx="911512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стаціонарних транспортерів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68" name="Рисунок 31">
            <a:extLst>
              <a:ext uri="{FF2B5EF4-FFF2-40B4-BE49-F238E27FC236}">
                <a16:creationId xmlns:a16="http://schemas.microsoft.com/office/drawing/2014/main" id="{1515C16C-BCB0-44E7-9C77-D0B2B8EAD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534" y="500782"/>
            <a:ext cx="1538175" cy="92130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69" name="Рисунок 32">
            <a:extLst>
              <a:ext uri="{FF2B5EF4-FFF2-40B4-BE49-F238E27FC236}">
                <a16:creationId xmlns:a16="http://schemas.microsoft.com/office/drawing/2014/main" id="{BCE49E18-1F1C-4C3F-B926-46ABFD072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3" y="1255663"/>
            <a:ext cx="1780886" cy="9882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70" name="Рисунок 33">
            <a:extLst>
              <a:ext uri="{FF2B5EF4-FFF2-40B4-BE49-F238E27FC236}">
                <a16:creationId xmlns:a16="http://schemas.microsoft.com/office/drawing/2014/main" id="{EA060B7E-BC85-4654-B5B0-25A8DA400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31316"/>
            <a:ext cx="2442715" cy="7501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B890B20-4AD8-4BA4-A6E0-251D88FA6144}"/>
              </a:ext>
            </a:extLst>
          </p:cNvPr>
          <p:cNvSpPr/>
          <p:nvPr/>
        </p:nvSpPr>
        <p:spPr>
          <a:xfrm>
            <a:off x="106586" y="4686690"/>
            <a:ext cx="8945316" cy="944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85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Гідравлічний опір транс-</a:t>
            </a:r>
          </a:p>
          <a:p>
            <a:pPr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портуючого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трубопроводу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Па, дорівнює:</a:t>
            </a:r>
          </a:p>
        </p:txBody>
      </p:sp>
      <p:pic>
        <p:nvPicPr>
          <p:cNvPr id="18471" name="Рисунок 34">
            <a:extLst>
              <a:ext uri="{FF2B5EF4-FFF2-40B4-BE49-F238E27FC236}">
                <a16:creationId xmlns:a16="http://schemas.microsoft.com/office/drawing/2014/main" id="{35199DC4-560A-4C6E-B34E-EE2284471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044" y="3796679"/>
            <a:ext cx="2569370" cy="85645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72" name="Рисунок 35">
            <a:extLst>
              <a:ext uri="{FF2B5EF4-FFF2-40B4-BE49-F238E27FC236}">
                <a16:creationId xmlns:a16="http://schemas.microsoft.com/office/drawing/2014/main" id="{E729C4AA-93C8-460E-8379-D10FFD75F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7" y="4700376"/>
            <a:ext cx="5065948" cy="74578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12B9A9D4-F08A-4AFF-B817-86DD41918B5F}"/>
              </a:ext>
            </a:extLst>
          </p:cNvPr>
          <p:cNvSpPr/>
          <p:nvPr/>
        </p:nvSpPr>
        <p:spPr>
          <a:xfrm>
            <a:off x="113611" y="5616585"/>
            <a:ext cx="8945316" cy="9426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опору тертя в трубопроводі при чистому потоці повітря; </a:t>
            </a:r>
          </a:p>
          <a:p>
            <a:pPr indent="361950">
              <a:lnSpc>
                <a:spcPct val="85000"/>
              </a:lnSpc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довжина трубопроводу, м;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висота підйому вантажу, м. </a:t>
            </a:r>
          </a:p>
        </p:txBody>
      </p:sp>
    </p:spTree>
    <p:extLst>
      <p:ext uri="{BB962C8B-B14F-4D97-AF65-F5344CB8AC3E}">
        <p14:creationId xmlns:p14="http://schemas.microsoft.com/office/powerpoint/2010/main" val="285496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9" grpId="0" animBg="1"/>
      <p:bldP spid="15" grpId="0" animBg="1"/>
      <p:bldP spid="20" grpId="0" animBg="1"/>
      <p:bldP spid="26" grpId="0" animBg="1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394" y="515394"/>
            <a:ext cx="8950102" cy="63062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За розрахованими параметрами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вибирають вентилятор і знаходять потужність приводного двигуна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кВт:</a:t>
            </a:r>
            <a:endParaRPr lang="uk-UA" sz="2400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42E48F1-0153-4368-933F-01AD7DED99A3}"/>
              </a:ext>
            </a:extLst>
          </p:cNvPr>
          <p:cNvSpPr/>
          <p:nvPr/>
        </p:nvSpPr>
        <p:spPr>
          <a:xfrm>
            <a:off x="72332" y="2642791"/>
            <a:ext cx="8950101" cy="62869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наявності на трубопроводі сопел і розвантажувачів 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розра-хунок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вносять корективи на втрати тиску в місцевих опорах.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CDB71DA-5883-4534-85BA-DD680D44B54F}"/>
              </a:ext>
            </a:extLst>
          </p:cNvPr>
          <p:cNvSpPr/>
          <p:nvPr/>
        </p:nvSpPr>
        <p:spPr>
          <a:xfrm>
            <a:off x="72333" y="2158597"/>
            <a:ext cx="8950102" cy="316690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ККД відповідно вентилятора і передачі.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7E98070-7592-471B-81AC-A367E29327F1}"/>
              </a:ext>
            </a:extLst>
          </p:cNvPr>
          <p:cNvSpPr/>
          <p:nvPr/>
        </p:nvSpPr>
        <p:spPr>
          <a:xfrm>
            <a:off x="80860" y="63699"/>
            <a:ext cx="911512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стаціонарних транспортерів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18" name="Рисунок 37">
            <a:extLst>
              <a:ext uri="{FF2B5EF4-FFF2-40B4-BE49-F238E27FC236}">
                <a16:creationId xmlns:a16="http://schemas.microsoft.com/office/drawing/2014/main" id="{88549610-F7C9-4E69-A0C0-4C2708794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39" y="1187780"/>
            <a:ext cx="3583957" cy="94263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88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1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8348"/>
            <a:ext cx="738118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стаціонарних транспортерів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680" y="439235"/>
            <a:ext cx="8972204" cy="1477328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Більшість стаціонарних транспортерів входять до складу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потоко-вих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ліній, і система керування ними є складовою частиною загальної схеми керування потоковою лінією (наприклад, в агрегатах типу АВМ, ЗАВ, КЗС, кормоцехах, дробарках ДКМ-5 та ін.).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680" y="1919893"/>
            <a:ext cx="8972204" cy="21051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Елементами автоматизації стаціонарних транспортерів є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блокува-ння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послідовності пуску і зупинки, блокування, що контролюють ц-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лість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транспортуючого органу (стрічки, ланцюга тощо), кінцеві та шляхові вимикачі, реле часу та програмні пристрої, регулятори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пода-чі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транспортованого продукту, апарати захисту від коротких замикань і перевантажень.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8680" y="4025085"/>
            <a:ext cx="8972204" cy="15724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Для запобігання завалу завантажувальної головки зернової норії при її аварійній зупинці схемами керування передбачають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автома-тичний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пристрій, який керує засувкою завантажувального вікна.</a:t>
            </a:r>
          </a:p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Після вимикання двигуна норії пристрій закриває засувку, що припиняє надходження зерна до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ковшів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680" y="5599514"/>
            <a:ext cx="8972204" cy="12584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  Двигуни привода транспортерів працюють при повному завантаженні, тому обрив фази призводить до їх зупинки. </a:t>
            </a:r>
          </a:p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Для надійного захисту двигунів від перегрівання передбачають тепловий або температурний захист.</a:t>
            </a:r>
          </a:p>
        </p:txBody>
      </p:sp>
    </p:spTree>
    <p:extLst>
      <p:ext uri="{BB962C8B-B14F-4D97-AF65-F5344CB8AC3E}">
        <p14:creationId xmlns:p14="http://schemas.microsoft.com/office/powerpoint/2010/main" val="51628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9362" y="439235"/>
            <a:ext cx="8971907" cy="332398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</a:t>
            </a:r>
            <a:r>
              <a:rPr lang="uk-UA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Автоматизація роздавача кормів РВК-Ф-74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Транспортер РВК-Ф-74 призначений для роздавання кормів на фермах ВРХ.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Складається з робочого органу, кормового жолоба, натяжної ста-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нції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привода та шафи керування. Робочим органом є стрічка з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прик-ріпленим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 неї канатом і кругло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ланковим ланцюгом або ланцюг та скребкове полотно, розміщене на половині замкненого контуру.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 складається з рами, на якій розміщена приводна станція, і кінцевих вимикачів. Передача крутного моменту від двигуна до робочого органу здійснюється через редуктор і ланцюгову передачу.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9362" y="3763222"/>
            <a:ext cx="8972204" cy="28281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Робочий процес відбувається так. Корм завантажується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мобіль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-ним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коромо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-роздавачем у бункер, вмикається привод робочого органу, який переміщує його вздовж кормового жолоба. </a:t>
            </a:r>
          </a:p>
          <a:p>
            <a:pPr indent="361950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повному переміщенні робочого органу вздовж фронту годів-лі привод зупиняється за командою кінцевого вимикача. Перед початком наступної годівлі робочий орган вмикають на зворотний рух, при цьому залишки корму скидаються спеціальним скребком у приямок. Коли робочий орган досягає вихідного положення, привод автоматично вимикається.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DDC6CAF-6EA9-43BC-AD86-E53638959BE2}"/>
              </a:ext>
            </a:extLst>
          </p:cNvPr>
          <p:cNvSpPr/>
          <p:nvPr/>
        </p:nvSpPr>
        <p:spPr>
          <a:xfrm>
            <a:off x="1187624" y="8348"/>
            <a:ext cx="738118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стаціонарних транспортерів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86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7781" y="442225"/>
            <a:ext cx="5276307" cy="3323987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Схемою керування транспортером-роздавачем передбачено реверсивне керування двигуном привода з двох місць, автоматичну зупинку в кінцевих положеннях, звукову сигналізацію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пе-ред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кожним пуском, світлову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сигналіза-цію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про наявність напруги живлення, за-хист від коротких замикань 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переванта-жень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електричне блокування пускача.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4594CF7-3F28-4167-929F-2BDF244B5F98}"/>
              </a:ext>
            </a:extLst>
          </p:cNvPr>
          <p:cNvSpPr/>
          <p:nvPr/>
        </p:nvSpPr>
        <p:spPr>
          <a:xfrm>
            <a:off x="97087" y="3766212"/>
            <a:ext cx="5267001" cy="258532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пуску двигуна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вмикають авто-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матичний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вимикач і натискують кнопку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В2.2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або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3, подаючи живлення на котушку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КТ1.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контак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-том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КТ1.2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без витримки часу вмикає дзвінок, а через певний час контактом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КТ1.1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вмикає контактор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1.1.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A00E69E-ABEA-475A-84C7-0B025C532EC7}"/>
              </a:ext>
            </a:extLst>
          </p:cNvPr>
          <p:cNvSpPr/>
          <p:nvPr/>
        </p:nvSpPr>
        <p:spPr>
          <a:xfrm>
            <a:off x="1187624" y="8348"/>
            <a:ext cx="738118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стаціонарних транспортерів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Рисунок 38">
            <a:extLst>
              <a:ext uri="{FF2B5EF4-FFF2-40B4-BE49-F238E27FC236}">
                <a16:creationId xmlns:a16="http://schemas.microsoft.com/office/drawing/2014/main" id="{C92C852F-9754-44AD-B62F-5E41E66BD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39234"/>
            <a:ext cx="3682825" cy="6380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35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489" y="439235"/>
            <a:ext cx="9014199" cy="480131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Останній головними контактами вмикає двигун у мережу, 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допо-міжним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розмикаючим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контактом вимикає дзвінок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НА1.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досягненні стрічкою кінцевого положення спеціальний упор натискає на кінцевий вимикач </a:t>
            </a:r>
            <a:r>
              <a:rPr lang="de-DE" sz="2400" i="1" dirty="0">
                <a:latin typeface="Calibri" panose="020F0502020204030204" pitchFamily="34" charset="0"/>
                <a:cs typeface="Calibri" panose="020F0502020204030204" pitchFamily="34" charset="0"/>
              </a:rPr>
              <a:t>SQ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і привод зупиняється.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реверсування робочого органу натискують на кнопку </a:t>
            </a:r>
            <a:r>
              <a:rPr lang="de-DE" sz="2400" i="1" dirty="0">
                <a:latin typeface="Calibri" panose="020F0502020204030204" pitchFamily="34" charset="0"/>
                <a:cs typeface="Calibri" panose="020F0502020204030204" pitchFamily="34" charset="0"/>
              </a:rPr>
              <a:t>SB2.3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або </a:t>
            </a:r>
            <a:r>
              <a:rPr lang="de-DE" sz="2400" i="1" dirty="0">
                <a:latin typeface="Calibri" panose="020F0502020204030204" pitchFamily="34" charset="0"/>
                <a:cs typeface="Calibri" panose="020F0502020204030204" pitchFamily="34" charset="0"/>
              </a:rPr>
              <a:t>SB4.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Спрацьовує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КТ2,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яке контактом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КТ2.2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вмикає дзвінок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НА1,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а контактом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КТ2.1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 витримкою часу - контактор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1.2.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вихідному положенні робочий орган зупиняється після розми--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кання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контакту кінцевого вимикача 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SQ2. 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аварійної зупинки передбачені кнопки </a:t>
            </a:r>
            <a:r>
              <a:rPr lang="de-DE" sz="2400" i="1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та </a:t>
            </a:r>
            <a:r>
              <a:rPr lang="de-DE" sz="2400" i="1" dirty="0">
                <a:latin typeface="Calibri" panose="020F0502020204030204" pitchFamily="34" charset="0"/>
                <a:cs typeface="Calibri" panose="020F0502020204030204" pitchFamily="34" charset="0"/>
              </a:rPr>
              <a:t>SB2.1.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Захист від коротких замикань здійснюється автоматичним вимикачем </a:t>
            </a:r>
            <a:r>
              <a:rPr lang="de-DE" sz="2400" i="1" dirty="0">
                <a:latin typeface="Calibri" panose="020F0502020204030204" pitchFamily="34" charset="0"/>
                <a:cs typeface="Calibri" panose="020F0502020204030204" pitchFamily="34" charset="0"/>
              </a:rPr>
              <a:t>QF,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захист від перевантажень - тепловим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КК1.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Лампа </a:t>
            </a:r>
            <a:r>
              <a:rPr lang="de-DE" sz="2400" i="1" dirty="0">
                <a:latin typeface="Calibri" panose="020F0502020204030204" pitchFamily="34" charset="0"/>
                <a:cs typeface="Calibri" panose="020F0502020204030204" pitchFamily="34" charset="0"/>
              </a:rPr>
              <a:t>HL1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сигналізує про наявність напруги живлення.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D3EDCBD-EE72-444F-854F-343A91308EDB}"/>
              </a:ext>
            </a:extLst>
          </p:cNvPr>
          <p:cNvSpPr/>
          <p:nvPr/>
        </p:nvSpPr>
        <p:spPr>
          <a:xfrm>
            <a:off x="1187624" y="8348"/>
            <a:ext cx="738118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стаціонарних транспортерів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44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490" y="439235"/>
            <a:ext cx="9014198" cy="2215991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176213"/>
            <a:r>
              <a:rPr lang="uk-UA" sz="2400" b="1" dirty="0">
                <a:latin typeface="Calibri" panose="020F0502020204030204" pitchFamily="34" charset="0"/>
                <a:cs typeface="Calibri" panose="020F0502020204030204" pitchFamily="34" charset="0"/>
              </a:rPr>
              <a:t>Автоматизація лінії </a:t>
            </a:r>
            <a:r>
              <a:rPr lang="uk-UA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коркомроздачі</a:t>
            </a:r>
            <a:r>
              <a:rPr lang="uk-UA" sz="2400" b="1" dirty="0">
                <a:latin typeface="Calibri" panose="020F0502020204030204" pitchFamily="34" charset="0"/>
                <a:cs typeface="Calibri" panose="020F0502020204030204" pitchFamily="34" charset="0"/>
              </a:rPr>
              <a:t> комплекту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обладнання БМК-3. Комплект обладнання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БМК-3 призначений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кліткового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утрима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молодняку курей-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несучок.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A4DD7B7-8E90-4F9E-B650-3322D80AB347}"/>
              </a:ext>
            </a:extLst>
          </p:cNvPr>
          <p:cNvSpPr/>
          <p:nvPr/>
        </p:nvSpPr>
        <p:spPr>
          <a:xfrm>
            <a:off x="45490" y="2655664"/>
            <a:ext cx="8984979" cy="33239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Лінія завантаження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роздавання кормів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складається з бункера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сипких кормів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тран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спортерів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2 і 4,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бунке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ра батареї з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ворушил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кою, лінії годівниць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 кормороздавальним ланцюгом 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поворотни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-ми станціями, за допомогою яких на кожному ярусі батареї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створю-ється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замкнений контур кормороздавального ланцюга.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8EF8B52-343E-49D6-AB75-CB534F3FEC8D}"/>
              </a:ext>
            </a:extLst>
          </p:cNvPr>
          <p:cNvSpPr/>
          <p:nvPr/>
        </p:nvSpPr>
        <p:spPr>
          <a:xfrm>
            <a:off x="1187624" y="8348"/>
            <a:ext cx="738118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стаціонарних транспортерів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6C84FAF-2055-4933-BE12-55D6118141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764704"/>
            <a:ext cx="6129981" cy="4104456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6EDBA64-D1C4-4B56-847A-92CE2D978B03}"/>
              </a:ext>
            </a:extLst>
          </p:cNvPr>
          <p:cNvSpPr/>
          <p:nvPr/>
        </p:nvSpPr>
        <p:spPr>
          <a:xfrm>
            <a:off x="20556" y="5979651"/>
            <a:ext cx="8984979" cy="738664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8890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Норму видачі корму з бункера батареї в годівниці регулюють засув-ками, закріпленими біля вихідних отворів бункера на кожному ярусі.</a:t>
            </a:r>
          </a:p>
        </p:txBody>
      </p:sp>
    </p:spTree>
    <p:extLst>
      <p:ext uri="{BB962C8B-B14F-4D97-AF65-F5344CB8AC3E}">
        <p14:creationId xmlns:p14="http://schemas.microsoft.com/office/powerpoint/2010/main" val="348909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860" y="63699"/>
            <a:ext cx="911512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стаціонарних транспортерів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863" y="501045"/>
            <a:ext cx="8926294" cy="110799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Транспортні операції є невід’ємною складовою частиною всіх виробництв. На тваринницьких фермах трудомісткість транспортних операцій становить 30-40 % всіх затрат праці.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0860" y="2311940"/>
            <a:ext cx="8926292" cy="147732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Стаціонарні транспортери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ковшові, стрічкові, скребкові,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тро-сошайбові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шнекові, гідравлічні, пневматичні - застосовуються для переміщення вантажів у тваринницьких приміщеннях, кормоцехах, молочних, зерноочисних пунктах, зерносховищах та інших складах.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0860" y="1609041"/>
            <a:ext cx="8926293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Електрифіковані транспортні засоби поділяють на стаціонарні і мобільні.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0860" y="3808800"/>
            <a:ext cx="8926292" cy="1477328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Мобільні засоби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електрифіковані візки, кормороздавачі,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наван-тажувачі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вагонетки, кран-балки, талі, підйомні крани тощо –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засто-совуються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у тваринницьких приміщеннях, виробничих цехах, на складах, у сховищах, на будівельних майданчиках та ін.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698A3DC-B787-49F0-BA50-B262C16101EA}"/>
              </a:ext>
            </a:extLst>
          </p:cNvPr>
          <p:cNvSpPr/>
          <p:nvPr/>
        </p:nvSpPr>
        <p:spPr>
          <a:xfrm>
            <a:off x="80840" y="5248959"/>
            <a:ext cx="8926292" cy="1477328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Продуктивність транспортерів зростає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пропорційно</a:t>
            </a: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до </a:t>
            </a:r>
            <a:r>
              <a:rPr lang="uk-UA" sz="2400" dirty="0" err="1">
                <a:latin typeface="Calibri" panose="020F0502020204030204" pitchFamily="34" charset="0"/>
                <a:cs typeface="Calibri" pitchFamily="34" charset="0"/>
              </a:rPr>
              <a:t>збільшен</a:t>
            </a: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-ня частоти обертання приводного валу до певної межі, після чого через зменшення коефіцієнта заповнення продуктивність </a:t>
            </a:r>
            <a:r>
              <a:rPr lang="uk-UA" sz="2400" dirty="0" err="1">
                <a:latin typeface="Calibri" panose="020F0502020204030204" pitchFamily="34" charset="0"/>
                <a:cs typeface="Calibri" pitchFamily="34" charset="0"/>
              </a:rPr>
              <a:t>залиша-ється</a:t>
            </a: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постійною або навіть зменшується. </a:t>
            </a:r>
          </a:p>
        </p:txBody>
      </p:sp>
    </p:spTree>
    <p:extLst>
      <p:ext uri="{BB962C8B-B14F-4D97-AF65-F5344CB8AC3E}">
        <p14:creationId xmlns:p14="http://schemas.microsoft.com/office/powerpoint/2010/main" val="148492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animBg="1"/>
      <p:bldP spid="7" grpId="0" animBg="1"/>
      <p:bldP spid="8" grpId="0" animBg="1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490" y="480331"/>
            <a:ext cx="9014198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Ланцюги кормороздавачів всіх трьох ярусів батареї приводяться у рух від одного двигуна.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A4DD7B7-8E90-4F9E-B650-3322D80AB347}"/>
              </a:ext>
            </a:extLst>
          </p:cNvPr>
          <p:cNvSpPr/>
          <p:nvPr/>
        </p:nvSpPr>
        <p:spPr>
          <a:xfrm>
            <a:off x="45490" y="1237292"/>
            <a:ext cx="9010020" cy="40626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Корм з бункера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подається похилим транспортером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прий-мального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горизонтального транспортера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2,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який доставляє корм у бункери кліткових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батарей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завантажуючи їх послідовно.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Після того як корм повністю заповнить бункер першої батареї 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закриє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вивантажувальне вікно в коробі вивантажувального транс-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портера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він починає транспортуватися до бункера другої батареї і завантажувати його аналогічно попередньому.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заповненні останнього бункера лінія завантаження корму автоматично вимикається.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Приводи кормороздавальних ланцюгів вмикаються вручну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кноп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-ками або автоматично за командою програмного пристрою.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F435678-04FB-4DE9-90A5-835BE116D8B5}"/>
              </a:ext>
            </a:extLst>
          </p:cNvPr>
          <p:cNvSpPr/>
          <p:nvPr/>
        </p:nvSpPr>
        <p:spPr>
          <a:xfrm>
            <a:off x="1187624" y="8348"/>
            <a:ext cx="738118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стаціонарних транспортерів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00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uiExpand="1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490" y="480331"/>
            <a:ext cx="3221219" cy="369331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Принципову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елект-ричну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схему керування завантаження бункерів всіх кліткових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батарей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БКМ-3 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кормороздачею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першої батареї наведе-но на рис. Схеми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керува-ння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кормороздачею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у всіх інших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батареях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аналогічні першій.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45490" y="4173650"/>
            <a:ext cx="3221219" cy="18466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Апарати лінії кормо-завантаження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(КТ1, 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1,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V2, КТ2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зна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-ходяться в загальному ящику керування.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18BA6E3-970F-49A1-90B2-FE4201ABDFCF}"/>
              </a:ext>
            </a:extLst>
          </p:cNvPr>
          <p:cNvSpPr/>
          <p:nvPr/>
        </p:nvSpPr>
        <p:spPr>
          <a:xfrm>
            <a:off x="1187624" y="8348"/>
            <a:ext cx="738118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стаціонарних транспортерів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B888BA8-83C1-44E2-90FA-A9F8B135A9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6709" y="480331"/>
            <a:ext cx="5802581" cy="626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89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490" y="480331"/>
            <a:ext cx="9014198" cy="2215991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1762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Апарати керування лінією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кормороздачі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(для першої батареї -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КV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З,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) розміщені в ящику керування відповідної батареї. </a:t>
            </a:r>
          </a:p>
          <a:p>
            <a:pPr indent="1762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коло керування пускачем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1, який вмикає і вимикає всі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елект-родвигуни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лінії завантаження кормів, увімкнені контакти теплових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КК1 - ККЗ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електродвигунів похилого і горизонтального транс-портерів.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A4DD7B7-8E90-4F9E-B650-3322D80AB347}"/>
              </a:ext>
            </a:extLst>
          </p:cNvPr>
          <p:cNvSpPr/>
          <p:nvPr/>
        </p:nvSpPr>
        <p:spPr>
          <a:xfrm>
            <a:off x="45490" y="2717404"/>
            <a:ext cx="8984979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роботи в ручному режимі перемикачі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А1 і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А2 ставлять у по-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ложення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“Р”.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Транспортери кормо-завантаження вмикають кнопкою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2. Ви-микається двигун транспортера після заповнення бункера останньої батареї кінцевим вими­качем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SQ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або натисканням кнопки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Двигун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кормороздачі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першої батареї вмикається і вимикається натисканням кнопок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4 і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3.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45A5C1F-83DD-46D7-ABA3-2D99E7EA278A}"/>
              </a:ext>
            </a:extLst>
          </p:cNvPr>
          <p:cNvSpPr/>
          <p:nvPr/>
        </p:nvSpPr>
        <p:spPr>
          <a:xfrm>
            <a:off x="60099" y="5275648"/>
            <a:ext cx="8984979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обриві ланцюга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кормороздачі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двигун його привода вимикається контактами вимикачів обриву ланцюга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SQ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2.1 -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SQ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4.1, а контактами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SQ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2.2 -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SQ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4.2 вмикаються сигнальні лампи в ящику керування батареєю та залі.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56CDBF0-A9D0-41CA-9ECE-08A7F37E3810}"/>
              </a:ext>
            </a:extLst>
          </p:cNvPr>
          <p:cNvSpPr/>
          <p:nvPr/>
        </p:nvSpPr>
        <p:spPr>
          <a:xfrm>
            <a:off x="1187624" y="8348"/>
            <a:ext cx="738118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стаціонарних транспортерів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8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490" y="480331"/>
            <a:ext cx="9014198" cy="184665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 автоматичному режимі перемикачі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А1 і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А2 ставлять 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положе-ння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“А”. Механізми кормо-завантаження вмикаються і вимикаються контактом кінцевого вимикача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SQ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1, що розміщений на бункері останньої кліткової батареї. При його заповненні подається команда на зупинку двигунів транспортерів.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60097" y="2326990"/>
            <a:ext cx="8984979" cy="18466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Команди на вмикання транспортерів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кормороздачі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подаються від програмного пристрою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1, наприклад реле часу типу 2РВМ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відпо-відно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 технологічних режимів годівлі. При замиканні контакту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через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розмикаючий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контакт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другого програмного реле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відбува-ється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автоматичний запуск двигунів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кормороздачі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всіх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батарей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45A5C1F-83DD-46D7-ABA3-2D99E7EA278A}"/>
              </a:ext>
            </a:extLst>
          </p:cNvPr>
          <p:cNvSpPr/>
          <p:nvPr/>
        </p:nvSpPr>
        <p:spPr>
          <a:xfrm>
            <a:off x="60097" y="4176905"/>
            <a:ext cx="8946154" cy="25142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разі обриву ланцюга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кормороздачі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на будь-якому ярусі клітко-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вої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батареї перемикаються контакти одного з кінцевих вимикачів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SQ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2-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SQ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4. Замикаючий контакт розмикається і пускач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вимикає двигун ланцюгового транспортера, а через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розмикаючий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вмика-ється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З.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Контакт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V3.1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замикає коло обмоток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2,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які своїми контактами вмикають сигнальну лампу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L1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 залі та лам-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сигналізації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батарей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Для зняття сигналу в залі перемикач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А2 ставлять у положення “0” і натискають кнопку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5.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C7D04CA-CF1E-4963-B28B-E2BED7A09D11}"/>
              </a:ext>
            </a:extLst>
          </p:cNvPr>
          <p:cNvSpPr/>
          <p:nvPr/>
        </p:nvSpPr>
        <p:spPr>
          <a:xfrm>
            <a:off x="1187624" y="8348"/>
            <a:ext cx="738118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стаціонарних транспортерів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1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490" y="480331"/>
            <a:ext cx="9014198" cy="2215991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Автоматизація потокової лінії прибирання гною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До складу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пото-кової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лінії входять три поздовжніх транспортери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що прибирають гній із зони розміщення тва­рин, поперечний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2,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що транспортує його до гноєзбірника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і поршневий насос З, який перекачує гній до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гноє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-сховища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 механізмів здійснюється від асинхронних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елект-ро­двигунів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МІ - М5.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6D3DE45-1487-4E57-BCE3-6D495A87A2AE}"/>
              </a:ext>
            </a:extLst>
          </p:cNvPr>
          <p:cNvSpPr/>
          <p:nvPr/>
        </p:nvSpPr>
        <p:spPr>
          <a:xfrm>
            <a:off x="74707" y="5650978"/>
            <a:ext cx="8984979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Схемою автоматизації передбачено ручне та автоматичне керу-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двигунами. При ручному керуванні двигуни вмикають і вимикають кнопками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SB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1 -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В10.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A25822D-320E-45DC-86BA-400A1B62C7E9}"/>
              </a:ext>
            </a:extLst>
          </p:cNvPr>
          <p:cNvSpPr/>
          <p:nvPr/>
        </p:nvSpPr>
        <p:spPr>
          <a:xfrm>
            <a:off x="1187624" y="8348"/>
            <a:ext cx="738118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стаціонарних транспортерів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BAF8851-9EF4-4E22-B561-0AA035E5A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9431" y="2286657"/>
            <a:ext cx="6220256" cy="336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8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105161" y="439235"/>
            <a:ext cx="2481068" cy="37240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В автоматичному режимі роботою </a:t>
            </a:r>
            <a:r>
              <a:rPr lang="uk-UA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ме-ханізмів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керують програмні пристрої 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КТ1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КТ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5 та реле часу 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КТ2 - КТ4.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uk-UA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ус-тановлений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час програмне реле 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КТ1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замикає контакт і вмикає реле часу 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КТ2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КТ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З, 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КТ4.</a:t>
            </a:r>
            <a:endParaRPr lang="uk-UA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ACC48D4-E332-46DF-B307-C29FF5BD5F5C}"/>
              </a:ext>
            </a:extLst>
          </p:cNvPr>
          <p:cNvSpPr/>
          <p:nvPr/>
        </p:nvSpPr>
        <p:spPr>
          <a:xfrm>
            <a:off x="1187624" y="8348"/>
            <a:ext cx="738118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стаціонарних транспортерів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F3AF131-820E-4857-8FC4-208E53AAF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470325"/>
            <a:ext cx="6483063" cy="6344140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156D6DE-5CFB-46E4-ACC0-99C11486DB46}"/>
              </a:ext>
            </a:extLst>
          </p:cNvPr>
          <p:cNvSpPr/>
          <p:nvPr/>
        </p:nvSpPr>
        <p:spPr>
          <a:xfrm>
            <a:off x="105161" y="4163331"/>
            <a:ext cx="2609060" cy="2369880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265113"/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Реле 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КТ4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своїми контактами вмикає пускачі </a:t>
            </a:r>
            <a:r>
              <a:rPr lang="ru-RU" sz="22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МІ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двигуна поперечного транс-</a:t>
            </a:r>
            <a:r>
              <a:rPr lang="uk-UA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портера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sz="22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М2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двигу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-на першого поздовж-нього транспортера.</a:t>
            </a:r>
          </a:p>
        </p:txBody>
      </p:sp>
    </p:spTree>
    <p:extLst>
      <p:ext uri="{BB962C8B-B14F-4D97-AF65-F5344CB8AC3E}">
        <p14:creationId xmlns:p14="http://schemas.microsoft.com/office/powerpoint/2010/main" val="144574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490" y="480331"/>
            <a:ext cx="9014198" cy="2215991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Через проміжок часу Δ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достатній для прибирання гною першим поздовжнім транспортером, спрацьовує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КТ2,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яке вимикає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пус-кач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вмикає пускач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3 двигуна другого поздовжнього транс-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портера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По закінченні прибирання гною другим поздовжнім транспортером спрацьовує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3, яке подає команду на вимикання другого і вмикання третього поздов­жнього транспортера.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65385" y="2687541"/>
            <a:ext cx="8984979" cy="29546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Витримка часу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3 Δ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= 2 Δ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Через час Δ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3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від по-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чатку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вмикання програмний пристрій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розмикає свій контакт і ви-микає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КТ2 - КТ4.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Пускач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КМ4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вимикає двигун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М4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третього транспортера.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Через час Δ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достатній для звільнення від гною поперечного транспортера,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КТ4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вимикає пускач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Двигун поршневого насоса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5 вмикається і вимикається пускачем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5 за командами програмного пристрою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5.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45A5C1F-83DD-46D7-ABA3-2D99E7EA278A}"/>
              </a:ext>
            </a:extLst>
          </p:cNvPr>
          <p:cNvSpPr/>
          <p:nvPr/>
        </p:nvSpPr>
        <p:spPr>
          <a:xfrm>
            <a:off x="74709" y="5661248"/>
            <a:ext cx="8984979" cy="11079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Захист силових кіл і кіл керування здійснюється автоматичними вимикачами, захист електродвигунів від перевантажень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тепловими реле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КК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1 -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КК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5.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18A8048-3E99-40C2-81BF-85086E6B6882}"/>
              </a:ext>
            </a:extLst>
          </p:cNvPr>
          <p:cNvSpPr/>
          <p:nvPr/>
        </p:nvSpPr>
        <p:spPr>
          <a:xfrm>
            <a:off x="1187624" y="8348"/>
            <a:ext cx="7381188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Автоматизація стаціонарних транспортерів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50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908" y="458162"/>
            <a:ext cx="9014198" cy="2031325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До вантажопідйомних машин відносять підйомні крани, кран-балки, та-лі, лебідки. За характером технологічного процесу вони є машинами </a:t>
            </a:r>
            <a:r>
              <a:rPr lang="uk-UA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цик-лічної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дії. Спільним для цих установок є режим роботи, при якому </a:t>
            </a:r>
            <a:r>
              <a:rPr lang="uk-UA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техноло-гічний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процес складається з ряду повторюваних однотипних циклів, 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кож-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ний з яких є закінченою операцією завантаження робочого органу, переміщення його з вихідної точки в пункт призначення і розвантаження.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45A5C1F-83DD-46D7-ABA3-2D99E7EA278A}"/>
              </a:ext>
            </a:extLst>
          </p:cNvPr>
          <p:cNvSpPr/>
          <p:nvPr/>
        </p:nvSpPr>
        <p:spPr>
          <a:xfrm>
            <a:off x="89516" y="3185618"/>
            <a:ext cx="2175327" cy="338554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– одно-</a:t>
            </a:r>
            <a:r>
              <a:rPr lang="uk-UA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кінце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вої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підйомної </a:t>
            </a:r>
            <a:r>
              <a:rPr lang="uk-UA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ле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-бідки; 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uk-UA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механі-зму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переміщення; 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Д -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двигун; 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Г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– га-</a:t>
            </a:r>
            <a:r>
              <a:rPr lang="uk-UA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льмо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uk-UA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редук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-тор; 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- барабан; 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П -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поліспаст; 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ГП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uk-UA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гакова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підвіска; 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ХК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-ходове колесо;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0B1D541-78C5-4492-AB1A-EE2E97BF4777}"/>
              </a:ext>
            </a:extLst>
          </p:cNvPr>
          <p:cNvSpPr/>
          <p:nvPr/>
        </p:nvSpPr>
        <p:spPr>
          <a:xfrm>
            <a:off x="1187624" y="8348"/>
            <a:ext cx="6964279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Електропривод вантажопідйомних машин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C0997D96-C630-42B1-9A9C-58D9EA08D002}"/>
              </a:ext>
            </a:extLst>
          </p:cNvPr>
          <p:cNvGrpSpPr/>
          <p:nvPr/>
        </p:nvGrpSpPr>
        <p:grpSpPr>
          <a:xfrm>
            <a:off x="2264843" y="2877842"/>
            <a:ext cx="7040286" cy="3798589"/>
            <a:chOff x="2264843" y="2877842"/>
            <a:chExt cx="7040286" cy="3798589"/>
          </a:xfrm>
        </p:grpSpPr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C863ECB7-2A92-407E-9E72-889B79DF1E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64843" y="2877842"/>
              <a:ext cx="6824262" cy="3798589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E65B5AB-BFB9-4858-BCC4-EC55DD4AD7AB}"/>
                </a:ext>
              </a:extLst>
            </p:cNvPr>
            <p:cNvSpPr txBox="1"/>
            <p:nvPr/>
          </p:nvSpPr>
          <p:spPr>
            <a:xfrm>
              <a:off x="5436096" y="2877842"/>
              <a:ext cx="3869033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uk-UA" sz="220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ourier New" panose="02070309020205020404" pitchFamily="49" charset="0"/>
                </a:rPr>
                <a:t>Кінематичні схеми кранових механізмів:</a:t>
              </a:r>
              <a:endParaRPr lang="uk-UA" sz="2200" i="1" dirty="0"/>
            </a:p>
          </p:txBody>
        </p:sp>
      </p:grp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89517" y="2489487"/>
            <a:ext cx="8984979" cy="6771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Основними механізмами вантажопідйомних машин є механізми </a:t>
            </a:r>
            <a:r>
              <a:rPr lang="uk-UA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підйо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-му і пересування (повороту).</a:t>
            </a:r>
          </a:p>
        </p:txBody>
      </p:sp>
    </p:spTree>
    <p:extLst>
      <p:ext uri="{BB962C8B-B14F-4D97-AF65-F5344CB8AC3E}">
        <p14:creationId xmlns:p14="http://schemas.microsoft.com/office/powerpoint/2010/main" val="231027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EF5F25B-2E74-441C-8A8F-7243C7FE9319}"/>
              </a:ext>
            </a:extLst>
          </p:cNvPr>
          <p:cNvSpPr/>
          <p:nvPr/>
        </p:nvSpPr>
        <p:spPr>
          <a:xfrm>
            <a:off x="1187624" y="8348"/>
            <a:ext cx="6964279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Електропривод вантажопідйомних машин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287539C8-7448-4DF4-8223-93A48A48AA56}"/>
              </a:ext>
            </a:extLst>
          </p:cNvPr>
          <p:cNvGrpSpPr/>
          <p:nvPr/>
        </p:nvGrpSpPr>
        <p:grpSpPr>
          <a:xfrm>
            <a:off x="74706" y="410994"/>
            <a:ext cx="9014198" cy="6374184"/>
            <a:chOff x="74706" y="410994"/>
            <a:chExt cx="9014198" cy="6374184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74706" y="439235"/>
              <a:ext cx="2358611" cy="738664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lIns="0" tIns="0" rIns="0" bIns="0">
              <a:spAutoFit/>
            </a:bodyPr>
            <a:lstStyle/>
            <a:p>
              <a:pPr indent="361950" algn="r"/>
              <a:r>
                <a:rPr lang="uk-UA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Кінематична схема талі ТЗП-1</a:t>
              </a: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7101A5E6-4270-45AC-B7A1-4A67AC10879B}"/>
                </a:ext>
              </a:extLst>
            </p:cNvPr>
            <p:cNvSpPr/>
            <p:nvPr/>
          </p:nvSpPr>
          <p:spPr>
            <a:xfrm>
              <a:off x="80337" y="2466047"/>
              <a:ext cx="8984979" cy="431913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uk-UA" sz="2200" i="1" dirty="0">
                  <a:latin typeface="Calibri" panose="020F0502020204030204" pitchFamily="34" charset="0"/>
                  <a:cs typeface="Calibri" panose="020F0502020204030204" pitchFamily="34" charset="0"/>
                </a:rPr>
                <a:t>1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- проміжний вал; </a:t>
              </a:r>
            </a:p>
            <a:p>
              <a:pPr>
                <a:lnSpc>
                  <a:spcPct val="85000"/>
                </a:lnSpc>
              </a:pPr>
              <a:r>
                <a:rPr lang="uk-UA" sz="2200" i="1" dirty="0">
                  <a:latin typeface="Calibri" panose="020F0502020204030204" pitchFamily="34" charset="0"/>
                  <a:cs typeface="Calibri" panose="020F0502020204030204" pitchFamily="34" charset="0"/>
                </a:rPr>
                <a:t>2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- робочий бара-</a:t>
              </a:r>
            </a:p>
            <a:p>
              <a:pPr>
                <a:lnSpc>
                  <a:spcPct val="85000"/>
                </a:lnSpc>
              </a:pP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бан; </a:t>
              </a:r>
              <a:r>
                <a:rPr lang="uk-UA" sz="2200" i="1" dirty="0">
                  <a:latin typeface="Calibri" panose="020F0502020204030204" pitchFamily="34" charset="0"/>
                  <a:cs typeface="Calibri" panose="020F0502020204030204" pitchFamily="34" charset="0"/>
                </a:rPr>
                <a:t>3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– </a:t>
              </a:r>
              <a:r>
                <a:rPr lang="uk-UA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порожнис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-</a:t>
              </a:r>
            </a:p>
            <a:p>
              <a:pPr>
                <a:lnSpc>
                  <a:spcPct val="85000"/>
                </a:lnSpc>
              </a:pPr>
              <a:r>
                <a:rPr lang="uk-UA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тий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вал; </a:t>
              </a:r>
              <a:r>
                <a:rPr lang="uk-UA" sz="2200" i="1" dirty="0">
                  <a:latin typeface="Calibri" panose="020F0502020204030204" pitchFamily="34" charset="0"/>
                  <a:cs typeface="Calibri" panose="020F0502020204030204" pitchFamily="34" charset="0"/>
                </a:rPr>
                <a:t>4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– робочий</a:t>
              </a:r>
            </a:p>
            <a:p>
              <a:pPr>
                <a:lnSpc>
                  <a:spcPct val="85000"/>
                </a:lnSpc>
              </a:pP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вал; </a:t>
              </a:r>
              <a:r>
                <a:rPr lang="uk-UA" sz="2200" i="1" dirty="0">
                  <a:latin typeface="Calibri" panose="020F0502020204030204" pitchFamily="34" charset="0"/>
                  <a:cs typeface="Calibri" panose="020F0502020204030204" pitchFamily="34" charset="0"/>
                </a:rPr>
                <a:t>5, 7, 8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- сателіти;</a:t>
              </a:r>
            </a:p>
            <a:p>
              <a:pPr>
                <a:lnSpc>
                  <a:spcPct val="85000"/>
                </a:lnSpc>
              </a:pPr>
              <a:r>
                <a:rPr lang="uk-UA" sz="2200" i="1" dirty="0">
                  <a:latin typeface="Calibri" panose="020F0502020204030204" pitchFamily="34" charset="0"/>
                  <a:cs typeface="Calibri" panose="020F0502020204030204" pitchFamily="34" charset="0"/>
                </a:rPr>
                <a:t>6, 9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uk-UA" sz="2200" i="1" dirty="0">
                  <a:latin typeface="Calibri" panose="020F0502020204030204" pitchFamily="34" charset="0"/>
                  <a:cs typeface="Calibri" panose="020F0502020204030204" pitchFamily="34" charset="0"/>
                </a:rPr>
                <a:t>15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- сонячні </a:t>
              </a:r>
              <a:r>
                <a:rPr lang="uk-UA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шес</a:t>
              </a:r>
              <a:endParaRPr lang="uk-UA" sz="22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lnSpc>
                  <a:spcPct val="85000"/>
                </a:lnSpc>
              </a:pP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терні; </a:t>
              </a:r>
              <a:r>
                <a:rPr lang="uk-UA" sz="2200" i="1" dirty="0">
                  <a:latin typeface="Calibri" panose="020F0502020204030204" pitchFamily="34" charset="0"/>
                  <a:cs typeface="Calibri" panose="020F0502020204030204" pitchFamily="34" charset="0"/>
                </a:rPr>
                <a:t>10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- гальмівні </a:t>
              </a:r>
            </a:p>
            <a:p>
              <a:pPr>
                <a:lnSpc>
                  <a:spcPct val="85000"/>
                </a:lnSpc>
              </a:pP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диски; </a:t>
              </a:r>
              <a:r>
                <a:rPr lang="uk-UA" sz="2200" i="1" dirty="0">
                  <a:latin typeface="Calibri" panose="020F0502020204030204" pitchFamily="34" charset="0"/>
                  <a:cs typeface="Calibri" panose="020F0502020204030204" pitchFamily="34" charset="0"/>
                </a:rPr>
                <a:t>11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– гальмівна</a:t>
              </a:r>
            </a:p>
            <a:p>
              <a:pPr>
                <a:lnSpc>
                  <a:spcPct val="85000"/>
                </a:lnSpc>
              </a:pP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пружина; </a:t>
              </a:r>
              <a:r>
                <a:rPr lang="uk-UA" sz="2200" i="1" dirty="0">
                  <a:latin typeface="Calibri" panose="020F0502020204030204" pitchFamily="34" charset="0"/>
                  <a:cs typeface="Calibri" panose="020F0502020204030204" pitchFamily="34" charset="0"/>
                </a:rPr>
                <a:t>12 –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uk-UA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елект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-</a:t>
              </a:r>
            </a:p>
            <a:p>
              <a:pPr>
                <a:lnSpc>
                  <a:spcPct val="85000"/>
                </a:lnSpc>
              </a:pPr>
              <a:r>
                <a:rPr lang="uk-UA" sz="22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ромагніт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; </a:t>
              </a:r>
              <a:r>
                <a:rPr lang="uk-UA" sz="2200" i="1" dirty="0">
                  <a:latin typeface="Calibri" panose="020F0502020204030204" pitchFamily="34" charset="0"/>
                  <a:cs typeface="Calibri" panose="020F0502020204030204" pitchFamily="34" charset="0"/>
                </a:rPr>
                <a:t>13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– блочні</a:t>
              </a:r>
            </a:p>
            <a:p>
              <a:pPr>
                <a:lnSpc>
                  <a:spcPct val="85000"/>
                </a:lnSpc>
              </a:pP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шестерні; </a:t>
              </a:r>
              <a:r>
                <a:rPr lang="uk-UA" sz="2200" i="1" dirty="0">
                  <a:latin typeface="Calibri" panose="020F0502020204030204" pitchFamily="34" charset="0"/>
                  <a:cs typeface="Calibri" panose="020F0502020204030204" pitchFamily="34" charset="0"/>
                </a:rPr>
                <a:t>14, 16, 21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–</a:t>
              </a:r>
            </a:p>
            <a:p>
              <a:pPr>
                <a:lnSpc>
                  <a:spcPct val="85000"/>
                </a:lnSpc>
              </a:pP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водила; </a:t>
              </a:r>
              <a:r>
                <a:rPr lang="uk-UA" sz="2200" i="1" dirty="0">
                  <a:latin typeface="Calibri" panose="020F0502020204030204" pitchFamily="34" charset="0"/>
                  <a:cs typeface="Calibri" panose="020F0502020204030204" pitchFamily="34" charset="0"/>
                </a:rPr>
                <a:t>17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- канат; </a:t>
              </a:r>
            </a:p>
            <a:p>
              <a:pPr>
                <a:lnSpc>
                  <a:spcPct val="85000"/>
                </a:lnSpc>
              </a:pPr>
              <a:r>
                <a:rPr lang="uk-UA" sz="2200" i="1" dirty="0">
                  <a:latin typeface="Calibri" panose="020F0502020204030204" pitchFamily="34" charset="0"/>
                  <a:cs typeface="Calibri" panose="020F0502020204030204" pitchFamily="34" charset="0"/>
                </a:rPr>
                <a:t>18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- підвіска; </a:t>
              </a:r>
              <a:r>
                <a:rPr lang="uk-UA" sz="2200" i="1" dirty="0">
                  <a:latin typeface="Calibri" panose="020F0502020204030204" pitchFamily="34" charset="0"/>
                  <a:cs typeface="Calibri" panose="020F0502020204030204" pitchFamily="34" charset="0"/>
                </a:rPr>
                <a:t>19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- гак;</a:t>
              </a:r>
            </a:p>
            <a:p>
              <a:pPr>
                <a:lnSpc>
                  <a:spcPct val="85000"/>
                </a:lnSpc>
              </a:pPr>
              <a:r>
                <a:rPr lang="uk-UA" sz="2200" i="1" dirty="0">
                  <a:latin typeface="Calibri" panose="020F0502020204030204" pitchFamily="34" charset="0"/>
                  <a:cs typeface="Calibri" panose="020F0502020204030204" pitchFamily="34" charset="0"/>
                </a:rPr>
                <a:t>20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- електродвигун підйому вантажу; </a:t>
              </a:r>
              <a:r>
                <a:rPr lang="uk-UA" sz="2200" i="1" dirty="0">
                  <a:latin typeface="Calibri" panose="020F0502020204030204" pitchFamily="34" charset="0"/>
                  <a:cs typeface="Calibri" panose="020F0502020204030204" pitchFamily="34" charset="0"/>
                </a:rPr>
                <a:t>22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- електродвигун переміщення візка; </a:t>
              </a:r>
              <a:r>
                <a:rPr lang="uk-UA" sz="2200" i="1" dirty="0">
                  <a:latin typeface="Calibri" panose="020F0502020204030204" pitchFamily="34" charset="0"/>
                  <a:cs typeface="Calibri" panose="020F0502020204030204" pitchFamily="34" charset="0"/>
                </a:rPr>
                <a:t>23, 24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- шестерні; </a:t>
              </a:r>
              <a:r>
                <a:rPr lang="uk-UA" sz="2200" i="1" dirty="0">
                  <a:latin typeface="Calibri" panose="020F0502020204030204" pitchFamily="34" charset="0"/>
                  <a:cs typeface="Calibri" panose="020F0502020204030204" pitchFamily="34" charset="0"/>
                </a:rPr>
                <a:t>25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- коток; </a:t>
              </a:r>
              <a:r>
                <a:rPr lang="uk-UA" sz="2200" i="1" dirty="0">
                  <a:latin typeface="Calibri" panose="020F0502020204030204" pitchFamily="34" charset="0"/>
                  <a:cs typeface="Calibri" panose="020F0502020204030204" pitchFamily="34" charset="0"/>
                </a:rPr>
                <a:t>26</a:t>
              </a:r>
              <a:r>
                <a:rPr lang="uk-UA" sz="2200" dirty="0">
                  <a:latin typeface="Calibri" panose="020F0502020204030204" pitchFamily="34" charset="0"/>
                  <a:cs typeface="Calibri" panose="020F0502020204030204" pitchFamily="34" charset="0"/>
                </a:rPr>
                <a:t> - монорейка</a:t>
              </a:r>
            </a:p>
          </p:txBody>
        </p:sp>
        <p:pic>
          <p:nvPicPr>
            <p:cNvPr id="2" name="Рисунок 1">
              <a:extLst>
                <a:ext uri="{FF2B5EF4-FFF2-40B4-BE49-F238E27FC236}">
                  <a16:creationId xmlns:a16="http://schemas.microsoft.com/office/drawing/2014/main" id="{46413929-C28C-4647-81A5-90AC340DFE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55775" y="410994"/>
              <a:ext cx="6533129" cy="57543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515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706" y="439235"/>
            <a:ext cx="9014198" cy="51706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Сили тертя в кранових механізмах зумовлюють реактивні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момен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-ти, а сили тяжіння мас, що рухаються вертикально або похило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актив-ні. При цьому приведений до валу двигуна статичний момент М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є алгебраїчною сумою моменту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uk-UA" sz="24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зумовленого вагою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переміщува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-ного вантажу, і моменту втрат на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тертя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uk-UA" sz="24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Момент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uk-UA" sz="24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залежить від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величини рухомих мас (вантажу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та вантажозахватного пристрою),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момент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uk-UA" sz="24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від ККД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кінематич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них ланок механізму, який у свою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чергу є функцією ваги вантажу.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номінальному завантаженні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uk-UA" sz="24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ном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величини ККД визначаються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 довідковими даними.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68CABA2-932B-434E-A69F-D873D7B70B07}"/>
              </a:ext>
            </a:extLst>
          </p:cNvPr>
          <p:cNvSpPr/>
          <p:nvPr/>
        </p:nvSpPr>
        <p:spPr>
          <a:xfrm>
            <a:off x="1187624" y="8348"/>
            <a:ext cx="6964279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Електропривод вантажопідйомних машин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5A35FB5-822E-4E2D-A1FC-8037A1A642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1943" y="1927428"/>
            <a:ext cx="4592742" cy="4831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29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99055" y="5482121"/>
            <a:ext cx="8947019" cy="1107996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приводна станція; 2 - поворотний пристрій; 3 - скрепери; 4 – на-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тягувальний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пристрій; 5 - ланцюг; 6 - поперечний транспортер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- норії; б - скребкового; в - стрічкового; г - шнека; д - скреперного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D58EE84-332B-4994-9A3A-CD8844ED893B}"/>
              </a:ext>
            </a:extLst>
          </p:cNvPr>
          <p:cNvSpPr/>
          <p:nvPr/>
        </p:nvSpPr>
        <p:spPr>
          <a:xfrm>
            <a:off x="80860" y="63699"/>
            <a:ext cx="911512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стаціонарних транспортерів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Рисунок 1">
            <a:extLst>
              <a:ext uri="{FF2B5EF4-FFF2-40B4-BE49-F238E27FC236}">
                <a16:creationId xmlns:a16="http://schemas.microsoft.com/office/drawing/2014/main" id="{0C0EDE7F-92B5-457A-A136-AEA6293668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24" y="1107684"/>
            <a:ext cx="8948151" cy="4337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EFBB337-B2CF-4BBE-BB89-2FFF98E8AA84}"/>
              </a:ext>
            </a:extLst>
          </p:cNvPr>
          <p:cNvSpPr txBox="1"/>
          <p:nvPr/>
        </p:nvSpPr>
        <p:spPr>
          <a:xfrm>
            <a:off x="583570" y="547567"/>
            <a:ext cx="7920880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uk-UA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  <a:cs typeface="Times New Roman" panose="02020603050405020304" pitchFamily="18" charset="0"/>
              </a:rPr>
              <a:t>Технологічні схеми стаціонарних транспортерів</a:t>
            </a:r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67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1105" y="439235"/>
            <a:ext cx="8961789" cy="2585323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рух механізми приводяться, як правило, реверсивним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електро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-приводом, розрахованим для роботи в повторно-короткочасному режимі.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кожному циклі є неусталені режими роботи електропривода: пуски, реверси, гальмування, що суттєво впливають на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продуктив-ність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механізму, динамічні навантаження привода і механізму, ККД установки, нагрівання двигунів.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3E7F43C-EA0E-4299-B76B-DD751FD2F9AE}"/>
              </a:ext>
            </a:extLst>
          </p:cNvPr>
          <p:cNvSpPr/>
          <p:nvPr/>
        </p:nvSpPr>
        <p:spPr>
          <a:xfrm>
            <a:off x="1187624" y="8348"/>
            <a:ext cx="6964279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Електропривод вантажопідйомних машин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C2FB7DB-52DD-4956-A0CA-121FD1FC4429}"/>
              </a:ext>
            </a:extLst>
          </p:cNvPr>
          <p:cNvSpPr/>
          <p:nvPr/>
        </p:nvSpPr>
        <p:spPr>
          <a:xfrm>
            <a:off x="81519" y="3024558"/>
            <a:ext cx="8961789" cy="221599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Стандартами встановлені такі режими роботи механічного і електричного обладнання кранових механізмів: </a:t>
            </a:r>
          </a:p>
          <a:p>
            <a:pPr marL="176213" indent="-176213">
              <a:buFontTx/>
              <a:buChar char="-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легкий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Л (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ТВ</a:t>
            </a:r>
            <a:r>
              <a:rPr lang="uk-UA" sz="24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ном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=15 – 25%, кількість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вмикань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 годину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&lt;60 1/год), - середній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 (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ТВ</a:t>
            </a:r>
            <a:r>
              <a:rPr lang="uk-UA" sz="24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ном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25-40 %,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 &lt;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120 1/год), </a:t>
            </a:r>
          </a:p>
          <a:p>
            <a:pPr marL="176213" indent="-176213">
              <a:buFontTx/>
              <a:buChar char="-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важкий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 (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ТВ</a:t>
            </a:r>
            <a:r>
              <a:rPr lang="uk-UA" sz="24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ном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40 %,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&lt; 240 1/год) </a:t>
            </a:r>
          </a:p>
          <a:p>
            <a:pPr marL="176213" indent="-176213">
              <a:buFontTx/>
              <a:buChar char="-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дуже важкий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ДВ (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ТВ</a:t>
            </a:r>
            <a:r>
              <a:rPr lang="uk-UA" sz="24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ном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60 %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≤ 600 1/год).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563728B-90AA-4187-9E2C-630191395E1C}"/>
              </a:ext>
            </a:extLst>
          </p:cNvPr>
          <p:cNvSpPr/>
          <p:nvPr/>
        </p:nvSpPr>
        <p:spPr>
          <a:xfrm>
            <a:off x="71933" y="5240549"/>
            <a:ext cx="8961789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електрообладнання кранів приймають, що час циклу не перевищує 10 хв, а для механізмів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1 год.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D26C0CB-5608-4C94-AFB0-23357AED76C7}"/>
              </a:ext>
            </a:extLst>
          </p:cNvPr>
          <p:cNvSpPr/>
          <p:nvPr/>
        </p:nvSpPr>
        <p:spPr>
          <a:xfrm>
            <a:off x="62347" y="5943682"/>
            <a:ext cx="8961789" cy="7386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Щоб втрати електроенергії у двигунах були меншими, потрібно, щоб зведений до валу двигуна момент інерції був невеликим.</a:t>
            </a:r>
          </a:p>
        </p:txBody>
      </p:sp>
    </p:spTree>
    <p:extLst>
      <p:ext uri="{BB962C8B-B14F-4D97-AF65-F5344CB8AC3E}">
        <p14:creationId xmlns:p14="http://schemas.microsoft.com/office/powerpoint/2010/main" val="23051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884" y="439235"/>
            <a:ext cx="9014198" cy="184665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Робочі швидкості механізмів кранів, що використовуються в сіль-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ському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господарстві, знаходяться в межах 0,5-2 м/с, тому основну частку в зведеному моменті інерції становить момент інерції ротора двигуна. Цим зумовлюються застосування в приводах кранових механізмів двигунів з малими моментами інерції ротора.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77493" y="2285894"/>
            <a:ext cx="8984979" cy="18466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Кранові двигуни повинні мати велику перевантажувальну здатність, щоб забезпечити: </a:t>
            </a:r>
          </a:p>
          <a:p>
            <a:pPr marL="457200" indent="-457200">
              <a:buAutoNum type="arabicParenR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достатній механічний момент при розгоні; </a:t>
            </a:r>
          </a:p>
          <a:p>
            <a:pPr marL="457200" indent="-457200">
              <a:buAutoNum type="arabicParenR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необхідний пусковий момент для подолання короткочасних механічних перевантажень, що виникають при відриві вантажів.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48441C8-13BD-4161-B5F1-45D066F511B1}"/>
              </a:ext>
            </a:extLst>
          </p:cNvPr>
          <p:cNvSpPr/>
          <p:nvPr/>
        </p:nvSpPr>
        <p:spPr>
          <a:xfrm>
            <a:off x="62844" y="4132553"/>
            <a:ext cx="8984979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Механічні характеристики електроприводів кранових механізмів повинні відповідати вимогам технологічних операцій, що виконує кран: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6A5EBDA-E769-4332-8BC9-745B8105DF73}"/>
              </a:ext>
            </a:extLst>
          </p:cNvPr>
          <p:cNvSpPr/>
          <p:nvPr/>
        </p:nvSpPr>
        <p:spPr>
          <a:xfrm>
            <a:off x="1187624" y="8348"/>
            <a:ext cx="6964279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Електропривод вантажопідйомних машин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5A178F0-200C-428A-9F6A-2E2BF53EF1EB}"/>
              </a:ext>
            </a:extLst>
          </p:cNvPr>
          <p:cNvSpPr/>
          <p:nvPr/>
        </p:nvSpPr>
        <p:spPr>
          <a:xfrm>
            <a:off x="59317" y="5240549"/>
            <a:ext cx="8984979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а) для підйому і опускання вантажів з високою швидкістю характеристики 1 повинні бути жорсткими (див. рис.);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ED9F103-CBB5-4B19-92C0-03A06DEB4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035" y="439235"/>
            <a:ext cx="4592742" cy="4831946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24B613B-D5AD-438E-B76F-E56BBBCC7279}"/>
              </a:ext>
            </a:extLst>
          </p:cNvPr>
          <p:cNvSpPr/>
          <p:nvPr/>
        </p:nvSpPr>
        <p:spPr>
          <a:xfrm>
            <a:off x="52301" y="5979212"/>
            <a:ext cx="8984979" cy="7386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б) плавний пуск двигуна при реостатному керуванні та роботу на проміжних швидкостях забезпечують м’які характеристики 2;</a:t>
            </a:r>
          </a:p>
        </p:txBody>
      </p:sp>
    </p:spTree>
    <p:extLst>
      <p:ext uri="{BB962C8B-B14F-4D97-AF65-F5344CB8AC3E}">
        <p14:creationId xmlns:p14="http://schemas.microsoft.com/office/powerpoint/2010/main" val="319690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2" grpId="0" animBg="1"/>
      <p:bldP spid="11" grpId="0" animBg="1"/>
      <p:bldP spid="1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3217" y="439235"/>
            <a:ext cx="9014198" cy="110799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в) для доводок вантажів при підйомі або спуску з наступною точ-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ною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зупинкою характеристики 3 повинні бути жорсткими при малих швидкостях;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87827" y="1547231"/>
            <a:ext cx="4034780" cy="22159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г)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механізмів, що працюють з різними пере-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вантаженнями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наприклад грейферних, використовують-ся приводи з екскаваторною характеристикою 4;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48441C8-13BD-4161-B5F1-45D066F511B1}"/>
              </a:ext>
            </a:extLst>
          </p:cNvPr>
          <p:cNvSpPr/>
          <p:nvPr/>
        </p:nvSpPr>
        <p:spPr>
          <a:xfrm>
            <a:off x="73218" y="3763222"/>
            <a:ext cx="3999254" cy="295465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д) у ряді випадків для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ме-ханізмів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переміщення основ-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ною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вимогою до механічних характеристик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електроприво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-да є підтримання постійного прискорення при розгоні, що забезпечується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характеристи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-кою 5.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1F66C2C-9813-491F-B012-BEF308BFF2E3}"/>
              </a:ext>
            </a:extLst>
          </p:cNvPr>
          <p:cNvSpPr/>
          <p:nvPr/>
        </p:nvSpPr>
        <p:spPr>
          <a:xfrm>
            <a:off x="1187624" y="8348"/>
            <a:ext cx="6964279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Електропривод вантажопідйомних машин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B45E0F2-29AD-496D-B675-0AFDF64D1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606" y="1547231"/>
            <a:ext cx="4914674" cy="517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86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884" y="439235"/>
            <a:ext cx="9014198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За розглянутими графіками можна вибрати тип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забезпечення потрібного набору характеристик.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59317" y="1168770"/>
            <a:ext cx="8984979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Набори 1 і 2 забезпечуються асинхронним електродвигуном з фазним ротором при реостатному регулюванні роторного кола.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48441C8-13BD-4161-B5F1-45D066F511B1}"/>
              </a:ext>
            </a:extLst>
          </p:cNvPr>
          <p:cNvSpPr/>
          <p:nvPr/>
        </p:nvSpPr>
        <p:spPr>
          <a:xfrm>
            <a:off x="64300" y="1921345"/>
            <a:ext cx="8984979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Характеристики 1, 2 і 3 мають приводи з двигуном постійного струму паралельного збудження при реостатному регулюванні (2) та шунтуванні якоря (3)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6A5EBDA-E769-4332-8BC9-745B8105DF73}"/>
              </a:ext>
            </a:extLst>
          </p:cNvPr>
          <p:cNvSpPr/>
          <p:nvPr/>
        </p:nvSpPr>
        <p:spPr>
          <a:xfrm>
            <a:off x="1187624" y="8348"/>
            <a:ext cx="6964279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Електропривод вантажопідйомних машин</a:t>
            </a:r>
            <a:endParaRPr lang="uk-UA" sz="2800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5A178F0-200C-428A-9F6A-2E2BF53EF1EB}"/>
              </a:ext>
            </a:extLst>
          </p:cNvPr>
          <p:cNvSpPr/>
          <p:nvPr/>
        </p:nvSpPr>
        <p:spPr>
          <a:xfrm>
            <a:off x="59317" y="2991811"/>
            <a:ext cx="8984979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Набори 1, 3, 4 забезпечують складні приводи, наприклад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асинх-ронний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двигун з фазним ротором і дроселями насичення в колі ста-тора, або електропривід постійного струму, що живиться від генерато­ра чи тиристорного перетворювача.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24B613B-D5AD-438E-B76F-E56BBBCC7279}"/>
              </a:ext>
            </a:extLst>
          </p:cNvPr>
          <p:cNvSpPr/>
          <p:nvPr/>
        </p:nvSpPr>
        <p:spPr>
          <a:xfrm>
            <a:off x="62884" y="4469139"/>
            <a:ext cx="8984979" cy="22159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Вантажопідйомні машини працюють у різних умовах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навколиш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-нього середовища - запилених, вологих приміщеннях, на відкритому повітрі, в умовах різких змін температури.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забезпечення високої експлуатаційної надійності це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необхід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-но враховувати при виборі електрообладнання за ступенем захищеності від дії навколишнього середовища.;</a:t>
            </a:r>
          </a:p>
        </p:txBody>
      </p:sp>
    </p:spTree>
    <p:extLst>
      <p:ext uri="{BB962C8B-B14F-4D97-AF65-F5344CB8AC3E}">
        <p14:creationId xmlns:p14="http://schemas.microsoft.com/office/powerpoint/2010/main" val="328335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2" grpId="0" animBg="1"/>
      <p:bldP spid="11" grpId="0" animBg="1"/>
      <p:bldP spid="1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0752" y="452656"/>
            <a:ext cx="9014198" cy="4431983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Вихідні дані для вибору електропривода кранових механізмів: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вантажопідйомність,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робоча швидкість вантажу,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допустиме прискорення,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число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вмикань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 годину,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тривалість вмикання,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кінематична схема і маса механічного обладнання,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використання за вантажопідйомністю і часом, д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іапазон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регулювання швидкості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необхідна жорсткість характеристики (особливо при посадці вантажу),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умови навколишнього середовища.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5F2E51D-6C1F-491A-A7D4-DA66ADA0A837}"/>
              </a:ext>
            </a:extLst>
          </p:cNvPr>
          <p:cNvSpPr/>
          <p:nvPr/>
        </p:nvSpPr>
        <p:spPr>
          <a:xfrm>
            <a:off x="79510" y="4924547"/>
            <a:ext cx="8984979" cy="18466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Електродвигун  за потужністю вибирається в кілька етапів.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Спочатку за навантажувальною діаграмою робочої машини вибирається двигун, а потім перевіряється методом середніх втрат або еквівалентних величин. При попередньому виборі слід враховувати особливості конкретного механізму.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C568545-D369-4D65-AEB4-CD39BF1E23B7}"/>
              </a:ext>
            </a:extLst>
          </p:cNvPr>
          <p:cNvSpPr/>
          <p:nvPr/>
        </p:nvSpPr>
        <p:spPr>
          <a:xfrm>
            <a:off x="1187624" y="8348"/>
            <a:ext cx="717523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Вибір електродвигунів 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кранових механізмів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10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1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979" y="439235"/>
            <a:ext cx="9014198" cy="2585323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кранових механізмів найхарактернішими є три випадки попереднього вибору двигуна:</a:t>
            </a:r>
          </a:p>
          <a:p>
            <a:pPr marL="457200" lvl="0" indent="-457200">
              <a:buFont typeface="+mj-lt"/>
              <a:buAutoNum type="arabicParenR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Цикл роботи механізму заданий, причому динамічні навантаження мають незначний вплив на нагрівання двигуна.</a:t>
            </a:r>
          </a:p>
          <a:p>
            <a:pPr marL="457200" lvl="0" indent="-457200">
              <a:buFont typeface="+mj-lt"/>
              <a:buAutoNum type="arabicParenR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Цикл роботи механізму заданий і відомо, що динамічні навантаження суттєво впливають на нагрівання двигуна.</a:t>
            </a:r>
          </a:p>
          <a:p>
            <a:pPr marL="457200" lvl="0" indent="-457200">
              <a:buFont typeface="+mj-lt"/>
              <a:buAutoNum type="arabicParenR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Цикл роботи механізму завданням не визначений.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91198" y="3024558"/>
            <a:ext cx="8984979" cy="258532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Перший випадок характерний для механізмів з малими інерцій-ними масами – одно-кінцевих підйомних і тягових лебідок.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Вплив динамічних навантажень на нагрівання двигуна можна визначити шляхом порівняння тривалості пуску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 тривалістю усталеного режиму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Якщо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потужність двигуна можна вибрати за навантажувальною діаграмою виконавчого механізму.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1EAD56E-3117-4243-BDF0-F6A53F9EC960}"/>
              </a:ext>
            </a:extLst>
          </p:cNvPr>
          <p:cNvSpPr/>
          <p:nvPr/>
        </p:nvSpPr>
        <p:spPr>
          <a:xfrm>
            <a:off x="1187624" y="8348"/>
            <a:ext cx="717523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Вибір електродвигунів 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кранових механізмів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90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9" grpId="0" uiExpand="1" build="p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707" y="455705"/>
            <a:ext cx="9014198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Наприклад, за діаграмою, знаходять еквівалентний момент на-вантаження: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52655" y="3025733"/>
            <a:ext cx="5455449" cy="6286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Фактична відносна тривалість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вмикан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-ня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%: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C0B9BE0-D522-4EE0-9EDA-9E1CCB5BA130}"/>
              </a:ext>
            </a:extLst>
          </p:cNvPr>
          <p:cNvSpPr/>
          <p:nvPr/>
        </p:nvSpPr>
        <p:spPr>
          <a:xfrm>
            <a:off x="55095" y="4404602"/>
            <a:ext cx="6247536" cy="6286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Зведені до валу двигуна моменти статичних опорів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Н•м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дорівнюють: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776BB18-0EB8-4FC9-97C1-4DE41E7B2FD1}"/>
              </a:ext>
            </a:extLst>
          </p:cNvPr>
          <p:cNvSpPr/>
          <p:nvPr/>
        </p:nvSpPr>
        <p:spPr>
          <a:xfrm>
            <a:off x="1187624" y="8348"/>
            <a:ext cx="717523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Вибір електродвигунів 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кранових механізмів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Рисунок 44">
            <a:extLst>
              <a:ext uri="{FF2B5EF4-FFF2-40B4-BE49-F238E27FC236}">
                <a16:creationId xmlns:a16="http://schemas.microsoft.com/office/drawing/2014/main" id="{B89D9C5C-4731-4777-ABA9-F0527898F0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825037"/>
            <a:ext cx="3526284" cy="91816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473A98A-9050-404C-BFFD-6FD84E0C63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9972" y="769852"/>
            <a:ext cx="3798933" cy="3595252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BB13176-14B6-4A57-A623-CCCA3C67126D}"/>
              </a:ext>
            </a:extLst>
          </p:cNvPr>
          <p:cNvSpPr/>
          <p:nvPr/>
        </p:nvSpPr>
        <p:spPr>
          <a:xfrm>
            <a:off x="74707" y="1777539"/>
            <a:ext cx="5433397" cy="125848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соп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моменти статичних опорів відповідно при підніманні і опусканні вантажу,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Н•м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тривалість часу відповідно піднімання і опускання, с.</a:t>
            </a:r>
          </a:p>
        </p:txBody>
      </p:sp>
      <p:pic>
        <p:nvPicPr>
          <p:cNvPr id="7171" name="Рисунок 45">
            <a:extLst>
              <a:ext uri="{FF2B5EF4-FFF2-40B4-BE49-F238E27FC236}">
                <a16:creationId xmlns:a16="http://schemas.microsoft.com/office/drawing/2014/main" id="{082E5081-B14A-4F6C-BB39-EBEDEB31F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3340082"/>
            <a:ext cx="3888433" cy="670179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FB7B02C5-C43B-4397-862C-B48DB82E27BA}"/>
              </a:ext>
            </a:extLst>
          </p:cNvPr>
          <p:cNvSpPr/>
          <p:nvPr/>
        </p:nvSpPr>
        <p:spPr>
          <a:xfrm>
            <a:off x="55095" y="4026851"/>
            <a:ext cx="5455449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тривалість пауз, с.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F61DC3B-CB8F-488D-AC82-0BC3BB76074A}"/>
              </a:ext>
            </a:extLst>
          </p:cNvPr>
          <p:cNvSpPr/>
          <p:nvPr/>
        </p:nvSpPr>
        <p:spPr>
          <a:xfrm>
            <a:off x="63680" y="5041719"/>
            <a:ext cx="5455449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/>
              <a:t>а) при підніманні вантажу: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172" name="Рисунок 47">
            <a:extLst>
              <a:ext uri="{FF2B5EF4-FFF2-40B4-BE49-F238E27FC236}">
                <a16:creationId xmlns:a16="http://schemas.microsoft.com/office/drawing/2014/main" id="{2C972B1A-37BE-4DCC-949A-C1B79FD7FA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338" y="4430406"/>
            <a:ext cx="2664297" cy="66758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EE8BF724-8C45-4D74-8434-B0DD1B1A9F17}"/>
              </a:ext>
            </a:extLst>
          </p:cNvPr>
          <p:cNvSpPr/>
          <p:nvPr/>
        </p:nvSpPr>
        <p:spPr>
          <a:xfrm>
            <a:off x="63680" y="5399424"/>
            <a:ext cx="380429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/>
              <a:t>б) при опусканні вантажу: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3F78C35-8C24-44C8-B2FB-F9E43FDDD54C}"/>
              </a:ext>
            </a:extLst>
          </p:cNvPr>
          <p:cNvSpPr/>
          <p:nvPr/>
        </p:nvSpPr>
        <p:spPr>
          <a:xfrm>
            <a:off x="87331" y="5820844"/>
            <a:ext cx="8950303" cy="9426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т,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 відповідно маса вантажу і вантажозахватних пристроїв, кг;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діаметр барабана, м;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передаточне число редуктора і поліспаста;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ККД підйомного механізму.</a:t>
            </a:r>
          </a:p>
        </p:txBody>
      </p:sp>
      <p:pic>
        <p:nvPicPr>
          <p:cNvPr id="7173" name="Рисунок 48">
            <a:extLst>
              <a:ext uri="{FF2B5EF4-FFF2-40B4-BE49-F238E27FC236}">
                <a16:creationId xmlns:a16="http://schemas.microsoft.com/office/drawing/2014/main" id="{05006421-28B8-4781-BD1B-970D8AF559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685" y="5125625"/>
            <a:ext cx="2664298" cy="66758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7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"/>
                            </p:stCondLst>
                            <p:childTnLst>
                              <p:par>
                                <p:cTn id="1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3" grpId="0" animBg="1"/>
      <p:bldP spid="17" grpId="0" animBg="1"/>
      <p:bldP spid="20" grpId="0" animBg="1"/>
      <p:bldP spid="24" grpId="0" animBg="1"/>
      <p:bldP spid="26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1B1688C-FAD1-472E-ACA2-DD289B1DF18A}"/>
              </a:ext>
            </a:extLst>
          </p:cNvPr>
          <p:cNvSpPr/>
          <p:nvPr/>
        </p:nvSpPr>
        <p:spPr>
          <a:xfrm>
            <a:off x="68426" y="4852677"/>
            <a:ext cx="8984979" cy="184665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кут уклону колії до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горизонту, град;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пито-</a:t>
            </a: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ме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вітрове навантаження,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Н/м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,S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площі підвітряних сторін відповідно машини і вантажу, м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радіус ходового колеса, м.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DA2D80C-75F7-4820-ABBF-FFD4A8E448F5}"/>
              </a:ext>
            </a:extLst>
          </p:cNvPr>
          <p:cNvSpPr/>
          <p:nvPr/>
        </p:nvSpPr>
        <p:spPr>
          <a:xfrm>
            <a:off x="68773" y="1180994"/>
            <a:ext cx="9014198" cy="2512291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коефіцієнт, що враховує тертя реборд</a:t>
            </a:r>
          </a:p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коліс об рейки;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маса вантажу, кг;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маса механізму, що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перемі-щується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включаючи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кг;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тертя кочення ходових ко-ліс візка об рейки, залежно від діаметра ходового колеса, його матеріалу та типу рейки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(0,3 - 1,4)10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радіус шийки осі колеса, м;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тертя в підшипниках (0,08 для підшипників ковзання, 0,01 - 0,02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для підшипників кочення);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передаточне число механізму переміщення;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ККД механізму переміщення.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4707" y="463965"/>
            <a:ext cx="9014198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горизонтальному переміщенні приведений момент статичних опорів визначається за виразом: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48441C8-13BD-4161-B5F1-45D066F511B1}"/>
              </a:ext>
            </a:extLst>
          </p:cNvPr>
          <p:cNvSpPr/>
          <p:nvPr/>
        </p:nvSpPr>
        <p:spPr>
          <a:xfrm>
            <a:off x="68773" y="3693285"/>
            <a:ext cx="8984979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Якщо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підйомно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-транспортний механізм рухається по похилому шляху і сприймає вітрові навантаження, то момент на валу двигуна становить: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3352C11-2F47-41F9-9511-F9765CD04216}"/>
              </a:ext>
            </a:extLst>
          </p:cNvPr>
          <p:cNvSpPr/>
          <p:nvPr/>
        </p:nvSpPr>
        <p:spPr>
          <a:xfrm>
            <a:off x="1187624" y="8348"/>
            <a:ext cx="717523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Вибір електродвигунів 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кранових механізмів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Рисунок 49">
            <a:extLst>
              <a:ext uri="{FF2B5EF4-FFF2-40B4-BE49-F238E27FC236}">
                <a16:creationId xmlns:a16="http://schemas.microsoft.com/office/drawing/2014/main" id="{C89782DF-96ED-4798-B3AA-19FBB51C5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742" y="803865"/>
            <a:ext cx="3361480" cy="73866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Рисунок 50">
            <a:extLst>
              <a:ext uri="{FF2B5EF4-FFF2-40B4-BE49-F238E27FC236}">
                <a16:creationId xmlns:a16="http://schemas.microsoft.com/office/drawing/2014/main" id="{56A00A6F-8AC0-4653-8D14-BF1C8FBE6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050" y="4521524"/>
            <a:ext cx="5538536" cy="14989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98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3" grpId="0" animBg="1"/>
      <p:bldP spid="5" grpId="0" animBg="1"/>
      <p:bldP spid="1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48F7FD4F-7176-485F-997B-3236DD22AE96}"/>
              </a:ext>
            </a:extLst>
          </p:cNvPr>
          <p:cNvSpPr/>
          <p:nvPr/>
        </p:nvSpPr>
        <p:spPr>
          <a:xfrm>
            <a:off x="79510" y="4136934"/>
            <a:ext cx="8984979" cy="6647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стандартна тривалість вмикання вибраного </a:t>
            </a:r>
          </a:p>
          <a:p>
            <a:pPr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двигуна, %.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88B78D3-C7B9-4B94-9A33-9FBA317E8B69}"/>
              </a:ext>
            </a:extLst>
          </p:cNvPr>
          <p:cNvSpPr/>
          <p:nvPr/>
        </p:nvSpPr>
        <p:spPr>
          <a:xfrm>
            <a:off x="56333" y="3404349"/>
            <a:ext cx="8984979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робоча швидкість вантажу, м/с.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DA7B917-56A9-4E55-B498-E09572B07A90}"/>
              </a:ext>
            </a:extLst>
          </p:cNvPr>
          <p:cNvSpPr/>
          <p:nvPr/>
        </p:nvSpPr>
        <p:spPr>
          <a:xfrm>
            <a:off x="67835" y="832206"/>
            <a:ext cx="9014198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= 1,1 -1,5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запасу, що враховує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вплив динамічних навантажень.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4706" y="462874"/>
            <a:ext cx="9014198" cy="36933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Необхідна потужність двигуна визначається за виразом: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56333" y="1580534"/>
            <a:ext cx="8984979" cy="1107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Величина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залежить від відношення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Зі збільшенням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збільшують орієнтовно, враховуючи, що при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&lt; 0,05 слід брати менше значення, а при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 &gt;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0,2 - 0,3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більше;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48441C8-13BD-4161-B5F1-45D066F511B1}"/>
              </a:ext>
            </a:extLst>
          </p:cNvPr>
          <p:cNvSpPr/>
          <p:nvPr/>
        </p:nvSpPr>
        <p:spPr>
          <a:xfrm>
            <a:off x="51397" y="2674110"/>
            <a:ext cx="8984979" cy="7386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кутова швидкість обертання двигуна, рад/с, що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визначається за формулою: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C0B9BE0-D522-4EE0-9EDA-9E1CCB5BA130}"/>
              </a:ext>
            </a:extLst>
          </p:cNvPr>
          <p:cNvSpPr/>
          <p:nvPr/>
        </p:nvSpPr>
        <p:spPr>
          <a:xfrm>
            <a:off x="51449" y="3789932"/>
            <a:ext cx="8984979" cy="3323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З каталогу вибирається двигун за умовами: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9E55BA7-A7BC-4478-89D7-0CBA505A2BED}"/>
              </a:ext>
            </a:extLst>
          </p:cNvPr>
          <p:cNvSpPr/>
          <p:nvPr/>
        </p:nvSpPr>
        <p:spPr>
          <a:xfrm>
            <a:off x="1187624" y="8348"/>
            <a:ext cx="717523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Вибір електродвигунів 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кранових механізмів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Рисунок 51">
            <a:extLst>
              <a:ext uri="{FF2B5EF4-FFF2-40B4-BE49-F238E27FC236}">
                <a16:creationId xmlns:a16="http://schemas.microsoft.com/office/drawing/2014/main" id="{B19016B3-564A-4562-BF06-2957C91615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675" y="878792"/>
            <a:ext cx="2735610" cy="38375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Рисунок 52">
            <a:extLst>
              <a:ext uri="{FF2B5EF4-FFF2-40B4-BE49-F238E27FC236}">
                <a16:creationId xmlns:a16="http://schemas.microsoft.com/office/drawing/2014/main" id="{EFCD2F92-1DEA-4C2C-B87F-1F722D3D3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473" y="2737980"/>
            <a:ext cx="1479466" cy="7386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Рисунок 53">
            <a:extLst>
              <a:ext uri="{FF2B5EF4-FFF2-40B4-BE49-F238E27FC236}">
                <a16:creationId xmlns:a16="http://schemas.microsoft.com/office/drawing/2014/main" id="{F9077911-F240-431C-A1EB-37D3189B8A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411" y="3856078"/>
            <a:ext cx="1685528" cy="72058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C54AD57-1553-4733-AE8F-AA2B37A7DB40}"/>
              </a:ext>
            </a:extLst>
          </p:cNvPr>
          <p:cNvSpPr/>
          <p:nvPr/>
        </p:nvSpPr>
        <p:spPr>
          <a:xfrm>
            <a:off x="60195" y="4801731"/>
            <a:ext cx="8984979" cy="6647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значній різниці між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потужність </a:t>
            </a:r>
          </a:p>
          <a:p>
            <a:pPr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двигуна вибирають за виразом</a:t>
            </a:r>
          </a:p>
        </p:txBody>
      </p:sp>
      <p:pic>
        <p:nvPicPr>
          <p:cNvPr id="9221" name="Рисунок 54">
            <a:extLst>
              <a:ext uri="{FF2B5EF4-FFF2-40B4-BE49-F238E27FC236}">
                <a16:creationId xmlns:a16="http://schemas.microsoft.com/office/drawing/2014/main" id="{CB4AA131-0303-4881-AE2B-7EA123AD7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853" y="4642804"/>
            <a:ext cx="2447636" cy="77117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6B8EA01B-A153-47A4-8C61-B4CA3140C905}"/>
              </a:ext>
            </a:extLst>
          </p:cNvPr>
          <p:cNvSpPr/>
          <p:nvPr/>
        </p:nvSpPr>
        <p:spPr>
          <a:xfrm>
            <a:off x="67835" y="5480124"/>
            <a:ext cx="8984979" cy="9971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Вибраний електродвигун перевіряється на нагрівання під час пуску одним із відомих з курсу теорії електропривода методів, а також на перевантажувальну здатність.</a:t>
            </a:r>
          </a:p>
        </p:txBody>
      </p:sp>
    </p:spTree>
    <p:extLst>
      <p:ext uri="{BB962C8B-B14F-4D97-AF65-F5344CB8AC3E}">
        <p14:creationId xmlns:p14="http://schemas.microsoft.com/office/powerpoint/2010/main" val="8292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7" grpId="0" animBg="1"/>
      <p:bldP spid="11" grpId="0" animBg="1"/>
      <p:bldP spid="5" grpId="0" animBg="1"/>
      <p:bldP spid="9" grpId="0" animBg="1"/>
      <p:bldP spid="12" grpId="0" animBg="1"/>
      <p:bldP spid="10" grpId="0" animBg="1"/>
      <p:bldP spid="24" grpId="0" animBg="1"/>
      <p:bldP spid="2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0AA46750-DEB2-4711-AB35-1EA573983687}"/>
              </a:ext>
            </a:extLst>
          </p:cNvPr>
          <p:cNvSpPr/>
          <p:nvPr/>
        </p:nvSpPr>
        <p:spPr>
          <a:xfrm>
            <a:off x="38939" y="5892174"/>
            <a:ext cx="8984979" cy="6647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uk-UA" sz="24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доп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допустиме прискорення (легкому і середньо</a:t>
            </a:r>
          </a:p>
          <a:p>
            <a:pPr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му режимах не перевищує 0,15 м/с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а при важкому - 0,35 м/с</a:t>
            </a:r>
            <a:r>
              <a:rPr lang="uk-UA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D06649A-A07F-4CCE-9946-329FAC86F2C5}"/>
              </a:ext>
            </a:extLst>
          </p:cNvPr>
          <p:cNvSpPr/>
          <p:nvPr/>
        </p:nvSpPr>
        <p:spPr>
          <a:xfrm>
            <a:off x="68158" y="3393066"/>
            <a:ext cx="8984979" cy="18466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сума мас,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що рухаються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пос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тупально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кг;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час пуску двигуна до усталеної швидкості, с;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uk-UA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зведений до валу двигуна момент інерції вузлів, що обертаються,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кг•м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FD514AA-B471-42E1-A5AA-EEB9B48CEBC9}"/>
              </a:ext>
            </a:extLst>
          </p:cNvPr>
          <p:cNvSpPr/>
          <p:nvPr/>
        </p:nvSpPr>
        <p:spPr>
          <a:xfrm>
            <a:off x="38939" y="812001"/>
            <a:ext cx="9014198" cy="1477328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найбільший момент статичного навантаження за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наванта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-жувальною діаграмою, зведений до валу електродвигуна,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Н•м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динамічний момент при пуску,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Н•м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- допустимий момент короткочасного перевантаження двигуна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Н•м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488" y="428693"/>
            <a:ext cx="9014198" cy="369332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Перевірку здійснюють за умовою: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61163" y="2285070"/>
            <a:ext cx="8984979" cy="1107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Динамічний момент при пуску створюється двома складовими - моментом інерції мас, що рухаються поступально, і тих, що обертаються: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EEFE448-FF1B-4047-97EF-972EBA3746B5}"/>
              </a:ext>
            </a:extLst>
          </p:cNvPr>
          <p:cNvSpPr/>
          <p:nvPr/>
        </p:nvSpPr>
        <p:spPr>
          <a:xfrm>
            <a:off x="74707" y="5239725"/>
            <a:ext cx="8984979" cy="6647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Вибраний двигун перевіряється також на </a:t>
            </a:r>
          </a:p>
          <a:p>
            <a:pPr indent="354013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допустиме прискорення: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0E77BF6-251A-4237-BF91-E3780C398AC5}"/>
              </a:ext>
            </a:extLst>
          </p:cNvPr>
          <p:cNvSpPr/>
          <p:nvPr/>
        </p:nvSpPr>
        <p:spPr>
          <a:xfrm>
            <a:off x="1187624" y="8348"/>
            <a:ext cx="717523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Вибір електродвигунів 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кранових механізмів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1D6AC9-EC98-42A6-B312-FBFD874B7142}"/>
              </a:ext>
            </a:extLst>
          </p:cNvPr>
          <p:cNvSpPr txBox="1"/>
          <p:nvPr/>
        </p:nvSpPr>
        <p:spPr>
          <a:xfrm>
            <a:off x="5387278" y="453006"/>
            <a:ext cx="3672408" cy="46166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М</a:t>
            </a:r>
            <a:r>
              <a:rPr lang="uk-UA" sz="24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тах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= М</a:t>
            </a:r>
            <a:r>
              <a:rPr lang="uk-UA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СТІ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+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М</a:t>
            </a:r>
            <a:r>
              <a:rPr lang="uk-UA" sz="24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дин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≤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М</a:t>
            </a:r>
            <a:r>
              <a:rPr lang="uk-UA" sz="24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доп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,</a:t>
            </a:r>
            <a:endParaRPr lang="uk-UA" sz="2400" dirty="0"/>
          </a:p>
        </p:txBody>
      </p:sp>
      <p:pic>
        <p:nvPicPr>
          <p:cNvPr id="6146" name="Рисунок 55">
            <a:extLst>
              <a:ext uri="{FF2B5EF4-FFF2-40B4-BE49-F238E27FC236}">
                <a16:creationId xmlns:a16="http://schemas.microsoft.com/office/drawing/2014/main" id="{F5196879-D0F2-4B16-B37C-311076D7A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82" y="3054104"/>
            <a:ext cx="6455360" cy="997196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Рисунок 56">
            <a:extLst>
              <a:ext uri="{FF2B5EF4-FFF2-40B4-BE49-F238E27FC236}">
                <a16:creationId xmlns:a16="http://schemas.microsoft.com/office/drawing/2014/main" id="{C3DDDDBD-1565-4C6C-B0AF-DFD919DEF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239724"/>
            <a:ext cx="2032865" cy="92344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92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5" grpId="0" animBg="1"/>
      <p:bldP spid="14" grpId="0" animBg="1"/>
      <p:bldP spid="5" grpId="0" animBg="1"/>
      <p:bldP spid="9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997" y="526332"/>
            <a:ext cx="8940136" cy="110799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У деяких випадках, наприклад при транспортуванні гною 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тва-ринницьких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приміщеннях, швидкість робочого органу обмежується з міркувань безпеки.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2001" y="3513995"/>
            <a:ext cx="8959998" cy="12584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Іноді потрібне регулювання швидкості руху транспортуючого органу, наприклад коли транспортер виконує функції дозатора. </a:t>
            </a:r>
          </a:p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У таких випадках використовують регульовані електроприводи з двигунами постійного струму.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1518" y="1650832"/>
            <a:ext cx="8940136" cy="18466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Отже, електропривод повинен забезпечувати стабільність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швид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-кості обертання привідного валу навіть при значних коливаннях навантаження.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Таку вимогу повністю забезпечують асинхронні електродвигуни з нормальною механічною характеристикою.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2001" y="4772481"/>
            <a:ext cx="8968125" cy="1994392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Швидкість руху транспортуючих органів, як правило, невелика, тому в кінематичну схему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вводять механічну передачу: па-сову, клинопасову, редуктор, мотор-редуктор та ін. </a:t>
            </a:r>
          </a:p>
          <a:p>
            <a:pPr indent="354013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зв’язку з цим зведений до валу електродвигуна момент інерції механічної системи визначається в основному моментом інерції ротора електродвигуна.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77DC6B5-8B06-454B-BA38-C5492EDE4706}"/>
              </a:ext>
            </a:extLst>
          </p:cNvPr>
          <p:cNvSpPr/>
          <p:nvPr/>
        </p:nvSpPr>
        <p:spPr>
          <a:xfrm>
            <a:off x="80860" y="63699"/>
            <a:ext cx="911512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стаціонарних транспортерів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37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animBg="1"/>
      <p:bldP spid="7" grpId="0" animBg="1"/>
      <p:bldP spid="8" grpId="0" uiExpand="1" build="p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732" y="439235"/>
            <a:ext cx="9014198" cy="33239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Другий випадок характерний для механізмів з великими інерцій-ними масами - важких і швидкохідних механізмів переміщення і по-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вороту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а також і в інших випадках при великій частоті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вмикань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цьому для попереднього вибору необхідно побудувати на-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вантажувальну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діаграму двигуна, задавшись його моментом інерції по аналогії з діючими установками.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Якщо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&lt;&lt;</a:t>
            </a:r>
            <a:r>
              <a:rPr lang="uk-UA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’ похибка в значенні </a:t>
            </a:r>
            <a:r>
              <a:rPr lang="uk-UA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uk-UA" sz="2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</a:t>
            </a:r>
            <a:r>
              <a:rPr lang="uk-UA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суттєво не вплине на вір-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ність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вибору і, крім того, необхідні уточнення дасть наступний перевірний розрахунок.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74706" y="3763222"/>
            <a:ext cx="8984979" cy="17727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Третій випадок характерний для механізмів універсального приз-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начення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для яких побудувати конкретний цикл роботи важко.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Наприклад, для механізмів мостового крана невеликої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вантажо-підйомності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який може використовуватися в різних виробничих приміщеннях. 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EEFE448-FF1B-4047-97EF-972EBA3746B5}"/>
              </a:ext>
            </a:extLst>
          </p:cNvPr>
          <p:cNvSpPr/>
          <p:nvPr/>
        </p:nvSpPr>
        <p:spPr>
          <a:xfrm>
            <a:off x="74706" y="5536015"/>
            <a:ext cx="8984979" cy="12565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Основою для вибору двигуна в таких випадках може бути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розра-хунковий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цикл, при якому на першій робочій ділянці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р1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двигун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пра-цює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 максимальним навантаженням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а на другій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 мінімальним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69DCB7A-8EBB-4185-8A9E-5591DC9514B4}"/>
              </a:ext>
            </a:extLst>
          </p:cNvPr>
          <p:cNvSpPr/>
          <p:nvPr/>
        </p:nvSpPr>
        <p:spPr>
          <a:xfrm>
            <a:off x="1187624" y="8348"/>
            <a:ext cx="717523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Вибір електродвигунів 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кранових механізмів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1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9" grpId="0" animBg="1"/>
      <p:bldP spid="1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86B16CD2-4FBF-481B-BCCF-729A251FF392}"/>
              </a:ext>
            </a:extLst>
          </p:cNvPr>
          <p:cNvSpPr/>
          <p:nvPr/>
        </p:nvSpPr>
        <p:spPr>
          <a:xfrm>
            <a:off x="53632" y="3354622"/>
            <a:ext cx="8956504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кількість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вмикань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 годину;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стан</a:t>
            </a:r>
          </a:p>
          <a:p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дартна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кількість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вмикань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для даного режиму роботи.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9423" y="410994"/>
            <a:ext cx="9014198" cy="1477328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Якщо допустити, що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р1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uk-UA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р2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і відомо, що вплив динамічних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наван-тажень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на нагрівання двигуна невеликий, можна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знайти еквівалент-ний за нагріванням момент</a:t>
            </a:r>
          </a:p>
          <a:p>
            <a:pPr indent="8890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навантаження за формулою: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89423" y="1888322"/>
            <a:ext cx="8965154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Потрібна потужність двигуна при відомій 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робочій швид­кості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становить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C0B9BE0-D522-4EE0-9EDA-9E1CCB5BA130}"/>
              </a:ext>
            </a:extLst>
          </p:cNvPr>
          <p:cNvSpPr/>
          <p:nvPr/>
        </p:nvSpPr>
        <p:spPr>
          <a:xfrm>
            <a:off x="69375" y="2615958"/>
            <a:ext cx="8956504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Орієнтовно тривалість роботи, с, можна визначити, якщо відомий режим роботи механізму, з рівняння: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EEFE448-FF1B-4047-97EF-972EBA3746B5}"/>
              </a:ext>
            </a:extLst>
          </p:cNvPr>
          <p:cNvSpPr/>
          <p:nvPr/>
        </p:nvSpPr>
        <p:spPr>
          <a:xfrm>
            <a:off x="99326" y="4104314"/>
            <a:ext cx="9004295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Промисловість виготовляє ряд серій електродвигунів для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кранових механізмів: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C63210-63AC-43F4-8D82-B09EE1770474}"/>
              </a:ext>
            </a:extLst>
          </p:cNvPr>
          <p:cNvSpPr/>
          <p:nvPr/>
        </p:nvSpPr>
        <p:spPr>
          <a:xfrm>
            <a:off x="1187624" y="8348"/>
            <a:ext cx="717523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Вибір електродвигунів 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кранових механізмів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Рисунок 57">
            <a:extLst>
              <a:ext uri="{FF2B5EF4-FFF2-40B4-BE49-F238E27FC236}">
                <a16:creationId xmlns:a16="http://schemas.microsoft.com/office/drawing/2014/main" id="{8710E164-6DAC-4BC4-9194-B74351844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397" y="937151"/>
            <a:ext cx="2576273" cy="90189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Рисунок 58">
            <a:extLst>
              <a:ext uri="{FF2B5EF4-FFF2-40B4-BE49-F238E27FC236}">
                <a16:creationId xmlns:a16="http://schemas.microsoft.com/office/drawing/2014/main" id="{1AFF0BB3-487D-462A-92D7-B7565D86CD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130479"/>
            <a:ext cx="2221631" cy="49650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Рисунок 59">
            <a:extLst>
              <a:ext uri="{FF2B5EF4-FFF2-40B4-BE49-F238E27FC236}">
                <a16:creationId xmlns:a16="http://schemas.microsoft.com/office/drawing/2014/main" id="{75342888-E827-454E-827E-67AA86839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486" y="2968077"/>
            <a:ext cx="3032742" cy="73866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3D36BFA0-193A-410E-BBCF-EAD9E40340E7}"/>
              </a:ext>
            </a:extLst>
          </p:cNvPr>
          <p:cNvSpPr/>
          <p:nvPr/>
        </p:nvSpPr>
        <p:spPr>
          <a:xfrm>
            <a:off x="83246" y="4842978"/>
            <a:ext cx="9004295" cy="18466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двигуни постійного струму серії Д потужністю від 2,5 до 185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кВт при ТВ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= 40 %. Двигуни мають широкий діапазон регулювання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швид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-кості обертання, допустиму кількість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вмикань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 годину до 2000, перевантажувальну здатність по струму до 3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uk-UA" sz="2400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ном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та відносно малий момент інерції якоря;</a:t>
            </a:r>
          </a:p>
        </p:txBody>
      </p:sp>
    </p:spTree>
    <p:extLst>
      <p:ext uri="{BB962C8B-B14F-4D97-AF65-F5344CB8AC3E}">
        <p14:creationId xmlns:p14="http://schemas.microsoft.com/office/powerpoint/2010/main" val="312349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5" grpId="0" animBg="1"/>
      <p:bldP spid="9" grpId="0" animBg="1"/>
      <p:bldP spid="10" grpId="0" animBg="1"/>
      <p:bldP spid="11" grpId="0" animBg="1"/>
      <p:bldP spid="2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3310" y="410994"/>
            <a:ext cx="9014198" cy="6306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асинхронні кранові одно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швидкісні з короткозамкненим ротором серії МТК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потужністю 1,4-22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кВт при ТВ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= 40 %;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107919" y="992259"/>
            <a:ext cx="8984979" cy="6306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асинхронні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дво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 і три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швидкісні серії МТК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 числом полюсів 4/12, 4/24, і 4/8/24 номінальною потужністю від 4 до 45 кВт при ТВ = 25 %;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C0B9BE0-D522-4EE0-9EDA-9E1CCB5BA130}"/>
              </a:ext>
            </a:extLst>
          </p:cNvPr>
          <p:cNvSpPr/>
          <p:nvPr/>
        </p:nvSpPr>
        <p:spPr>
          <a:xfrm>
            <a:off x="107919" y="1622880"/>
            <a:ext cx="8953630" cy="6306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асинхронні з фазним ротором серії МТ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шести- і восьми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полюсні номінальною потужністю від 1,4 до 22 кВт при ТВ = 40 %;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B78B935-44D1-455A-8A46-053420314DBC}"/>
              </a:ext>
            </a:extLst>
          </p:cNvPr>
          <p:cNvSpPr/>
          <p:nvPr/>
        </p:nvSpPr>
        <p:spPr>
          <a:xfrm>
            <a:off x="1187624" y="8348"/>
            <a:ext cx="717523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Вибір електродвигунів 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кранових механізмів</a:t>
            </a:r>
            <a:endParaRPr lang="uk-UA" sz="2800" b="1" i="1" u="sng" spc="-1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FA6D4A8-7966-4E7F-88BA-25B08D614BD7}"/>
              </a:ext>
            </a:extLst>
          </p:cNvPr>
          <p:cNvSpPr/>
          <p:nvPr/>
        </p:nvSpPr>
        <p:spPr>
          <a:xfrm>
            <a:off x="93310" y="2271280"/>
            <a:ext cx="8953630" cy="944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 асинхронні з короткозамкненим і фазним ротором серії 4МТ, чотири-, шести- і восьми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полюсні з номінальними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потужностями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5,5 - 35 кВт при ТВ = 40 %.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1641877-99FB-4DAE-888A-26282CFD9E5C}"/>
              </a:ext>
            </a:extLst>
          </p:cNvPr>
          <p:cNvSpPr/>
          <p:nvPr/>
        </p:nvSpPr>
        <p:spPr>
          <a:xfrm>
            <a:off x="93310" y="3233612"/>
            <a:ext cx="8953630" cy="1886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 Характерною особливістю двигунів з короткозамкненим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рото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-ром є те, що кратність пускового і максимального моментів рівні між собою і знаходяться в межах від 1,8 до 2,8. Для зменшення втрат потужності в обмотках статора у перехідних режимах двигуни мають підвищене номінальне ковзання. З метою зниження моменту інерції ротори подовжені зі зменшеним діаметром.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9C4DA71-0559-4677-9A60-D04996BAD9C6}"/>
              </a:ext>
            </a:extLst>
          </p:cNvPr>
          <p:cNvSpPr/>
          <p:nvPr/>
        </p:nvSpPr>
        <p:spPr>
          <a:xfrm>
            <a:off x="93310" y="5137740"/>
            <a:ext cx="8953630" cy="15724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 Для привода кран-балок і талів використовують спеціальні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вбу-довані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трифазні асинхронні двигуни з короткозамкненим ротором типу АИРВС100А43У1.1 та АИРВС100В12/43У1.1. Двигуни мають підвищене ковзання та вбудоване електромагнітне гальмо, яке стопорить ротор після вимикання двигуна з мережі.</a:t>
            </a:r>
          </a:p>
        </p:txBody>
      </p:sp>
    </p:spTree>
    <p:extLst>
      <p:ext uri="{BB962C8B-B14F-4D97-AF65-F5344CB8AC3E}">
        <p14:creationId xmlns:p14="http://schemas.microsoft.com/office/powerpoint/2010/main" val="357281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Автоматизація кранових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електроприводів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707" y="402943"/>
            <a:ext cx="9014198" cy="553997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Електрообладнання кранів повинно забезпечувати надійну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висо-копродуктивну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безпечну роботу. Системи керування передбачають: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реверсивне керування електродвигунами;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регулювання швидкості обертання в заданих межах;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електромеханічне гальмування при зупинках;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електричне гальмування при роботі на опускання вантажу;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обмеження ходу вантажозахватного пристрою вгору та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пересу-вання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моста і візка в обидва боки;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нульове блокування кіл керування;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електричні блокування, що запобігають невірному вмиканню апаратів;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захист від коротких замикань і перевантажень максимальними струмовими реле.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приводах кран-балок і талів передбачають захист тільки від коротких замикань автоматичними вимикачами.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C0B9BE0-D522-4EE0-9EDA-9E1CCB5BA130}"/>
              </a:ext>
            </a:extLst>
          </p:cNvPr>
          <p:cNvSpPr/>
          <p:nvPr/>
        </p:nvSpPr>
        <p:spPr>
          <a:xfrm>
            <a:off x="74707" y="5914759"/>
            <a:ext cx="8953630" cy="6647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Усі кранові механізми обладнуються гальмами закритого типу, що діють при вимиканні живлення двигуна.</a:t>
            </a:r>
          </a:p>
        </p:txBody>
      </p:sp>
    </p:spTree>
    <p:extLst>
      <p:ext uri="{BB962C8B-B14F-4D97-AF65-F5344CB8AC3E}">
        <p14:creationId xmlns:p14="http://schemas.microsoft.com/office/powerpoint/2010/main" val="248216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1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9254" y="351844"/>
            <a:ext cx="9014198" cy="11079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Всі неструмоведучі металеві частини електрообладнання повинні бути електрично з’єднані з металевою фермою крана, а та, в свою чергу,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 заземлюючим контуром через підкранові рейки.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63863" y="5776102"/>
            <a:ext cx="8984979" cy="944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Електродвигунами талів і кран-балок керують за допомогою реверсивних магнітних пускачів і пускових кнопок, підвішених на гнучкому броньованому кабелі.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2F329FF-0149-452F-BEC1-251894448614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Автоматизація кранових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електроприводів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Рисунок 60">
            <a:extLst>
              <a:ext uri="{FF2B5EF4-FFF2-40B4-BE49-F238E27FC236}">
                <a16:creationId xmlns:a16="http://schemas.microsoft.com/office/drawing/2014/main" id="{716679D8-E815-4450-A16B-806BEBF3E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425169"/>
            <a:ext cx="8141124" cy="4350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63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5095" y="375284"/>
            <a:ext cx="9014198" cy="9971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Напруга до контактів контакторів підйому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, спуску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КМ2,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пере-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міщення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вперед і назад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КМЗ, КМА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до кола керування підводиться через автоматичний вимикач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QF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і кабель або контактні проводи.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79510" y="1368554"/>
            <a:ext cx="8984979" cy="18466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>
                <a:latin typeface="Calibri" panose="020F0502020204030204" pitchFamily="34" charset="0"/>
                <a:cs typeface="Calibri" panose="020F0502020204030204" pitchFamily="34" charset="0"/>
              </a:rPr>
              <a:t>Для підйому вантажу натискують на кнопку </a:t>
            </a:r>
            <a:r>
              <a:rPr lang="en-US" sz="2400" i="1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i="1"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uk-UA" sz="2400">
                <a:latin typeface="Calibri" panose="020F0502020204030204" pitchFamily="34" charset="0"/>
                <a:cs typeface="Calibri" panose="020F0502020204030204" pitchFamily="34" charset="0"/>
              </a:rPr>
              <a:t>1, для спуску 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>
                <a:latin typeface="Calibri" panose="020F0502020204030204" pitchFamily="34" charset="0"/>
                <a:cs typeface="Calibri" panose="020F0502020204030204" pitchFamily="34" charset="0"/>
              </a:rPr>
              <a:t> на кнопку 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>
                <a:latin typeface="Calibri" panose="020F0502020204030204" pitchFamily="34" charset="0"/>
                <a:cs typeface="Calibri" panose="020F0502020204030204" pitchFamily="34" charset="0"/>
              </a:rPr>
              <a:t>В2. При цьому спрацьовує контактор </a:t>
            </a:r>
            <a:r>
              <a:rPr lang="uk-UA" sz="2400" i="1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>
                <a:latin typeface="Calibri" panose="020F0502020204030204" pitchFamily="34" charset="0"/>
                <a:cs typeface="Calibri" panose="020F0502020204030204" pitchFamily="34" charset="0"/>
              </a:rPr>
              <a:t> 1 або </a:t>
            </a:r>
            <a:r>
              <a:rPr lang="uk-UA" sz="2400" i="1">
                <a:latin typeface="Calibri" panose="020F0502020204030204" pitchFamily="34" charset="0"/>
                <a:cs typeface="Calibri" panose="020F0502020204030204" pitchFamily="34" charset="0"/>
              </a:rPr>
              <a:t>КМ2</a:t>
            </a:r>
            <a:r>
              <a:rPr lang="uk-UA" sz="2400">
                <a:latin typeface="Calibri" panose="020F0502020204030204" pitchFamily="34" charset="0"/>
                <a:cs typeface="Calibri" panose="020F0502020204030204" pitchFamily="34" charset="0"/>
              </a:rPr>
              <a:t> і елект-ромагніт </a:t>
            </a:r>
            <a:r>
              <a:rPr lang="en-US" sz="2400" i="1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uk-UA" sz="2400" i="1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uk-UA" sz="2400">
                <a:latin typeface="Calibri" panose="020F0502020204030204" pitchFamily="34" charset="0"/>
                <a:cs typeface="Calibri" panose="020F0502020204030204" pitchFamily="34" charset="0"/>
              </a:rPr>
              <a:t> гальма. Гальмо розстопорює ротор двигуна, який почи-нає обертатися. Після відпускання кнопки контактор вимикається і ротор двигуна гальмується. 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54D23EE-0DAE-4A8F-B7C3-27BBFDE984C0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Автоматизація кранових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електроприводів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CCD3AAE-3FF5-4846-9EA4-6F0025941A74}"/>
              </a:ext>
            </a:extLst>
          </p:cNvPr>
          <p:cNvSpPr/>
          <p:nvPr/>
        </p:nvSpPr>
        <p:spPr>
          <a:xfrm>
            <a:off x="79510" y="3215213"/>
            <a:ext cx="8984979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натисканні на кнопки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ВЗ або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В4 таль рухається вліво або вправо. Рух підйомного пристрою вгору обмежується кінцевим вимикачем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SQ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1, рух талі вліво або вправо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кінцевими вимикачами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SQ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або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SQ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25C629D-B380-450B-BC3C-FCB0C3C8173A}"/>
              </a:ext>
            </a:extLst>
          </p:cNvPr>
          <p:cNvSpPr/>
          <p:nvPr/>
        </p:nvSpPr>
        <p:spPr>
          <a:xfrm>
            <a:off x="69704" y="4692541"/>
            <a:ext cx="8984979" cy="21051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9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Блокування контакторів реверсивних пускачів здійснюється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дво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-контактними кнопками керування, допоміжними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розмикаючими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контактами контакторів та пристроями механічного блокування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пус-качів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Замикаючі контакти пускових кнопок не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шунтують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відповідни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-ми замикаючими контактами контакторів, щоб запобігти роботі талі після відпускання оператором підвісної кнопкової станції.</a:t>
            </a:r>
          </a:p>
        </p:txBody>
      </p:sp>
    </p:spTree>
    <p:extLst>
      <p:ext uri="{BB962C8B-B14F-4D97-AF65-F5344CB8AC3E}">
        <p14:creationId xmlns:p14="http://schemas.microsoft.com/office/powerpoint/2010/main" val="290598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097" y="388777"/>
            <a:ext cx="9014198" cy="7386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Керування механізмами підйомних кранів здійснюють за допомогою силових контролерів або командо-контролерів.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74706" y="1117654"/>
            <a:ext cx="8984979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Характерні особливості схем керування електроприводами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ме-ханізмів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підйому з асинхронними двигунами з фазним ротором можна вивчити по схемі керування за допомогою командо-контролера типу ТСА.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C0B9BE0-D522-4EE0-9EDA-9E1CCB5BA130}"/>
              </a:ext>
            </a:extLst>
          </p:cNvPr>
          <p:cNvSpPr/>
          <p:nvPr/>
        </p:nvSpPr>
        <p:spPr>
          <a:xfrm>
            <a:off x="90380" y="2594982"/>
            <a:ext cx="8953630" cy="2585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Особливостями схеми є: несиметрична відносно нульового поло-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ження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діаграма замикань командо-контролера, яка забезпечує при підйомі і опусканні вантажів різні механічні характеристики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елект-ропривода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відповідно до несиметричного характеру навантаження підйомної лебідки; використання режиму однофазного вмикання двигуна для поліпшення умов регулювання швидкості при опусканні.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022D099-523F-4983-8A0E-7CD320CFDA4E}"/>
              </a:ext>
            </a:extLst>
          </p:cNvPr>
          <p:cNvSpPr/>
          <p:nvPr/>
        </p:nvSpPr>
        <p:spPr>
          <a:xfrm>
            <a:off x="90380" y="5166015"/>
            <a:ext cx="895363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запуску механізму підйому вмикають рубильник </a:t>
            </a:r>
            <a:r>
              <a:rPr lang="de-DE" sz="2400" i="1" dirty="0">
                <a:latin typeface="Calibri" panose="020F0502020204030204" pitchFamily="34" charset="0"/>
                <a:cs typeface="Calibri" panose="020F0502020204030204" pitchFamily="34" charset="0"/>
              </a:rPr>
              <a:t>QS,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коман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-до-контролер 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SA1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ставлять у положення “0”. При цьому спрацьовує реле </a:t>
            </a:r>
            <a:r>
              <a:rPr lang="de-DE" sz="2400" i="1" dirty="0">
                <a:latin typeface="Calibri" panose="020F0502020204030204" pitchFamily="34" charset="0"/>
                <a:cs typeface="Calibri" panose="020F0502020204030204" pitchFamily="34" charset="0"/>
              </a:rPr>
              <a:t>KV,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яке одним контактом подає напругу на кола керування, а другим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само-блокується.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4837554-F493-4561-8EBC-37F7D2F79C67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Автоматизація кранових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електроприводів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47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37690" y="1520063"/>
            <a:ext cx="2132834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При установ-ці контролера в по-</a:t>
            </a:r>
            <a:r>
              <a:rPr lang="uk-UA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ложення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1 “Під-</a:t>
            </a:r>
            <a:r>
              <a:rPr lang="uk-UA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йом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” вмикаються </a:t>
            </a:r>
            <a:r>
              <a:rPr lang="uk-UA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контак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-тори </a:t>
            </a:r>
            <a:r>
              <a:rPr lang="de-DE" sz="2200" i="1" dirty="0">
                <a:latin typeface="Calibri" panose="020F0502020204030204" pitchFamily="34" charset="0"/>
                <a:cs typeface="Calibri" panose="020F0502020204030204" pitchFamily="34" charset="0"/>
              </a:rPr>
              <a:t>KMF, 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КММ, </a:t>
            </a:r>
            <a:r>
              <a:rPr lang="de-DE" sz="2200" i="1" dirty="0">
                <a:latin typeface="Calibri" panose="020F0502020204030204" pitchFamily="34" charset="0"/>
                <a:cs typeface="Calibri" panose="020F0502020204030204" pitchFamily="34" charset="0"/>
              </a:rPr>
              <a:t>KY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і 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902" y="400422"/>
            <a:ext cx="8981109" cy="11079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Через випрямляч </a:t>
            </a:r>
            <a:r>
              <a:rPr lang="de-DE" sz="2400" i="1" dirty="0">
                <a:latin typeface="Calibri" panose="020F0502020204030204" pitchFamily="34" charset="0"/>
                <a:cs typeface="Calibri" panose="020F0502020204030204" pitchFamily="34" charset="0"/>
              </a:rPr>
              <a:t>VD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1 - </a:t>
            </a:r>
            <a:r>
              <a:rPr lang="de-DE" sz="2400" i="1" dirty="0">
                <a:latin typeface="Calibri" panose="020F0502020204030204" pitchFamily="34" charset="0"/>
                <a:cs typeface="Calibri" panose="020F0502020204030204" pitchFamily="34" charset="0"/>
              </a:rPr>
              <a:t>VD4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одержує живлення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КТ2,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яке розмикає контакт у колі котушок контакторів прискорення </a:t>
            </a:r>
            <a:r>
              <a:rPr lang="de-DE" sz="2400" i="1" dirty="0">
                <a:latin typeface="Calibri" panose="020F0502020204030204" pitchFamily="34" charset="0"/>
                <a:cs typeface="Calibri" panose="020F0502020204030204" pitchFamily="34" charset="0"/>
              </a:rPr>
              <a:t>KMV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3 і </a:t>
            </a:r>
            <a:r>
              <a:rPr lang="de-DE" sz="2400" i="1" dirty="0">
                <a:latin typeface="Calibri" panose="020F0502020204030204" pitchFamily="34" charset="0"/>
                <a:cs typeface="Calibri" panose="020F0502020204030204" pitchFamily="34" charset="0"/>
              </a:rPr>
              <a:t>KMV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4.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912D90C-F94F-4CD6-91D0-A9264A0FCB6B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Автоматизація кранових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електроприводів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Рисунок 61">
            <a:extLst>
              <a:ext uri="{FF2B5EF4-FFF2-40B4-BE49-F238E27FC236}">
                <a16:creationId xmlns:a16="http://schemas.microsoft.com/office/drawing/2014/main" id="{159048FB-AC71-424E-9C5B-CFCCF538B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127125"/>
            <a:ext cx="6812660" cy="5659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3E43A3D-D556-4BF0-9D61-5D5285832EA7}"/>
              </a:ext>
            </a:extLst>
          </p:cNvPr>
          <p:cNvSpPr/>
          <p:nvPr/>
        </p:nvSpPr>
        <p:spPr>
          <a:xfrm>
            <a:off x="27287" y="3543157"/>
            <a:ext cx="2132834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Через головні контакти </a:t>
            </a:r>
            <a:r>
              <a:rPr lang="uk-UA" sz="2200" i="1" dirty="0">
                <a:latin typeface="Calibri" panose="020F0502020204030204" pitchFamily="34" charset="0"/>
                <a:cs typeface="Calibri" panose="020F0502020204030204" pitchFamily="34" charset="0"/>
              </a:rPr>
              <a:t>КММ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de-DE" sz="2200" i="1" dirty="0">
                <a:latin typeface="Calibri" panose="020F0502020204030204" pitchFamily="34" charset="0"/>
                <a:cs typeface="Calibri" panose="020F0502020204030204" pitchFamily="34" charset="0"/>
              </a:rPr>
              <a:t>KMF</a:t>
            </a:r>
            <a:r>
              <a:rPr lang="de-DE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подається </a:t>
            </a:r>
            <a:r>
              <a:rPr lang="uk-UA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напру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га на статор 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двигуна, 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а кон-</a:t>
            </a:r>
            <a:r>
              <a:rPr lang="ru-R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тактор</a:t>
            </a:r>
            <a:r>
              <a:rPr lang="ru-RU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2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200" i="1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вмикає електромагніт гальма, який роз-</a:t>
            </a:r>
            <a:r>
              <a:rPr lang="uk-UA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стопорює</a:t>
            </a:r>
            <a:r>
              <a:rPr lang="uk-UA" sz="2200" dirty="0">
                <a:latin typeface="Calibri" panose="020F0502020204030204" pitchFamily="34" charset="0"/>
                <a:cs typeface="Calibri" panose="020F0502020204030204" pitchFamily="34" charset="0"/>
              </a:rPr>
              <a:t> ротор.</a:t>
            </a:r>
          </a:p>
        </p:txBody>
      </p:sp>
    </p:spTree>
    <p:extLst>
      <p:ext uri="{BB962C8B-B14F-4D97-AF65-F5344CB8AC3E}">
        <p14:creationId xmlns:p14="http://schemas.microsoft.com/office/powerpoint/2010/main" val="242960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13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9316" y="388777"/>
            <a:ext cx="9014198" cy="18466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Через контакти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КММ,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що замкнулися, одержує живлення котушка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1. Головні контакти контактора проти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вмикання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шунтують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перший ступінь реостата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колі ротора двигуна. Та-ким чином, у положенні 1 “Підйом” двигун працює на характеристиці 1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89317" y="2235436"/>
            <a:ext cx="3829594" cy="406265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Перестановкою командо-контролера в положення 2, 3 і 4 “Підйом” послідовно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вми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-кають контактори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прискоре-ння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1 - 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4,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які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голов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-ними контактами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шунтують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відповідні ступені реостата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двигун працює на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регулю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-вальних характеристиках 2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3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та на основній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характе-ристиці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4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п.</a:t>
            </a:r>
            <a:endParaRPr lang="uk-U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F0B4EFF-42EA-485B-A139-003C45597CF6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Автоматизація кранових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електроприводів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Рисунок 62">
            <a:extLst>
              <a:ext uri="{FF2B5EF4-FFF2-40B4-BE49-F238E27FC236}">
                <a16:creationId xmlns:a16="http://schemas.microsoft.com/office/drawing/2014/main" id="{F238CB5B-E0F4-461B-9102-0DE8E2B15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910" y="1817475"/>
            <a:ext cx="5130462" cy="4851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444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4707" y="375284"/>
            <a:ext cx="9014198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роботі на основній характеристиці в колі ротора залишається увімкненим невеликий опір, який забезпечує зміну пускового струму ротора в заданих межах при наявній кількості контакторів прискорення.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89316" y="1844361"/>
            <a:ext cx="8984979" cy="22159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Для опускання вантажу командо-контролер ставлять у положення 3 “Спуск”. Через контакт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одержує живлення контактор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однофаз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-ного вмикання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1. Останній головними контактами вмикає двигун за схемою однофазного живлення статора, а допоміжним контактом подає напругу на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1, яке після цього залишається увімкненим у всіх інших положеннях “Спуск”.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C0B9BE0-D522-4EE0-9EDA-9E1CCB5BA130}"/>
              </a:ext>
            </a:extLst>
          </p:cNvPr>
          <p:cNvSpPr/>
          <p:nvPr/>
        </p:nvSpPr>
        <p:spPr>
          <a:xfrm>
            <a:off x="69705" y="4060352"/>
            <a:ext cx="8953630" cy="17358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вмикає контактори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F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Електромагніт гальма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вмикається в мережу, і колодки гальма звільняють гальмівний шків.</a:t>
            </a:r>
          </a:p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Через контакт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10 одержує живлення контактор прискорення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який головними контактами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шунтує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частину реостата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Двигун працює на гальмівній характеристиці 3с.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7EF52B0-94D8-484A-AC03-3146A0D0DC41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Автоматизація кранових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електроприводів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4414A41-A82C-4999-814D-1827B59B7EC8}"/>
              </a:ext>
            </a:extLst>
          </p:cNvPr>
          <p:cNvSpPr/>
          <p:nvPr/>
        </p:nvSpPr>
        <p:spPr>
          <a:xfrm>
            <a:off x="81843" y="5796212"/>
            <a:ext cx="8953630" cy="738664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переведенні командо-контролера в положення 2 “Спуск” контактори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вимикаються, а контактор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спрацьовує. </a:t>
            </a:r>
          </a:p>
        </p:txBody>
      </p:sp>
    </p:spTree>
    <p:extLst>
      <p:ext uri="{BB962C8B-B14F-4D97-AF65-F5344CB8AC3E}">
        <p14:creationId xmlns:p14="http://schemas.microsoft.com/office/powerpoint/2010/main" val="375651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4CC372B-2C4F-42F1-BF37-90309B131652}"/>
              </a:ext>
            </a:extLst>
          </p:cNvPr>
          <p:cNvSpPr/>
          <p:nvPr/>
        </p:nvSpPr>
        <p:spPr>
          <a:xfrm>
            <a:off x="80860" y="63699"/>
            <a:ext cx="911512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стаціонарних транспортерів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54743988-76F4-499E-A3FD-7722468A3184}"/>
              </a:ext>
            </a:extLst>
          </p:cNvPr>
          <p:cNvGrpSpPr/>
          <p:nvPr/>
        </p:nvGrpSpPr>
        <p:grpSpPr>
          <a:xfrm>
            <a:off x="1943768" y="56840"/>
            <a:ext cx="7112656" cy="6726689"/>
            <a:chOff x="1943768" y="56840"/>
            <a:chExt cx="7112656" cy="6726689"/>
          </a:xfrm>
        </p:grpSpPr>
        <p:pic>
          <p:nvPicPr>
            <p:cNvPr id="20482" name="Рисунок 2">
              <a:extLst>
                <a:ext uri="{FF2B5EF4-FFF2-40B4-BE49-F238E27FC236}">
                  <a16:creationId xmlns:a16="http://schemas.microsoft.com/office/drawing/2014/main" id="{A7E63B9A-B91F-4572-B2D9-550A5AF8E2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3768" y="494586"/>
              <a:ext cx="7092726" cy="6288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1963696" y="56840"/>
              <a:ext cx="7092728" cy="430887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lIns="0" tIns="0" rIns="0" bIns="0">
              <a:spAutoFit/>
            </a:bodyPr>
            <a:lstStyle/>
            <a:p>
              <a:r>
                <a:rPr lang="uk-UA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Кінематичні схеми транспортерів</a:t>
              </a: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95045" y="494586"/>
            <a:ext cx="2028683" cy="61555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000" i="1" dirty="0"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 - ТСН-160: </a:t>
            </a:r>
            <a:r>
              <a:rPr lang="uk-UA" sz="2000" i="1" dirty="0">
                <a:latin typeface="Calibri" panose="020F0502020204030204" pitchFamily="34" charset="0"/>
                <a:cs typeface="Calibri" panose="020F0502020204030204" pitchFamily="34" charset="0"/>
              </a:rPr>
              <a:t>І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 - го-</a:t>
            </a:r>
            <a:r>
              <a:rPr lang="uk-U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ризонтальний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 транспортер; </a:t>
            </a:r>
            <a:r>
              <a:rPr lang="uk-UA" sz="2000" i="1" dirty="0">
                <a:latin typeface="Calibri" panose="020F0502020204030204" pitchFamily="34" charset="0"/>
                <a:cs typeface="Calibri" panose="020F0502020204030204" pitchFamily="34" charset="0"/>
              </a:rPr>
              <a:t>II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 - похилий транс-портер; </a:t>
            </a:r>
            <a:r>
              <a:rPr lang="uk-UA" sz="2000" i="1" dirty="0">
                <a:latin typeface="Calibri" panose="020F0502020204030204" pitchFamily="34" charset="0"/>
                <a:cs typeface="Calibri" panose="020F0502020204030204" pitchFamily="34" charset="0"/>
              </a:rPr>
              <a:t>1.3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uk-U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елек-тродвигуни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uk-UA" sz="2000" i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 - пас клиновий; </a:t>
            </a:r>
            <a:r>
              <a:rPr lang="uk-UA" sz="2000" i="1" dirty="0">
                <a:latin typeface="Calibri" panose="020F0502020204030204" pitchFamily="34" charset="0"/>
                <a:cs typeface="Calibri" panose="020F0502020204030204" pitchFamily="34" charset="0"/>
              </a:rPr>
              <a:t>4.6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 - ланцюг із </a:t>
            </a:r>
            <a:r>
              <a:rPr lang="uk-U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скреб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-ками; </a:t>
            </a:r>
            <a:r>
              <a:rPr lang="uk-UA" sz="2000" i="1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 - обвідна зіроч­ка; 7 – обвід-ний ролик; </a:t>
            </a:r>
            <a:r>
              <a:rPr lang="uk-UA" sz="2000" i="1" dirty="0">
                <a:latin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 – РВК -Ф-74: </a:t>
            </a:r>
            <a:r>
              <a:rPr lang="uk-UA" sz="2000" i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uk-U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натяж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-ний пристрій; </a:t>
            </a:r>
            <a:r>
              <a:rPr lang="uk-UA" sz="2000" i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 - ланцюг із </a:t>
            </a:r>
            <a:r>
              <a:rPr lang="uk-U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скреб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-ками; </a:t>
            </a:r>
            <a:r>
              <a:rPr lang="uk-UA" sz="2000" i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 - ланцюг ПР-25.4-5000; </a:t>
            </a:r>
            <a:r>
              <a:rPr lang="uk-UA" sz="2000" i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 - черв’ячний </a:t>
            </a:r>
            <a:r>
              <a:rPr lang="uk-U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редук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-тор; </a:t>
            </a:r>
            <a:r>
              <a:rPr lang="uk-UA" sz="2000" i="1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 - еластична муфта; </a:t>
            </a:r>
            <a:r>
              <a:rPr lang="uk-UA" sz="2000" i="1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uk-UA" sz="20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uk-UA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елект-родвигун</a:t>
            </a:r>
            <a:endParaRPr lang="uk-UA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44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065" y="423837"/>
            <a:ext cx="9014198" cy="18466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Оскіль­ки раніше був увімкнений контактор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статор двигуна вмикається в мережу в напрямку “Підйом” при повністю введеному в коло ротора опору реостата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Двигун працює за характеристикою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2с,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яка призначена для гальмівного спуску середніх вантажів у режимі проти-вмикання.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101A5E6-4270-45AC-B7A1-4A67AC10879B}"/>
              </a:ext>
            </a:extLst>
          </p:cNvPr>
          <p:cNvSpPr/>
          <p:nvPr/>
        </p:nvSpPr>
        <p:spPr>
          <a:xfrm>
            <a:off x="49113" y="2268324"/>
            <a:ext cx="8984979" cy="18466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Переведенням ручки командо-контролера в положення 1 “Спуск” контактом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К9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вмикають контактор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КМ2,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який головними контактами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шунтує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ступінь проти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вмикання реостата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Опір роторного кола зменшується, і двигун переходить на роботу за характеристикою 1с, необхідною для гальмівного спуску важких вантажів.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C0B9BE0-D522-4EE0-9EDA-9E1CCB5BA130}"/>
              </a:ext>
            </a:extLst>
          </p:cNvPr>
          <p:cNvSpPr/>
          <p:nvPr/>
        </p:nvSpPr>
        <p:spPr>
          <a:xfrm>
            <a:off x="80462" y="4129313"/>
            <a:ext cx="8953630" cy="221599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Якщо ручку командо-контролера перевести з положення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“Спуск” у положення 4 “Спуск”, спрацьовують послідовно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контакто-ри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2,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, КММ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та знеструмлюється котушка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КТ2.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Двигун спочатку працює за харак­теристикою 4’с.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По закінченні витримки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спрацьовує контактор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приско-рення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робоча точка переміщується на характеристику 4"с.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B39E1B1-FE00-461C-BC65-3B589711A98D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Автоматизація кранових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електроприводів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51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0462" y="375284"/>
            <a:ext cx="9014198" cy="184665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Розмикаючий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контакт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З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вимикає струм з котушки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1, яке з витримкою часу вмикає контактор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4.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Двигун працює за основною характеристикою 4с, на якій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відбува-ється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силовий спуск гака і гальмівний над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синхронний (у режимі рекуперативного гальмування) спуск вантажів з великою швидкістю.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C0B9BE0-D522-4EE0-9EDA-9E1CCB5BA130}"/>
              </a:ext>
            </a:extLst>
          </p:cNvPr>
          <p:cNvSpPr/>
          <p:nvPr/>
        </p:nvSpPr>
        <p:spPr>
          <a:xfrm>
            <a:off x="109908" y="2208510"/>
            <a:ext cx="8953630" cy="39887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Таким чином, при спусках вантажів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зміщує вихідне робоче положення схеми з нульового положення командо-контро-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лера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 положення 3. </a:t>
            </a:r>
          </a:p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Це зроблено з такою метою. Наприклад, необхідно опустити не-великий вантаж з моментами статичного навантаження М′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ст1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при підйомі і М″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ст1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при спуску. </a:t>
            </a:r>
          </a:p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роботі за характеристикою 2с замість спуску вантаж буде підніматися зі швидкістю ω′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ст1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Тільки в положенні 3 “Спуск”, де двигун працює в однофазному режимі, вантаж опускається з невеликою швидкістю ω‴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ст1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Отже,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запобігає підйому легких вантажів на положеннях командо-контролера “Спуск”.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0EC73F1-F7CC-415F-A2D5-184127BAE7F2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Автоматизація кранових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електроприводів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05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10" grpId="0" uiExpand="1" build="p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092" y="388777"/>
            <a:ext cx="9014198" cy="22159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При важких вантажах М'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ст2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М"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ст2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вмикання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привода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 положення 3 “Спуск” призведе до швидкого збільшення швидкості спуску (“осідання” вантажу). 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Щоб цього уникнути, кранівник може до вмикання двигуна натиснути на педаль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А2 і вимкнути блокування двох перших положень командо-контролера.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EC0B9BE0-D522-4EE0-9EDA-9E1CCB5BA130}"/>
              </a:ext>
            </a:extLst>
          </p:cNvPr>
          <p:cNvSpPr/>
          <p:nvPr/>
        </p:nvSpPr>
        <p:spPr>
          <a:xfrm>
            <a:off x="95185" y="2619078"/>
            <a:ext cx="8953630" cy="26591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Контакт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А2.1 готує коло вмикання контактора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обминаючи контакти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1, 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А2.2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коло контактора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Тепер при установленні командо-контролера в положення 1 “Спуск” вмикаються контактори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, КММ, К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КМ2.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Двигун працює за характеристикою 1с при невеликій швидкості спуску великого вантажу ω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с2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Одночасно контакти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вмикають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1, яке залишається увімкненим на всіх положеннях спуску.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B7ADAAF-F70F-433D-BC2D-D4497C084B1C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Автоматизація кранових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електроприводів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1C6A461-ACA1-48E4-8F62-669C9D8D0A74}"/>
              </a:ext>
            </a:extLst>
          </p:cNvPr>
          <p:cNvSpPr/>
          <p:nvPr/>
        </p:nvSpPr>
        <p:spPr>
          <a:xfrm>
            <a:off x="95185" y="5278268"/>
            <a:ext cx="8953630" cy="1329595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>
            <a:spAutoFit/>
          </a:bodyPr>
          <a:lstStyle/>
          <a:p>
            <a:pPr indent="361950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Схемою передбачено автоматичний контроль протікання пере-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хідних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процесів при пуску і гальмуванні при швидкій перестановці командо-контролера з нульового положення в крайні положення і навпаки. </a:t>
            </a:r>
          </a:p>
        </p:txBody>
      </p:sp>
    </p:spTree>
    <p:extLst>
      <p:ext uri="{BB962C8B-B14F-4D97-AF65-F5344CB8AC3E}">
        <p14:creationId xmlns:p14="http://schemas.microsoft.com/office/powerpoint/2010/main" val="21256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10" grpId="0" uiExpand="1" build="p" animBg="1"/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814" y="401051"/>
            <a:ext cx="8985682" cy="110799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itchFamily="34" charset="0"/>
                <a:cs typeface="Calibri" pitchFamily="34" charset="0"/>
              </a:rPr>
              <a:t>        У нульовому положенні командо-контролера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зне-струмлене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а котушка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під напругою. Контакт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розри-ває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коло живлення котушок контакторів прискорення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4.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814" y="1498649"/>
            <a:ext cx="8985682" cy="22002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>
              <a:lnSpc>
                <a:spcPct val="85000"/>
              </a:lnSpc>
            </a:pPr>
            <a:r>
              <a:rPr lang="uk-UA" sz="2400" dirty="0">
                <a:latin typeface="Calibri" pitchFamily="34" charset="0"/>
                <a:cs typeface="Calibri" pitchFamily="34" charset="0"/>
              </a:rPr>
              <a:t>     При швидкому переставлянні командо-контролера з положення 0 у положення 4 “Підйом” спрацьовують контактори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, КММ, К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, КМ2, 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360363">
              <a:lnSpc>
                <a:spcPct val="85000"/>
              </a:lnSpc>
            </a:pP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Розмикаючий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контакт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знеструмлює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КТ2,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а через контакти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, КММ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одержує живлення котушка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</a:p>
          <a:p>
            <a:pPr indent="360363">
              <a:lnSpc>
                <a:spcPct val="85000"/>
              </a:lnSpc>
            </a:pP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Двигун запускається за характеристикою 3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до швидкості перемикання ω</a:t>
            </a:r>
            <a:r>
              <a:rPr lang="uk-UA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п1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814" y="3708354"/>
            <a:ext cx="8910976" cy="22159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itchFamily="34" charset="0"/>
                <a:cs typeface="Calibri" pitchFamily="34" charset="0"/>
              </a:rPr>
              <a:t>     Після закінчення витримки часу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його контакт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замика-ється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спрацьовує контактор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З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і двигун переходить на проміжну пускову характеристику 4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’п.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444500"/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Розмикаючий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контакт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знеструмлює реле часу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1, яке починає відлік часу, достатній для прискорення двигуна до другої швидкості перемикання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r>
              <a:rPr lang="uk-UA" sz="2400" i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п2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814" y="5941989"/>
            <a:ext cx="8835560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itchFamily="34" charset="0"/>
                <a:cs typeface="Calibri" pitchFamily="34" charset="0"/>
              </a:rPr>
              <a:t>     Після відпускання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контактор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спрацьовує і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голов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-ними контактами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шунтує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останній пусковий ступінь реостата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56DC83A-F1E5-4EA8-B013-B0946AD8671C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Автоматизація кранових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електроприводів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7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814" y="401051"/>
            <a:ext cx="8985682" cy="1107996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itchFamily="34" charset="0"/>
                <a:cs typeface="Calibri" pitchFamily="34" charset="0"/>
              </a:rPr>
              <a:t>        Двигун переходить на основну характеристику і розганяється до усталеної швидкості. Контактор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одним замикаючим контактом само-блокується, а другим вмикає котушку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814" y="1498649"/>
            <a:ext cx="8985682" cy="73866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Контроль пуску в напрямку спуску відбувається по проміжних пускових характеристиках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4'с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4"с, як показано вище.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-3139" y="2207223"/>
            <a:ext cx="8985682" cy="40626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itchFamily="34" charset="0"/>
                <a:cs typeface="Calibri" pitchFamily="34" charset="0"/>
              </a:rPr>
              <a:t>     При швидкому переставлянні командо-контролера з положення 4 “Спуск” у нульове контактори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, К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, 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1 - 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вимикаються і знеструмлюється котушка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КТ1.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36036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Через замкнений протягом певного часу контакт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одержують живлення котушки контакторів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КМ2, КМ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КММ.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36036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Відбувається гальмування проти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вмиканням при одночасному накладанні механічного гальма. </a:t>
            </a:r>
          </a:p>
          <a:p>
            <a:pPr indent="36036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Після закінчення витримки часу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КТ1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обмотка статора вимикається з мережі. </a:t>
            </a:r>
          </a:p>
          <a:p>
            <a:pPr indent="36036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Суміщення механічного та електричного гальмування запобігає “осіданню” вантажу і зменшує спрацювання механічного гальма.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56DC83A-F1E5-4EA8-B013-B0946AD8671C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Автоматизація кранових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електроприводів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05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uiExpand="1" build="p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814" y="401051"/>
            <a:ext cx="8985682" cy="184665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   При надмірному підніманні вантажу розмикається контакт кінцевого вимикача SQF знімає напругу з кіл керування. </a:t>
            </a:r>
          </a:p>
          <a:p>
            <a:pPr indent="36036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Для повторного вмикання ручку командо-контролера ставлять у положення 4 “Спуск”, контакт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8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шунтує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розімкнений контакт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вими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-кача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SQF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і двигун вмикається в напрямку спуску.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2259984"/>
            <a:ext cx="898568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    Для аварійного вимикання схеми передбачена кнопка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SB.</a:t>
            </a:r>
            <a:endParaRPr lang="uk-UA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732" y="2618192"/>
            <a:ext cx="8985682" cy="22159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itchFamily="34" charset="0"/>
                <a:cs typeface="Calibri" pitchFamily="34" charset="0"/>
              </a:rPr>
              <a:t>     Захист двигуна від коротких замикань і перевантажень здійснюється струмовими реле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КА1 -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A3.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36036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Кола керування від коротких замикань захищені запобіжниками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FU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і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FU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</a:p>
          <a:p>
            <a:pPr indent="44450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Схемою передбачене також нульове блокування, яке вико­нують паралельно увімкнений контакт </a:t>
            </a:r>
            <a:r>
              <a:rPr lang="ru-RU" sz="2400" i="1" dirty="0"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1 та реле </a:t>
            </a:r>
            <a:r>
              <a:rPr lang="fr-FR" sz="2400" i="1" dirty="0">
                <a:latin typeface="Calibri" panose="020F0502020204030204" pitchFamily="34" charset="0"/>
                <a:cs typeface="Calibri" panose="020F0502020204030204" pitchFamily="34" charset="0"/>
              </a:rPr>
              <a:t>KV.</a:t>
            </a:r>
            <a:endParaRPr lang="uk-UA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56DC83A-F1E5-4EA8-B013-B0946AD8671C}"/>
              </a:ext>
            </a:extLst>
          </p:cNvPr>
          <p:cNvSpPr/>
          <p:nvPr/>
        </p:nvSpPr>
        <p:spPr>
          <a:xfrm>
            <a:off x="539552" y="22523"/>
            <a:ext cx="7776864" cy="3662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Автоматизація кранових</a:t>
            </a:r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 </a:t>
            </a:r>
            <a:r>
              <a:rPr lang="uk-UA" sz="2800" b="1" i="1" u="sng" strike="noStrike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Schoolbook" panose="02040604050505020304" pitchFamily="18" charset="0"/>
                <a:cs typeface="Century Schoolbook" panose="02040604050505020304" pitchFamily="18" charset="0"/>
              </a:rPr>
              <a:t>електроприводів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54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997" y="526332"/>
            <a:ext cx="8966776" cy="1846659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Теоретично момент статичних опорів при холостому ході транс-портерів з підвищенням швидкості обертання двигуна залишається постійним. </a:t>
            </a:r>
          </a:p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Його величина знаходиться в межах 0,1 - 0,2 від моменту при номінальному навантаженні.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0860" y="2599046"/>
            <a:ext cx="5368210" cy="33239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4013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Але у деяких машин (норії, шнекові транс-портери) момент при збільшенні швидкості обертання дещо зростає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Проте у виробничих умовах можливі зупинки і подальші запуски транспортерів під навантаженням. </a:t>
            </a:r>
          </a:p>
          <a:p>
            <a:pPr indent="354013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У цьому випадку момент зрушення може бути значним і перевищувати номінальний момент на 30-35 %.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BE75140-0AC1-4B59-A84A-81963963670A}"/>
              </a:ext>
            </a:extLst>
          </p:cNvPr>
          <p:cNvSpPr/>
          <p:nvPr/>
        </p:nvSpPr>
        <p:spPr>
          <a:xfrm>
            <a:off x="80860" y="63699"/>
            <a:ext cx="911512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стаціонарних транспортерів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5D62DDF2-C7A0-4BE8-B508-6DF193F6D6CE}"/>
              </a:ext>
            </a:extLst>
          </p:cNvPr>
          <p:cNvGrpSpPr/>
          <p:nvPr/>
        </p:nvGrpSpPr>
        <p:grpSpPr>
          <a:xfrm>
            <a:off x="5436096" y="2060848"/>
            <a:ext cx="3795203" cy="4530934"/>
            <a:chOff x="6258367" y="1268760"/>
            <a:chExt cx="2932025" cy="3621435"/>
          </a:xfrm>
        </p:grpSpPr>
        <p:pic>
          <p:nvPicPr>
            <p:cNvPr id="21506" name="Рисунок 4">
              <a:extLst>
                <a:ext uri="{FF2B5EF4-FFF2-40B4-BE49-F238E27FC236}">
                  <a16:creationId xmlns:a16="http://schemas.microsoft.com/office/drawing/2014/main" id="{510ABED8-332A-4722-B71C-1864FFAC74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8390" y="1268760"/>
              <a:ext cx="2788614" cy="3456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10C008A3-3836-4169-808C-0DF3D273F6B6}"/>
                </a:ext>
              </a:extLst>
            </p:cNvPr>
            <p:cNvSpPr/>
            <p:nvPr/>
          </p:nvSpPr>
          <p:spPr>
            <a:xfrm>
              <a:off x="6258367" y="4398203"/>
              <a:ext cx="2932025" cy="49199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lIns="0" tIns="0" rIns="0" bIns="0">
              <a:spAutoFit/>
            </a:bodyPr>
            <a:lstStyle/>
            <a:p>
              <a:r>
                <a:rPr lang="uk-UA" sz="2000" dirty="0">
                  <a:latin typeface="Calibri" panose="020F0502020204030204" pitchFamily="34" charset="0"/>
                  <a:cs typeface="Calibri" pitchFamily="34" charset="0"/>
                </a:rPr>
                <a:t> </a:t>
              </a:r>
              <a:r>
                <a:rPr lang="uk-UA" sz="2000" u="sng" dirty="0">
                  <a:solidFill>
                    <a:srgbClr val="000000"/>
                  </a:solidFill>
                  <a:latin typeface="Calibri" panose="020F0502020204030204" pitchFamily="34" charset="0"/>
                  <a:ea typeface="Courier New" panose="02070309020205020404" pitchFamily="49" charset="0"/>
                  <a:cs typeface="Calibri" panose="020F0502020204030204" pitchFamily="34" charset="0"/>
                </a:rPr>
                <a:t>зернова норія:</a:t>
              </a:r>
              <a:r>
                <a:rPr lang="uk-UA" sz="2000" dirty="0">
                  <a:solidFill>
                    <a:srgbClr val="000000"/>
                  </a:solidFill>
                  <a:latin typeface="Calibri" panose="020F0502020204030204" pitchFamily="34" charset="0"/>
                  <a:ea typeface="Courier New" panose="02070309020205020404" pitchFamily="49" charset="0"/>
                  <a:cs typeface="Calibri" panose="020F0502020204030204" pitchFamily="34" charset="0"/>
                </a:rPr>
                <a:t> </a:t>
              </a:r>
              <a:r>
                <a:rPr lang="uk-UA" sz="2000" i="1" dirty="0">
                  <a:solidFill>
                    <a:srgbClr val="000000"/>
                  </a:solidFill>
                  <a:latin typeface="Calibri" panose="020F0502020204030204" pitchFamily="34" charset="0"/>
                  <a:ea typeface="Century Schoolbook" panose="02040604050505020304" pitchFamily="18" charset="0"/>
                  <a:cs typeface="Calibri" panose="020F0502020204030204" pitchFamily="34" charset="0"/>
                </a:rPr>
                <a:t>1</a:t>
              </a:r>
              <a:r>
                <a:rPr lang="uk-UA" sz="2000" dirty="0">
                  <a:solidFill>
                    <a:srgbClr val="000000"/>
                  </a:solidFill>
                  <a:latin typeface="Calibri" panose="020F0502020204030204" pitchFamily="34" charset="0"/>
                  <a:ea typeface="Courier New" panose="02070309020205020404" pitchFamily="49" charset="0"/>
                  <a:cs typeface="Calibri" panose="020F0502020204030204" pitchFamily="34" charset="0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ea typeface="Courier New" panose="02070309020205020404" pitchFamily="49" charset="0"/>
                  <a:cs typeface="Calibri" panose="020F0502020204030204" pitchFamily="34" charset="0"/>
                </a:rPr>
                <a:t>-</a:t>
              </a:r>
              <a:r>
                <a:rPr lang="uk-UA" sz="2000" dirty="0">
                  <a:solidFill>
                    <a:srgbClr val="000000"/>
                  </a:solidFill>
                  <a:latin typeface="Calibri" panose="020F0502020204030204" pitchFamily="34" charset="0"/>
                  <a:ea typeface="Courier New" panose="02070309020205020404" pitchFamily="49" charset="0"/>
                  <a:cs typeface="Calibri" panose="020F0502020204030204" pitchFamily="34" charset="0"/>
                </a:rPr>
                <a:t> при холостому ході; </a:t>
              </a:r>
              <a:r>
                <a:rPr lang="uk-UA" sz="2000" i="1" dirty="0">
                  <a:solidFill>
                    <a:srgbClr val="000000"/>
                  </a:solidFill>
                  <a:latin typeface="Calibri" panose="020F0502020204030204" pitchFamily="34" charset="0"/>
                  <a:ea typeface="Century Schoolbook" panose="02040604050505020304" pitchFamily="18" charset="0"/>
                  <a:cs typeface="Calibri" panose="020F0502020204030204" pitchFamily="34" charset="0"/>
                </a:rPr>
                <a:t>2</a:t>
              </a:r>
              <a:r>
                <a:rPr lang="uk-UA" sz="2000" dirty="0">
                  <a:solidFill>
                    <a:srgbClr val="000000"/>
                  </a:solidFill>
                  <a:latin typeface="Calibri" panose="020F0502020204030204" pitchFamily="34" charset="0"/>
                  <a:ea typeface="Courier New" panose="02070309020205020404" pitchFamily="49" charset="0"/>
                  <a:cs typeface="Calibri" panose="020F0502020204030204" pitchFamily="34" charset="0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Calibri" panose="020F0502020204030204" pitchFamily="34" charset="0"/>
                  <a:ea typeface="Courier New" panose="02070309020205020404" pitchFamily="49" charset="0"/>
                  <a:cs typeface="Calibri" panose="020F0502020204030204" pitchFamily="34" charset="0"/>
                </a:rPr>
                <a:t>-</a:t>
              </a:r>
              <a:r>
                <a:rPr lang="uk-UA" sz="2000" dirty="0">
                  <a:solidFill>
                    <a:srgbClr val="000000"/>
                  </a:solidFill>
                  <a:latin typeface="Calibri" panose="020F0502020204030204" pitchFamily="34" charset="0"/>
                  <a:ea typeface="Courier New" panose="02070309020205020404" pitchFamily="49" charset="0"/>
                  <a:cs typeface="Calibri" panose="020F0502020204030204" pitchFamily="34" charset="0"/>
                </a:rPr>
                <a:t> завантаженої</a:t>
              </a:r>
              <a:endParaRPr lang="uk-UA" sz="2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542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2715" y="494586"/>
            <a:ext cx="5075349" cy="1661993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>
              <a:lnSpc>
                <a:spcPct val="90000"/>
              </a:lnSpc>
            </a:pPr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При зростанні швидкості обертання шнека момент зменшується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Таку обставину слід враховувати при перевірці електродвигуна за умовами пуску.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ECED4FB-5704-4034-BF9B-44C27C18579C}"/>
              </a:ext>
            </a:extLst>
          </p:cNvPr>
          <p:cNvSpPr/>
          <p:nvPr/>
        </p:nvSpPr>
        <p:spPr>
          <a:xfrm>
            <a:off x="86996" y="5123368"/>
            <a:ext cx="8970007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Коли за умовами технологічного процесу машина може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працюва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-ти у тривалому і короткочасному або повторно-короткочасному ре-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жимах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електропривод розраховують для тривалого режиму роботи.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C831079-2863-4193-AD1A-FE1DF4741B93}"/>
              </a:ext>
            </a:extLst>
          </p:cNvPr>
          <p:cNvSpPr/>
          <p:nvPr/>
        </p:nvSpPr>
        <p:spPr>
          <a:xfrm>
            <a:off x="80860" y="63699"/>
            <a:ext cx="911512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стаціонарних транспортерів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5">
            <a:extLst>
              <a:ext uri="{FF2B5EF4-FFF2-40B4-BE49-F238E27FC236}">
                <a16:creationId xmlns:a16="http://schemas.microsoft.com/office/drawing/2014/main" id="{70C82E8D-E44B-4007-8102-34873029A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10" y="494585"/>
            <a:ext cx="3968758" cy="4628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5165" y="2156579"/>
            <a:ext cx="5422939" cy="29546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Характер навантажувальних діаграм транспортерів залежить від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технологіч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-ного процесу, в який вони включені.</a:t>
            </a:r>
          </a:p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Відповідно до цього двигуни привода транспортерів можуть працювати у три-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валому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режимі з постійним або змінним навантаженням, короткочасному або повторно-короткочасному режимах.</a:t>
            </a:r>
          </a:p>
        </p:txBody>
      </p:sp>
    </p:spTree>
    <p:extLst>
      <p:ext uri="{BB962C8B-B14F-4D97-AF65-F5344CB8AC3E}">
        <p14:creationId xmlns:p14="http://schemas.microsoft.com/office/powerpoint/2010/main" val="239882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16" grpId="0" uiExpand="1" build="p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6997" y="466876"/>
            <a:ext cx="8966776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Продуктивність і споживана потужність для транспортерів з різними робочими органами визначається за різними методиками.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2284" y="1205540"/>
            <a:ext cx="8996201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pPr indent="361950"/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Продуктивність горизонтальних стрічкових транспортерів з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плос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-кою стрічкою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кг/с, визначається за виразом: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6939" y="3783677"/>
            <a:ext cx="8996201" cy="738664"/>
          </a:xfrm>
          <a:prstGeom prst="rect">
            <a:avLst/>
          </a:prstGeom>
          <a:solidFill>
            <a:srgbClr val="FFC00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Для похилих транспортерів продуктивність рекомендується </a:t>
            </a:r>
            <a:r>
              <a:rPr lang="uk-UA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змен-шувати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при куті 10-15⁰ на 5 %; 15-20⁰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на 10 %; 20⁰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на 15 %.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3934A88-AE21-46E8-8B1D-C51301D0D8F9}"/>
              </a:ext>
            </a:extLst>
          </p:cNvPr>
          <p:cNvSpPr/>
          <p:nvPr/>
        </p:nvSpPr>
        <p:spPr>
          <a:xfrm>
            <a:off x="80860" y="63699"/>
            <a:ext cx="9115124" cy="43088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uk-UA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Приводні характеристики стаціонарних транспортерів</a:t>
            </a:r>
            <a:endParaRPr lang="uk-UA" sz="2800" b="1" i="1" u="sng" spc="-1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3651F57-0FA2-4C92-9012-4CC3483CCA30}"/>
              </a:ext>
            </a:extLst>
          </p:cNvPr>
          <p:cNvSpPr/>
          <p:nvPr/>
        </p:nvSpPr>
        <p:spPr>
          <a:xfrm>
            <a:off x="80860" y="1937018"/>
            <a:ext cx="8996201" cy="18466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де </a:t>
            </a:r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швидкість стрічки, м/с;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об’ємна маса транспортованого матеріалу, кг/м ; </a:t>
            </a:r>
          </a:p>
          <a:p>
            <a:r>
              <a:rPr lang="uk-UA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ширина транспортуючої поверхні, м;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ψ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коефіцієнт заповнення несучої поверхні, ψ = 0,4 - 0,7;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кут природного укосу, град.</a:t>
            </a:r>
          </a:p>
        </p:txBody>
      </p:sp>
      <p:pic>
        <p:nvPicPr>
          <p:cNvPr id="22530" name="Рисунок 3">
            <a:extLst>
              <a:ext uri="{FF2B5EF4-FFF2-40B4-BE49-F238E27FC236}">
                <a16:creationId xmlns:a16="http://schemas.microsoft.com/office/drawing/2014/main" id="{C7FEE910-81FA-4E77-9990-1C560992B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574872"/>
            <a:ext cx="2753582" cy="62999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A6282EA-DBCE-48FD-A292-1B598FCEA806}"/>
              </a:ext>
            </a:extLst>
          </p:cNvPr>
          <p:cNvSpPr/>
          <p:nvPr/>
        </p:nvSpPr>
        <p:spPr>
          <a:xfrm>
            <a:off x="88534" y="4522341"/>
            <a:ext cx="5180257" cy="738664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pPr indent="357188"/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Споживана потужність стрічковими транспортерами </a:t>
            </a:r>
            <a:r>
              <a:rPr lang="uk-UA" sz="2400" i="1" dirty="0">
                <a:latin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, кВт, рівна: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08415E86-8932-46BC-8C96-91E1D9A5233B}"/>
              </a:ext>
            </a:extLst>
          </p:cNvPr>
          <p:cNvSpPr/>
          <p:nvPr/>
        </p:nvSpPr>
        <p:spPr>
          <a:xfrm>
            <a:off x="88534" y="5253818"/>
            <a:ext cx="8988527" cy="1477328"/>
          </a:xfrm>
          <a:prstGeom prst="rect">
            <a:avLst/>
          </a:prstGeom>
          <a:solidFill>
            <a:srgbClr val="92D050"/>
          </a:solidFill>
        </p:spPr>
        <p:txBody>
          <a:bodyPr wrap="square" lIns="0" tIns="0" rIns="0" bIns="0">
            <a:spAutoFit/>
          </a:bodyPr>
          <a:lstStyle/>
          <a:p>
            <a:r>
              <a:rPr lang="uk-UA" sz="2400" dirty="0">
                <a:latin typeface="Calibri" panose="020F0502020204030204" pitchFamily="34" charset="0"/>
                <a:cs typeface="Calibri" pitchFamily="34" charset="0"/>
              </a:rPr>
              <a:t> де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</a:t>
            </a:r>
            <a:r>
              <a:rPr 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сили опору на різних</a:t>
            </a:r>
          </a:p>
          <a:p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ділянках транспортера, Н; </a:t>
            </a:r>
          </a:p>
          <a:p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uk-UA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ККД установки, приймають 0,7 - 0,8;</a:t>
            </a:r>
          </a:p>
          <a:p>
            <a:r>
              <a:rPr 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uk-UA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uk-UA" sz="2400" dirty="0">
                <a:latin typeface="Calibri" panose="020F0502020204030204" pitchFamily="34" charset="0"/>
                <a:cs typeface="Calibri" panose="020F0502020204030204" pitchFamily="34" charset="0"/>
              </a:rPr>
              <a:t> швидкість руху стрічки, м/с. </a:t>
            </a:r>
          </a:p>
        </p:txBody>
      </p:sp>
      <p:pic>
        <p:nvPicPr>
          <p:cNvPr id="22531" name="Рисунок 6">
            <a:extLst>
              <a:ext uri="{FF2B5EF4-FFF2-40B4-BE49-F238E27FC236}">
                <a16:creationId xmlns:a16="http://schemas.microsoft.com/office/drawing/2014/main" id="{36F5EBC7-19C4-4D6F-8CFF-E57198020A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791" y="4522341"/>
            <a:ext cx="3784982" cy="98139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29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0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000"/>
                            </p:stCondLst>
                            <p:childTnLst>
                              <p:par>
                                <p:cTn id="10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7" grpId="0" animBg="1"/>
      <p:bldP spid="8" grpId="0" uiExpand="1" build="p" animBg="1"/>
      <p:bldP spid="12" grpId="0" animBg="1"/>
      <p:bldP spid="15" grpId="0" uiExpand="1" build="p" animBg="1"/>
      <p:bldP spid="19" grpId="0" uiExpand="1" build="p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4582</TotalTime>
  <Words>8706</Words>
  <Application>Microsoft Office PowerPoint</Application>
  <PresentationFormat>Экран (4:3)</PresentationFormat>
  <Paragraphs>648</Paragraphs>
  <Slides>65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65</vt:i4>
      </vt:variant>
    </vt:vector>
  </HeadingPairs>
  <TitlesOfParts>
    <vt:vector size="72" baseType="lpstr">
      <vt:lpstr>Arial</vt:lpstr>
      <vt:lpstr>Calibri</vt:lpstr>
      <vt:lpstr>Georgia</vt:lpstr>
      <vt:lpstr>Times New Roman</vt:lpstr>
      <vt:lpstr>Trebuchet MS</vt:lpstr>
      <vt:lpstr>Wingdings</vt:lpstr>
      <vt:lpstr>Воздушный поток</vt:lpstr>
      <vt:lpstr>План лекції:</vt:lpstr>
      <vt:lpstr>Література: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11  АВТОМАТИЗОВАНИЙ ЕЛЕКТРОПРИВОД У ТВАРИННИЦТВІ ТА ПТАХІВНИТВІ</dc:title>
  <dc:creator>Master</dc:creator>
  <cp:lastModifiedBy>HP</cp:lastModifiedBy>
  <cp:revision>351</cp:revision>
  <dcterms:created xsi:type="dcterms:W3CDTF">2014-04-02T09:29:03Z</dcterms:created>
  <dcterms:modified xsi:type="dcterms:W3CDTF">2022-01-27T07:36:32Z</dcterms:modified>
</cp:coreProperties>
</file>